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14.xml" ContentType="application/vnd.openxmlformats-officedocument.presentationml.slideLayout+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Layouts/slideLayout9.xml" ContentType="application/vnd.openxmlformats-officedocument.presentationml.slideLayout+xml"/>
  <Override PartName="/ppt/slides/slide4.xml" ContentType="application/vnd.openxmlformats-officedocument.presentationml.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7.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Layouts/slideLayout13.xml" ContentType="application/vnd.openxmlformats-officedocument.presentationml.slideLayout+xml"/>
  <Override PartName="/ppt/slideMasters/slideMaster1.xml" ContentType="application/vnd.openxmlformats-officedocument.presentationml.slideMaster+xml"/>
  <Override PartName="/ppt/slideLayouts/slideLayout16.xml" ContentType="application/vnd.openxmlformats-officedocument.presentationml.slideLayout+xml"/>
  <Default Extension="png" ContentType="image/png"/>
  <Default Extension="bin" ContentType="application/vnd.openxmlformats-officedocument.presentationml.printerSettings"/>
  <Override PartName="/ppt/slideLayouts/slideLayout15.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Default Extension="rels" ContentType="application/vnd.openxmlformats-package.relationships+xml"/>
  <Override PartName="/ppt/slideLayouts/slideLayout19.xml" ContentType="application/vnd.openxmlformats-officedocument.presentationml.slideLayout+xml"/>
  <Override PartName="/ppt/slideLayouts/slideLayout18.xml" ContentType="application/vnd.openxmlformats-officedocument.presentationml.slideLayout+xml"/>
  <Default Extension="gif" ContentType="image/gif"/>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06"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59019" autoAdjust="0"/>
  </p:normalViewPr>
  <p:slideViewPr>
    <p:cSldViewPr snapToGrid="0" snapToObjects="1">
      <p:cViewPr varScale="1">
        <p:scale>
          <a:sx n="57" d="100"/>
          <a:sy n="57" d="100"/>
        </p:scale>
        <p:origin x="-182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interSettings" Target="printerSettings/printerSettings1.bin"/><Relationship Id="rId4" Type="http://schemas.openxmlformats.org/officeDocument/2006/relationships/slide" Target="slides/slide3.xml"/><Relationship Id="rId10" Type="http://schemas.openxmlformats.org/officeDocument/2006/relationships/viewProps" Target="viewProps.xml"/><Relationship Id="rId5" Type="http://schemas.openxmlformats.org/officeDocument/2006/relationships/slide" Target="slides/slide4.xml"/><Relationship Id="rId7" Type="http://schemas.openxmlformats.org/officeDocument/2006/relationships/notesMaster" Target="notesMasters/notesMaster1.xml"/><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presProps" Target="presProps.xml"/><Relationship Id="rId3" Type="http://schemas.openxmlformats.org/officeDocument/2006/relationships/slide" Target="slides/slide2.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7C4E74-007D-8A4A-A497-117C85B925E9}" type="datetimeFigureOut">
              <a:rPr lang="en-US" smtClean="0"/>
              <a:pPr/>
              <a:t>11/8/09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B0CF9D-32F6-E84D-92B7-3CD479D7C5B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B0CF9D-32F6-E84D-92B7-3CD479D7C5BB}"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NET YIELD OF GLYCOLYSIS</a:t>
            </a:r>
          </a:p>
          <a:p>
            <a:r>
              <a:rPr lang="en-US" dirty="0" smtClean="0"/>
              <a:t>2 ATP,</a:t>
            </a:r>
            <a:r>
              <a:rPr lang="en-US" baseline="0" dirty="0" smtClean="0"/>
              <a:t> </a:t>
            </a:r>
            <a:r>
              <a:rPr lang="en-US" dirty="0" smtClean="0"/>
              <a:t>2 H2O,</a:t>
            </a:r>
            <a:r>
              <a:rPr lang="en-US" baseline="0" dirty="0" smtClean="0"/>
              <a:t> </a:t>
            </a:r>
            <a:r>
              <a:rPr lang="en-US" dirty="0" smtClean="0"/>
              <a:t>2 Pyruvate, 2 NADH+ H+ (which are shuttled to ETC via FADH2)</a:t>
            </a:r>
            <a:endParaRPr lang="en-US" dirty="0"/>
          </a:p>
        </p:txBody>
      </p:sp>
      <p:sp>
        <p:nvSpPr>
          <p:cNvPr id="4" name="Slide Number Placeholder 3"/>
          <p:cNvSpPr>
            <a:spLocks noGrp="1"/>
          </p:cNvSpPr>
          <p:nvPr>
            <p:ph type="sldNum" sz="quarter" idx="10"/>
          </p:nvPr>
        </p:nvSpPr>
        <p:spPr/>
        <p:txBody>
          <a:bodyPr/>
          <a:lstStyle/>
          <a:p>
            <a:fld id="{75B0CF9D-32F6-E84D-92B7-3CD479D7C5BB}"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Pyruvate</a:t>
            </a:r>
            <a:r>
              <a:rPr lang="en-US" baseline="0" dirty="0" smtClean="0"/>
              <a:t> dehydrogenase, PDH, converts pyruvate to Acetyl-CoA, and an NAD+ molecule is reduced to NADH. NADH is termed the “universal hydrogen carrier.” Pyruvate dehydrogenase functions in concert with coenzyme A (CoA), which is referred to as coenzyme or a cofactor. A cofactor is a low-molecular-weight substance whose presence is required to allow an enzyme to work.  </a:t>
            </a:r>
            <a:endParaRPr lang="en-US" dirty="0"/>
          </a:p>
        </p:txBody>
      </p:sp>
      <p:sp>
        <p:nvSpPr>
          <p:cNvPr id="4" name="Slide Number Placeholder 3"/>
          <p:cNvSpPr>
            <a:spLocks noGrp="1"/>
          </p:cNvSpPr>
          <p:nvPr>
            <p:ph type="sldNum" sz="quarter" idx="10"/>
          </p:nvPr>
        </p:nvSpPr>
        <p:spPr/>
        <p:txBody>
          <a:bodyPr/>
          <a:lstStyle/>
          <a:p>
            <a:fld id="{75B0CF9D-32F6-E84D-92B7-3CD479D7C5BB}"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a result of one Acetyl-CoA</a:t>
            </a:r>
            <a:r>
              <a:rPr lang="en-US" baseline="0" dirty="0" smtClean="0"/>
              <a:t> entering and traversing the cycle, one GTP (</a:t>
            </a:r>
            <a:r>
              <a:rPr lang="en-US" baseline="0" dirty="0" err="1" smtClean="0"/>
              <a:t>guanosine</a:t>
            </a:r>
            <a:r>
              <a:rPr lang="en-US" baseline="0" dirty="0" smtClean="0"/>
              <a:t> </a:t>
            </a:r>
            <a:r>
              <a:rPr lang="en-US" baseline="0" dirty="0" err="1" smtClean="0"/>
              <a:t>triphosphate</a:t>
            </a:r>
            <a:r>
              <a:rPr lang="en-US" baseline="0" dirty="0" smtClean="0"/>
              <a:t>, energetically equivalent to an ATP) and several high-energy reducing equivalent compounds (NADH and FADH</a:t>
            </a:r>
            <a:r>
              <a:rPr lang="en-US" baseline="-25000" dirty="0" smtClean="0"/>
              <a:t>2</a:t>
            </a:r>
            <a:r>
              <a:rPr lang="en-US" baseline="0" dirty="0" smtClean="0"/>
              <a:t>) are formed. These substances result in significant mitochondrial electron transport and ATP production. (Brooks, 103)</a:t>
            </a:r>
          </a:p>
          <a:p>
            <a:r>
              <a:rPr lang="en-US" baseline="0" dirty="0" smtClean="0"/>
              <a:t>One turn of the citric acid cycle consumes one acetyl group and produces four pairs of electrons, one </a:t>
            </a:r>
            <a:r>
              <a:rPr lang="en-US" baseline="0" dirty="0" err="1" smtClean="0"/>
              <a:t>guanosine</a:t>
            </a:r>
            <a:r>
              <a:rPr lang="en-US" baseline="0" dirty="0" smtClean="0"/>
              <a:t> </a:t>
            </a:r>
            <a:r>
              <a:rPr lang="en-US" baseline="0" dirty="0" err="1" smtClean="0"/>
              <a:t>triphosphate</a:t>
            </a:r>
            <a:r>
              <a:rPr lang="en-US" baseline="0" dirty="0" smtClean="0"/>
              <a:t> (GTP), and two CO</a:t>
            </a:r>
            <a:r>
              <a:rPr lang="en-US" baseline="-25000" dirty="0" smtClean="0"/>
              <a:t>2</a:t>
            </a:r>
            <a:r>
              <a:rPr lang="en-US" baseline="0" dirty="0" smtClean="0"/>
              <a:t>. Two water molecules are also consumed. (Houston, 66)</a:t>
            </a:r>
          </a:p>
          <a:p>
            <a:endParaRPr lang="en-US" baseline="0" dirty="0" smtClean="0"/>
          </a:p>
          <a:p>
            <a:r>
              <a:rPr lang="en-US" baseline="0" dirty="0" smtClean="0"/>
              <a:t>For the citric acid cycle to operate at a high rate, there must be sufficient oxaloacetate to accept acetyl groups from acetyl CoA in the first reaction of the cycle. If oxaloacetate is used for any other purpose, the maximal power of the citric acid cycle may be reduced.</a:t>
            </a:r>
          </a:p>
        </p:txBody>
      </p:sp>
      <p:sp>
        <p:nvSpPr>
          <p:cNvPr id="4" name="Slide Number Placeholder 3"/>
          <p:cNvSpPr>
            <a:spLocks noGrp="1"/>
          </p:cNvSpPr>
          <p:nvPr>
            <p:ph type="sldNum" sz="quarter" idx="10"/>
          </p:nvPr>
        </p:nvSpPr>
        <p:spPr/>
        <p:txBody>
          <a:bodyPr/>
          <a:lstStyle/>
          <a:p>
            <a:fld id="{75B0CF9D-32F6-E84D-92B7-3CD479D7C5BB}"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C0503952-D661-BA4A-A6EA-1A72A67B26CB}" type="datetimeFigureOut">
              <a:rPr lang="en-US" smtClean="0"/>
              <a:pPr/>
              <a:t>11/8/09</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96A2069B-8594-C347-972B-4C7D2147F8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C0503952-D661-BA4A-A6EA-1A72A67B26CB}" type="datetimeFigureOut">
              <a:rPr lang="en-US" smtClean="0"/>
              <a:pPr/>
              <a:t>11/8/09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2069B-8594-C347-972B-4C7D2147F854}"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0503952-D661-BA4A-A6EA-1A72A67B26CB}" type="datetimeFigureOut">
              <a:rPr lang="en-US" smtClean="0"/>
              <a:pPr/>
              <a:t>11/8/09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2069B-8594-C347-972B-4C7D2147F854}"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0503952-D661-BA4A-A6EA-1A72A67B26CB}" type="datetimeFigureOut">
              <a:rPr lang="en-US" smtClean="0"/>
              <a:pPr/>
              <a:t>11/8/09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A2069B-8594-C347-972B-4C7D2147F854}"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503952-D661-BA4A-A6EA-1A72A67B26CB}" type="datetimeFigureOut">
              <a:rPr lang="en-US" smtClean="0"/>
              <a:pPr/>
              <a:t>11/8/09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A2069B-8594-C347-972B-4C7D2147F85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503952-D661-BA4A-A6EA-1A72A67B26CB}" type="datetimeFigureOut">
              <a:rPr lang="en-US" smtClean="0"/>
              <a:pPr/>
              <a:t>11/8/09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2069B-8594-C347-972B-4C7D2147F854}"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503952-D661-BA4A-A6EA-1A72A67B26CB}" type="datetimeFigureOut">
              <a:rPr lang="en-US" smtClean="0"/>
              <a:pPr/>
              <a:t>11/8/09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2069B-8594-C347-972B-4C7D2147F854}"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503952-D661-BA4A-A6EA-1A72A67B26CB}" type="datetimeFigureOut">
              <a:rPr lang="en-US" smtClean="0"/>
              <a:pPr/>
              <a:t>11/8/09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2069B-8594-C347-972B-4C7D2147F85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503952-D661-BA4A-A6EA-1A72A67B26CB}" type="datetimeFigureOut">
              <a:rPr lang="en-US" smtClean="0"/>
              <a:pPr/>
              <a:t>11/8/09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2069B-8594-C347-972B-4C7D2147F854}"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503952-D661-BA4A-A6EA-1A72A67B26CB}" type="datetimeFigureOut">
              <a:rPr lang="en-US" smtClean="0"/>
              <a:pPr/>
              <a:t>11/8/09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2069B-8594-C347-972B-4C7D2147F85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0503952-D661-BA4A-A6EA-1A72A67B26CB}" type="datetimeFigureOut">
              <a:rPr lang="en-US" smtClean="0"/>
              <a:pPr/>
              <a:t>11/8/09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2069B-8594-C347-972B-4C7D2147F8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0503952-D661-BA4A-A6EA-1A72A67B26CB}" type="datetimeFigureOut">
              <a:rPr lang="en-US" smtClean="0"/>
              <a:pPr/>
              <a:t>11/8/09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2069B-8594-C347-972B-4C7D2147F854}"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0503952-D661-BA4A-A6EA-1A72A67B26CB}" type="datetimeFigureOut">
              <a:rPr lang="en-US" smtClean="0"/>
              <a:pPr/>
              <a:t>11/8/09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2069B-8594-C347-972B-4C7D2147F8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Watermark">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C0503952-D661-BA4A-A6EA-1A72A67B26CB}" type="datetimeFigureOut">
              <a:rPr lang="en-US" smtClean="0"/>
              <a:pPr/>
              <a:t>11/8/09</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96A2069B-8594-C347-972B-4C7D2147F8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C0503952-D661-BA4A-A6EA-1A72A67B26CB}" type="datetimeFigureOut">
              <a:rPr lang="en-US" smtClean="0"/>
              <a:pPr/>
              <a:t>11/8/09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2069B-8594-C347-972B-4C7D2147F8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Watermark">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503952-D661-BA4A-A6EA-1A72A67B26CB}" type="datetimeFigureOut">
              <a:rPr lang="en-US" smtClean="0"/>
              <a:pPr/>
              <a:t>11/8/09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A2069B-8594-C347-972B-4C7D2147F8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503952-D661-BA4A-A6EA-1A72A67B26CB}" type="datetimeFigureOut">
              <a:rPr lang="en-US" smtClean="0"/>
              <a:pPr/>
              <a:t>11/8/09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2069B-8594-C347-972B-4C7D2147F8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0503952-D661-BA4A-A6EA-1A72A67B26CB}" type="datetimeFigureOut">
              <a:rPr lang="en-US" smtClean="0"/>
              <a:pPr/>
              <a:t>11/8/09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2069B-8594-C347-972B-4C7D2147F8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0503952-D661-BA4A-A6EA-1A72A67B26CB}" type="datetimeFigureOut">
              <a:rPr lang="en-US" smtClean="0"/>
              <a:pPr/>
              <a:t>11/8/09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A2069B-8594-C347-972B-4C7D2147F854}"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0503952-D661-BA4A-A6EA-1A72A67B26CB}" type="datetimeFigureOut">
              <a:rPr lang="en-US" smtClean="0"/>
              <a:pPr/>
              <a:t>11/8/09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A2069B-8594-C347-972B-4C7D2147F854}"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slideLayout" Target="../slideLayouts/slideLayout20.xml"/><Relationship Id="rId4" Type="http://schemas.openxmlformats.org/officeDocument/2006/relationships/slideLayout" Target="../slideLayouts/slideLayout4.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24" Type="http://schemas.openxmlformats.org/officeDocument/2006/relationships/image" Target="../media/image8.png"/><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C0503952-D661-BA4A-A6EA-1A72A67B26CB}" type="datetimeFigureOut">
              <a:rPr lang="en-US" smtClean="0"/>
              <a:pPr/>
              <a:t>11/8/09</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96A2069B-8594-C347-972B-4C7D2147F8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 id="2147483724" r:id="rId18"/>
    <p:sldLayoutId id="2147483725" r:id="rId19"/>
    <p:sldLayoutId id="2147483726"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10.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1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image" Target="../media/image1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TCA: </a:t>
            </a:r>
            <a:r>
              <a:rPr lang="en-US" dirty="0" err="1" smtClean="0"/>
              <a:t>Tricarboxylic</a:t>
            </a:r>
            <a:r>
              <a:rPr lang="en-US" dirty="0" smtClean="0"/>
              <a:t> Acid cycle</a:t>
            </a:r>
            <a:endParaRPr lang="en-US" dirty="0"/>
          </a:p>
        </p:txBody>
      </p:sp>
      <p:sp>
        <p:nvSpPr>
          <p:cNvPr id="3" name="Subtitle 2"/>
          <p:cNvSpPr>
            <a:spLocks noGrp="1"/>
          </p:cNvSpPr>
          <p:nvPr>
            <p:ph type="subTitle" idx="1"/>
          </p:nvPr>
        </p:nvSpPr>
        <p:spPr/>
        <p:txBody>
          <a:bodyPr/>
          <a:lstStyle/>
          <a:p>
            <a:r>
              <a:rPr lang="en-US" dirty="0" smtClean="0"/>
              <a:t>Also known as: Krebs cycle &amp; The Citric Acid Cycle</a:t>
            </a:r>
            <a:endParaRPr 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Overview: Glycolysis</a:t>
            </a:r>
            <a:endParaRPr lang="en-US" dirty="0"/>
          </a:p>
        </p:txBody>
      </p:sp>
      <p:pic>
        <p:nvPicPr>
          <p:cNvPr id="6" name="Content Placeholder 5" descr="glycolysis1-6.gif"/>
          <p:cNvPicPr>
            <a:picLocks noGrp="1" noChangeAspect="1"/>
          </p:cNvPicPr>
          <p:nvPr>
            <p:ph idx="1"/>
          </p:nvPr>
        </p:nvPicPr>
        <p:blipFill>
          <a:blip r:embed="rId3"/>
          <a:srcRect l="-17260" r="-17260"/>
          <a:stretch>
            <a:fillRect/>
          </a:stretch>
        </p:blipFill>
        <p:spPr>
          <a:xfrm>
            <a:off x="-217200" y="1371599"/>
            <a:ext cx="9892702" cy="5486401"/>
          </a:xfrm>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overview: Glycolysis</a:t>
            </a:r>
            <a:endParaRPr lang="en-US" dirty="0"/>
          </a:p>
        </p:txBody>
      </p:sp>
      <p:pic>
        <p:nvPicPr>
          <p:cNvPr id="4" name="Content Placeholder 3" descr="Glycolysis7-10.gif"/>
          <p:cNvPicPr>
            <a:picLocks noGrp="1" noChangeAspect="1"/>
          </p:cNvPicPr>
          <p:nvPr>
            <p:ph idx="1"/>
          </p:nvPr>
        </p:nvPicPr>
        <p:blipFill>
          <a:blip r:embed="rId3"/>
          <a:srcRect t="-92" b="-92"/>
          <a:stretch>
            <a:fillRect/>
          </a:stretch>
        </p:blipFill>
        <p:spPr>
          <a:xfrm>
            <a:off x="382722" y="1440273"/>
            <a:ext cx="8631869" cy="5169847"/>
          </a:xfrm>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Pyruvate Dehydrogenase PDH</a:t>
            </a:r>
            <a:endParaRPr lang="en-US" dirty="0"/>
          </a:p>
        </p:txBody>
      </p:sp>
      <p:sp>
        <p:nvSpPr>
          <p:cNvPr id="3" name="Content Placeholder 2"/>
          <p:cNvSpPr>
            <a:spLocks noGrp="1"/>
          </p:cNvSpPr>
          <p:nvPr>
            <p:ph idx="1"/>
          </p:nvPr>
        </p:nvSpPr>
        <p:spPr/>
        <p:txBody>
          <a:bodyPr/>
          <a:lstStyle/>
          <a:p>
            <a:r>
              <a:rPr lang="en-US" dirty="0" smtClean="0"/>
              <a:t>Pyruvate dehydrogenase is the enzyme that converts pyruvate to acetyl-CoA, as well as reduce NAD+ to NADH.</a:t>
            </a:r>
          </a:p>
          <a:p>
            <a:r>
              <a:rPr lang="en-US" dirty="0" smtClean="0"/>
              <a:t>Pyruvate is decarboxylated by PDH,  releasing a CO</a:t>
            </a:r>
            <a:r>
              <a:rPr lang="en-US" baseline="-25000" dirty="0" smtClean="0"/>
              <a:t>2</a:t>
            </a:r>
            <a:r>
              <a:rPr lang="en-US" dirty="0" smtClean="0"/>
              <a:t> molecule, and the remaining two-carbon unit (acetate) is combined with CoA to give Acetyl CoA. </a:t>
            </a:r>
          </a:p>
          <a:p>
            <a:r>
              <a:rPr lang="en-US" dirty="0" smtClean="0"/>
              <a:t>Rate limiting enzyme, determines the rates of glycolysis, lactate production, and carbohydrate supply for mitochondrial oxidation. </a:t>
            </a:r>
          </a:p>
          <a:p>
            <a:endParaRPr lang="en-US" dirty="0" smtClean="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144000" cy="6858000"/>
          </a:xfrm>
          <a:prstGeom prst="rect">
            <a:avLst/>
          </a:prstGeom>
        </p:spPr>
      </p:pic>
      <p:sp>
        <p:nvSpPr>
          <p:cNvPr id="7" name="Left Arrow 6"/>
          <p:cNvSpPr/>
          <p:nvPr/>
        </p:nvSpPr>
        <p:spPr>
          <a:xfrm>
            <a:off x="3542847" y="1181069"/>
            <a:ext cx="1314642" cy="378834"/>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4857489" y="267412"/>
            <a:ext cx="1225513"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b="1" dirty="0" smtClean="0"/>
              <a:t>Acetyl </a:t>
            </a:r>
            <a:r>
              <a:rPr lang="en-US" b="1" dirty="0" err="1" smtClean="0"/>
              <a:t>CoA</a:t>
            </a:r>
            <a:r>
              <a:rPr lang="en-US" b="1" dirty="0" smtClean="0"/>
              <a:t> can </a:t>
            </a:r>
            <a:r>
              <a:rPr lang="en-US" b="1" smtClean="0"/>
              <a:t>also come </a:t>
            </a:r>
            <a:r>
              <a:rPr lang="en-US" b="1" dirty="0" smtClean="0"/>
              <a:t>from Beta Oxidation</a:t>
            </a: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 Id="rId5" Type="http://schemas.openxmlformats.org/officeDocument/2006/relationships/image" Target="../media/image5.jpeg"/></Relationships>
</file>

<file path=ppt/theme/theme1.xml><?xml version="1.0" encoding="utf-8"?>
<a:theme xmlns:a="http://schemas.openxmlformats.org/drawingml/2006/main" name="Inkwell">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122</TotalTime>
  <Words>366</Words>
  <Application>Microsoft Macintosh PowerPoint</Application>
  <PresentationFormat>On-screen Show (4:3)</PresentationFormat>
  <Paragraphs>20</Paragraphs>
  <Slides>5</Slides>
  <Notes>4</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Inkwell</vt:lpstr>
      <vt:lpstr>TCA: Tricarboxylic Acid cycle</vt:lpstr>
      <vt:lpstr>Brief Overview: Glycolysis</vt:lpstr>
      <vt:lpstr>Brief overview: Glycolysis</vt:lpstr>
      <vt:lpstr>Pyruvate Dehydrogenase PDH</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TCA: Tricarboxylic Acid cycle</dc:title>
  <dc:creator>Kenzie Rowland</dc:creator>
  <cp:lastModifiedBy>Kenzie Rowland</cp:lastModifiedBy>
  <cp:revision>6</cp:revision>
  <dcterms:created xsi:type="dcterms:W3CDTF">2009-11-08T23:06:12Z</dcterms:created>
  <dcterms:modified xsi:type="dcterms:W3CDTF">2009-11-08T23:06:32Z</dcterms:modified>
</cp:coreProperties>
</file>