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305" r:id="rId3"/>
    <p:sldId id="299" r:id="rId4"/>
    <p:sldId id="313" r:id="rId5"/>
    <p:sldId id="300" r:id="rId6"/>
    <p:sldId id="303" r:id="rId7"/>
    <p:sldId id="302" r:id="rId8"/>
    <p:sldId id="288" r:id="rId9"/>
    <p:sldId id="258" r:id="rId10"/>
    <p:sldId id="267" r:id="rId11"/>
    <p:sldId id="266" r:id="rId12"/>
    <p:sldId id="259" r:id="rId13"/>
    <p:sldId id="292" r:id="rId14"/>
    <p:sldId id="261" r:id="rId15"/>
    <p:sldId id="262" r:id="rId16"/>
    <p:sldId id="312" r:id="rId17"/>
    <p:sldId id="306" r:id="rId18"/>
    <p:sldId id="307" r:id="rId19"/>
    <p:sldId id="264" r:id="rId20"/>
    <p:sldId id="309" r:id="rId21"/>
    <p:sldId id="308" r:id="rId22"/>
    <p:sldId id="310" r:id="rId23"/>
    <p:sldId id="289" r:id="rId24"/>
    <p:sldId id="311" r:id="rId25"/>
    <p:sldId id="314" r:id="rId26"/>
    <p:sldId id="293" r:id="rId27"/>
    <p:sldId id="294" r:id="rId28"/>
    <p:sldId id="265" r:id="rId29"/>
    <p:sldId id="268" r:id="rId30"/>
    <p:sldId id="269" r:id="rId31"/>
    <p:sldId id="270" r:id="rId32"/>
    <p:sldId id="272" r:id="rId33"/>
    <p:sldId id="273" r:id="rId34"/>
    <p:sldId id="274" r:id="rId35"/>
    <p:sldId id="275" r:id="rId36"/>
    <p:sldId id="276" r:id="rId37"/>
    <p:sldId id="297" r:id="rId38"/>
    <p:sldId id="29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xmlns:mc="http://schemas.openxmlformats.org/markup-compatibility/2006" xmlns:a14="http://schemas.microsoft.com/office/drawing/2010/main" val="004488" mc:Ignorable=""/>
    <a:srgbClr xmlns:mc="http://schemas.openxmlformats.org/markup-compatibility/2006" xmlns:a14="http://schemas.microsoft.com/office/drawing/2010/main" val="82B9D1" mc:Ignorable=""/>
    <a:srgbClr xmlns:mc="http://schemas.openxmlformats.org/markup-compatibility/2006" xmlns:a14="http://schemas.microsoft.com/office/drawing/2010/main" val="EB008B" mc:Ignorable=""/>
    <a:srgbClr xmlns:mc="http://schemas.openxmlformats.org/markup-compatibility/2006" xmlns:a14="http://schemas.microsoft.com/office/drawing/2010/main" val="9C9C9C" mc:Ignorable=""/>
    <a:srgbClr xmlns:mc="http://schemas.openxmlformats.org/markup-compatibility/2006" xmlns:a14="http://schemas.microsoft.com/office/drawing/2010/main" val="000000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786" autoAdjust="0"/>
    <p:restoredTop sz="94660"/>
  </p:normalViewPr>
  <p:slideViewPr>
    <p:cSldViewPr>
      <p:cViewPr>
        <p:scale>
          <a:sx n="120" d="100"/>
          <a:sy n="120" d="100"/>
        </p:scale>
        <p:origin x="1326" y="11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ACF4E4-0463-4C13-AC49-8D7C0A27643F}" type="datetimeFigureOut">
              <a:rPr lang="en-US"/>
              <a:pPr>
                <a:defRPr/>
              </a:pPr>
              <a:t>4/27/2010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7A8803-C1D2-41A1-85E9-9CB1E1930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mtClean="0">
              <a:latin typeface="Arial" charset="0"/>
              <a:cs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0D2CE0C-F6C6-473D-A57A-AD8334E99238}" type="slidenum">
              <a:rPr lang="de-DE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3F7718-4A3E-42A1-9ED1-5D61D4E2B6B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DDFE-4572-4319-B880-BA424292A873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6BFC-4A61-4CFD-9579-1E1CCBEEB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4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FDDC-7EF9-4E9E-8AEC-0497C71B3413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2C90B-BBB4-4423-8B54-BC4EE8CD8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9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74380-A957-4C59-B29B-B8E3F9825638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4048A-A796-4743-801A-A4A2158B6C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B889C-C3F3-47EA-819F-A9EDED133554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E6B5F-80DD-4DCC-85EC-FE02EAACD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5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596B1-DCF3-4422-A229-1EAEF810C845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48A44-1D5D-4085-8D52-FB1CE56E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9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4763D-5F73-471E-89D3-FE57C495058B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AF495-A8C6-46B0-8A00-3453FD36E6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3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CBCCB-1181-4D91-A67F-33F3369F13DC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3FA73-21B3-46C6-B24E-F2426546F6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1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80A41-2A9F-4C56-A8A3-825E1394BDAC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40FD-4A8D-4A0F-AE23-EFEF42EAC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6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3376A-E102-46FB-852F-B46144606F05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769ED-86AE-4EAC-A8D2-834D4A323D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8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EFB2-F30C-42B8-B262-3E5FA2562BBF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6544F-39B9-4604-96F1-FC19841C3C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EFBCC-4756-4CA4-9003-F448E0EA2F03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53BF-865C-4855-8ADD-84A390B867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D:\Powerpoint template\header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D:\Powerpoint template\footer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7938"/>
            <a:ext cx="9144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B02C20-733A-411B-B2F7-39D241D865B9}" type="datetimeFigureOut">
              <a:rPr lang="en-US"/>
              <a:pPr>
                <a:defRPr/>
              </a:pPr>
              <a:t>4/27/2010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141B9A-A264-4D89-A4D4-A8AF6357CC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olNvk0muOY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7"/>
          <p:cNvSpPr txBox="1">
            <a:spLocks noChangeArrowheads="1"/>
          </p:cNvSpPr>
          <p:nvPr/>
        </p:nvSpPr>
        <p:spPr bwMode="auto">
          <a:xfrm>
            <a:off x="4500563" y="50006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Why Netpresenter?</a:t>
            </a:r>
          </a:p>
        </p:txBody>
      </p:sp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214313" y="1714500"/>
            <a:ext cx="7643812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Cross media integrated visual communications solution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Increase employee commitment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Ensures your message gets across 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Safety – Instantly warn everyone with Emergency Alerts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Generate more traffic to your intranet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Solve E-mail stress &amp; Information Overload</a:t>
            </a:r>
          </a:p>
        </p:txBody>
      </p:sp>
      <p:pic>
        <p:nvPicPr>
          <p:cNvPr id="3079" name="Picture 6" descr="clien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163" y="4500563"/>
            <a:ext cx="5781675" cy="12858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635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053" name="TextBox 10"/>
          <p:cNvSpPr txBox="1">
            <a:spLocks noChangeArrowheads="1"/>
          </p:cNvSpPr>
          <p:nvPr/>
        </p:nvSpPr>
        <p:spPr bwMode="auto">
          <a:xfrm>
            <a:off x="3821113" y="5897563"/>
            <a:ext cx="1501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sz="1000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Some  of our customers</a:t>
            </a:r>
            <a:endParaRPr lang="en-US" sz="1000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sp>
        <p:nvSpPr>
          <p:cNvPr id="2054" name="TextBox 10"/>
          <p:cNvSpPr txBox="1">
            <a:spLocks noChangeArrowheads="1"/>
          </p:cNvSpPr>
          <p:nvPr/>
        </p:nvSpPr>
        <p:spPr bwMode="auto">
          <a:xfrm>
            <a:off x="214313" y="1285875"/>
            <a:ext cx="4357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Award winning new media pioneer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pic>
        <p:nvPicPr>
          <p:cNvPr id="2055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3930650"/>
            <a:ext cx="1384300" cy="2070100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13320" name="Picture 10" descr="schipho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00188"/>
            <a:ext cx="3040063" cy="2100262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11268" name="TextBox 8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The Proof</a:t>
            </a:r>
          </a:p>
        </p:txBody>
      </p: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214313" y="1214438"/>
            <a:ext cx="871537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Netpresenter at Schiphol Airport is a part of the communication mix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Netpresenter and Intranet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Frequency:		Several times a day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Messages:		Short messages with hyperlinks to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		intranet for background information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Insight printed newsletter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Frequency:		1x per month and 1x each quarter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Messages:		Newspaper; operationele actualiteit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		Magazine; achtergronden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		</a:t>
            </a:r>
          </a:p>
        </p:txBody>
      </p:sp>
      <p:pic>
        <p:nvPicPr>
          <p:cNvPr id="11270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Some quotes from our customers</a:t>
            </a:r>
          </a:p>
        </p:txBody>
      </p:sp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14313" y="1214438"/>
            <a:ext cx="87153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>
                <a:latin typeface="Myriad Pro" pitchFamily="34" charset="0"/>
              </a:rPr>
              <a:t>“I would recommend this solution to all corporations, companies, even multi-computered families to </a:t>
            </a:r>
            <a:r>
              <a: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get</a:t>
            </a:r>
            <a:r>
              <a:rPr lang="en-US" sz="1400" b="1">
                <a:latin typeface="Myriad Pro" pitchFamily="34" charset="0"/>
              </a:rPr>
              <a:t> </a:t>
            </a:r>
            <a:r>
              <a: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information</a:t>
            </a:r>
            <a:r>
              <a:rPr lang="en-US" sz="1400" b="1">
                <a:latin typeface="Myriad Pro" pitchFamily="34" charset="0"/>
              </a:rPr>
              <a:t> </a:t>
            </a:r>
            <a:r>
              <a:rPr lang="en-US" sz="1400">
                <a:latin typeface="Myriad Pro" pitchFamily="34" charset="0"/>
              </a:rPr>
              <a:t>out there </a:t>
            </a:r>
            <a:r>
              <a: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quickly and timely</a:t>
            </a:r>
            <a:r>
              <a:rPr lang="en-US" sz="1400">
                <a:latin typeface="Myriad Pro" pitchFamily="34" charset="0"/>
              </a:rPr>
              <a:t>. The Netpresenter Suite is </a:t>
            </a:r>
            <a:r>
              <a: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so easy to install </a:t>
            </a:r>
            <a:r>
              <a:rPr lang="en-US" sz="1400">
                <a:latin typeface="Myriad Pro" pitchFamily="34" charset="0"/>
              </a:rPr>
              <a:t>and the creation and maintenance of the slide shows is </a:t>
            </a:r>
            <a:r>
              <a: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exceedingly simple</a:t>
            </a:r>
            <a:r>
              <a:rPr lang="en-US" sz="1400">
                <a:latin typeface="Myriad Pro" pitchFamily="34" charset="0"/>
              </a:rPr>
              <a:t>.”</a:t>
            </a:r>
            <a:br>
              <a:rPr lang="en-US" sz="1400">
                <a:latin typeface="Myriad Pro" pitchFamily="34" charset="0"/>
              </a:rPr>
            </a:br>
            <a:r>
              <a:rPr lang="en-US" sz="14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Cat Rosenau-Fryman,  ICT Manager Nokia USA</a:t>
            </a:r>
          </a:p>
          <a:p>
            <a:pPr eaLnBrk="1" hangingPunct="1">
              <a:lnSpc>
                <a:spcPct val="150000"/>
              </a:lnSpc>
            </a:pPr>
            <a:endParaRPr lang="nl-NL" sz="1400" b="1">
              <a:solidFill>
                <a:srgbClr xmlns:mc="http://schemas.openxmlformats.org/markup-compatibility/2006" xmlns:a14="http://schemas.microsoft.com/office/drawing/2010/main" val="82B9D1" mc:Ignorable=""/>
              </a:solidFill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1400">
                <a:latin typeface="Myriad Pro" pitchFamily="34" charset="0"/>
              </a:rPr>
              <a:t>“As a network guy, the way that Netpresenter handles </a:t>
            </a:r>
            <a:r>
              <a:rPr lang="en-GB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updates</a:t>
            </a:r>
            <a:r>
              <a:rPr lang="en-GB" sz="1400">
                <a:latin typeface="Myriad Pro" pitchFamily="34" charset="0"/>
              </a:rPr>
              <a:t> is great. There is a far lower utilisation of bandwidth.” </a:t>
            </a:r>
            <a:br>
              <a:rPr lang="en-GB" sz="1400">
                <a:latin typeface="Myriad Pro" pitchFamily="34" charset="0"/>
              </a:rPr>
            </a:br>
            <a:r>
              <a:rPr lang="en-GB" sz="14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Bill Wheeler,  Network Systems Engineer of Volkswagen Credit</a:t>
            </a:r>
          </a:p>
          <a:p>
            <a:pPr eaLnBrk="1" hangingPunct="1">
              <a:lnSpc>
                <a:spcPct val="150000"/>
              </a:lnSpc>
            </a:pPr>
            <a:endParaRPr lang="en-GB" sz="1400" b="1">
              <a:solidFill>
                <a:srgbClr xmlns:mc="http://schemas.openxmlformats.org/markup-compatibility/2006" xmlns:a14="http://schemas.microsoft.com/office/drawing/2010/main" val="82B9D1" mc:Ignorable=""/>
              </a:solidFill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1400">
                <a:latin typeface="Myriad Pro" pitchFamily="34" charset="0"/>
              </a:rPr>
              <a:t>“Netpresenter ensures that </a:t>
            </a:r>
            <a:r>
              <a: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internal communications </a:t>
            </a:r>
            <a:r>
              <a:rPr lang="en-US" sz="1400">
                <a:latin typeface="Myriad Pro" pitchFamily="34" charset="0"/>
              </a:rPr>
              <a:t>gets noticed, and gives Sony a </a:t>
            </a:r>
            <a:r>
              <a: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competitive  advantage</a:t>
            </a:r>
            <a:r>
              <a:rPr lang="en-US" sz="1400">
                <a:latin typeface="Myriad Pro" pitchFamily="34" charset="0"/>
              </a:rPr>
              <a:t>.” </a:t>
            </a:r>
            <a:br>
              <a:rPr lang="en-US" sz="1400">
                <a:latin typeface="Myriad Pro" pitchFamily="34" charset="0"/>
              </a:rPr>
            </a:br>
            <a:r>
              <a:rPr lang="en-US" sz="14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Jane Sparrow,  General Manager of Employee Communications Sony Europe</a:t>
            </a:r>
            <a:r>
              <a:rPr lang="en-US" sz="1400" b="1">
                <a:latin typeface="Myriad Pro" pitchFamily="34" charset="0"/>
              </a:rPr>
              <a:t/>
            </a:r>
            <a:br>
              <a:rPr lang="en-US" sz="1400" b="1">
                <a:latin typeface="Myriad Pro" pitchFamily="34" charset="0"/>
              </a:rPr>
            </a:br>
            <a:r>
              <a:rPr lang="en-US" sz="1400" i="1">
                <a:latin typeface="Myriad Pro" pitchFamily="34" charset="0"/>
                <a:sym typeface="Wingdings" pitchFamily="2" charset="2"/>
              </a:rPr>
              <a:t> An excerpt from her presentation at a Marcus Evans event  on the next pages</a:t>
            </a:r>
          </a:p>
          <a:p>
            <a:pPr eaLnBrk="1" hangingPunct="1">
              <a:lnSpc>
                <a:spcPct val="150000"/>
              </a:lnSpc>
            </a:pPr>
            <a:endParaRPr lang="nl-NL" sz="1400" b="1">
              <a:solidFill>
                <a:srgbClr xmlns:mc="http://schemas.openxmlformats.org/markup-compatibility/2006" xmlns:a14="http://schemas.microsoft.com/office/drawing/2010/main" val="82B9D1" mc:Ignorable=""/>
              </a:solidFill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1400">
              <a:solidFill>
                <a:srgbClr xmlns:mc="http://schemas.openxmlformats.org/markup-compatibility/2006" xmlns:a14="http://schemas.microsoft.com/office/drawing/2010/main" val="82B9D1" mc:Ignorable=""/>
              </a:solidFill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		</a:t>
            </a:r>
          </a:p>
        </p:txBody>
      </p:sp>
      <p:pic>
        <p:nvPicPr>
          <p:cNvPr id="12292" name="Picture 7" descr="D:\Powerpoint template\Netpresenter_final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4" descr="sony_phas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2857500"/>
            <a:ext cx="35988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4375" y="1357313"/>
            <a:ext cx="1928813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cs typeface="+mn-cs"/>
              </a:rPr>
              <a:t>COMMUNICATION AUDIT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Myriad Pro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75" y="1357313"/>
            <a:ext cx="1928813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cs typeface="+mn-cs"/>
              </a:rPr>
              <a:t>BEST PRACTICE</a:t>
            </a:r>
            <a:br>
              <a:rPr lang="nl-BE" sz="16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cs typeface="+mn-cs"/>
              </a:rPr>
            </a:br>
            <a:r>
              <a:rPr lang="nl-BE" sz="16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cs typeface="+mn-cs"/>
              </a:rPr>
              <a:t>EXAMPLES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Myriad Pro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375" y="1357313"/>
            <a:ext cx="1928813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  <a:cs typeface="+mn-cs"/>
              </a:rPr>
              <a:t>EMPLOYEE ATTITUDE SURVEY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Myriad Pro" pitchFamily="34" charset="0"/>
              <a:cs typeface="+mn-cs"/>
            </a:endParaRPr>
          </a:p>
        </p:txBody>
      </p:sp>
      <p:cxnSp>
        <p:nvCxnSpPr>
          <p:cNvPr id="10" name="Shape 9"/>
          <p:cNvCxnSpPr/>
          <p:nvPr/>
        </p:nvCxnSpPr>
        <p:spPr>
          <a:xfrm>
            <a:off x="2643188" y="1649413"/>
            <a:ext cx="642937" cy="1130300"/>
          </a:xfrm>
          <a:prstGeom prst="bentConnector2">
            <a:avLst/>
          </a:prstGeom>
          <a:ln w="25400" cap="rnd">
            <a:solidFill>
              <a:srgbClr xmlns:mc="http://schemas.openxmlformats.org/markup-compatibility/2006" xmlns:a14="http://schemas.microsoft.com/office/drawing/2010/main" val="004488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hape 10"/>
          <p:cNvCxnSpPr/>
          <p:nvPr/>
        </p:nvCxnSpPr>
        <p:spPr>
          <a:xfrm rot="10800000" flipV="1">
            <a:off x="5715000" y="1649413"/>
            <a:ext cx="714375" cy="1130300"/>
          </a:xfrm>
          <a:prstGeom prst="bentConnector2">
            <a:avLst/>
          </a:prstGeom>
          <a:ln w="25400" cap="rnd">
            <a:solidFill>
              <a:srgbClr xmlns:mc="http://schemas.openxmlformats.org/markup-compatibility/2006" xmlns:a14="http://schemas.microsoft.com/office/drawing/2010/main" val="004488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0" name="Picture 30" descr="sony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00063"/>
            <a:ext cx="1571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3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The Solution Phase 1</a:t>
            </a:r>
          </a:p>
        </p:txBody>
      </p:sp>
      <p:cxnSp>
        <p:nvCxnSpPr>
          <p:cNvPr id="18" name="Shape 17"/>
          <p:cNvCxnSpPr/>
          <p:nvPr/>
        </p:nvCxnSpPr>
        <p:spPr>
          <a:xfrm rot="16200000" flipH="1">
            <a:off x="4110832" y="2461419"/>
            <a:ext cx="788987" cy="9525"/>
          </a:xfrm>
          <a:prstGeom prst="straightConnector1">
            <a:avLst/>
          </a:prstGeom>
          <a:ln w="25400" cap="rnd">
            <a:solidFill>
              <a:srgbClr xmlns:mc="http://schemas.openxmlformats.org/markup-compatibility/2006" xmlns:a14="http://schemas.microsoft.com/office/drawing/2010/main" val="004488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3" name="TextBox 23"/>
          <p:cNvSpPr txBox="1">
            <a:spLocks noChangeArrowheads="1"/>
          </p:cNvSpPr>
          <p:nvPr/>
        </p:nvSpPr>
        <p:spPr bwMode="auto">
          <a:xfrm>
            <a:off x="2643188" y="5711825"/>
            <a:ext cx="3857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sz="1400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Screensaver to give daily updates, working with Netpresenter</a:t>
            </a:r>
            <a:endParaRPr lang="en-US" sz="1400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pic>
        <p:nvPicPr>
          <p:cNvPr id="13324" name="Picture 24" descr="D:\Powerpoint template\Netpresenter_final_20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1"/>
          <p:cNvGrpSpPr>
            <a:grpSpLocks/>
          </p:cNvGrpSpPr>
          <p:nvPr/>
        </p:nvGrpSpPr>
        <p:grpSpPr bwMode="auto">
          <a:xfrm>
            <a:off x="1571625" y="1285875"/>
            <a:ext cx="5857875" cy="4946650"/>
            <a:chOff x="678390" y="1335881"/>
            <a:chExt cx="8678625" cy="7329181"/>
          </a:xfrm>
        </p:grpSpPr>
        <p:sp>
          <p:nvSpPr>
            <p:cNvPr id="5" name="TextBox 5"/>
            <p:cNvSpPr txBox="1"/>
            <p:nvPr/>
          </p:nvSpPr>
          <p:spPr>
            <a:xfrm>
              <a:off x="793752" y="3407568"/>
              <a:ext cx="2143125" cy="820704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nl-BE" sz="1000" b="1" dirty="0">
                  <a:solidFill>
                    <a:schemeClr val="bg1"/>
                  </a:solidFill>
                  <a:latin typeface="Myriad Pro" pitchFamily="34" charset="0"/>
                </a:rPr>
                <a:t>WEEKLY </a:t>
              </a:r>
            </a:p>
            <a:p>
              <a:pPr algn="ctr">
                <a:defRPr/>
              </a:pPr>
              <a:r>
                <a:rPr lang="nl-BE" sz="1000" b="1" dirty="0">
                  <a:solidFill>
                    <a:schemeClr val="bg1"/>
                  </a:solidFill>
                  <a:latin typeface="Myriad Pro" pitchFamily="34" charset="0"/>
                </a:rPr>
                <a:t>E-NEWSLETTER </a:t>
              </a:r>
              <a:r>
                <a:rPr lang="nl-BE" sz="1000" dirty="0">
                  <a:solidFill>
                    <a:schemeClr val="bg1"/>
                  </a:solidFill>
                  <a:latin typeface="Myriad Pro" pitchFamily="34" charset="0"/>
                </a:rPr>
                <a:t/>
              </a:r>
              <a:br>
                <a:rPr lang="nl-BE" sz="1000" dirty="0">
                  <a:solidFill>
                    <a:schemeClr val="bg1"/>
                  </a:solidFill>
                  <a:latin typeface="Myriad Pro" pitchFamily="34" charset="0"/>
                </a:rPr>
              </a:br>
              <a:r>
                <a:rPr lang="nl-BE" sz="1000" dirty="0">
                  <a:solidFill>
                    <a:schemeClr val="bg1"/>
                  </a:solidFill>
                  <a:latin typeface="Myriad Pro" pitchFamily="34" charset="0"/>
                </a:rPr>
                <a:t>(with personalisation)</a:t>
              </a:r>
              <a:endParaRPr lang="en-US" sz="1000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cxnSp>
          <p:nvCxnSpPr>
            <p:cNvPr id="6" name="Shape 6"/>
            <p:cNvCxnSpPr/>
            <p:nvPr/>
          </p:nvCxnSpPr>
          <p:spPr>
            <a:xfrm>
              <a:off x="2651661" y="1479361"/>
              <a:ext cx="1869784" cy="277549"/>
            </a:xfrm>
            <a:prstGeom prst="bentConnector2">
              <a:avLst/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hape 7"/>
            <p:cNvCxnSpPr/>
            <p:nvPr/>
          </p:nvCxnSpPr>
          <p:spPr>
            <a:xfrm rot="10800000" flipV="1">
              <a:off x="5365789" y="1479361"/>
              <a:ext cx="1914472" cy="277549"/>
            </a:xfrm>
            <a:prstGeom prst="bentConnector2">
              <a:avLst/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8"/>
            <p:cNvSpPr txBox="1"/>
            <p:nvPr/>
          </p:nvSpPr>
          <p:spPr>
            <a:xfrm>
              <a:off x="3651251" y="5550695"/>
              <a:ext cx="2428876" cy="820704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nl-BE" sz="1000" b="1" dirty="0">
                  <a:solidFill>
                    <a:schemeClr val="bg1"/>
                  </a:solidFill>
                  <a:latin typeface="Myriad Pro" pitchFamily="34" charset="0"/>
                </a:rPr>
                <a:t>SCREENSAVER</a:t>
              </a:r>
              <a:r>
                <a:rPr lang="nl-BE" sz="1000" dirty="0">
                  <a:solidFill>
                    <a:schemeClr val="bg1"/>
                  </a:solidFill>
                  <a:latin typeface="Myriad Pro" pitchFamily="34" charset="0"/>
                </a:rPr>
                <a:t> across Europe</a:t>
              </a:r>
              <a:br>
                <a:rPr lang="nl-BE" sz="1000" dirty="0">
                  <a:solidFill>
                    <a:schemeClr val="bg1"/>
                  </a:solidFill>
                  <a:latin typeface="Myriad Pro" pitchFamily="34" charset="0"/>
                </a:rPr>
              </a:br>
              <a:r>
                <a:rPr lang="nl-BE" sz="1000" dirty="0">
                  <a:solidFill>
                    <a:schemeClr val="bg1"/>
                  </a:solidFill>
                  <a:latin typeface="Myriad Pro" pitchFamily="34" charset="0"/>
                </a:rPr>
                <a:t>to act as a signpost</a:t>
              </a:r>
              <a:endParaRPr lang="en-US" sz="1000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10"/>
            <p:cNvSpPr txBox="1"/>
            <p:nvPr/>
          </p:nvSpPr>
          <p:spPr>
            <a:xfrm>
              <a:off x="6651624" y="3336129"/>
              <a:ext cx="2143125" cy="592731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nl-BE" sz="1000" b="1" dirty="0">
                  <a:solidFill>
                    <a:schemeClr val="bg1"/>
                  </a:solidFill>
                  <a:latin typeface="Myriad Pro" pitchFamily="34" charset="0"/>
                </a:rPr>
                <a:t>PLASMA SCREENS </a:t>
              </a:r>
              <a:r>
                <a:rPr lang="nl-BE" sz="1000" dirty="0">
                  <a:solidFill>
                    <a:schemeClr val="bg1"/>
                  </a:solidFill>
                  <a:latin typeface="Myriad Pro" pitchFamily="34" charset="0"/>
                </a:rPr>
                <a:t>act as a signpost to news</a:t>
              </a:r>
              <a:endParaRPr lang="en-US" sz="1000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3651251" y="4264820"/>
              <a:ext cx="2428876" cy="364757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nl-BE" sz="1000" b="1" dirty="0">
                  <a:solidFill>
                    <a:schemeClr val="bg1"/>
                  </a:solidFill>
                  <a:latin typeface="Myriad Pro" pitchFamily="34" charset="0"/>
                </a:rPr>
                <a:t>AUTOMATIC UPDATES</a:t>
              </a:r>
              <a:endParaRPr lang="en-US" sz="1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6200000" flipH="1">
              <a:off x="4506124" y="5039282"/>
              <a:ext cx="858522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hape 24"/>
            <p:cNvCxnSpPr/>
            <p:nvPr/>
          </p:nvCxnSpPr>
          <p:spPr>
            <a:xfrm rot="5400000">
              <a:off x="2578728" y="2836550"/>
              <a:ext cx="571564" cy="571520"/>
            </a:xfrm>
            <a:prstGeom prst="bentConnector3">
              <a:avLst>
                <a:gd name="adj1" fmla="val -1666"/>
              </a:avLst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hape 25"/>
            <p:cNvCxnSpPr/>
            <p:nvPr/>
          </p:nvCxnSpPr>
          <p:spPr>
            <a:xfrm>
              <a:off x="6508827" y="2836528"/>
              <a:ext cx="571518" cy="498648"/>
            </a:xfrm>
            <a:prstGeom prst="bentConnector3">
              <a:avLst>
                <a:gd name="adj1" fmla="val 99999"/>
              </a:avLst>
            </a:prstGeom>
            <a:ln w="254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59" name="Picture 13" descr="sony_web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188" y="1764506"/>
              <a:ext cx="3398837" cy="2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0" name="Picture 14" descr="sony_web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225" y="4282281"/>
              <a:ext cx="2117725" cy="162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sony_plasm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8166" y="4005529"/>
              <a:ext cx="2142608" cy="16864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xmlns:mc="http://schemas.openxmlformats.org/markup-compatibility/2006" xmlns:a14="http://schemas.microsoft.com/office/drawing/2010/main" val="333333" mc:Ignorable="">
                  <a:alpha val="65000"/>
                </a:srgbClr>
              </a:outerShdw>
            </a:effectLst>
          </p:spPr>
        </p:pic>
        <p:pic>
          <p:nvPicPr>
            <p:cNvPr id="14362" name="Picture 17" descr="screensaver-sony-Euro-temp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848" y="6412059"/>
              <a:ext cx="2428892" cy="1494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</p:pic>
        <p:sp>
          <p:nvSpPr>
            <p:cNvPr id="14363" name="Rectangle 18"/>
            <p:cNvSpPr>
              <a:spLocks noChangeArrowheads="1"/>
            </p:cNvSpPr>
            <p:nvPr/>
          </p:nvSpPr>
          <p:spPr bwMode="auto">
            <a:xfrm>
              <a:off x="678390" y="8049535"/>
              <a:ext cx="8678625" cy="61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BE" sz="1400">
                  <a:solidFill>
                    <a:srgbClr xmlns:mc="http://schemas.openxmlformats.org/markup-compatibility/2006" xmlns:a14="http://schemas.microsoft.com/office/drawing/2010/main" val="004488" mc:Ignorable=""/>
                  </a:solidFill>
                  <a:latin typeface="Myriad Pro" pitchFamily="34" charset="0"/>
                </a:rPr>
                <a:t> Communications mix @ Sony:  </a:t>
              </a:r>
              <a:r>
                <a:rPr lang="nl-BE" sz="1400">
                  <a:solidFill>
                    <a:srgbClr xmlns:mc="http://schemas.openxmlformats.org/markup-compatibility/2006" xmlns:a14="http://schemas.microsoft.com/office/drawing/2010/main" val="004488" mc:Ignorable=""/>
                  </a:solidFill>
                  <a:latin typeface="Myriad Pro" pitchFamily="34" charset="0"/>
                  <a:sym typeface="Wingdings" pitchFamily="2" charset="2"/>
                </a:rPr>
                <a:t>Netpresenter Screensaver &amp; Digital Signage</a:t>
              </a:r>
              <a:endParaRPr lang="en-US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endParaRPr>
            </a:p>
          </p:txBody>
        </p:sp>
        <p:sp>
          <p:nvSpPr>
            <p:cNvPr id="20" name="TextBox 21"/>
            <p:cNvSpPr txBox="1"/>
            <p:nvPr/>
          </p:nvSpPr>
          <p:spPr>
            <a:xfrm>
              <a:off x="1293812" y="1335881"/>
              <a:ext cx="2286000" cy="364757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nl-BE" sz="1000" b="1" dirty="0">
                  <a:solidFill>
                    <a:schemeClr val="bg1"/>
                  </a:solidFill>
                  <a:latin typeface="Myriad Pro" pitchFamily="34" charset="0"/>
                </a:rPr>
                <a:t>EXTERNAL NEWSFEEDS</a:t>
              </a:r>
              <a:endParaRPr lang="en-US" sz="1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21" name="TextBox 22"/>
            <p:cNvSpPr txBox="1"/>
            <p:nvPr/>
          </p:nvSpPr>
          <p:spPr>
            <a:xfrm>
              <a:off x="6651623" y="1335881"/>
              <a:ext cx="2071688" cy="364757"/>
            </a:xfrm>
            <a:prstGeom prst="rect">
              <a:avLst/>
            </a:prstGeom>
            <a:solidFill>
              <a:schemeClr val="tx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nl-BE" sz="1000" b="1" dirty="0">
                  <a:solidFill>
                    <a:schemeClr val="bg1"/>
                  </a:solidFill>
                  <a:latin typeface="Myriad Pro" pitchFamily="34" charset="0"/>
                </a:rPr>
                <a:t>INTERNAL NEWS</a:t>
              </a:r>
              <a:endParaRPr lang="en-US" sz="1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14339" name="Picture 18" descr="D:\Powerpoint template\Netpresenter_final_20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0" descr="sony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00063"/>
            <a:ext cx="1571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22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The Solution Phase 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0" descr="sony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0063"/>
            <a:ext cx="1571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Measurement</a:t>
            </a: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214313" y="1214438"/>
            <a:ext cx="764381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BE" sz="1400">
                <a:latin typeface="Myriad Pro" pitchFamily="34" charset="0"/>
              </a:rPr>
              <a:t>First formal measurement survey showed employees are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better informed </a:t>
            </a:r>
            <a:r>
              <a:rPr lang="nl-BE" sz="1400">
                <a:latin typeface="Myriad Pro" pitchFamily="34" charset="0"/>
              </a:rPr>
              <a:t>about business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BE" sz="1400">
                <a:latin typeface="Myriad Pro" pitchFamily="34" charset="0"/>
              </a:rPr>
              <a:t>     direction, strategy, market trends and operational issues</a:t>
            </a:r>
            <a:endParaRPr lang="en-US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</a:t>
            </a:r>
            <a:r>
              <a:rPr lang="nl-BE" sz="1400">
                <a:latin typeface="Myriad Pro" pitchFamily="34" charset="0"/>
              </a:rPr>
              <a:t>Almost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90% </a:t>
            </a:r>
            <a:r>
              <a:rPr lang="nl-BE" sz="1400">
                <a:latin typeface="Myriad Pro" pitchFamily="34" charset="0"/>
              </a:rPr>
              <a:t>of staff</a:t>
            </a:r>
            <a:r>
              <a:rPr lang="nl-BE" sz="1400" b="1">
                <a:latin typeface="Myriad Pro" pitchFamily="34" charset="0"/>
              </a:rPr>
              <a:t>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use</a:t>
            </a:r>
            <a:r>
              <a:rPr lang="nl-BE" sz="1400" b="1">
                <a:latin typeface="Myriad Pro" pitchFamily="34" charset="0"/>
              </a:rPr>
              <a:t> </a:t>
            </a:r>
            <a:r>
              <a:rPr lang="nl-BE" sz="1400">
                <a:latin typeface="Myriad Pro" pitchFamily="34" charset="0"/>
              </a:rPr>
              <a:t>the @sony suite of tools</a:t>
            </a: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</a:t>
            </a:r>
            <a:r>
              <a:rPr lang="nl-BE" sz="1400">
                <a:latin typeface="Myriad Pro" pitchFamily="34" charset="0"/>
              </a:rPr>
              <a:t>Screensaver is accessed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mostly at lunchtime </a:t>
            </a:r>
            <a:r>
              <a:rPr lang="nl-BE" sz="1400">
                <a:latin typeface="Myriad Pro" pitchFamily="34" charset="0"/>
              </a:rPr>
              <a:t>and is the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most popular </a:t>
            </a:r>
            <a:r>
              <a:rPr lang="nl-BE" sz="1400">
                <a:latin typeface="Myriad Pro" pitchFamily="34" charset="0"/>
              </a:rPr>
              <a:t>channel because it is a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BE" sz="1400">
                <a:latin typeface="Myriad Pro" pitchFamily="34" charset="0"/>
              </a:rPr>
              <a:t>     “signpost”!</a:t>
            </a: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Direct connection</a:t>
            </a:r>
            <a:r>
              <a:rPr lang="nl-BE" sz="1400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 </a:t>
            </a:r>
            <a:r>
              <a:rPr lang="nl-BE" sz="1400">
                <a:latin typeface="Myriad Pro" pitchFamily="34" charset="0"/>
              </a:rPr>
              <a:t>between @sony messages and customer satisfaction/sales</a:t>
            </a: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</a:t>
            </a:r>
            <a:r>
              <a:rPr lang="nl-BE" sz="1400">
                <a:latin typeface="Myriad Pro" pitchFamily="34" charset="0"/>
              </a:rPr>
              <a:t>Over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150 unprompted emails</a:t>
            </a:r>
            <a:r>
              <a:rPr lang="nl-BE" sz="1400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 </a:t>
            </a:r>
            <a:r>
              <a:rPr lang="nl-BE" sz="1400">
                <a:latin typeface="Myriad Pro" pitchFamily="34" charset="0"/>
              </a:rPr>
              <a:t>to the @sony team from employees to </a:t>
            </a:r>
            <a:r>
              <a:rPr lang="nl-BE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congratulate</a:t>
            </a:r>
            <a:r>
              <a:rPr lang="nl-BE" sz="1400" b="1">
                <a:latin typeface="Myriad Pro" pitchFamily="34" charset="0"/>
              </a:rPr>
              <a:t> </a:t>
            </a:r>
            <a:r>
              <a:rPr lang="nl-BE" sz="1400">
                <a:latin typeface="Myriad Pro" pitchFamily="34" charset="0"/>
              </a:rPr>
              <a:t>them on the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BE" sz="1400">
                <a:latin typeface="Myriad Pro" pitchFamily="34" charset="0"/>
              </a:rPr>
              <a:t>     implementation of such a valuable tool (even though not all sites are live) </a:t>
            </a:r>
            <a:endParaRPr lang="en-US" sz="1400">
              <a:latin typeface="Myriad Pro" pitchFamily="34" charset="0"/>
            </a:endParaRPr>
          </a:p>
        </p:txBody>
      </p:sp>
      <p:pic>
        <p:nvPicPr>
          <p:cNvPr id="15365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ny_plas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000250"/>
            <a:ext cx="4668838" cy="361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10/main" val="333333" mc:Ignorable="">
                <a:alpha val="65000"/>
              </a:srgbClr>
            </a:outerShdw>
          </a:effectLst>
        </p:spPr>
      </p:pic>
      <p:pic>
        <p:nvPicPr>
          <p:cNvPr id="18436" name="Picture 2" descr="screensaver-sony-Euro-temp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2286000"/>
            <a:ext cx="3243263" cy="2511425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16389" name="Picture 30" descr="sony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00063"/>
            <a:ext cx="1571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</a:t>
            </a:r>
          </a:p>
        </p:txBody>
      </p:sp>
      <p:pic>
        <p:nvPicPr>
          <p:cNvPr id="16391" name="Picture 7" descr="D:\Powerpoint template\Netpresenter_final_20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owerpoint template\Acrobat Docu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14438"/>
            <a:ext cx="6572250" cy="4929187"/>
          </a:xfrm>
          <a:prstGeom prst="rect">
            <a:avLst/>
          </a:prstGeom>
          <a:noFill/>
          <a:ln w="50800" cmpd="sng">
            <a:solidFill>
              <a:schemeClr val="bg1"/>
            </a:solidFill>
          </a:ln>
          <a:effectLst>
            <a:outerShdw blurRad="76200" dist="25400" dir="54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</a:t>
            </a:r>
          </a:p>
        </p:txBody>
      </p:sp>
      <p:pic>
        <p:nvPicPr>
          <p:cNvPr id="17412" name="Picture 5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S1\channels\artwork\channels_incl_artwork\TNT post\concepten\1e revisie\tnt_RSS_FEEDtemplate_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14438"/>
            <a:ext cx="6572250" cy="4929187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18435" name="Picture 2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(PC)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linda\Desktop\Presentatie\tnt_widget_template_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12850"/>
            <a:ext cx="6572250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(PC)</a:t>
            </a:r>
          </a:p>
        </p:txBody>
      </p:sp>
      <p:pic>
        <p:nvPicPr>
          <p:cNvPr id="19460" name="Picture 3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T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1214438"/>
            <a:ext cx="6143625" cy="4608512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785938" y="5929313"/>
            <a:ext cx="63992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nl-BE" sz="1400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Automatic import of RSS/XML feeds via the Netpresenter Newsfeedserver</a:t>
            </a:r>
            <a:endParaRPr lang="en-US" sz="1400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(PC)</a:t>
            </a:r>
          </a:p>
        </p:txBody>
      </p:sp>
      <p:pic>
        <p:nvPicPr>
          <p:cNvPr id="20486" name="Picture 5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214313" y="6072188"/>
            <a:ext cx="7000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* Sjoerd Sipkema, Twente Technical University, Increasing the reach of internal communications</a:t>
            </a:r>
          </a:p>
        </p:txBody>
      </p:sp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4500563" y="50006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Gentle Push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14313" y="1714500"/>
            <a:ext cx="76438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The right mix of media ingredients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Learning theory (gently repetition)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Quantitative reach* (cross media / time in front of medium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Reduced information overload / stress (limbic system, 20 minutes)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Catalyst / signpost function (e.g. Sony, increased traffic to other media)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Stimulating returning visits to websites / intranet (up to 70% more traffic)</a:t>
            </a:r>
          </a:p>
        </p:txBody>
      </p:sp>
      <p:sp>
        <p:nvSpPr>
          <p:cNvPr id="3077" name="TextBox 9"/>
          <p:cNvSpPr txBox="1">
            <a:spLocks noChangeArrowheads="1"/>
          </p:cNvSpPr>
          <p:nvPr/>
        </p:nvSpPr>
        <p:spPr bwMode="auto">
          <a:xfrm>
            <a:off x="214313" y="1285875"/>
            <a:ext cx="4357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The psychology behind Netpresenter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pic>
        <p:nvPicPr>
          <p:cNvPr id="3078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1\channels\artwork\channels_incl_artwork\Panteia\ONTWERPBESTAND\2010\PSD\panteia_template_tv_1_cont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517650"/>
            <a:ext cx="7715250" cy="434022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(TV)</a:t>
            </a:r>
          </a:p>
        </p:txBody>
      </p:sp>
      <p:pic>
        <p:nvPicPr>
          <p:cNvPr id="21508" name="Picture 3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S1\channels\artwork\channels_incl_artwork\Panteia\ONTWERPBESTAND\2010\PSD\nea_template_pc_2_cont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85875"/>
            <a:ext cx="6573838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(PC)</a:t>
            </a:r>
          </a:p>
        </p:txBody>
      </p:sp>
      <p:pic>
        <p:nvPicPr>
          <p:cNvPr id="22532" name="Picture 3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S1\channels\artwork\channels_incl_artwork\Panteia\ONTWERPBESTAND\2010\PSD\panteia_template_tv_2_cont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1519238"/>
            <a:ext cx="7718425" cy="4341812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23555" name="Picture 2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(TV)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emplate_example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71563"/>
            <a:ext cx="7372350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(TV)</a:t>
            </a:r>
          </a:p>
        </p:txBody>
      </p:sp>
      <p:pic>
        <p:nvPicPr>
          <p:cNvPr id="24580" name="Picture 3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\\S1\channels\artwork\channels_incl_artwork\Woonpunt Roos\Concepten\Roos_narrowcast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1519238"/>
            <a:ext cx="7718425" cy="4341812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(TV)</a:t>
            </a:r>
          </a:p>
        </p:txBody>
      </p:sp>
      <p:pic>
        <p:nvPicPr>
          <p:cNvPr id="25604" name="Picture 4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\\S1\channels\artwork\channels_incl_artwork\Woonpunt Roos\Concepten\Roos_narrowcasting_twit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1519238"/>
            <a:ext cx="7716837" cy="4341812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(TV)</a:t>
            </a:r>
          </a:p>
        </p:txBody>
      </p:sp>
      <p:pic>
        <p:nvPicPr>
          <p:cNvPr id="26628" name="Picture 4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template_example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73150"/>
            <a:ext cx="7373938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(TV)</a:t>
            </a:r>
          </a:p>
        </p:txBody>
      </p:sp>
      <p:pic>
        <p:nvPicPr>
          <p:cNvPr id="27652" name="Picture 3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template_example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73150"/>
            <a:ext cx="7373938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Examples (TV)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43000" y="1928813"/>
            <a:ext cx="642938" cy="571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8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57438" y="1928813"/>
            <a:ext cx="642937" cy="571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8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71875" y="1928813"/>
            <a:ext cx="642938" cy="571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8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43688" y="1928813"/>
            <a:ext cx="642937" cy="571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8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4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Flowchart: Multidocument 10"/>
          <p:cNvSpPr/>
          <p:nvPr/>
        </p:nvSpPr>
        <p:spPr>
          <a:xfrm>
            <a:off x="4786313" y="1928813"/>
            <a:ext cx="1285875" cy="642937"/>
          </a:xfrm>
          <a:prstGeom prst="flowChartMulti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05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Subchannel</a:t>
            </a:r>
            <a:endParaRPr lang="en-US" sz="105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28813" y="2214563"/>
            <a:ext cx="357187" cy="158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71813" y="2214563"/>
            <a:ext cx="357187" cy="158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86250" y="2214563"/>
            <a:ext cx="357188" cy="158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15063" y="2214563"/>
            <a:ext cx="357187" cy="158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8" name="TextBox 16"/>
          <p:cNvSpPr txBox="1">
            <a:spLocks noChangeArrowheads="1"/>
          </p:cNvSpPr>
          <p:nvPr/>
        </p:nvSpPr>
        <p:spPr bwMode="auto">
          <a:xfrm>
            <a:off x="214313" y="1285875"/>
            <a:ext cx="4357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With corporate and local messages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sp>
        <p:nvSpPr>
          <p:cNvPr id="29709" name="TextBox 5"/>
          <p:cNvSpPr txBox="1">
            <a:spLocks noChangeArrowheads="1"/>
          </p:cNvSpPr>
          <p:nvPr/>
        </p:nvSpPr>
        <p:spPr bwMode="auto">
          <a:xfrm>
            <a:off x="214313" y="3000375"/>
            <a:ext cx="76438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Example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Netpresenter presentation with </a:t>
            </a:r>
            <a:r>
              <a:rPr lang="nl-NL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country-wide</a:t>
            </a:r>
            <a:r>
              <a:rPr lang="nl-NL" sz="1400">
                <a:latin typeface="Myriad Pro" pitchFamily="34" charset="0"/>
              </a:rPr>
              <a:t> (corporate) part that’s visible for everyone and a </a:t>
            </a:r>
            <a:r>
              <a:rPr lang="nl-NL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local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part that is only visible at the one office.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endParaRPr lang="nl-NL" sz="1400">
              <a:latin typeface="Myriad Pro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Corporate news is managed by the headquarters, local news is managed by the local office. It’s possible to add as many layers required.</a:t>
            </a:r>
            <a:endParaRPr lang="en-US" sz="1400">
              <a:latin typeface="Myriad Pro" pitchFamily="34" charset="0"/>
            </a:endParaRPr>
          </a:p>
        </p:txBody>
      </p:sp>
      <p:sp>
        <p:nvSpPr>
          <p:cNvPr id="29710" name="TextBox 18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Subchannels</a:t>
            </a:r>
          </a:p>
        </p:txBody>
      </p:sp>
      <p:pic>
        <p:nvPicPr>
          <p:cNvPr id="29711" name="Picture 19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 descr="C:\Documents and Settings\Linda\Desktop\Live_presentatie_NL\Slid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285875"/>
            <a:ext cx="6575425" cy="49307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30724" name="Picture 5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Various Levels of Instant Communication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4500563" y="50006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Publish your Message to any Device</a:t>
            </a:r>
          </a:p>
        </p:txBody>
      </p:sp>
      <p:pic>
        <p:nvPicPr>
          <p:cNvPr id="4099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D:\Powerpoint template\publishonanyth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285875"/>
            <a:ext cx="4337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D:\Powerpoint template\publishonanything_over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627438"/>
            <a:ext cx="70739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2143125" y="314325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900">
                <a:solidFill>
                  <a:srgbClr xmlns:mc="http://schemas.openxmlformats.org/markup-compatibility/2006" xmlns:a14="http://schemas.microsoft.com/office/drawing/2010/main" val="EB008B" mc:Ignorable=""/>
                </a:solidFill>
                <a:latin typeface="Myriad Pro" pitchFamily="34" charset="0"/>
              </a:rPr>
              <a:t>Unlimited Amount</a:t>
            </a:r>
          </a:p>
          <a:p>
            <a:pPr algn="ctr"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900">
                <a:latin typeface="Myriad Pro" pitchFamily="34" charset="0"/>
              </a:rPr>
              <a:t>of Mobile Phones / Devices</a:t>
            </a:r>
            <a:endParaRPr lang="en-US" sz="900">
              <a:latin typeface="Myriad Pro" pitchFamily="34" charset="0"/>
            </a:endParaRPr>
          </a:p>
        </p:txBody>
      </p:sp>
      <p:sp>
        <p:nvSpPr>
          <p:cNvPr id="4103" name="TextBox 5"/>
          <p:cNvSpPr txBox="1">
            <a:spLocks noChangeArrowheads="1"/>
          </p:cNvSpPr>
          <p:nvPr/>
        </p:nvSpPr>
        <p:spPr bwMode="auto">
          <a:xfrm>
            <a:off x="3857625" y="314325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900">
                <a:solidFill>
                  <a:srgbClr xmlns:mc="http://schemas.openxmlformats.org/markup-compatibility/2006" xmlns:a14="http://schemas.microsoft.com/office/drawing/2010/main" val="EB008B" mc:Ignorable=""/>
                </a:solidFill>
                <a:latin typeface="Myriad Pro" pitchFamily="34" charset="0"/>
              </a:rPr>
              <a:t>Unlimited Amount</a:t>
            </a:r>
          </a:p>
          <a:p>
            <a:pPr algn="ctr"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900">
                <a:latin typeface="Myriad Pro" pitchFamily="34" charset="0"/>
              </a:rPr>
              <a:t>of Digital Signage Screens</a:t>
            </a:r>
            <a:endParaRPr lang="en-US" sz="900">
              <a:latin typeface="Myriad Pro" pitchFamily="34" charset="0"/>
            </a:endParaRPr>
          </a:p>
        </p:txBody>
      </p:sp>
      <p:sp>
        <p:nvSpPr>
          <p:cNvPr id="4104" name="TextBox 5"/>
          <p:cNvSpPr txBox="1">
            <a:spLocks noChangeArrowheads="1"/>
          </p:cNvSpPr>
          <p:nvPr/>
        </p:nvSpPr>
        <p:spPr bwMode="auto">
          <a:xfrm>
            <a:off x="5357813" y="314325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900">
                <a:solidFill>
                  <a:srgbClr xmlns:mc="http://schemas.openxmlformats.org/markup-compatibility/2006" xmlns:a14="http://schemas.microsoft.com/office/drawing/2010/main" val="EB008B" mc:Ignorable=""/>
                </a:solidFill>
                <a:latin typeface="Myriad Pro" pitchFamily="34" charset="0"/>
              </a:rPr>
              <a:t>Unlimited Amount</a:t>
            </a:r>
          </a:p>
          <a:p>
            <a:pPr algn="ctr"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900">
                <a:latin typeface="Myriad Pro" pitchFamily="34" charset="0"/>
              </a:rPr>
              <a:t>of PCs</a:t>
            </a:r>
            <a:endParaRPr lang="en-US" sz="90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C:\Documents and Settings\Linda\Desktop\Live_presentatie_NL\Slid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285875"/>
            <a:ext cx="6573838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Customized News Mix at DSM Worldwide on 21.000 pc’s</a:t>
            </a:r>
          </a:p>
        </p:txBody>
      </p:sp>
      <p:pic>
        <p:nvPicPr>
          <p:cNvPr id="2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/>
          <a:srcRect l="2756" t="20256" r="41475" b="23756"/>
          <a:stretch>
            <a:fillRect/>
          </a:stretch>
        </p:blipFill>
        <p:spPr bwMode="auto">
          <a:xfrm>
            <a:off x="1285875" y="1285875"/>
            <a:ext cx="3214688" cy="2419350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285875"/>
            <a:ext cx="3024188" cy="2419350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9100" y="3857625"/>
            <a:ext cx="3225800" cy="2419350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Netpresenter Screensaver at DSM</a:t>
            </a:r>
          </a:p>
        </p:txBody>
      </p:sp>
      <p:pic>
        <p:nvPicPr>
          <p:cNvPr id="3" name="Picture 8" descr="D:\Powerpoint template\Netpresenter_final_20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agent_eye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563" y="1857375"/>
            <a:ext cx="2908300" cy="1938338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33798" name="Picture 4" descr="20040326BuurtagentMetIPaQ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563" y="4071938"/>
            <a:ext cx="2921000" cy="1976437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33799" name="Picture 6" descr="100_00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3813" y="1857375"/>
            <a:ext cx="3143250" cy="4192588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Police Forces</a:t>
            </a:r>
          </a:p>
        </p:txBody>
      </p:sp>
      <p:pic>
        <p:nvPicPr>
          <p:cNvPr id="3" name="Picture 11" descr="D:\Powerpoint template\Netpresenter_final_20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12"/>
          <p:cNvSpPr txBox="1">
            <a:spLocks noChangeArrowheads="1"/>
          </p:cNvSpPr>
          <p:nvPr/>
        </p:nvSpPr>
        <p:spPr bwMode="auto">
          <a:xfrm>
            <a:off x="214313" y="1285875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Push your APB 24/7 on plasma, PC and mobile devices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The Effect of Digital Signage Advertising*</a:t>
            </a: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14313" y="1714500"/>
            <a:ext cx="7643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63% of adults report that Digital Signage advertising catches their attention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Better than any other media (incl. Billboards, magazines, TV and internet </a:t>
            </a:r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214313" y="1285875"/>
            <a:ext cx="557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Digital Signage advertising has stopping power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214313" y="3214688"/>
            <a:ext cx="7643812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More unique (58%) and more interesting (53%) than all other media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More entertaining than most other media by 48% (only TV scores higher)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Less often perceived as annoying than any other media except newspaper</a:t>
            </a:r>
            <a:endParaRPr lang="en-US" sz="1400">
              <a:latin typeface="Myriad Pro" pitchFamily="34" charset="0"/>
            </a:endParaRP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214313" y="2786063"/>
            <a:ext cx="6929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Digital Signage is more positively rated than any other media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214313" y="5010150"/>
            <a:ext cx="76438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36% of adults (and 51% of 18 to 24 year olds) reported to take action as a result of seeing ads on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en-US" sz="1400">
                <a:latin typeface="Myriad Pro" pitchFamily="34" charset="0"/>
              </a:rPr>
              <a:t>     digital signage</a:t>
            </a:r>
          </a:p>
        </p:txBody>
      </p:sp>
      <p:sp>
        <p:nvSpPr>
          <p:cNvPr id="34825" name="TextBox 13"/>
          <p:cNvSpPr txBox="1">
            <a:spLocks noChangeArrowheads="1"/>
          </p:cNvSpPr>
          <p:nvPr/>
        </p:nvSpPr>
        <p:spPr bwMode="auto">
          <a:xfrm>
            <a:off x="214313" y="4581525"/>
            <a:ext cx="6929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Digital Signage advertising drives action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sp>
        <p:nvSpPr>
          <p:cNvPr id="34826" name="Rectangle 3"/>
          <p:cNvSpPr>
            <a:spLocks noChangeArrowheads="1"/>
          </p:cNvSpPr>
          <p:nvPr/>
        </p:nvSpPr>
        <p:spPr bwMode="auto">
          <a:xfrm>
            <a:off x="214313" y="5857875"/>
            <a:ext cx="700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* Digital Out-Of-Home Media Awareness and Attitude study 2007, conducted by consumer research company OTX, October</a:t>
            </a:r>
          </a:p>
          <a:p>
            <a:r>
              <a:rPr lang="en-US" sz="10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   2007, based on a survey of a US representative sample of 900 adults aged 18 and 55</a:t>
            </a:r>
          </a:p>
        </p:txBody>
      </p:sp>
      <p:pic>
        <p:nvPicPr>
          <p:cNvPr id="34827" name="Picture 15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Cor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4288" y="1285875"/>
            <a:ext cx="6575425" cy="493236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Staff Absence Cases Automatically Visible in Netpresenter</a:t>
            </a:r>
          </a:p>
        </p:txBody>
      </p:sp>
      <p:pic>
        <p:nvPicPr>
          <p:cNvPr id="2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adecco_nl_f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1275" y="1285875"/>
            <a:ext cx="6521450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With Ability to Toggle Between Two Channels, French/Dutch</a:t>
            </a:r>
          </a:p>
        </p:txBody>
      </p:sp>
      <p:pic>
        <p:nvPicPr>
          <p:cNvPr id="2" name="Picture 7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8625" y="5608638"/>
            <a:ext cx="1928813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891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template t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8" y="1519238"/>
            <a:ext cx="7723187" cy="4341812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Netpresenter on Plasma Screens and PCs at Hospitals</a:t>
            </a:r>
          </a:p>
        </p:txBody>
      </p:sp>
      <p:pic>
        <p:nvPicPr>
          <p:cNvPr id="2" name="Picture 8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152400" y="2162175"/>
            <a:ext cx="8686800" cy="44799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0624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nl-NL" sz="3000">
                <a:latin typeface="+mn-lt"/>
                <a:cs typeface="+mn-cs"/>
              </a:rPr>
              <a:t> </a:t>
            </a:r>
            <a:endParaRPr lang="en-US" sz="3000">
              <a:latin typeface="+mn-lt"/>
              <a:cs typeface="+mn-cs"/>
            </a:endParaRP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338" y="1285875"/>
            <a:ext cx="6029325" cy="4932363"/>
          </a:xfrm>
          <a:prstGeom prst="rect">
            <a:avLst/>
          </a:prstGeom>
          <a:noFill/>
          <a:ln w="50800" cap="sq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The software</a:t>
            </a:r>
          </a:p>
        </p:txBody>
      </p:sp>
      <p:pic>
        <p:nvPicPr>
          <p:cNvPr id="38917" name="Picture 9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152400" y="2162175"/>
            <a:ext cx="8686800" cy="44799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0624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nl-NL" sz="3000">
                <a:latin typeface="+mn-lt"/>
                <a:cs typeface="+mn-cs"/>
              </a:rPr>
              <a:t> </a:t>
            </a:r>
            <a:endParaRPr lang="en-US" sz="3000">
              <a:latin typeface="+mn-lt"/>
              <a:cs typeface="+mn-cs"/>
            </a:endParaRPr>
          </a:p>
        </p:txBody>
      </p:sp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85875"/>
            <a:ext cx="6764338" cy="49307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39940" name="TextBox 8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The software</a:t>
            </a:r>
          </a:p>
        </p:txBody>
      </p:sp>
      <p:pic>
        <p:nvPicPr>
          <p:cNvPr id="39941" name="Picture 9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613" y="1285875"/>
            <a:ext cx="7470775" cy="4930775"/>
          </a:xfrm>
          <a:prstGeom prst="rect">
            <a:avLst/>
          </a:prstGeom>
          <a:noFill/>
          <a:ln w="50800" cmpd="sng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pic>
        <p:nvPicPr>
          <p:cNvPr id="40964" name="Picture 5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Emergency Alert via Netpresenter Emergency Alert Server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8"/>
          <p:cNvSpPr txBox="1">
            <a:spLocks noChangeArrowheads="1"/>
          </p:cNvSpPr>
          <p:nvPr/>
        </p:nvSpPr>
        <p:spPr bwMode="auto">
          <a:xfrm>
            <a:off x="4500563" y="50006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Publish your Message to any Device</a:t>
            </a:r>
          </a:p>
        </p:txBody>
      </p:sp>
      <p:pic>
        <p:nvPicPr>
          <p:cNvPr id="5123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D:\Powerpoint template\mobile_sing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3929063"/>
            <a:ext cx="19732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D:\Powerpoint template\kio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85875"/>
            <a:ext cx="1938338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D:\Powerpoint template\plasm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2786063"/>
            <a:ext cx="3025775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template_trainin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4113" y="1285875"/>
            <a:ext cx="6835775" cy="49307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Possibilities for your Netpresenter Screensaver</a:t>
            </a:r>
          </a:p>
        </p:txBody>
      </p:sp>
      <p:pic>
        <p:nvPicPr>
          <p:cNvPr id="41989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template_congrat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13" y="1285875"/>
            <a:ext cx="6810375" cy="49307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Possibilities for your Netpresenter Screensaver</a:t>
            </a:r>
          </a:p>
        </p:txBody>
      </p:sp>
      <p:pic>
        <p:nvPicPr>
          <p:cNvPr id="43013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template_comput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9363" y="1285875"/>
            <a:ext cx="6645275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Possibilities for your Netpresenter Screensaver</a:t>
            </a:r>
          </a:p>
        </p:txBody>
      </p:sp>
      <p:pic>
        <p:nvPicPr>
          <p:cNvPr id="44037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template_ep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0" y="1285875"/>
            <a:ext cx="6604000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Possibilities for your Netpresenter Screensaver</a:t>
            </a:r>
          </a:p>
        </p:txBody>
      </p:sp>
      <p:pic>
        <p:nvPicPr>
          <p:cNvPr id="45061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template_ti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2225" y="1285875"/>
            <a:ext cx="6559550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Possibilities for your Netpresenter Screensaver</a:t>
            </a:r>
          </a:p>
        </p:txBody>
      </p:sp>
      <p:pic>
        <p:nvPicPr>
          <p:cNvPr id="46085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 descr="template_employe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25" y="1285875"/>
            <a:ext cx="6508750" cy="4930775"/>
          </a:xfrm>
          <a:prstGeom prst="rect">
            <a:avLst/>
          </a:prstGeom>
          <a:noFill/>
          <a:ln w="50800" cap="sq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Possibilities for your Netpresenter Screensaver</a:t>
            </a:r>
          </a:p>
        </p:txBody>
      </p:sp>
      <p:pic>
        <p:nvPicPr>
          <p:cNvPr id="47109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LOGO-CO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6424613"/>
            <a:ext cx="25717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template_microsof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2700" y="1285875"/>
            <a:ext cx="6578600" cy="49307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76200" dist="25400" dir="5400000" algn="ctr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p:spPr>
      </p:pic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Possibilities for your Netpresenter Screensaver</a:t>
            </a:r>
          </a:p>
        </p:txBody>
      </p:sp>
      <p:pic>
        <p:nvPicPr>
          <p:cNvPr id="48133" name="Picture 6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4500563" y="50006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3 Solutions in One</a:t>
            </a: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214313" y="1214438"/>
            <a:ext cx="7643812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External: POS / POI displays &amp; other media at the dealer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Internal Communications: wide range of media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Alert Notifications </a:t>
            </a:r>
            <a:endParaRPr lang="en-US" sz="1400">
              <a:latin typeface="Myriad Pro" pitchFamily="34" charset="0"/>
            </a:endParaRPr>
          </a:p>
        </p:txBody>
      </p:sp>
      <p:pic>
        <p:nvPicPr>
          <p:cNvPr id="15361" name="Picture 1" descr="D:\Powerpoint template\3in1sol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264" y="2500306"/>
            <a:ext cx="6121472" cy="339904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63500" cap="sq" cmpd="sng">
            <a:solidFill>
              <a:schemeClr val="bg1"/>
            </a:solidFill>
            <a:miter lim="800000"/>
          </a:ln>
          <a:effectLst>
            <a:outerShdw blurRad="762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xmlns:mc="http://schemas.openxmlformats.org/markup-compatibility/2006" xmlns:a14="http://schemas.microsoft.com/office/drawing/2010/main" val="FFFFFF" mc:Ignorable=""/>
            </a:contourClr>
          </a:sp3d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2894013" y="6072188"/>
            <a:ext cx="33559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sz="10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  <a:hlinkClick r:id="rId3"/>
              </a:rPr>
              <a:t>Click here to watch the Netpresenter Digital Signage Promo</a:t>
            </a:r>
            <a:endParaRPr lang="en-US" sz="1000">
              <a:solidFill>
                <a:srgbClr xmlns:mc="http://schemas.openxmlformats.org/markup-compatibility/2006" xmlns:a14="http://schemas.microsoft.com/office/drawing/2010/main" val="82B9D1" mc:Ignorable=""/>
              </a:solidFill>
              <a:latin typeface="Myriad Pro" pitchFamily="34" charset="0"/>
            </a:endParaRPr>
          </a:p>
        </p:txBody>
      </p:sp>
      <p:pic>
        <p:nvPicPr>
          <p:cNvPr id="6150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5427824" y="3503638"/>
            <a:ext cx="2787514" cy="2282816"/>
            <a:chOff x="540524" y="3265939"/>
            <a:chExt cx="7181848" cy="4429125"/>
          </a:xfrm>
          <a:noFill/>
          <a:effectLst/>
        </p:grpSpPr>
        <p:pic>
          <p:nvPicPr>
            <p:cNvPr id="27" name="Picture 7" descr="grafiek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0524" y="3265939"/>
              <a:ext cx="7181848" cy="4429125"/>
            </a:xfrm>
            <a:prstGeom prst="roundRect">
              <a:avLst>
                <a:gd name="adj" fmla="val 8594"/>
              </a:avLst>
            </a:prstGeom>
            <a:grpFill/>
            <a:ln>
              <a:solidFill>
                <a:schemeClr val="accent1"/>
              </a:solidFill>
            </a:ln>
            <a:effectLst/>
          </p:spPr>
        </p:pic>
        <p:sp>
          <p:nvSpPr>
            <p:cNvPr id="28" name="Freeform 27"/>
            <p:cNvSpPr/>
            <p:nvPr/>
          </p:nvSpPr>
          <p:spPr>
            <a:xfrm>
              <a:off x="2677399" y="4229960"/>
              <a:ext cx="5041285" cy="2291521"/>
            </a:xfrm>
            <a:custGeom>
              <a:avLst/>
              <a:gdLst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35434 w 5896099"/>
                <a:gd name="connsiteY12" fmla="*/ 350322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35434 w 5896099"/>
                <a:gd name="connsiteY12" fmla="*/ 350322 h 2552205"/>
                <a:gd name="connsiteX13" fmla="*/ 4442994 w 5896099"/>
                <a:gd name="connsiteY13" fmla="*/ 417009 h 2552205"/>
                <a:gd name="connsiteX14" fmla="*/ 4785756 w 5896099"/>
                <a:gd name="connsiteY14" fmla="*/ 391885 h 2552205"/>
                <a:gd name="connsiteX15" fmla="*/ 5171704 w 5896099"/>
                <a:gd name="connsiteY15" fmla="*/ 385948 h 2552205"/>
                <a:gd name="connsiteX16" fmla="*/ 5527964 w 5896099"/>
                <a:gd name="connsiteY16" fmla="*/ 29688 h 2552205"/>
                <a:gd name="connsiteX17" fmla="*/ 5896099 w 5896099"/>
                <a:gd name="connsiteY17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215131 w 5896099"/>
                <a:gd name="connsiteY7" fmla="*/ 2114048 h 2552205"/>
                <a:gd name="connsiteX8" fmla="*/ 2582883 w 5896099"/>
                <a:gd name="connsiteY8" fmla="*/ 1870363 h 2552205"/>
                <a:gd name="connsiteX9" fmla="*/ 2956956 w 5896099"/>
                <a:gd name="connsiteY9" fmla="*/ 1264722 h 2552205"/>
                <a:gd name="connsiteX10" fmla="*/ 3331029 w 5896099"/>
                <a:gd name="connsiteY10" fmla="*/ 849085 h 2552205"/>
                <a:gd name="connsiteX11" fmla="*/ 3699164 w 5896099"/>
                <a:gd name="connsiteY11" fmla="*/ 522514 h 2552205"/>
                <a:gd name="connsiteX12" fmla="*/ 4055424 w 5896099"/>
                <a:gd name="connsiteY12" fmla="*/ 427511 h 2552205"/>
                <a:gd name="connsiteX13" fmla="*/ 4442994 w 5896099"/>
                <a:gd name="connsiteY13" fmla="*/ 417009 h 2552205"/>
                <a:gd name="connsiteX14" fmla="*/ 4785756 w 5896099"/>
                <a:gd name="connsiteY14" fmla="*/ 391885 h 2552205"/>
                <a:gd name="connsiteX15" fmla="*/ 5171704 w 5896099"/>
                <a:gd name="connsiteY15" fmla="*/ 385948 h 2552205"/>
                <a:gd name="connsiteX16" fmla="*/ 5527964 w 5896099"/>
                <a:gd name="connsiteY16" fmla="*/ 29688 h 2552205"/>
                <a:gd name="connsiteX17" fmla="*/ 5896099 w 5896099"/>
                <a:gd name="connsiteY17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493818"/>
                <a:gd name="connsiteX1" fmla="*/ 397824 w 5896099"/>
                <a:gd name="connsiteY1" fmla="*/ 2351314 h 2493818"/>
                <a:gd name="connsiteX2" fmla="*/ 742208 w 5896099"/>
                <a:gd name="connsiteY2" fmla="*/ 2345377 h 2493818"/>
                <a:gd name="connsiteX3" fmla="*/ 1098468 w 5896099"/>
                <a:gd name="connsiteY3" fmla="*/ 2493818 h 2493818"/>
                <a:gd name="connsiteX4" fmla="*/ 1472540 w 5896099"/>
                <a:gd name="connsiteY4" fmla="*/ 2173184 h 2493818"/>
                <a:gd name="connsiteX5" fmla="*/ 1840676 w 5896099"/>
                <a:gd name="connsiteY5" fmla="*/ 2095995 h 2493818"/>
                <a:gd name="connsiteX6" fmla="*/ 2208812 w 5896099"/>
                <a:gd name="connsiteY6" fmla="*/ 2012867 h 2493818"/>
                <a:gd name="connsiteX7" fmla="*/ 2582883 w 5896099"/>
                <a:gd name="connsiteY7" fmla="*/ 1840675 h 2493818"/>
                <a:gd name="connsiteX8" fmla="*/ 2956956 w 5896099"/>
                <a:gd name="connsiteY8" fmla="*/ 1235034 h 2493818"/>
                <a:gd name="connsiteX9" fmla="*/ 3331029 w 5896099"/>
                <a:gd name="connsiteY9" fmla="*/ 819397 h 2493818"/>
                <a:gd name="connsiteX10" fmla="*/ 3699164 w 5896099"/>
                <a:gd name="connsiteY10" fmla="*/ 492826 h 2493818"/>
                <a:gd name="connsiteX11" fmla="*/ 4055424 w 5896099"/>
                <a:gd name="connsiteY11" fmla="*/ 397823 h 2493818"/>
                <a:gd name="connsiteX12" fmla="*/ 4442994 w 5896099"/>
                <a:gd name="connsiteY12" fmla="*/ 387321 h 2493818"/>
                <a:gd name="connsiteX13" fmla="*/ 4785756 w 5896099"/>
                <a:gd name="connsiteY13" fmla="*/ 362197 h 2493818"/>
                <a:gd name="connsiteX14" fmla="*/ 5171704 w 5896099"/>
                <a:gd name="connsiteY14" fmla="*/ 356260 h 2493818"/>
                <a:gd name="connsiteX15" fmla="*/ 5527964 w 5896099"/>
                <a:gd name="connsiteY15" fmla="*/ 0 h 2493818"/>
                <a:gd name="connsiteX16" fmla="*/ 5896099 w 5896099"/>
                <a:gd name="connsiteY16" fmla="*/ 178130 h 2493818"/>
                <a:gd name="connsiteX0" fmla="*/ 0 w 5896099"/>
                <a:gd name="connsiteY0" fmla="*/ 2464130 h 2493818"/>
                <a:gd name="connsiteX1" fmla="*/ 397824 w 5896099"/>
                <a:gd name="connsiteY1" fmla="*/ 2351314 h 2493818"/>
                <a:gd name="connsiteX2" fmla="*/ 742208 w 5896099"/>
                <a:gd name="connsiteY2" fmla="*/ 2345377 h 2493818"/>
                <a:gd name="connsiteX3" fmla="*/ 1098468 w 5896099"/>
                <a:gd name="connsiteY3" fmla="*/ 2493818 h 2493818"/>
                <a:gd name="connsiteX4" fmla="*/ 1472540 w 5896099"/>
                <a:gd name="connsiteY4" fmla="*/ 2173184 h 2493818"/>
                <a:gd name="connsiteX5" fmla="*/ 1840676 w 5896099"/>
                <a:gd name="connsiteY5" fmla="*/ 2095995 h 2493818"/>
                <a:gd name="connsiteX6" fmla="*/ 2208812 w 5896099"/>
                <a:gd name="connsiteY6" fmla="*/ 2012867 h 2493818"/>
                <a:gd name="connsiteX7" fmla="*/ 2582883 w 5896099"/>
                <a:gd name="connsiteY7" fmla="*/ 1840675 h 2493818"/>
                <a:gd name="connsiteX8" fmla="*/ 2956956 w 5896099"/>
                <a:gd name="connsiteY8" fmla="*/ 1235034 h 2493818"/>
                <a:gd name="connsiteX9" fmla="*/ 3331029 w 5896099"/>
                <a:gd name="connsiteY9" fmla="*/ 819397 h 2493818"/>
                <a:gd name="connsiteX10" fmla="*/ 3699164 w 5896099"/>
                <a:gd name="connsiteY10" fmla="*/ 492826 h 2493818"/>
                <a:gd name="connsiteX11" fmla="*/ 4055424 w 5896099"/>
                <a:gd name="connsiteY11" fmla="*/ 397823 h 2493818"/>
                <a:gd name="connsiteX12" fmla="*/ 4442994 w 5896099"/>
                <a:gd name="connsiteY12" fmla="*/ 387321 h 2493818"/>
                <a:gd name="connsiteX13" fmla="*/ 4785756 w 5896099"/>
                <a:gd name="connsiteY13" fmla="*/ 362197 h 2493818"/>
                <a:gd name="connsiteX14" fmla="*/ 5171704 w 5896099"/>
                <a:gd name="connsiteY14" fmla="*/ 356260 h 2493818"/>
                <a:gd name="connsiteX15" fmla="*/ 5527964 w 5896099"/>
                <a:gd name="connsiteY15" fmla="*/ 0 h 2493818"/>
                <a:gd name="connsiteX16" fmla="*/ 5896099 w 5896099"/>
                <a:gd name="connsiteY16" fmla="*/ 178130 h 2493818"/>
                <a:gd name="connsiteX0" fmla="*/ 0 w 5896099"/>
                <a:gd name="connsiteY0" fmla="*/ 2464130 h 2493818"/>
                <a:gd name="connsiteX1" fmla="*/ 397824 w 5896099"/>
                <a:gd name="connsiteY1" fmla="*/ 2351314 h 2493818"/>
                <a:gd name="connsiteX2" fmla="*/ 742208 w 5896099"/>
                <a:gd name="connsiteY2" fmla="*/ 2345377 h 2493818"/>
                <a:gd name="connsiteX3" fmla="*/ 1098468 w 5896099"/>
                <a:gd name="connsiteY3" fmla="*/ 2493818 h 2493818"/>
                <a:gd name="connsiteX4" fmla="*/ 1472540 w 5896099"/>
                <a:gd name="connsiteY4" fmla="*/ 2173184 h 2493818"/>
                <a:gd name="connsiteX5" fmla="*/ 1840676 w 5896099"/>
                <a:gd name="connsiteY5" fmla="*/ 2095995 h 2493818"/>
                <a:gd name="connsiteX6" fmla="*/ 2208812 w 5896099"/>
                <a:gd name="connsiteY6" fmla="*/ 2012867 h 2493818"/>
                <a:gd name="connsiteX7" fmla="*/ 2582883 w 5896099"/>
                <a:gd name="connsiteY7" fmla="*/ 1840675 h 2493818"/>
                <a:gd name="connsiteX8" fmla="*/ 2956956 w 5896099"/>
                <a:gd name="connsiteY8" fmla="*/ 1235034 h 2493818"/>
                <a:gd name="connsiteX9" fmla="*/ 3331029 w 5896099"/>
                <a:gd name="connsiteY9" fmla="*/ 819397 h 2493818"/>
                <a:gd name="connsiteX10" fmla="*/ 3699164 w 5896099"/>
                <a:gd name="connsiteY10" fmla="*/ 492826 h 2493818"/>
                <a:gd name="connsiteX11" fmla="*/ 4055424 w 5896099"/>
                <a:gd name="connsiteY11" fmla="*/ 397823 h 2493818"/>
                <a:gd name="connsiteX12" fmla="*/ 4442994 w 5896099"/>
                <a:gd name="connsiteY12" fmla="*/ 387321 h 2493818"/>
                <a:gd name="connsiteX13" fmla="*/ 4785756 w 5896099"/>
                <a:gd name="connsiteY13" fmla="*/ 362197 h 2493818"/>
                <a:gd name="connsiteX14" fmla="*/ 5171704 w 5896099"/>
                <a:gd name="connsiteY14" fmla="*/ 356260 h 2493818"/>
                <a:gd name="connsiteX15" fmla="*/ 5527964 w 5896099"/>
                <a:gd name="connsiteY15" fmla="*/ 0 h 2493818"/>
                <a:gd name="connsiteX16" fmla="*/ 5896099 w 5896099"/>
                <a:gd name="connsiteY16" fmla="*/ 178130 h 2493818"/>
                <a:gd name="connsiteX0" fmla="*/ 0 w 5799452"/>
                <a:gd name="connsiteY0" fmla="*/ 2464130 h 2493818"/>
                <a:gd name="connsiteX1" fmla="*/ 397824 w 5799452"/>
                <a:gd name="connsiteY1" fmla="*/ 2351314 h 2493818"/>
                <a:gd name="connsiteX2" fmla="*/ 742208 w 5799452"/>
                <a:gd name="connsiteY2" fmla="*/ 2345377 h 2493818"/>
                <a:gd name="connsiteX3" fmla="*/ 1098468 w 5799452"/>
                <a:gd name="connsiteY3" fmla="*/ 2493818 h 2493818"/>
                <a:gd name="connsiteX4" fmla="*/ 1472540 w 5799452"/>
                <a:gd name="connsiteY4" fmla="*/ 2173184 h 2493818"/>
                <a:gd name="connsiteX5" fmla="*/ 1840676 w 5799452"/>
                <a:gd name="connsiteY5" fmla="*/ 2095995 h 2493818"/>
                <a:gd name="connsiteX6" fmla="*/ 2208812 w 5799452"/>
                <a:gd name="connsiteY6" fmla="*/ 2012867 h 2493818"/>
                <a:gd name="connsiteX7" fmla="*/ 2582883 w 5799452"/>
                <a:gd name="connsiteY7" fmla="*/ 1840675 h 2493818"/>
                <a:gd name="connsiteX8" fmla="*/ 2956956 w 5799452"/>
                <a:gd name="connsiteY8" fmla="*/ 1235034 h 2493818"/>
                <a:gd name="connsiteX9" fmla="*/ 3331029 w 5799452"/>
                <a:gd name="connsiteY9" fmla="*/ 819397 h 2493818"/>
                <a:gd name="connsiteX10" fmla="*/ 3699164 w 5799452"/>
                <a:gd name="connsiteY10" fmla="*/ 492826 h 2493818"/>
                <a:gd name="connsiteX11" fmla="*/ 4055424 w 5799452"/>
                <a:gd name="connsiteY11" fmla="*/ 397823 h 2493818"/>
                <a:gd name="connsiteX12" fmla="*/ 4442994 w 5799452"/>
                <a:gd name="connsiteY12" fmla="*/ 387321 h 2493818"/>
                <a:gd name="connsiteX13" fmla="*/ 4785756 w 5799452"/>
                <a:gd name="connsiteY13" fmla="*/ 362197 h 2493818"/>
                <a:gd name="connsiteX14" fmla="*/ 5171704 w 5799452"/>
                <a:gd name="connsiteY14" fmla="*/ 356260 h 2493818"/>
                <a:gd name="connsiteX15" fmla="*/ 5527964 w 5799452"/>
                <a:gd name="connsiteY15" fmla="*/ 0 h 2493818"/>
                <a:gd name="connsiteX16" fmla="*/ 5799452 w 5799452"/>
                <a:gd name="connsiteY16" fmla="*/ 612967 h 2493818"/>
                <a:gd name="connsiteX0" fmla="*/ 0 w 5799452"/>
                <a:gd name="connsiteY0" fmla="*/ 2500316 h 2530004"/>
                <a:gd name="connsiteX1" fmla="*/ 397824 w 5799452"/>
                <a:gd name="connsiteY1" fmla="*/ 2387500 h 2530004"/>
                <a:gd name="connsiteX2" fmla="*/ 742208 w 5799452"/>
                <a:gd name="connsiteY2" fmla="*/ 2381563 h 2530004"/>
                <a:gd name="connsiteX3" fmla="*/ 1098468 w 5799452"/>
                <a:gd name="connsiteY3" fmla="*/ 2530004 h 2530004"/>
                <a:gd name="connsiteX4" fmla="*/ 1472540 w 5799452"/>
                <a:gd name="connsiteY4" fmla="*/ 2209370 h 2530004"/>
                <a:gd name="connsiteX5" fmla="*/ 1840676 w 5799452"/>
                <a:gd name="connsiteY5" fmla="*/ 2132181 h 2530004"/>
                <a:gd name="connsiteX6" fmla="*/ 2208812 w 5799452"/>
                <a:gd name="connsiteY6" fmla="*/ 2049053 h 2530004"/>
                <a:gd name="connsiteX7" fmla="*/ 2582883 w 5799452"/>
                <a:gd name="connsiteY7" fmla="*/ 1876861 h 2530004"/>
                <a:gd name="connsiteX8" fmla="*/ 2956956 w 5799452"/>
                <a:gd name="connsiteY8" fmla="*/ 1271220 h 2530004"/>
                <a:gd name="connsiteX9" fmla="*/ 3331029 w 5799452"/>
                <a:gd name="connsiteY9" fmla="*/ 855583 h 2530004"/>
                <a:gd name="connsiteX10" fmla="*/ 3699164 w 5799452"/>
                <a:gd name="connsiteY10" fmla="*/ 529012 h 2530004"/>
                <a:gd name="connsiteX11" fmla="*/ 4055424 w 5799452"/>
                <a:gd name="connsiteY11" fmla="*/ 434009 h 2530004"/>
                <a:gd name="connsiteX12" fmla="*/ 4442994 w 5799452"/>
                <a:gd name="connsiteY12" fmla="*/ 423507 h 2530004"/>
                <a:gd name="connsiteX13" fmla="*/ 4785756 w 5799452"/>
                <a:gd name="connsiteY13" fmla="*/ 398383 h 2530004"/>
                <a:gd name="connsiteX14" fmla="*/ 5171704 w 5799452"/>
                <a:gd name="connsiteY14" fmla="*/ 392446 h 2530004"/>
                <a:gd name="connsiteX15" fmla="*/ 5527964 w 5799452"/>
                <a:gd name="connsiteY15" fmla="*/ 36186 h 2530004"/>
                <a:gd name="connsiteX16" fmla="*/ 5799452 w 5799452"/>
                <a:gd name="connsiteY16" fmla="*/ 649153 h 2530004"/>
                <a:gd name="connsiteX0" fmla="*/ 0 w 5799452"/>
                <a:gd name="connsiteY0" fmla="*/ 2464130 h 2493818"/>
                <a:gd name="connsiteX1" fmla="*/ 397824 w 5799452"/>
                <a:gd name="connsiteY1" fmla="*/ 2351314 h 2493818"/>
                <a:gd name="connsiteX2" fmla="*/ 742208 w 5799452"/>
                <a:gd name="connsiteY2" fmla="*/ 2345377 h 2493818"/>
                <a:gd name="connsiteX3" fmla="*/ 1098468 w 5799452"/>
                <a:gd name="connsiteY3" fmla="*/ 2493818 h 2493818"/>
                <a:gd name="connsiteX4" fmla="*/ 1472540 w 5799452"/>
                <a:gd name="connsiteY4" fmla="*/ 2173184 h 2493818"/>
                <a:gd name="connsiteX5" fmla="*/ 1840676 w 5799452"/>
                <a:gd name="connsiteY5" fmla="*/ 2095995 h 2493818"/>
                <a:gd name="connsiteX6" fmla="*/ 2208812 w 5799452"/>
                <a:gd name="connsiteY6" fmla="*/ 2012867 h 2493818"/>
                <a:gd name="connsiteX7" fmla="*/ 2582883 w 5799452"/>
                <a:gd name="connsiteY7" fmla="*/ 1840675 h 2493818"/>
                <a:gd name="connsiteX8" fmla="*/ 2956956 w 5799452"/>
                <a:gd name="connsiteY8" fmla="*/ 1235034 h 2493818"/>
                <a:gd name="connsiteX9" fmla="*/ 3331029 w 5799452"/>
                <a:gd name="connsiteY9" fmla="*/ 819397 h 2493818"/>
                <a:gd name="connsiteX10" fmla="*/ 3699164 w 5799452"/>
                <a:gd name="connsiteY10" fmla="*/ 492826 h 2493818"/>
                <a:gd name="connsiteX11" fmla="*/ 4055424 w 5799452"/>
                <a:gd name="connsiteY11" fmla="*/ 397823 h 2493818"/>
                <a:gd name="connsiteX12" fmla="*/ 4442994 w 5799452"/>
                <a:gd name="connsiteY12" fmla="*/ 387321 h 2493818"/>
                <a:gd name="connsiteX13" fmla="*/ 4785756 w 5799452"/>
                <a:gd name="connsiteY13" fmla="*/ 362197 h 2493818"/>
                <a:gd name="connsiteX14" fmla="*/ 5171704 w 5799452"/>
                <a:gd name="connsiteY14" fmla="*/ 356260 h 2493818"/>
                <a:gd name="connsiteX15" fmla="*/ 5527964 w 5799452"/>
                <a:gd name="connsiteY15" fmla="*/ 0 h 2493818"/>
                <a:gd name="connsiteX16" fmla="*/ 5799452 w 5799452"/>
                <a:gd name="connsiteY16" fmla="*/ 612967 h 2493818"/>
                <a:gd name="connsiteX0" fmla="*/ 0 w 5799452"/>
                <a:gd name="connsiteY0" fmla="*/ 2464130 h 2493818"/>
                <a:gd name="connsiteX1" fmla="*/ 397824 w 5799452"/>
                <a:gd name="connsiteY1" fmla="*/ 2351314 h 2493818"/>
                <a:gd name="connsiteX2" fmla="*/ 742208 w 5799452"/>
                <a:gd name="connsiteY2" fmla="*/ 2345377 h 2493818"/>
                <a:gd name="connsiteX3" fmla="*/ 1098468 w 5799452"/>
                <a:gd name="connsiteY3" fmla="*/ 2493818 h 2493818"/>
                <a:gd name="connsiteX4" fmla="*/ 1472540 w 5799452"/>
                <a:gd name="connsiteY4" fmla="*/ 2173184 h 2493818"/>
                <a:gd name="connsiteX5" fmla="*/ 1840676 w 5799452"/>
                <a:gd name="connsiteY5" fmla="*/ 2095995 h 2493818"/>
                <a:gd name="connsiteX6" fmla="*/ 2208812 w 5799452"/>
                <a:gd name="connsiteY6" fmla="*/ 2012867 h 2493818"/>
                <a:gd name="connsiteX7" fmla="*/ 2582883 w 5799452"/>
                <a:gd name="connsiteY7" fmla="*/ 1840675 h 2493818"/>
                <a:gd name="connsiteX8" fmla="*/ 2956956 w 5799452"/>
                <a:gd name="connsiteY8" fmla="*/ 1235034 h 2493818"/>
                <a:gd name="connsiteX9" fmla="*/ 3331029 w 5799452"/>
                <a:gd name="connsiteY9" fmla="*/ 819397 h 2493818"/>
                <a:gd name="connsiteX10" fmla="*/ 3699164 w 5799452"/>
                <a:gd name="connsiteY10" fmla="*/ 492826 h 2493818"/>
                <a:gd name="connsiteX11" fmla="*/ 4055424 w 5799452"/>
                <a:gd name="connsiteY11" fmla="*/ 397823 h 2493818"/>
                <a:gd name="connsiteX12" fmla="*/ 4442994 w 5799452"/>
                <a:gd name="connsiteY12" fmla="*/ 387321 h 2493818"/>
                <a:gd name="connsiteX13" fmla="*/ 4785756 w 5799452"/>
                <a:gd name="connsiteY13" fmla="*/ 362197 h 2493818"/>
                <a:gd name="connsiteX14" fmla="*/ 5171704 w 5799452"/>
                <a:gd name="connsiteY14" fmla="*/ 356260 h 2493818"/>
                <a:gd name="connsiteX15" fmla="*/ 5527964 w 5799452"/>
                <a:gd name="connsiteY15" fmla="*/ 0 h 2493818"/>
                <a:gd name="connsiteX16" fmla="*/ 5799452 w 5799452"/>
                <a:gd name="connsiteY16" fmla="*/ 162746 h 2493818"/>
                <a:gd name="connsiteX0" fmla="*/ 0 w 5527965"/>
                <a:gd name="connsiteY0" fmla="*/ 2464130 h 2493818"/>
                <a:gd name="connsiteX1" fmla="*/ 397824 w 5527965"/>
                <a:gd name="connsiteY1" fmla="*/ 2351314 h 2493818"/>
                <a:gd name="connsiteX2" fmla="*/ 742208 w 5527965"/>
                <a:gd name="connsiteY2" fmla="*/ 2345377 h 2493818"/>
                <a:gd name="connsiteX3" fmla="*/ 1098468 w 5527965"/>
                <a:gd name="connsiteY3" fmla="*/ 2493818 h 2493818"/>
                <a:gd name="connsiteX4" fmla="*/ 1472540 w 5527965"/>
                <a:gd name="connsiteY4" fmla="*/ 2173184 h 2493818"/>
                <a:gd name="connsiteX5" fmla="*/ 1840676 w 5527965"/>
                <a:gd name="connsiteY5" fmla="*/ 2095995 h 2493818"/>
                <a:gd name="connsiteX6" fmla="*/ 2208812 w 5527965"/>
                <a:gd name="connsiteY6" fmla="*/ 2012867 h 2493818"/>
                <a:gd name="connsiteX7" fmla="*/ 2582883 w 5527965"/>
                <a:gd name="connsiteY7" fmla="*/ 1840675 h 2493818"/>
                <a:gd name="connsiteX8" fmla="*/ 2956956 w 5527965"/>
                <a:gd name="connsiteY8" fmla="*/ 1235034 h 2493818"/>
                <a:gd name="connsiteX9" fmla="*/ 3331029 w 5527965"/>
                <a:gd name="connsiteY9" fmla="*/ 819397 h 2493818"/>
                <a:gd name="connsiteX10" fmla="*/ 3699164 w 5527965"/>
                <a:gd name="connsiteY10" fmla="*/ 492826 h 2493818"/>
                <a:gd name="connsiteX11" fmla="*/ 4055424 w 5527965"/>
                <a:gd name="connsiteY11" fmla="*/ 397823 h 2493818"/>
                <a:gd name="connsiteX12" fmla="*/ 4442994 w 5527965"/>
                <a:gd name="connsiteY12" fmla="*/ 387321 h 2493818"/>
                <a:gd name="connsiteX13" fmla="*/ 4785756 w 5527965"/>
                <a:gd name="connsiteY13" fmla="*/ 362197 h 2493818"/>
                <a:gd name="connsiteX14" fmla="*/ 5171704 w 5527965"/>
                <a:gd name="connsiteY14" fmla="*/ 356260 h 2493818"/>
                <a:gd name="connsiteX15" fmla="*/ 5527964 w 5527965"/>
                <a:gd name="connsiteY15" fmla="*/ 0 h 2493818"/>
                <a:gd name="connsiteX0" fmla="*/ 0 w 5404798"/>
                <a:gd name="connsiteY0" fmla="*/ 2451458 h 2481146"/>
                <a:gd name="connsiteX1" fmla="*/ 397824 w 5404798"/>
                <a:gd name="connsiteY1" fmla="*/ 2338642 h 2481146"/>
                <a:gd name="connsiteX2" fmla="*/ 742208 w 5404798"/>
                <a:gd name="connsiteY2" fmla="*/ 2332705 h 2481146"/>
                <a:gd name="connsiteX3" fmla="*/ 1098468 w 5404798"/>
                <a:gd name="connsiteY3" fmla="*/ 2481146 h 2481146"/>
                <a:gd name="connsiteX4" fmla="*/ 1472540 w 5404798"/>
                <a:gd name="connsiteY4" fmla="*/ 2160512 h 2481146"/>
                <a:gd name="connsiteX5" fmla="*/ 1840676 w 5404798"/>
                <a:gd name="connsiteY5" fmla="*/ 2083323 h 2481146"/>
                <a:gd name="connsiteX6" fmla="*/ 2208812 w 5404798"/>
                <a:gd name="connsiteY6" fmla="*/ 2000195 h 2481146"/>
                <a:gd name="connsiteX7" fmla="*/ 2582883 w 5404798"/>
                <a:gd name="connsiteY7" fmla="*/ 1828003 h 2481146"/>
                <a:gd name="connsiteX8" fmla="*/ 2956956 w 5404798"/>
                <a:gd name="connsiteY8" fmla="*/ 1222362 h 2481146"/>
                <a:gd name="connsiteX9" fmla="*/ 3331029 w 5404798"/>
                <a:gd name="connsiteY9" fmla="*/ 806725 h 2481146"/>
                <a:gd name="connsiteX10" fmla="*/ 3699164 w 5404798"/>
                <a:gd name="connsiteY10" fmla="*/ 480154 h 2481146"/>
                <a:gd name="connsiteX11" fmla="*/ 4055424 w 5404798"/>
                <a:gd name="connsiteY11" fmla="*/ 385151 h 2481146"/>
                <a:gd name="connsiteX12" fmla="*/ 4442994 w 5404798"/>
                <a:gd name="connsiteY12" fmla="*/ 374649 h 2481146"/>
                <a:gd name="connsiteX13" fmla="*/ 4785756 w 5404798"/>
                <a:gd name="connsiteY13" fmla="*/ 349525 h 2481146"/>
                <a:gd name="connsiteX14" fmla="*/ 5171704 w 5404798"/>
                <a:gd name="connsiteY14" fmla="*/ 343588 h 2481146"/>
                <a:gd name="connsiteX15" fmla="*/ 5404798 w 5404798"/>
                <a:gd name="connsiteY15" fmla="*/ 0 h 248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4798" h="2481146">
                  <a:moveTo>
                    <a:pt x="0" y="2451458"/>
                  </a:moveTo>
                  <a:lnTo>
                    <a:pt x="397824" y="2338642"/>
                  </a:lnTo>
                  <a:lnTo>
                    <a:pt x="742208" y="2332705"/>
                  </a:lnTo>
                  <a:lnTo>
                    <a:pt x="1098468" y="2481146"/>
                  </a:lnTo>
                  <a:lnTo>
                    <a:pt x="1472540" y="2160512"/>
                  </a:lnTo>
                  <a:lnTo>
                    <a:pt x="1840676" y="2083323"/>
                  </a:lnTo>
                  <a:lnTo>
                    <a:pt x="2208812" y="2000195"/>
                  </a:lnTo>
                  <a:lnTo>
                    <a:pt x="2582883" y="1828003"/>
                  </a:lnTo>
                  <a:lnTo>
                    <a:pt x="2956956" y="1222362"/>
                  </a:lnTo>
                  <a:lnTo>
                    <a:pt x="3331029" y="806725"/>
                  </a:lnTo>
                  <a:lnTo>
                    <a:pt x="3699164" y="480154"/>
                  </a:lnTo>
                  <a:lnTo>
                    <a:pt x="4055424" y="385151"/>
                  </a:lnTo>
                  <a:lnTo>
                    <a:pt x="4442994" y="374649"/>
                  </a:lnTo>
                  <a:lnTo>
                    <a:pt x="4785756" y="349525"/>
                  </a:lnTo>
                  <a:lnTo>
                    <a:pt x="5171704" y="343588"/>
                  </a:lnTo>
                  <a:lnTo>
                    <a:pt x="5404798" y="0"/>
                  </a:lnTo>
                </a:path>
              </a:pathLst>
            </a:custGeom>
            <a:grpFill/>
            <a:ln w="222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31" name="Oval 30"/>
            <p:cNvSpPr/>
            <p:nvPr/>
          </p:nvSpPr>
          <p:spPr>
            <a:xfrm>
              <a:off x="7460064" y="4474390"/>
              <a:ext cx="109886" cy="108363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104242" y="4509855"/>
              <a:ext cx="107269" cy="11033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711791" y="4509855"/>
              <a:ext cx="107269" cy="11033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392598" y="4549260"/>
              <a:ext cx="104654" cy="10639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034159" y="4653683"/>
              <a:ext cx="107271" cy="11033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675721" y="4974834"/>
              <a:ext cx="107269" cy="11033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283270" y="5439814"/>
              <a:ext cx="107269" cy="108363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673663" y="6011187"/>
              <a:ext cx="109886" cy="11033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247201" y="6121521"/>
              <a:ext cx="107269" cy="104423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996032" y="6190479"/>
              <a:ext cx="107269" cy="10442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637593" y="6440701"/>
              <a:ext cx="107271" cy="10639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315784" y="6334308"/>
              <a:ext cx="109886" cy="108363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962578" y="6334308"/>
              <a:ext cx="107271" cy="108363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638152" y="6440701"/>
              <a:ext cx="109886" cy="10639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32102" y="5869328"/>
              <a:ext cx="107269" cy="106394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xmlns:mc="http://schemas.openxmlformats.org/markup-compatibility/2006" xmlns:a14="http://schemas.microsoft.com/office/drawing/2010/main" val="FFFFFF" mc:Ignorable=""/>
                </a:solidFill>
              </a:endParaRPr>
            </a:p>
          </p:txBody>
        </p:sp>
      </p:grpSp>
      <p:sp>
        <p:nvSpPr>
          <p:cNvPr id="7171" name="TextBox 23"/>
          <p:cNvSpPr txBox="1">
            <a:spLocks noChangeArrowheads="1"/>
          </p:cNvSpPr>
          <p:nvPr/>
        </p:nvSpPr>
        <p:spPr bwMode="auto">
          <a:xfrm>
            <a:off x="214313" y="1214438"/>
            <a:ext cx="764381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Instore displays drive attention &amp; sales*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Electronic brochures drive response (mobile sites, Twitter &amp; SMS)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Increasing the reach of marketing &amp; communications (paper)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Better trained staff &amp; dealers (learning theory)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Respond instantly to competitors &amp; press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Dealer gets media ‘a la carte</a:t>
            </a:r>
          </a:p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nl-NL" sz="1400">
                <a:latin typeface="Myriad Pro" pitchFamily="34" charset="0"/>
              </a:rPr>
              <a:t>   Electronic brochures (mobile sites &amp; SMS)</a:t>
            </a:r>
            <a:endParaRPr lang="en-US" sz="1400">
              <a:latin typeface="Myriad Pro" pitchFamily="34" charset="0"/>
            </a:endParaRPr>
          </a:p>
        </p:txBody>
      </p:sp>
      <p:pic>
        <p:nvPicPr>
          <p:cNvPr id="7172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214313" y="6072188"/>
            <a:ext cx="7000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* Digital Signage media awareness &amp; attitude study, Seesaw networks</a:t>
            </a:r>
          </a:p>
        </p:txBody>
      </p:sp>
      <p:sp>
        <p:nvSpPr>
          <p:cNvPr id="7174" name="TextBox 29"/>
          <p:cNvSpPr txBox="1">
            <a:spLocks noChangeArrowheads="1"/>
          </p:cNvSpPr>
          <p:nvPr/>
        </p:nvSpPr>
        <p:spPr bwMode="auto">
          <a:xfrm>
            <a:off x="4500563" y="500063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Increasing Profits (ROI)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schema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43174" y="2143116"/>
            <a:ext cx="3857652" cy="1887787"/>
          </a:xfrm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3022600" y="2928938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sz="1200" b="1">
                <a:latin typeface="Myriad Pro" pitchFamily="34" charset="0"/>
              </a:rPr>
              <a:t>Inform</a:t>
            </a:r>
          </a:p>
        </p:txBody>
      </p:sp>
      <p:sp>
        <p:nvSpPr>
          <p:cNvPr id="8196" name="Rectangle 8"/>
          <p:cNvSpPr>
            <a:spLocks noChangeArrowheads="1"/>
          </p:cNvSpPr>
          <p:nvPr/>
        </p:nvSpPr>
        <p:spPr bwMode="auto">
          <a:xfrm>
            <a:off x="5359400" y="2938463"/>
            <a:ext cx="698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sz="1200" b="1">
                <a:latin typeface="Myriad Pro" pitchFamily="34" charset="0"/>
              </a:rPr>
              <a:t>Engage</a:t>
            </a:r>
          </a:p>
        </p:txBody>
      </p:sp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4233863" y="2857500"/>
            <a:ext cx="70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NL" sz="1200" b="1">
                <a:latin typeface="Myriad Pro" pitchFamily="34" charset="0"/>
              </a:rPr>
              <a:t>Enable</a:t>
            </a:r>
          </a:p>
          <a:p>
            <a:pPr algn="ctr"/>
            <a:r>
              <a:rPr lang="en-US" sz="1200" b="1">
                <a:latin typeface="Myriad Pro" pitchFamily="34" charset="0"/>
              </a:rPr>
              <a:t>Change</a:t>
            </a:r>
            <a:endParaRPr lang="nl-NL" sz="1200" b="1">
              <a:latin typeface="Myriad Pro" pitchFamily="34" charset="0"/>
            </a:endParaRPr>
          </a:p>
        </p:txBody>
      </p:sp>
      <p:sp>
        <p:nvSpPr>
          <p:cNvPr id="8198" name="TextBox 15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Changing Behavior begins with Effective Communications</a:t>
            </a:r>
          </a:p>
        </p:txBody>
      </p:sp>
      <p:sp>
        <p:nvSpPr>
          <p:cNvPr id="8199" name="TextBox 16"/>
          <p:cNvSpPr txBox="1">
            <a:spLocks noChangeArrowheads="1"/>
          </p:cNvSpPr>
          <p:nvPr/>
        </p:nvSpPr>
        <p:spPr bwMode="auto">
          <a:xfrm>
            <a:off x="3143250" y="4211638"/>
            <a:ext cx="2857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Effective European </a:t>
            </a:r>
          </a:p>
          <a:p>
            <a:pPr algn="ctr" eaLnBrk="1" hangingPunct="1"/>
            <a:r>
              <a:rPr lang="nl-BE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Communication Channels</a:t>
            </a:r>
            <a:endParaRPr lang="en-US" b="1">
              <a:solidFill>
                <a:srgbClr xmlns:mc="http://schemas.openxmlformats.org/markup-compatibility/2006" xmlns:a14="http://schemas.microsoft.com/office/drawing/2010/main" val="004488" mc:Ignorable=""/>
              </a:solidFill>
              <a:latin typeface="Myriad Pro" pitchFamily="34" charset="0"/>
            </a:endParaRPr>
          </a:p>
        </p:txBody>
      </p:sp>
      <p:sp>
        <p:nvSpPr>
          <p:cNvPr id="8200" name="TextBox 17"/>
          <p:cNvSpPr txBox="1">
            <a:spLocks noChangeArrowheads="1"/>
          </p:cNvSpPr>
          <p:nvPr/>
        </p:nvSpPr>
        <p:spPr bwMode="auto">
          <a:xfrm>
            <a:off x="500063" y="2500313"/>
            <a:ext cx="10715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Features</a:t>
            </a:r>
            <a:endParaRPr lang="en-US" sz="1400">
              <a:latin typeface="Myriad Pro" pitchFamily="34" charset="0"/>
            </a:endParaRPr>
          </a:p>
        </p:txBody>
      </p:sp>
      <p:sp>
        <p:nvSpPr>
          <p:cNvPr id="8201" name="TextBox 18"/>
          <p:cNvSpPr txBox="1">
            <a:spLocks noChangeArrowheads="1"/>
          </p:cNvSpPr>
          <p:nvPr/>
        </p:nvSpPr>
        <p:spPr bwMode="auto">
          <a:xfrm>
            <a:off x="500063" y="3571875"/>
            <a:ext cx="1490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Customer</a:t>
            </a:r>
            <a:r>
              <a:rPr lang="en-US" sz="1400">
                <a:latin typeface="Myriad Pro" pitchFamily="34" charset="0"/>
              </a:rPr>
              <a:t/>
            </a:r>
            <a:br>
              <a:rPr lang="en-US" sz="1400">
                <a:latin typeface="Myriad Pro" pitchFamily="34" charset="0"/>
              </a:rPr>
            </a:br>
            <a:r>
              <a:rPr lang="en-US" sz="1400">
                <a:latin typeface="Myriad Pro" pitchFamily="34" charset="0"/>
              </a:rPr>
              <a:t>     Perception</a:t>
            </a:r>
            <a:endParaRPr lang="nl-NL" sz="1400">
              <a:latin typeface="Myriad Pro" pitchFamily="34" charset="0"/>
            </a:endParaRPr>
          </a:p>
        </p:txBody>
      </p:sp>
      <p:sp>
        <p:nvSpPr>
          <p:cNvPr id="8202" name="TextBox 19"/>
          <p:cNvSpPr txBox="1">
            <a:spLocks noChangeArrowheads="1"/>
          </p:cNvSpPr>
          <p:nvPr/>
        </p:nvSpPr>
        <p:spPr bwMode="auto">
          <a:xfrm>
            <a:off x="500063" y="4572000"/>
            <a:ext cx="14906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Training,</a:t>
            </a:r>
          </a:p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     Products</a:t>
            </a:r>
          </a:p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     Introductions</a:t>
            </a:r>
          </a:p>
        </p:txBody>
      </p:sp>
      <p:sp>
        <p:nvSpPr>
          <p:cNvPr id="8203" name="TextBox 20"/>
          <p:cNvSpPr txBox="1">
            <a:spLocks noChangeArrowheads="1"/>
          </p:cNvSpPr>
          <p:nvPr/>
        </p:nvSpPr>
        <p:spPr bwMode="auto">
          <a:xfrm>
            <a:off x="3000375" y="5357813"/>
            <a:ext cx="16430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Aligning People</a:t>
            </a:r>
            <a:br>
              <a:rPr lang="nl-NL" sz="1400">
                <a:latin typeface="Myriad Pro" pitchFamily="34" charset="0"/>
              </a:rPr>
            </a:br>
            <a:r>
              <a:rPr lang="nl-NL" sz="1400">
                <a:latin typeface="Myriad Pro" pitchFamily="34" charset="0"/>
              </a:rPr>
              <a:t>     with Business</a:t>
            </a:r>
            <a:br>
              <a:rPr lang="nl-NL" sz="1400">
                <a:latin typeface="Myriad Pro" pitchFamily="34" charset="0"/>
              </a:rPr>
            </a:br>
            <a:r>
              <a:rPr lang="nl-NL" sz="1400">
                <a:latin typeface="Myriad Pro" pitchFamily="34" charset="0"/>
              </a:rPr>
              <a:t>     Priorities</a:t>
            </a:r>
          </a:p>
        </p:txBody>
      </p:sp>
      <p:sp>
        <p:nvSpPr>
          <p:cNvPr id="8204" name="TextBox 21"/>
          <p:cNvSpPr txBox="1">
            <a:spLocks noChangeArrowheads="1"/>
          </p:cNvSpPr>
          <p:nvPr/>
        </p:nvSpPr>
        <p:spPr bwMode="auto">
          <a:xfrm>
            <a:off x="5000625" y="5357813"/>
            <a:ext cx="164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Succes</a:t>
            </a:r>
            <a:br>
              <a:rPr lang="nl-NL" sz="1400">
                <a:latin typeface="Myriad Pro" pitchFamily="34" charset="0"/>
              </a:rPr>
            </a:br>
            <a:r>
              <a:rPr lang="nl-NL" sz="1400">
                <a:latin typeface="Myriad Pro" pitchFamily="34" charset="0"/>
              </a:rPr>
              <a:t>     Stories</a:t>
            </a:r>
          </a:p>
        </p:txBody>
      </p:sp>
      <p:sp>
        <p:nvSpPr>
          <p:cNvPr id="8205" name="TextBox 22"/>
          <p:cNvSpPr txBox="1">
            <a:spLocks noChangeArrowheads="1"/>
          </p:cNvSpPr>
          <p:nvPr/>
        </p:nvSpPr>
        <p:spPr bwMode="auto">
          <a:xfrm>
            <a:off x="7143750" y="4572000"/>
            <a:ext cx="164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Business</a:t>
            </a:r>
          </a:p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     Progress</a:t>
            </a:r>
          </a:p>
        </p:txBody>
      </p:sp>
      <p:sp>
        <p:nvSpPr>
          <p:cNvPr id="8206" name="TextBox 23"/>
          <p:cNvSpPr txBox="1">
            <a:spLocks noChangeArrowheads="1"/>
          </p:cNvSpPr>
          <p:nvPr/>
        </p:nvSpPr>
        <p:spPr bwMode="auto">
          <a:xfrm>
            <a:off x="7143750" y="3571875"/>
            <a:ext cx="164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Bringing the</a:t>
            </a:r>
            <a:br>
              <a:rPr lang="nl-NL" sz="1400">
                <a:latin typeface="Myriad Pro" pitchFamily="34" charset="0"/>
              </a:rPr>
            </a:br>
            <a:r>
              <a:rPr lang="nl-NL" sz="1400">
                <a:latin typeface="Myriad Pro" pitchFamily="34" charset="0"/>
              </a:rPr>
              <a:t>     Market Inside</a:t>
            </a:r>
          </a:p>
        </p:txBody>
      </p:sp>
      <p:sp>
        <p:nvSpPr>
          <p:cNvPr id="8207" name="TextBox 24"/>
          <p:cNvSpPr txBox="1">
            <a:spLocks noChangeArrowheads="1"/>
          </p:cNvSpPr>
          <p:nvPr/>
        </p:nvSpPr>
        <p:spPr bwMode="auto">
          <a:xfrm>
            <a:off x="7143750" y="2500313"/>
            <a:ext cx="164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xmlns:mc="http://schemas.openxmlformats.org/markup-compatibility/2006" xmlns:a14="http://schemas.microsoft.com/office/drawing/2010/main" val="82B9D1" mc:Ignorable=""/>
              </a:buClr>
              <a:buFont typeface="Wingdings" pitchFamily="2" charset="2"/>
              <a:buChar char="§"/>
            </a:pPr>
            <a:r>
              <a:rPr lang="en-US" sz="1400">
                <a:latin typeface="Myriad Pro" pitchFamily="34" charset="0"/>
              </a:rPr>
              <a:t>   </a:t>
            </a:r>
            <a:r>
              <a:rPr lang="nl-NL" sz="1400">
                <a:latin typeface="Myriad Pro" pitchFamily="34" charset="0"/>
              </a:rPr>
              <a:t>Breaking</a:t>
            </a:r>
            <a:br>
              <a:rPr lang="nl-NL" sz="1400">
                <a:latin typeface="Myriad Pro" pitchFamily="34" charset="0"/>
              </a:rPr>
            </a:br>
            <a:r>
              <a:rPr lang="nl-NL" sz="1400">
                <a:latin typeface="Myriad Pro" pitchFamily="34" charset="0"/>
              </a:rPr>
              <a:t>     News</a:t>
            </a:r>
          </a:p>
        </p:txBody>
      </p:sp>
      <p:pic>
        <p:nvPicPr>
          <p:cNvPr id="8208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linda\My Documents\PIC\input_distribution_displ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214438"/>
            <a:ext cx="61468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Publish your Message in 3 Steps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2"/>
          <p:cNvGrpSpPr>
            <a:grpSpLocks/>
          </p:cNvGrpSpPr>
          <p:nvPr/>
        </p:nvGrpSpPr>
        <p:grpSpPr bwMode="auto">
          <a:xfrm>
            <a:off x="1212850" y="2000250"/>
            <a:ext cx="6718300" cy="4143375"/>
            <a:chOff x="785786" y="1928833"/>
            <a:chExt cx="7181850" cy="4429125"/>
          </a:xfrm>
        </p:grpSpPr>
        <p:pic>
          <p:nvPicPr>
            <p:cNvPr id="10248" name="Picture 7" descr="grafie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86" y="1928833"/>
              <a:ext cx="7181850" cy="442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9"/>
            <p:cNvSpPr/>
            <p:nvPr/>
          </p:nvSpPr>
          <p:spPr>
            <a:xfrm>
              <a:off x="2000863" y="2741688"/>
              <a:ext cx="5500089" cy="2304503"/>
            </a:xfrm>
            <a:custGeom>
              <a:avLst/>
              <a:gdLst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35434 w 5896099"/>
                <a:gd name="connsiteY12" fmla="*/ 350322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35434 w 5896099"/>
                <a:gd name="connsiteY12" fmla="*/ 350322 h 2552205"/>
                <a:gd name="connsiteX13" fmla="*/ 4442994 w 5896099"/>
                <a:gd name="connsiteY13" fmla="*/ 417009 h 2552205"/>
                <a:gd name="connsiteX14" fmla="*/ 4785756 w 5896099"/>
                <a:gd name="connsiteY14" fmla="*/ 391885 h 2552205"/>
                <a:gd name="connsiteX15" fmla="*/ 5171704 w 5896099"/>
                <a:gd name="connsiteY15" fmla="*/ 385948 h 2552205"/>
                <a:gd name="connsiteX16" fmla="*/ 5527964 w 5896099"/>
                <a:gd name="connsiteY16" fmla="*/ 29688 h 2552205"/>
                <a:gd name="connsiteX17" fmla="*/ 5896099 w 5896099"/>
                <a:gd name="connsiteY17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1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215131 w 5896099"/>
                <a:gd name="connsiteY7" fmla="*/ 2114048 h 2552205"/>
                <a:gd name="connsiteX8" fmla="*/ 2582883 w 5896099"/>
                <a:gd name="connsiteY8" fmla="*/ 1870363 h 2552205"/>
                <a:gd name="connsiteX9" fmla="*/ 2956956 w 5896099"/>
                <a:gd name="connsiteY9" fmla="*/ 1264722 h 2552205"/>
                <a:gd name="connsiteX10" fmla="*/ 3331029 w 5896099"/>
                <a:gd name="connsiteY10" fmla="*/ 849085 h 2552205"/>
                <a:gd name="connsiteX11" fmla="*/ 3699164 w 5896099"/>
                <a:gd name="connsiteY11" fmla="*/ 522514 h 2552205"/>
                <a:gd name="connsiteX12" fmla="*/ 4055424 w 5896099"/>
                <a:gd name="connsiteY12" fmla="*/ 427511 h 2552205"/>
                <a:gd name="connsiteX13" fmla="*/ 4442994 w 5896099"/>
                <a:gd name="connsiteY13" fmla="*/ 417009 h 2552205"/>
                <a:gd name="connsiteX14" fmla="*/ 4785756 w 5896099"/>
                <a:gd name="connsiteY14" fmla="*/ 391885 h 2552205"/>
                <a:gd name="connsiteX15" fmla="*/ 5171704 w 5896099"/>
                <a:gd name="connsiteY15" fmla="*/ 385948 h 2552205"/>
                <a:gd name="connsiteX16" fmla="*/ 5527964 w 5896099"/>
                <a:gd name="connsiteY16" fmla="*/ 29688 h 2552205"/>
                <a:gd name="connsiteX17" fmla="*/ 5896099 w 5896099"/>
                <a:gd name="connsiteY17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93818 h 2552205"/>
                <a:gd name="connsiteX1" fmla="*/ 397824 w 5896099"/>
                <a:gd name="connsiteY1" fmla="*/ 2381002 h 2552205"/>
                <a:gd name="connsiteX2" fmla="*/ 742208 w 5896099"/>
                <a:gd name="connsiteY2" fmla="*/ 2375065 h 2552205"/>
                <a:gd name="connsiteX3" fmla="*/ 1098468 w 5896099"/>
                <a:gd name="connsiteY3" fmla="*/ 2523506 h 2552205"/>
                <a:gd name="connsiteX4" fmla="*/ 1472540 w 5896099"/>
                <a:gd name="connsiteY4" fmla="*/ 2202872 h 2552205"/>
                <a:gd name="connsiteX5" fmla="*/ 1840676 w 5896099"/>
                <a:gd name="connsiteY5" fmla="*/ 2125683 h 2552205"/>
                <a:gd name="connsiteX6" fmla="*/ 2208812 w 5896099"/>
                <a:gd name="connsiteY6" fmla="*/ 2042555 h 2552205"/>
                <a:gd name="connsiteX7" fmla="*/ 2582883 w 5896099"/>
                <a:gd name="connsiteY7" fmla="*/ 1870363 h 2552205"/>
                <a:gd name="connsiteX8" fmla="*/ 2956956 w 5896099"/>
                <a:gd name="connsiteY8" fmla="*/ 1264722 h 2552205"/>
                <a:gd name="connsiteX9" fmla="*/ 3331029 w 5896099"/>
                <a:gd name="connsiteY9" fmla="*/ 849085 h 2552205"/>
                <a:gd name="connsiteX10" fmla="*/ 3699164 w 5896099"/>
                <a:gd name="connsiteY10" fmla="*/ 522514 h 2552205"/>
                <a:gd name="connsiteX11" fmla="*/ 4055424 w 5896099"/>
                <a:gd name="connsiteY11" fmla="*/ 427511 h 2552205"/>
                <a:gd name="connsiteX12" fmla="*/ 4442994 w 5896099"/>
                <a:gd name="connsiteY12" fmla="*/ 417009 h 2552205"/>
                <a:gd name="connsiteX13" fmla="*/ 4785756 w 5896099"/>
                <a:gd name="connsiteY13" fmla="*/ 391885 h 2552205"/>
                <a:gd name="connsiteX14" fmla="*/ 5171704 w 5896099"/>
                <a:gd name="connsiteY14" fmla="*/ 385948 h 2552205"/>
                <a:gd name="connsiteX15" fmla="*/ 5527964 w 5896099"/>
                <a:gd name="connsiteY15" fmla="*/ 29688 h 2552205"/>
                <a:gd name="connsiteX16" fmla="*/ 5896099 w 5896099"/>
                <a:gd name="connsiteY16" fmla="*/ 207818 h 2552205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522517"/>
                <a:gd name="connsiteX1" fmla="*/ 397824 w 5896099"/>
                <a:gd name="connsiteY1" fmla="*/ 2351314 h 2522517"/>
                <a:gd name="connsiteX2" fmla="*/ 742208 w 5896099"/>
                <a:gd name="connsiteY2" fmla="*/ 2345377 h 2522517"/>
                <a:gd name="connsiteX3" fmla="*/ 1098468 w 5896099"/>
                <a:gd name="connsiteY3" fmla="*/ 2493818 h 2522517"/>
                <a:gd name="connsiteX4" fmla="*/ 1472540 w 5896099"/>
                <a:gd name="connsiteY4" fmla="*/ 2173184 h 2522517"/>
                <a:gd name="connsiteX5" fmla="*/ 1840676 w 5896099"/>
                <a:gd name="connsiteY5" fmla="*/ 2095995 h 2522517"/>
                <a:gd name="connsiteX6" fmla="*/ 2208812 w 5896099"/>
                <a:gd name="connsiteY6" fmla="*/ 2012867 h 2522517"/>
                <a:gd name="connsiteX7" fmla="*/ 2582883 w 5896099"/>
                <a:gd name="connsiteY7" fmla="*/ 1840675 h 2522517"/>
                <a:gd name="connsiteX8" fmla="*/ 2956956 w 5896099"/>
                <a:gd name="connsiteY8" fmla="*/ 1235034 h 2522517"/>
                <a:gd name="connsiteX9" fmla="*/ 3331029 w 5896099"/>
                <a:gd name="connsiteY9" fmla="*/ 819397 h 2522517"/>
                <a:gd name="connsiteX10" fmla="*/ 3699164 w 5896099"/>
                <a:gd name="connsiteY10" fmla="*/ 492826 h 2522517"/>
                <a:gd name="connsiteX11" fmla="*/ 4055424 w 5896099"/>
                <a:gd name="connsiteY11" fmla="*/ 397823 h 2522517"/>
                <a:gd name="connsiteX12" fmla="*/ 4442994 w 5896099"/>
                <a:gd name="connsiteY12" fmla="*/ 387321 h 2522517"/>
                <a:gd name="connsiteX13" fmla="*/ 4785756 w 5896099"/>
                <a:gd name="connsiteY13" fmla="*/ 362197 h 2522517"/>
                <a:gd name="connsiteX14" fmla="*/ 5171704 w 5896099"/>
                <a:gd name="connsiteY14" fmla="*/ 356260 h 2522517"/>
                <a:gd name="connsiteX15" fmla="*/ 5527964 w 5896099"/>
                <a:gd name="connsiteY15" fmla="*/ 0 h 2522517"/>
                <a:gd name="connsiteX16" fmla="*/ 5896099 w 5896099"/>
                <a:gd name="connsiteY16" fmla="*/ 178130 h 2522517"/>
                <a:gd name="connsiteX0" fmla="*/ 0 w 5896099"/>
                <a:gd name="connsiteY0" fmla="*/ 2464130 h 2493818"/>
                <a:gd name="connsiteX1" fmla="*/ 397824 w 5896099"/>
                <a:gd name="connsiteY1" fmla="*/ 2351314 h 2493818"/>
                <a:gd name="connsiteX2" fmla="*/ 742208 w 5896099"/>
                <a:gd name="connsiteY2" fmla="*/ 2345377 h 2493818"/>
                <a:gd name="connsiteX3" fmla="*/ 1098468 w 5896099"/>
                <a:gd name="connsiteY3" fmla="*/ 2493818 h 2493818"/>
                <a:gd name="connsiteX4" fmla="*/ 1472540 w 5896099"/>
                <a:gd name="connsiteY4" fmla="*/ 2173184 h 2493818"/>
                <a:gd name="connsiteX5" fmla="*/ 1840676 w 5896099"/>
                <a:gd name="connsiteY5" fmla="*/ 2095995 h 2493818"/>
                <a:gd name="connsiteX6" fmla="*/ 2208812 w 5896099"/>
                <a:gd name="connsiteY6" fmla="*/ 2012867 h 2493818"/>
                <a:gd name="connsiteX7" fmla="*/ 2582883 w 5896099"/>
                <a:gd name="connsiteY7" fmla="*/ 1840675 h 2493818"/>
                <a:gd name="connsiteX8" fmla="*/ 2956956 w 5896099"/>
                <a:gd name="connsiteY8" fmla="*/ 1235034 h 2493818"/>
                <a:gd name="connsiteX9" fmla="*/ 3331029 w 5896099"/>
                <a:gd name="connsiteY9" fmla="*/ 819397 h 2493818"/>
                <a:gd name="connsiteX10" fmla="*/ 3699164 w 5896099"/>
                <a:gd name="connsiteY10" fmla="*/ 492826 h 2493818"/>
                <a:gd name="connsiteX11" fmla="*/ 4055424 w 5896099"/>
                <a:gd name="connsiteY11" fmla="*/ 397823 h 2493818"/>
                <a:gd name="connsiteX12" fmla="*/ 4442994 w 5896099"/>
                <a:gd name="connsiteY12" fmla="*/ 387321 h 2493818"/>
                <a:gd name="connsiteX13" fmla="*/ 4785756 w 5896099"/>
                <a:gd name="connsiteY13" fmla="*/ 362197 h 2493818"/>
                <a:gd name="connsiteX14" fmla="*/ 5171704 w 5896099"/>
                <a:gd name="connsiteY14" fmla="*/ 356260 h 2493818"/>
                <a:gd name="connsiteX15" fmla="*/ 5527964 w 5896099"/>
                <a:gd name="connsiteY15" fmla="*/ 0 h 2493818"/>
                <a:gd name="connsiteX16" fmla="*/ 5896099 w 5896099"/>
                <a:gd name="connsiteY16" fmla="*/ 178130 h 2493818"/>
                <a:gd name="connsiteX0" fmla="*/ 0 w 5896099"/>
                <a:gd name="connsiteY0" fmla="*/ 2464130 h 2493818"/>
                <a:gd name="connsiteX1" fmla="*/ 397824 w 5896099"/>
                <a:gd name="connsiteY1" fmla="*/ 2351314 h 2493818"/>
                <a:gd name="connsiteX2" fmla="*/ 742208 w 5896099"/>
                <a:gd name="connsiteY2" fmla="*/ 2345377 h 2493818"/>
                <a:gd name="connsiteX3" fmla="*/ 1098468 w 5896099"/>
                <a:gd name="connsiteY3" fmla="*/ 2493818 h 2493818"/>
                <a:gd name="connsiteX4" fmla="*/ 1472540 w 5896099"/>
                <a:gd name="connsiteY4" fmla="*/ 2173184 h 2493818"/>
                <a:gd name="connsiteX5" fmla="*/ 1840676 w 5896099"/>
                <a:gd name="connsiteY5" fmla="*/ 2095995 h 2493818"/>
                <a:gd name="connsiteX6" fmla="*/ 2208812 w 5896099"/>
                <a:gd name="connsiteY6" fmla="*/ 2012867 h 2493818"/>
                <a:gd name="connsiteX7" fmla="*/ 2582883 w 5896099"/>
                <a:gd name="connsiteY7" fmla="*/ 1840675 h 2493818"/>
                <a:gd name="connsiteX8" fmla="*/ 2956956 w 5896099"/>
                <a:gd name="connsiteY8" fmla="*/ 1235034 h 2493818"/>
                <a:gd name="connsiteX9" fmla="*/ 3331029 w 5896099"/>
                <a:gd name="connsiteY9" fmla="*/ 819397 h 2493818"/>
                <a:gd name="connsiteX10" fmla="*/ 3699164 w 5896099"/>
                <a:gd name="connsiteY10" fmla="*/ 492826 h 2493818"/>
                <a:gd name="connsiteX11" fmla="*/ 4055424 w 5896099"/>
                <a:gd name="connsiteY11" fmla="*/ 397823 h 2493818"/>
                <a:gd name="connsiteX12" fmla="*/ 4442994 w 5896099"/>
                <a:gd name="connsiteY12" fmla="*/ 387321 h 2493818"/>
                <a:gd name="connsiteX13" fmla="*/ 4785756 w 5896099"/>
                <a:gd name="connsiteY13" fmla="*/ 362197 h 2493818"/>
                <a:gd name="connsiteX14" fmla="*/ 5171704 w 5896099"/>
                <a:gd name="connsiteY14" fmla="*/ 356260 h 2493818"/>
                <a:gd name="connsiteX15" fmla="*/ 5527964 w 5896099"/>
                <a:gd name="connsiteY15" fmla="*/ 0 h 2493818"/>
                <a:gd name="connsiteX16" fmla="*/ 5896099 w 5896099"/>
                <a:gd name="connsiteY16" fmla="*/ 178130 h 2493818"/>
                <a:gd name="connsiteX0" fmla="*/ 0 w 5896099"/>
                <a:gd name="connsiteY0" fmla="*/ 2464130 h 2493818"/>
                <a:gd name="connsiteX1" fmla="*/ 397824 w 5896099"/>
                <a:gd name="connsiteY1" fmla="*/ 2351314 h 2493818"/>
                <a:gd name="connsiteX2" fmla="*/ 742208 w 5896099"/>
                <a:gd name="connsiteY2" fmla="*/ 2345377 h 2493818"/>
                <a:gd name="connsiteX3" fmla="*/ 1098468 w 5896099"/>
                <a:gd name="connsiteY3" fmla="*/ 2493818 h 2493818"/>
                <a:gd name="connsiteX4" fmla="*/ 1472540 w 5896099"/>
                <a:gd name="connsiteY4" fmla="*/ 2173184 h 2493818"/>
                <a:gd name="connsiteX5" fmla="*/ 1840676 w 5896099"/>
                <a:gd name="connsiteY5" fmla="*/ 2095995 h 2493818"/>
                <a:gd name="connsiteX6" fmla="*/ 2208812 w 5896099"/>
                <a:gd name="connsiteY6" fmla="*/ 2012867 h 2493818"/>
                <a:gd name="connsiteX7" fmla="*/ 2582883 w 5896099"/>
                <a:gd name="connsiteY7" fmla="*/ 1840675 h 2493818"/>
                <a:gd name="connsiteX8" fmla="*/ 2956956 w 5896099"/>
                <a:gd name="connsiteY8" fmla="*/ 1235034 h 2493818"/>
                <a:gd name="connsiteX9" fmla="*/ 3331029 w 5896099"/>
                <a:gd name="connsiteY9" fmla="*/ 819397 h 2493818"/>
                <a:gd name="connsiteX10" fmla="*/ 3699164 w 5896099"/>
                <a:gd name="connsiteY10" fmla="*/ 492826 h 2493818"/>
                <a:gd name="connsiteX11" fmla="*/ 4055424 w 5896099"/>
                <a:gd name="connsiteY11" fmla="*/ 397823 h 2493818"/>
                <a:gd name="connsiteX12" fmla="*/ 4442994 w 5896099"/>
                <a:gd name="connsiteY12" fmla="*/ 387321 h 2493818"/>
                <a:gd name="connsiteX13" fmla="*/ 4785756 w 5896099"/>
                <a:gd name="connsiteY13" fmla="*/ 362197 h 2493818"/>
                <a:gd name="connsiteX14" fmla="*/ 5171704 w 5896099"/>
                <a:gd name="connsiteY14" fmla="*/ 356260 h 2493818"/>
                <a:gd name="connsiteX15" fmla="*/ 5527964 w 5896099"/>
                <a:gd name="connsiteY15" fmla="*/ 0 h 2493818"/>
                <a:gd name="connsiteX16" fmla="*/ 5896099 w 5896099"/>
                <a:gd name="connsiteY16" fmla="*/ 178130 h 249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96099" h="2493818">
                  <a:moveTo>
                    <a:pt x="0" y="2464130"/>
                  </a:moveTo>
                  <a:lnTo>
                    <a:pt x="397824" y="2351314"/>
                  </a:lnTo>
                  <a:lnTo>
                    <a:pt x="742208" y="2345377"/>
                  </a:lnTo>
                  <a:lnTo>
                    <a:pt x="1098468" y="2493818"/>
                  </a:lnTo>
                  <a:lnTo>
                    <a:pt x="1472540" y="2173184"/>
                  </a:lnTo>
                  <a:lnTo>
                    <a:pt x="1840676" y="2095995"/>
                  </a:lnTo>
                  <a:lnTo>
                    <a:pt x="2208812" y="2012867"/>
                  </a:lnTo>
                  <a:lnTo>
                    <a:pt x="2582883" y="1840675"/>
                  </a:lnTo>
                  <a:lnTo>
                    <a:pt x="2956956" y="1235034"/>
                  </a:lnTo>
                  <a:lnTo>
                    <a:pt x="3331029" y="819397"/>
                  </a:lnTo>
                  <a:lnTo>
                    <a:pt x="3699164" y="492826"/>
                  </a:lnTo>
                  <a:lnTo>
                    <a:pt x="4055424" y="397823"/>
                  </a:lnTo>
                  <a:lnTo>
                    <a:pt x="4442994" y="387321"/>
                  </a:lnTo>
                  <a:lnTo>
                    <a:pt x="4785756" y="362197"/>
                  </a:lnTo>
                  <a:lnTo>
                    <a:pt x="5171704" y="356260"/>
                  </a:lnTo>
                  <a:lnTo>
                    <a:pt x="5527964" y="0"/>
                  </a:lnTo>
                  <a:lnTo>
                    <a:pt x="5896099" y="178130"/>
                  </a:lnTo>
                </a:path>
              </a:pathLst>
            </a:custGeom>
            <a:ln w="22225" cap="rnd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107240" y="2678899"/>
              <a:ext cx="108610" cy="1069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429677" y="2857083"/>
              <a:ext cx="108610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786500" y="2999630"/>
              <a:ext cx="108610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430123" y="3035266"/>
              <a:ext cx="106914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036411" y="3035266"/>
              <a:ext cx="106914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715672" y="3072599"/>
              <a:ext cx="106913" cy="1069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357597" y="3177812"/>
              <a:ext cx="108610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001220" y="3500239"/>
              <a:ext cx="106914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607508" y="3963516"/>
              <a:ext cx="106914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999969" y="4535399"/>
              <a:ext cx="108610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72317" y="4644005"/>
              <a:ext cx="106914" cy="1069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321156" y="4715279"/>
              <a:ext cx="108610" cy="1069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963082" y="4964736"/>
              <a:ext cx="108610" cy="1069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42342" y="4857825"/>
              <a:ext cx="108610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285964" y="4857825"/>
              <a:ext cx="108610" cy="1086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429320" y="4447155"/>
              <a:ext cx="285102" cy="169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1963528" y="4964736"/>
              <a:ext cx="108610" cy="1069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358044" y="4392852"/>
              <a:ext cx="106913" cy="108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68" name="TextBox 40"/>
            <p:cNvSpPr txBox="1">
              <a:spLocks noChangeArrowheads="1"/>
            </p:cNvSpPr>
            <p:nvPr/>
          </p:nvSpPr>
          <p:spPr bwMode="auto">
            <a:xfrm>
              <a:off x="4786314" y="4286287"/>
              <a:ext cx="29289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BE" sz="1400">
                  <a:latin typeface="Myriad Pro" pitchFamily="34" charset="0"/>
                </a:rPr>
                <a:t>Launch Netpresenter Screensaver</a:t>
              </a:r>
              <a:endParaRPr lang="en-US" sz="1400">
                <a:latin typeface="Myriad Pro" pitchFamily="34" charset="0"/>
              </a:endParaRPr>
            </a:p>
          </p:txBody>
        </p:sp>
      </p:grpSp>
      <p:sp>
        <p:nvSpPr>
          <p:cNvPr id="10243" name="TextBox 37"/>
          <p:cNvSpPr txBox="1">
            <a:spLocks noChangeArrowheads="1"/>
          </p:cNvSpPr>
          <p:nvPr/>
        </p:nvSpPr>
        <p:spPr bwMode="auto">
          <a:xfrm>
            <a:off x="214313" y="1214438"/>
            <a:ext cx="87153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xmlns:mc="http://schemas.openxmlformats.org/markup-compatibility/2006" xmlns:a14="http://schemas.microsoft.com/office/drawing/2010/main" val="82B9D1" mc:Ignorable=""/>
              </a:buClr>
            </a:pPr>
            <a:r>
              <a:rPr lang="nl-NL" sz="1400">
                <a:latin typeface="Myriad Pro" pitchFamily="34" charset="0"/>
              </a:rPr>
              <a:t>Intranet usage </a:t>
            </a:r>
            <a:r>
              <a:rPr lang="nl-NL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increased</a:t>
            </a:r>
            <a:r>
              <a:rPr lang="nl-NL" sz="1400">
                <a:latin typeface="Myriad Pro" pitchFamily="34" charset="0"/>
              </a:rPr>
              <a:t> by more than </a:t>
            </a:r>
            <a:r>
              <a:rPr lang="nl-NL" sz="1400" b="1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50%</a:t>
            </a:r>
            <a:r>
              <a:rPr lang="nl-NL" sz="1400">
                <a:latin typeface="Myriad Pro" pitchFamily="34" charset="0"/>
              </a:rPr>
              <a:t> after implementing Netpresenter at Amsterdam Airport</a:t>
            </a:r>
            <a:r>
              <a:rPr lang="en-US" sz="1400">
                <a:latin typeface="Myriad Pro" pitchFamily="34" charset="0"/>
              </a:rPr>
              <a:t/>
            </a:r>
            <a:br>
              <a:rPr lang="en-US" sz="1400">
                <a:latin typeface="Myriad Pro" pitchFamily="34" charset="0"/>
              </a:rPr>
            </a:br>
            <a:r>
              <a:rPr lang="en-US" sz="1400">
                <a:latin typeface="Myriad Pro" pitchFamily="34" charset="0"/>
              </a:rPr>
              <a:t>(actual internet web statistical chart)*</a:t>
            </a:r>
            <a:endParaRPr lang="nl-NL" sz="1400">
              <a:latin typeface="Myriad Pro" pitchFamily="34" charset="0"/>
            </a:endParaRPr>
          </a:p>
        </p:txBody>
      </p:sp>
      <p:sp>
        <p:nvSpPr>
          <p:cNvPr id="10244" name="TextBox 39"/>
          <p:cNvSpPr txBox="1">
            <a:spLocks noChangeArrowheads="1"/>
          </p:cNvSpPr>
          <p:nvPr/>
        </p:nvSpPr>
        <p:spPr bwMode="auto">
          <a:xfrm>
            <a:off x="571500" y="500063"/>
            <a:ext cx="842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nl-BE" b="1">
                <a:solidFill>
                  <a:schemeClr val="bg1"/>
                </a:solidFill>
                <a:latin typeface="Myriad Pro" pitchFamily="34" charset="0"/>
              </a:rPr>
              <a:t>The Proof</a:t>
            </a:r>
          </a:p>
        </p:txBody>
      </p:sp>
      <p:pic>
        <p:nvPicPr>
          <p:cNvPr id="10245" name="Picture 10" descr="D:\Powerpoint template\Netpresenter_final_2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57938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3"/>
          <p:cNvSpPr>
            <a:spLocks noChangeArrowheads="1"/>
          </p:cNvSpPr>
          <p:nvPr/>
        </p:nvSpPr>
        <p:spPr bwMode="auto">
          <a:xfrm>
            <a:off x="2606675" y="5929313"/>
            <a:ext cx="3930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xmlns:mc="http://schemas.openxmlformats.org/markup-compatibility/2006" xmlns:a14="http://schemas.microsoft.com/office/drawing/2010/main" val="004488" mc:Ignorable=""/>
                </a:solidFill>
                <a:latin typeface="Myriad Pro" pitchFamily="34" charset="0"/>
              </a:rPr>
              <a:t>Amount of Intranet Sessions per Trimester Amsterdam Airport Intranet</a:t>
            </a:r>
          </a:p>
        </p:txBody>
      </p:sp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214313" y="6072188"/>
            <a:ext cx="7000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xmlns:mc="http://schemas.openxmlformats.org/markup-compatibility/2006" xmlns:a14="http://schemas.microsoft.com/office/drawing/2010/main" val="82B9D1" mc:Ignorable=""/>
                </a:solidFill>
                <a:latin typeface="Myriad Pro" pitchFamily="34" charset="0"/>
              </a:rPr>
              <a:t>* Bron: Schiphol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</TotalTime>
  <Words>982</Words>
  <Application>Microsoft Office PowerPoint</Application>
  <PresentationFormat>On-screen Show (4:3)</PresentationFormat>
  <Paragraphs>172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Myriad Pro</vt:lpstr>
      <vt:lpstr>Wingdings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Netpresenter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karla.vandenbrande</dc:creator>
  <cp:lastModifiedBy>Vester, Ben</cp:lastModifiedBy>
  <cp:revision>302</cp:revision>
  <dcterms:created xsi:type="dcterms:W3CDTF">2008-04-10T12:44:06Z</dcterms:created>
  <dcterms:modified xsi:type="dcterms:W3CDTF">2010-04-27T07:58:18Z</dcterms:modified>
</cp:coreProperties>
</file>