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85" r:id="rId2"/>
    <p:sldId id="311" r:id="rId3"/>
    <p:sldId id="313" r:id="rId4"/>
    <p:sldId id="299" r:id="rId5"/>
    <p:sldId id="309" r:id="rId6"/>
    <p:sldId id="314" r:id="rId7"/>
    <p:sldId id="295" r:id="rId8"/>
    <p:sldId id="316" r:id="rId9"/>
    <p:sldId id="315" r:id="rId10"/>
    <p:sldId id="293" r:id="rId11"/>
    <p:sldId id="317" r:id="rId12"/>
    <p:sldId id="303" r:id="rId13"/>
    <p:sldId id="287" r:id="rId14"/>
    <p:sldId id="282" r:id="rId15"/>
    <p:sldId id="318" r:id="rId16"/>
    <p:sldId id="288" r:id="rId17"/>
    <p:sldId id="284" r:id="rId1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  <a:srgbClr val="FFCC99"/>
    <a:srgbClr val="FFCCCC"/>
    <a:srgbClr val="33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88" autoAdjust="0"/>
  </p:normalViewPr>
  <p:slideViewPr>
    <p:cSldViewPr>
      <p:cViewPr>
        <p:scale>
          <a:sx n="78" d="100"/>
          <a:sy n="78" d="100"/>
        </p:scale>
        <p:origin x="1176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EAD04B-A8E0-4808-8632-C1E3FA33D111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9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ED3499-65D5-4102-B8F9-2CF8573C8B57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07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2CF96-9BA4-46B7-8769-DBEA0DE059E9}" type="slidenum">
              <a:rPr lang="he-IL"/>
              <a:pPr/>
              <a:t>1</a:t>
            </a:fld>
            <a:endParaRPr lang="en-US"/>
          </a:p>
        </p:txBody>
      </p:sp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4276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B1111E-A1B2-45C8-9833-576F32681F38}" type="slidenum">
              <a:rPr lang="he-IL"/>
              <a:pPr/>
              <a:t>10</a:t>
            </a:fld>
            <a:endParaRPr lang="en-US"/>
          </a:p>
        </p:txBody>
      </p:sp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39633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B26D6D-1FA9-4651-9423-C5834416BD1D}" type="slidenum">
              <a:rPr lang="he-IL"/>
              <a:pPr/>
              <a:t>11</a:t>
            </a:fld>
            <a:endParaRPr lang="en-US"/>
          </a:p>
        </p:txBody>
      </p:sp>
      <p:sp>
        <p:nvSpPr>
          <p:cNvPr id="143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5504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3729FF-B17D-4623-B067-00771168D6D7}" type="slidenum">
              <a:rPr lang="he-IL"/>
              <a:pPr/>
              <a:t>12</a:t>
            </a:fld>
            <a:endParaRPr lang="en-US"/>
          </a:p>
        </p:txBody>
      </p:sp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52858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E1B532-2BA1-4E7C-845D-81C0B590AE43}" type="slidenum">
              <a:rPr lang="he-IL"/>
              <a:pPr/>
              <a:t>13</a:t>
            </a:fld>
            <a:endParaRPr lang="en-US"/>
          </a:p>
        </p:txBody>
      </p:sp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0976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8A095-E00C-402D-BEE7-DDAE6B990CB4}" type="slidenum">
              <a:rPr lang="he-IL"/>
              <a:pPr/>
              <a:t>14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64567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8BC09B-1261-4513-8F88-1537010083C3}" type="slidenum">
              <a:rPr lang="he-IL"/>
              <a:pPr/>
              <a:t>15</a:t>
            </a:fld>
            <a:endParaRPr lang="en-US"/>
          </a:p>
        </p:txBody>
      </p:sp>
      <p:sp>
        <p:nvSpPr>
          <p:cNvPr id="146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7477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9DDAE7-3502-4089-B709-67069FE26ED9}" type="slidenum">
              <a:rPr lang="he-IL"/>
              <a:pPr/>
              <a:t>16</a:t>
            </a:fld>
            <a:endParaRPr lang="en-US"/>
          </a:p>
        </p:txBody>
      </p:sp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54654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0DF5E-F351-4807-98AF-6D84A7330902}" type="slidenum">
              <a:rPr lang="he-IL"/>
              <a:pPr/>
              <a:t>17</a:t>
            </a:fld>
            <a:endParaRPr lang="en-US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9220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BD77F8-0990-4080-878A-0E5B15727A5C}" type="slidenum">
              <a:rPr lang="he-IL"/>
              <a:pPr/>
              <a:t>2</a:t>
            </a:fld>
            <a:endParaRPr lang="en-US"/>
          </a:p>
        </p:txBody>
      </p:sp>
      <p:sp>
        <p:nvSpPr>
          <p:cNvPr id="133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0893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DF7F2-EDDE-4EBC-B290-EE8A03DEF402}" type="slidenum">
              <a:rPr lang="he-IL"/>
              <a:pPr/>
              <a:t>3</a:t>
            </a:fld>
            <a:endParaRPr lang="en-US"/>
          </a:p>
        </p:txBody>
      </p:sp>
      <p:sp>
        <p:nvSpPr>
          <p:cNvPr id="134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6226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0A3C4-A5DB-4EAE-959A-E53CD026DE54}" type="slidenum">
              <a:rPr lang="he-IL"/>
              <a:pPr/>
              <a:t>4</a:t>
            </a:fld>
            <a:endParaRPr lang="en-US"/>
          </a:p>
        </p:txBody>
      </p:sp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4945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BB955-35BB-4D3D-AFBC-FE41AC39D597}" type="slidenum">
              <a:rPr lang="he-IL"/>
              <a:pPr/>
              <a:t>5</a:t>
            </a:fld>
            <a:endParaRPr lang="en-US"/>
          </a:p>
        </p:txBody>
      </p:sp>
      <p:sp>
        <p:nvSpPr>
          <p:cNvPr id="126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0154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8E3B86-5407-4DF7-9F4E-825841704388}" type="slidenum">
              <a:rPr lang="he-IL"/>
              <a:pPr/>
              <a:t>6</a:t>
            </a:fld>
            <a:endParaRPr lang="en-US"/>
          </a:p>
        </p:txBody>
      </p:sp>
      <p:sp>
        <p:nvSpPr>
          <p:cNvPr id="136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6440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2DE2AC-C96F-42B2-A495-E66B83141E29}" type="slidenum">
              <a:rPr lang="he-IL"/>
              <a:pPr/>
              <a:t>7</a:t>
            </a:fld>
            <a:endParaRPr lang="en-US"/>
          </a:p>
        </p:txBody>
      </p:sp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7046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C585A-8B99-4204-9ED7-CB0A9459E99F}" type="slidenum">
              <a:rPr lang="he-IL"/>
              <a:pPr/>
              <a:t>8</a:t>
            </a:fld>
            <a:endParaRPr lang="en-US"/>
          </a:p>
        </p:txBody>
      </p:sp>
      <p:sp>
        <p:nvSpPr>
          <p:cNvPr id="141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3640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A8794F-7C03-4E61-9658-F96035C70302}" type="slidenum">
              <a:rPr lang="he-IL"/>
              <a:pPr/>
              <a:t>9</a:t>
            </a:fld>
            <a:endParaRPr lang="en-US"/>
          </a:p>
        </p:txBody>
      </p:sp>
      <p:sp>
        <p:nvSpPr>
          <p:cNvPr id="139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5989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906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123907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12390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390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39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391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39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39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391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391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39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391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39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391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39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392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39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392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39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392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39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</p:grpSp>
        <p:sp>
          <p:nvSpPr>
            <p:cNvPr id="123927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3928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123929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722438"/>
            <a:ext cx="7772400" cy="762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930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4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3931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23932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23933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5C93D66-9F2A-408D-ABC1-1E2C9FF5F1D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B0D8E-6C3A-4D3B-ABC8-0874539AA875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3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DC38C-CAA2-496C-B274-F92E8C038379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8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E75A3-49AC-4536-824E-C69CF17142E6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FF840-6523-4A2D-955D-6BA05B3FCF78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9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7B2F4-C81C-4174-9F04-CA462F558B76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7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841D2-8A5F-4568-817A-46B70192285E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9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2318D-D07B-41C1-BE2D-431834705722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7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A2A23-5A02-4300-932E-D1949614D620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FF93-B51D-4F75-8EF3-815CC5C388F3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1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28ECA-69AB-44BE-9770-7D7D4BB38202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6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82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22883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22884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288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2886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2887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288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2889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2890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2891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289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2893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2894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2895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2896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2897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2898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2899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2900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2901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22902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</p:grpSp>
        <p:sp>
          <p:nvSpPr>
            <p:cNvPr id="12290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2904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122905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06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07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2908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2909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CDD3D8C4-B6E2-4822-9AA2-7D2820FCB7D0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09600"/>
            <a:ext cx="6553200" cy="4495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rtl="1"/>
            <a:r>
              <a:rPr lang="he-IL" altLang="en-US" sz="5400">
                <a:latin typeface="Arial" panose="020B0604020202020204" pitchFamily="34" charset="0"/>
                <a:cs typeface="Arial" panose="020B0604020202020204" pitchFamily="34" charset="0"/>
              </a:rPr>
              <a:t>מה לניהול ידע ולקהילות?</a:t>
            </a:r>
            <a:endParaRPr lang="en-US" altLang="en-US" sz="5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2707" name="Picture 3" descr="nihuli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953000"/>
            <a:ext cx="2971800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4495800" y="4038600"/>
            <a:ext cx="141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he-IL">
                <a:solidFill>
                  <a:srgbClr val="FF66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אורנה גבע</a:t>
            </a:r>
            <a:endParaRPr lang="en-US">
              <a:solidFill>
                <a:srgbClr val="FF6600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4038600" y="6019800"/>
            <a:ext cx="2233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he-IL" sz="2000" b="1">
                <a:latin typeface="Arial Backslanted" pitchFamily="42" charset="0"/>
                <a:cs typeface="Arial" panose="020B0604020202020204" pitchFamily="34" charset="0"/>
              </a:rPr>
              <a:t>ניהולים</a:t>
            </a:r>
            <a:r>
              <a:rPr lang="he-IL" sz="2000">
                <a:latin typeface="Arial Backslanted" pitchFamily="42" charset="0"/>
                <a:cs typeface="Arial" panose="020B0604020202020204" pitchFamily="34" charset="0"/>
              </a:rPr>
              <a:t> ניהול עם ידע</a:t>
            </a:r>
            <a:endParaRPr lang="en-US" sz="2000">
              <a:latin typeface="Arial Backslanted" pitchFamily="42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algn="ctr"/>
            <a:r>
              <a:rPr lang="he-IL" sz="360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עקרונות ותהליכים בסיסים לבניית קהילה</a:t>
            </a:r>
            <a:endParaRPr lang="en-US" sz="360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4563" cy="4419600"/>
          </a:xfrm>
        </p:spPr>
        <p:txBody>
          <a:bodyPr/>
          <a:lstStyle/>
          <a:p>
            <a:pPr algn="ct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e-IL" sz="2800" b="1">
                <a:solidFill>
                  <a:srgbClr val="FF6600"/>
                </a:solidFill>
                <a:cs typeface="Arial" panose="020B0604020202020204" pitchFamily="34" charset="0"/>
              </a:rPr>
              <a:t>תהליכים</a:t>
            </a:r>
          </a:p>
          <a:p>
            <a:pPr algn="r" rtl="1">
              <a:lnSpc>
                <a:spcPct val="90000"/>
              </a:lnSpc>
            </a:pPr>
            <a:r>
              <a:rPr lang="he-IL" sz="2400">
                <a:cs typeface="Arial" panose="020B0604020202020204" pitchFamily="34" charset="0"/>
              </a:rPr>
              <a:t>יצירת סביבה ומנגנונים המעודדים שיתוף בידע: תהליכים בוני אמון  בין חברי הקהילה, מערכות הוקרה וההערכה, מפגשי  </a:t>
            </a:r>
            <a:r>
              <a:rPr lang="en-US" sz="2400">
                <a:cs typeface="Arial" panose="020B0604020202020204" pitchFamily="34" charset="0"/>
              </a:rPr>
              <a:t>F2F</a:t>
            </a:r>
            <a:r>
              <a:rPr lang="he-IL" sz="2400">
                <a:cs typeface="Arial" panose="020B0604020202020204" pitchFamily="34" charset="0"/>
              </a:rPr>
              <a:t> משולבים עם מפגשים וירטואלים.</a:t>
            </a: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e-IL" sz="2400">
              <a:cs typeface="Arial" panose="020B0604020202020204" pitchFamily="34" charset="0"/>
            </a:endParaRPr>
          </a:p>
          <a:p>
            <a:pPr algn="r" rtl="1">
              <a:lnSpc>
                <a:spcPct val="90000"/>
              </a:lnSpc>
            </a:pPr>
            <a:r>
              <a:rPr lang="he-IL" sz="2400">
                <a:cs typeface="Arial" panose="020B0604020202020204" pitchFamily="34" charset="0"/>
              </a:rPr>
              <a:t>  הסכמה דינמית על מטרות ודרכי פעולה.</a:t>
            </a: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e-IL" sz="2400">
              <a:cs typeface="Arial" panose="020B0604020202020204" pitchFamily="34" charset="0"/>
            </a:endParaRPr>
          </a:p>
          <a:p>
            <a:pPr algn="r" rtl="1">
              <a:lnSpc>
                <a:spcPct val="90000"/>
              </a:lnSpc>
            </a:pPr>
            <a:r>
              <a:rPr lang="he-IL" sz="2400">
                <a:cs typeface="Arial" panose="020B0604020202020204" pitchFamily="34" charset="0"/>
              </a:rPr>
              <a:t>  התחברות לצרכי הידע של לקוחות וספקי הידע.</a:t>
            </a: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e-IL" sz="2400">
              <a:cs typeface="Arial" panose="020B0604020202020204" pitchFamily="34" charset="0"/>
            </a:endParaRPr>
          </a:p>
          <a:p>
            <a:pPr algn="r" rtl="1">
              <a:lnSpc>
                <a:spcPct val="90000"/>
              </a:lnSpc>
            </a:pPr>
            <a:r>
              <a:rPr lang="he-IL" sz="2400">
                <a:solidFill>
                  <a:srgbClr val="000000"/>
                </a:solidFill>
                <a:cs typeface="Arial" panose="020B0604020202020204" pitchFamily="34" charset="0"/>
              </a:rPr>
              <a:t> מימשוק  ומיצוב הסביבה  הוירטואלית  (קהילה) שבה  מתרחשים תהליכי ניהול ידע כחלק טבעי  מתוך תהליכי  העבודה.</a:t>
            </a: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e-IL" sz="2400">
              <a:cs typeface="Arial" panose="020B0604020202020204" pitchFamily="34" charset="0"/>
            </a:endParaRPr>
          </a:p>
          <a:p>
            <a:pPr algn="r" rtl="1">
              <a:lnSpc>
                <a:spcPct val="90000"/>
              </a:lnSpc>
            </a:pPr>
            <a:r>
              <a:rPr lang="he-IL" sz="2400">
                <a:cs typeface="Arial" panose="020B0604020202020204" pitchFamily="34" charset="0"/>
              </a:rPr>
              <a:t>  יצירת שפה וסמלים</a:t>
            </a:r>
            <a:r>
              <a:rPr lang="he-IL" sz="2800">
                <a:cs typeface="Arial" panose="020B0604020202020204" pitchFamily="34" charset="0"/>
              </a:rPr>
              <a:t>.</a:t>
            </a:r>
            <a:r>
              <a:rPr lang="he-IL" sz="2800" b="1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he-IL" sz="2800">
                <a:solidFill>
                  <a:srgbClr val="000000"/>
                </a:solidFill>
                <a:cs typeface="Arial" panose="020B0604020202020204" pitchFamily="34" charset="0"/>
              </a:rPr>
              <a:t>  </a:t>
            </a:r>
            <a:endParaRPr lang="he-IL" sz="2800">
              <a:solidFill>
                <a:srgbClr val="000000"/>
              </a:solidFill>
            </a:endParaRP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e-IL" sz="2800">
                <a:solidFill>
                  <a:srgbClr val="000000"/>
                </a:solidFill>
                <a:cs typeface="Arial" panose="020B0604020202020204" pitchFamily="34" charset="0"/>
              </a:rPr>
              <a:t>                     </a:t>
            </a:r>
            <a:endParaRPr lang="he-IL" sz="2800">
              <a:solidFill>
                <a:srgbClr val="000000"/>
              </a:solidFill>
            </a:endParaRPr>
          </a:p>
        </p:txBody>
      </p:sp>
      <p:pic>
        <p:nvPicPr>
          <p:cNvPr id="88068" name="Picture 4" descr="nihuli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3963"/>
            <a:ext cx="152400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algn="ctr"/>
            <a:r>
              <a:rPr lang="he-IL" sz="360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עקרונות ותהליכים בסיסים לבניית קהילה</a:t>
            </a:r>
            <a:endParaRPr lang="en-US" sz="360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772400" cy="4114800"/>
          </a:xfrm>
        </p:spPr>
        <p:txBody>
          <a:bodyPr/>
          <a:lstStyle/>
          <a:p>
            <a:pPr algn="ct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e-IL" sz="2800" b="1">
                <a:solidFill>
                  <a:srgbClr val="FF6600"/>
                </a:solidFill>
                <a:cs typeface="Arial" panose="020B0604020202020204" pitchFamily="34" charset="0"/>
              </a:rPr>
              <a:t>תכנים</a:t>
            </a:r>
          </a:p>
          <a:p>
            <a:pPr algn="ct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e-IL" sz="2400">
                <a:cs typeface="Arial" panose="020B0604020202020204" pitchFamily="34" charset="0"/>
              </a:rPr>
              <a:t>(</a:t>
            </a:r>
            <a:r>
              <a:rPr lang="he-IL" sz="2000">
                <a:cs typeface="Arial" panose="020B0604020202020204" pitchFamily="34" charset="0"/>
              </a:rPr>
              <a:t>בקהילות וירטואליות חליפין ושיתוף בידע נעשה דרך תקשורת טקסטואלית, לכן סוגיית ניהול התכנים בעלת השפעה על תהליכים אלו)</a:t>
            </a:r>
          </a:p>
          <a:p>
            <a:pPr algn="ctr" rt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e-IL" sz="2000">
              <a:cs typeface="Arial" panose="020B0604020202020204" pitchFamily="34" charset="0"/>
            </a:endParaRPr>
          </a:p>
          <a:p>
            <a:pPr algn="r" rtl="1">
              <a:lnSpc>
                <a:spcPct val="90000"/>
              </a:lnSpc>
            </a:pPr>
            <a:r>
              <a:rPr lang="he-IL" sz="2800">
                <a:cs typeface="Arial" panose="020B0604020202020204" pitchFamily="34" charset="0"/>
              </a:rPr>
              <a:t>בעלי תרומה משמעותית לעבודת חברי הקהילה.</a:t>
            </a:r>
          </a:p>
          <a:p>
            <a:pPr algn="r" rtl="1">
              <a:lnSpc>
                <a:spcPct val="90000"/>
              </a:lnSpc>
            </a:pPr>
            <a:r>
              <a:rPr lang="he-IL" sz="2800">
                <a:cs typeface="Arial" panose="020B0604020202020204" pitchFamily="34" charset="0"/>
              </a:rPr>
              <a:t>מאתגרים ומעוררי עניין.</a:t>
            </a:r>
          </a:p>
          <a:p>
            <a:pPr algn="r" rtl="1">
              <a:lnSpc>
                <a:spcPct val="90000"/>
              </a:lnSpc>
            </a:pPr>
            <a:r>
              <a:rPr lang="he-IL" sz="2800">
                <a:cs typeface="Arial" panose="020B0604020202020204" pitchFamily="34" charset="0"/>
              </a:rPr>
              <a:t> ממוקדים ורלבנטיים לצרכי הידע של לקוחות וספקי הידע.</a:t>
            </a:r>
          </a:p>
          <a:p>
            <a:pPr algn="r" rtl="1">
              <a:lnSpc>
                <a:spcPct val="90000"/>
              </a:lnSpc>
            </a:pPr>
            <a:r>
              <a:rPr lang="he-IL" sz="2800">
                <a:cs typeface="Arial" panose="020B0604020202020204" pitchFamily="34" charset="0"/>
              </a:rPr>
              <a:t>בפורמטים שונים: נגישים, בהירים וגמישים.</a:t>
            </a:r>
          </a:p>
          <a:p>
            <a:pPr algn="r" rtl="1">
              <a:lnSpc>
                <a:spcPct val="90000"/>
              </a:lnSpc>
            </a:pPr>
            <a:r>
              <a:rPr lang="he-IL" sz="2800">
                <a:solidFill>
                  <a:srgbClr val="000000"/>
                </a:solidFill>
                <a:cs typeface="Arial" panose="020B0604020202020204" pitchFamily="34" charset="0"/>
              </a:rPr>
              <a:t>במצבי צבירה שונים של הידע</a:t>
            </a:r>
            <a:r>
              <a:rPr lang="he-IL" sz="2800">
                <a:solidFill>
                  <a:srgbClr val="000000"/>
                </a:solidFill>
              </a:rPr>
              <a:t>.</a:t>
            </a: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e-IL" sz="2800" b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he-IL" sz="2800" b="1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r" rtl="1">
              <a:lnSpc>
                <a:spcPct val="90000"/>
              </a:lnSpc>
            </a:pPr>
            <a:endParaRPr lang="en-US" sz="2800"/>
          </a:p>
        </p:txBody>
      </p:sp>
      <p:pic>
        <p:nvPicPr>
          <p:cNvPr id="142340" name="Picture 4" descr="nihuli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3963"/>
            <a:ext cx="152400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שלביים בהקמת קהילה</a:t>
            </a:r>
            <a:endParaRPr lang="en-US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/>
            <a:r>
              <a:rPr lang="he-IL" sz="2800">
                <a:solidFill>
                  <a:srgbClr val="FF6600"/>
                </a:solidFill>
                <a:cs typeface="Arial" panose="020B0604020202020204" pitchFamily="34" charset="0"/>
              </a:rPr>
              <a:t>שלב ההקמה והבניה</a:t>
            </a:r>
            <a:r>
              <a:rPr lang="he-IL" sz="28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he-IL" sz="2800">
                <a:cs typeface="Arial" panose="020B0604020202020204" pitchFamily="34" charset="0"/>
              </a:rPr>
              <a:t>:</a:t>
            </a:r>
          </a:p>
          <a:p>
            <a:pPr algn="ctr" rtl="1">
              <a:buFont typeface="Wingdings" panose="05000000000000000000" pitchFamily="2" charset="2"/>
              <a:buNone/>
            </a:pPr>
            <a:r>
              <a:rPr lang="he-IL" sz="2800">
                <a:cs typeface="Arial" panose="020B0604020202020204" pitchFamily="34" charset="0"/>
              </a:rPr>
              <a:t>מטרות, גרעין מייסד, חוזה פסיכולוגי</a:t>
            </a:r>
          </a:p>
          <a:p>
            <a:pPr algn="ctr" rtl="1"/>
            <a:endParaRPr lang="he-IL" sz="2800">
              <a:cs typeface="Arial" panose="020B0604020202020204" pitchFamily="34" charset="0"/>
            </a:endParaRPr>
          </a:p>
          <a:p>
            <a:pPr algn="ctr" rtl="1"/>
            <a:r>
              <a:rPr lang="he-IL" sz="2800">
                <a:solidFill>
                  <a:srgbClr val="FF6600"/>
                </a:solidFill>
                <a:cs typeface="Arial" panose="020B0604020202020204" pitchFamily="34" charset="0"/>
              </a:rPr>
              <a:t>שלב ההתנעה</a:t>
            </a:r>
            <a:r>
              <a:rPr lang="he-IL" sz="2800">
                <a:solidFill>
                  <a:srgbClr val="FF0000"/>
                </a:solidFill>
                <a:cs typeface="Arial" panose="020B0604020202020204" pitchFamily="34" charset="0"/>
              </a:rPr>
              <a:t>:</a:t>
            </a:r>
          </a:p>
          <a:p>
            <a:pPr algn="ctr" rtl="1">
              <a:buFont typeface="Wingdings" panose="05000000000000000000" pitchFamily="2" charset="2"/>
              <a:buNone/>
            </a:pPr>
            <a:r>
              <a:rPr lang="he-IL" sz="2800">
                <a:cs typeface="Arial" panose="020B0604020202020204" pitchFamily="34" charset="0"/>
              </a:rPr>
              <a:t> תכנים, תהליכים, תפקידים ושיווק.</a:t>
            </a:r>
          </a:p>
          <a:p>
            <a:pPr algn="ctr" rtl="1">
              <a:buFont typeface="Wingdings" panose="05000000000000000000" pitchFamily="2" charset="2"/>
              <a:buNone/>
            </a:pPr>
            <a:endParaRPr lang="he-IL" sz="2800">
              <a:cs typeface="Arial" panose="020B0604020202020204" pitchFamily="34" charset="0"/>
            </a:endParaRPr>
          </a:p>
          <a:p>
            <a:pPr algn="ctr" rtl="1"/>
            <a:r>
              <a:rPr lang="he-IL" sz="2800">
                <a:solidFill>
                  <a:srgbClr val="FF6600"/>
                </a:solidFill>
                <a:cs typeface="Arial" panose="020B0604020202020204" pitchFamily="34" charset="0"/>
              </a:rPr>
              <a:t>תחזוק ושדרוג</a:t>
            </a:r>
          </a:p>
          <a:p>
            <a:pPr algn="ctr" rtl="1">
              <a:buFont typeface="Wingdings" panose="05000000000000000000" pitchFamily="2" charset="2"/>
              <a:buNone/>
            </a:pPr>
            <a:r>
              <a:rPr lang="he-IL" sz="2800">
                <a:cs typeface="Arial" panose="020B0604020202020204" pitchFamily="34" charset="0"/>
              </a:rPr>
              <a:t>קהילה כמערכת חיה ומתפתחת</a:t>
            </a:r>
            <a:endParaRPr lang="en-US" sz="2800">
              <a:cs typeface="Arial" panose="020B0604020202020204" pitchFamily="34" charset="0"/>
            </a:endParaRPr>
          </a:p>
        </p:txBody>
      </p:sp>
      <p:pic>
        <p:nvPicPr>
          <p:cNvPr id="107524" name="Picture 4" descr="nihuli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3963"/>
            <a:ext cx="152400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726363" cy="609600"/>
          </a:xfrm>
        </p:spPr>
        <p:txBody>
          <a:bodyPr/>
          <a:lstStyle/>
          <a:p>
            <a:pPr algn="ctr" rtl="1"/>
            <a:r>
              <a:rPr lang="he-IL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שלב ההקמה והבניה</a:t>
            </a:r>
            <a:r>
              <a:rPr lang="he-IL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e-IL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7772400" cy="4114800"/>
          </a:xfrm>
        </p:spPr>
        <p:txBody>
          <a:bodyPr/>
          <a:lstStyle/>
          <a:p>
            <a:pPr marL="609600" indent="-609600" algn="ct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e-IL" sz="2400" b="1">
                <a:solidFill>
                  <a:srgbClr val="FF6600"/>
                </a:solidFill>
                <a:cs typeface="Arial" panose="020B0604020202020204" pitchFamily="34" charset="0"/>
              </a:rPr>
              <a:t>ניהול אסטרטגי של הקהילה:</a:t>
            </a:r>
          </a:p>
          <a:p>
            <a:pPr marL="609600" indent="-609600" algn="ct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e-IL" sz="2400">
                <a:cs typeface="Arial" panose="020B0604020202020204" pitchFamily="34" charset="0"/>
              </a:rPr>
              <a:t> מטרות מוגדרות ומשותפות.</a:t>
            </a:r>
          </a:p>
          <a:p>
            <a:pPr marL="609600" indent="-609600" algn="ct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e-IL" sz="2400">
                <a:cs typeface="Arial" panose="020B0604020202020204" pitchFamily="34" charset="0"/>
              </a:rPr>
              <a:t>כולל קביעת "הגבולות" של הקהילה.</a:t>
            </a:r>
          </a:p>
          <a:p>
            <a:pPr marL="609600" indent="-609600" algn="ct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e-IL" sz="2800">
                <a:cs typeface="Arial" panose="020B0604020202020204" pitchFamily="34" charset="0"/>
              </a:rPr>
              <a:t>בחירת מטרה ברורה-חזון של הקהילה, המגדיר מהי  תכלית הקהילה.</a:t>
            </a:r>
          </a:p>
          <a:p>
            <a:pPr marL="609600" indent="-609600" algn="r" rtl="1">
              <a:lnSpc>
                <a:spcPct val="90000"/>
              </a:lnSpc>
              <a:buFontTx/>
              <a:buAutoNum type="arabicPeriod"/>
            </a:pPr>
            <a:endParaRPr lang="he-IL" sz="2800">
              <a:cs typeface="Arial" panose="020B0604020202020204" pitchFamily="34" charset="0"/>
            </a:endParaRPr>
          </a:p>
          <a:p>
            <a:pPr marL="609600" indent="-609600" algn="r" rtl="1">
              <a:lnSpc>
                <a:spcPct val="90000"/>
              </a:lnSpc>
            </a:pPr>
            <a:r>
              <a:rPr lang="he-IL" sz="2800"/>
              <a:t>      </a:t>
            </a:r>
            <a:r>
              <a:rPr lang="he-IL" sz="2800">
                <a:cs typeface="Arial" panose="020B0604020202020204" pitchFamily="34" charset="0"/>
              </a:rPr>
              <a:t>תרומתה ליעדים אסטרטגיים של הארגון.</a:t>
            </a:r>
          </a:p>
          <a:p>
            <a:pPr marL="609600" indent="-609600" algn="r" rtl="1">
              <a:lnSpc>
                <a:spcPct val="90000"/>
              </a:lnSpc>
            </a:pPr>
            <a:r>
              <a:rPr lang="he-IL" sz="2800">
                <a:cs typeface="Arial" panose="020B0604020202020204" pitchFamily="34" charset="0"/>
              </a:rPr>
              <a:t>      תרומתה לתהליכי עבודה קריטיים.</a:t>
            </a:r>
          </a:p>
          <a:p>
            <a:pPr marL="609600" indent="-609600" algn="r" rtl="1">
              <a:lnSpc>
                <a:spcPct val="90000"/>
              </a:lnSpc>
            </a:pPr>
            <a:r>
              <a:rPr lang="he-IL" sz="2800">
                <a:cs typeface="Arial" panose="020B0604020202020204" pitchFamily="34" charset="0"/>
              </a:rPr>
              <a:t>      תרומתה לחברי הקהילה (צמיחה</a:t>
            </a:r>
          </a:p>
          <a:p>
            <a:pPr marL="609600" indent="-609600" algn="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e-IL" sz="2800">
                <a:cs typeface="Arial" panose="020B0604020202020204" pitchFamily="34" charset="0"/>
              </a:rPr>
              <a:t>           מקצועית ואישית)  </a:t>
            </a:r>
          </a:p>
          <a:p>
            <a:pPr marL="609600" indent="-609600" algn="r" rtl="1">
              <a:lnSpc>
                <a:spcPct val="90000"/>
              </a:lnSpc>
            </a:pPr>
            <a:endParaRPr lang="en-US" sz="2800">
              <a:cs typeface="Arial" panose="020B0604020202020204" pitchFamily="34" charset="0"/>
            </a:endParaRPr>
          </a:p>
          <a:p>
            <a:pPr marL="609600" indent="-609600" algn="ctr" rt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e-IL" sz="2400">
              <a:cs typeface="Arial" panose="020B0604020202020204" pitchFamily="34" charset="0"/>
            </a:endParaRPr>
          </a:p>
          <a:p>
            <a:pPr marL="609600" indent="-609600" algn="r" rt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e-IL" sz="2400">
              <a:cs typeface="Arial" panose="020B0604020202020204" pitchFamily="34" charset="0"/>
            </a:endParaRPr>
          </a:p>
          <a:p>
            <a:pPr marL="609600" indent="-609600" algn="ct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e-IL" sz="2400" b="1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endParaRPr lang="he-IL" altLang="en-US" sz="2400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pic>
        <p:nvPicPr>
          <p:cNvPr id="74756" name="Picture 4" descr="nihuli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3963"/>
            <a:ext cx="152400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666037" cy="685800"/>
          </a:xfrm>
        </p:spPr>
        <p:txBody>
          <a:bodyPr/>
          <a:lstStyle/>
          <a:p>
            <a:pPr algn="ctr" rtl="1"/>
            <a:r>
              <a:rPr lang="he-IL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שלב ההקמה והבניה</a:t>
            </a:r>
            <a:r>
              <a:rPr lang="he-IL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e-IL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8153400" cy="4191000"/>
          </a:xfrm>
        </p:spPr>
        <p:txBody>
          <a:bodyPr/>
          <a:lstStyle/>
          <a:p>
            <a:pPr algn="ctr" rtl="1">
              <a:buFont typeface="Wingdings" panose="05000000000000000000" pitchFamily="2" charset="2"/>
              <a:buNone/>
            </a:pPr>
            <a:r>
              <a:rPr lang="he-IL">
                <a:cs typeface="Arial" panose="020B0604020202020204" pitchFamily="34" charset="0"/>
              </a:rPr>
              <a:t> </a:t>
            </a:r>
            <a:r>
              <a:rPr lang="he-IL">
                <a:solidFill>
                  <a:srgbClr val="FF6600"/>
                </a:solidFill>
                <a:cs typeface="Arial" panose="020B0604020202020204" pitchFamily="34" charset="0"/>
              </a:rPr>
              <a:t>גרעין מייסד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he-IL" sz="2800">
                <a:cs typeface="Arial" panose="020B0604020202020204" pitchFamily="34" charset="0"/>
              </a:rPr>
              <a:t>     הקמת צוות מוביל לניהול והנהגת הקהילה  שיעסוק  בראשית דרכו ב</a:t>
            </a:r>
            <a:r>
              <a:rPr lang="he-IL" sz="2800" b="1">
                <a:cs typeface="Arial" panose="020B0604020202020204" pitchFamily="34" charset="0"/>
              </a:rPr>
              <a:t>התארגנות</a:t>
            </a:r>
            <a:r>
              <a:rPr lang="he-IL" sz="2800">
                <a:cs typeface="Arial" panose="020B0604020202020204" pitchFamily="34" charset="0"/>
              </a:rPr>
              <a:t> של הקהילה ובבנית "החוזה הפסיכולוגי" בין חברי הקהילה.   ובהמשך הדרך בתחזוק  הקהילה ( תהליכים, תכנים, תפקידים )</a:t>
            </a:r>
            <a:endParaRPr lang="he-IL" sz="280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 rtl="1">
              <a:buFont typeface="Wingdings" panose="05000000000000000000" pitchFamily="2" charset="2"/>
              <a:buNone/>
            </a:pPr>
            <a:r>
              <a:rPr lang="he-IL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</a:p>
          <a:p>
            <a:pPr algn="ctr" rtl="1">
              <a:buFont typeface="Wingdings" panose="05000000000000000000" pitchFamily="2" charset="2"/>
              <a:buNone/>
            </a:pPr>
            <a:endParaRPr lang="en-US" sz="2800">
              <a:cs typeface="Arial" panose="020B0604020202020204" pitchFamily="34" charset="0"/>
            </a:endParaRPr>
          </a:p>
          <a:p>
            <a:pPr algn="r" rtl="1">
              <a:buFont typeface="Wingdings" panose="05000000000000000000" pitchFamily="2" charset="2"/>
              <a:buNone/>
            </a:pPr>
            <a:endParaRPr lang="en-US" sz="2800">
              <a:cs typeface="Arial" panose="020B0604020202020204" pitchFamily="34" charset="0"/>
            </a:endParaRPr>
          </a:p>
        </p:txBody>
      </p:sp>
      <p:pic>
        <p:nvPicPr>
          <p:cNvPr id="57349" name="Picture 5" descr="nihuli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303963"/>
            <a:ext cx="152400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שלב ההקמה והבניה</a:t>
            </a:r>
            <a:endParaRPr lang="en-US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e-IL" sz="2800">
                <a:solidFill>
                  <a:srgbClr val="FF6600"/>
                </a:solidFill>
                <a:cs typeface="Arial" panose="020B0604020202020204" pitchFamily="34" charset="0"/>
              </a:rPr>
              <a:t>יצירת "חוזה פסיכולוגי" עם חברי הקהילה</a:t>
            </a:r>
            <a:r>
              <a:rPr lang="he-IL" sz="2800">
                <a:solidFill>
                  <a:srgbClr val="FF6600"/>
                </a:solidFill>
              </a:rPr>
              <a:t>.</a:t>
            </a:r>
            <a:r>
              <a:rPr lang="he-IL" sz="2800">
                <a:solidFill>
                  <a:srgbClr val="FF6600"/>
                </a:solidFill>
                <a:cs typeface="Arial" panose="020B0604020202020204" pitchFamily="34" charset="0"/>
              </a:rPr>
              <a:t> </a:t>
            </a:r>
          </a:p>
          <a:p>
            <a:pPr algn="ct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e-IL" sz="2400">
                <a:cs typeface="Arial" panose="020B0604020202020204" pitchFamily="34" charset="0"/>
              </a:rPr>
              <a:t>    התנעת העבודה בקהילה על ידי יצירת הסכמה על מהות ותכלית הקהילה ועל האופן בו תתנהל הקהילה. זאת בכדי ליצור:</a:t>
            </a:r>
            <a:endParaRPr lang="en-US" sz="2400">
              <a:cs typeface="Arial" panose="020B0604020202020204" pitchFamily="34" charset="0"/>
            </a:endParaRPr>
          </a:p>
          <a:p>
            <a:pPr algn="ctr" rt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e-IL" sz="2400">
              <a:cs typeface="Arial" panose="020B0604020202020204" pitchFamily="34" charset="0"/>
            </a:endParaRPr>
          </a:p>
          <a:p>
            <a:pPr algn="r" rtl="1">
              <a:lnSpc>
                <a:spcPct val="90000"/>
              </a:lnSpc>
            </a:pPr>
            <a:r>
              <a:rPr lang="he-IL" sz="2400">
                <a:cs typeface="Arial" panose="020B0604020202020204" pitchFamily="34" charset="0"/>
              </a:rPr>
              <a:t> ערך ומשמעות למעמד של חבר בקהילה.</a:t>
            </a:r>
          </a:p>
          <a:p>
            <a:pPr algn="r" rtl="1">
              <a:lnSpc>
                <a:spcPct val="90000"/>
              </a:lnSpc>
            </a:pPr>
            <a:r>
              <a:rPr lang="he-IL" sz="2400">
                <a:cs typeface="Arial" panose="020B0604020202020204" pitchFamily="34" charset="0"/>
              </a:rPr>
              <a:t>מענה לצרכים של חברי הקהילה עם מענה על הצרכים האסטרטגיים של הארגון. </a:t>
            </a:r>
          </a:p>
          <a:p>
            <a:pPr algn="r" rtl="1">
              <a:lnSpc>
                <a:spcPct val="90000"/>
              </a:lnSpc>
            </a:pPr>
            <a:r>
              <a:rPr lang="he-IL" sz="2400">
                <a:cs typeface="Arial" panose="020B0604020202020204" pitchFamily="34" charset="0"/>
              </a:rPr>
              <a:t>שיתוף בידע מתחיל בראש ובראשונה מהסכמה וגיוס החברים לתהליכים אלו. </a:t>
            </a:r>
            <a:r>
              <a:rPr lang="he-IL" sz="2400">
                <a:solidFill>
                  <a:schemeClr val="accent2"/>
                </a:solidFill>
                <a:cs typeface="Arial" panose="020B0604020202020204" pitchFamily="34" charset="0"/>
              </a:rPr>
              <a:t>אמון ומחויבות</a:t>
            </a:r>
            <a:r>
              <a:rPr lang="he-IL" sz="2400">
                <a:cs typeface="Arial" panose="020B0604020202020204" pitchFamily="34" charset="0"/>
              </a:rPr>
              <a:t> הם שני מרכיבי יסוד בקהילות.</a:t>
            </a:r>
            <a:endParaRPr lang="en-US" sz="2400">
              <a:cs typeface="Arial" panose="020B0604020202020204" pitchFamily="34" charset="0"/>
            </a:endParaRP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>
              <a:cs typeface="Arial" panose="020B0604020202020204" pitchFamily="34" charset="0"/>
            </a:endParaRP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800"/>
          </a:p>
        </p:txBody>
      </p:sp>
      <p:pic>
        <p:nvPicPr>
          <p:cNvPr id="1028" name="Picture 4" descr="nihuli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3963"/>
            <a:ext cx="152400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שלב ההתנעה</a:t>
            </a:r>
            <a:endParaRPr lang="en-US" altLang="en-US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4648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rtl="1">
              <a:buFont typeface="Wingdings" panose="05000000000000000000" pitchFamily="2" charset="2"/>
              <a:buNone/>
            </a:pPr>
            <a:endParaRPr lang="he-IL" sz="240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r" rtl="1"/>
            <a:r>
              <a:rPr lang="he-IL" sz="2400">
                <a:solidFill>
                  <a:srgbClr val="FF6600"/>
                </a:solidFill>
                <a:cs typeface="Arial" panose="020B0604020202020204" pitchFamily="34" charset="0"/>
              </a:rPr>
              <a:t>תכנים:</a:t>
            </a:r>
            <a:r>
              <a:rPr lang="he-IL" sz="24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he-IL" sz="2400">
                <a:cs typeface="Arial" panose="020B0604020202020204" pitchFamily="34" charset="0"/>
              </a:rPr>
              <a:t>יצירת "גרעין תוכן קריטי" וניהול התכנים של הקהילה.</a:t>
            </a:r>
          </a:p>
          <a:p>
            <a:pPr algn="r" rtl="1"/>
            <a:r>
              <a:rPr lang="he-IL" sz="2400">
                <a:solidFill>
                  <a:srgbClr val="FF6600"/>
                </a:solidFill>
                <a:cs typeface="Arial" panose="020B0604020202020204" pitchFamily="34" charset="0"/>
              </a:rPr>
              <a:t>השגרת הקהילה</a:t>
            </a:r>
            <a:r>
              <a:rPr lang="he-IL" sz="24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he-IL" sz="2400">
                <a:cs typeface="Arial" panose="020B0604020202020204" pitchFamily="34" charset="0"/>
              </a:rPr>
              <a:t>העתקת תהליכי עבודה והתייעצות לתוך הקהילה. </a:t>
            </a:r>
          </a:p>
          <a:p>
            <a:pPr algn="r" rtl="1"/>
            <a:r>
              <a:rPr lang="he-IL" sz="2400">
                <a:solidFill>
                  <a:srgbClr val="FF6600"/>
                </a:solidFill>
                <a:cs typeface="Arial" panose="020B0604020202020204" pitchFamily="34" charset="0"/>
              </a:rPr>
              <a:t>שיווק הקהילה בארגון</a:t>
            </a:r>
            <a:r>
              <a:rPr lang="he-IL" sz="2400">
                <a:cs typeface="Arial" panose="020B0604020202020204" pitchFamily="34" charset="0"/>
              </a:rPr>
              <a:t> הפיכת הקהילה למוקד ידע בעל משמעות בארגון.</a:t>
            </a:r>
          </a:p>
          <a:p>
            <a:pPr algn="r" rtl="1"/>
            <a:r>
              <a:rPr lang="he-IL" altLang="en-US" sz="24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he-IL" altLang="en-US" sz="2400">
                <a:solidFill>
                  <a:srgbClr val="FF6600"/>
                </a:solidFill>
                <a:cs typeface="Arial" panose="020B0604020202020204" pitchFamily="34" charset="0"/>
              </a:rPr>
              <a:t>התהוות תפקידים וחלוקת עבודה:</a:t>
            </a:r>
            <a:r>
              <a:rPr lang="he-IL" altLang="en-US" sz="24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he-IL" altLang="en-US" sz="2400">
                <a:cs typeface="Arial" panose="020B0604020202020204" pitchFamily="34" charset="0"/>
              </a:rPr>
              <a:t>מנהל קהילה, אחראים על עריכה, ק דיון, תהליכים- עפ"י הצרכים שיתפתחו ויוגדרו.</a:t>
            </a:r>
          </a:p>
          <a:p>
            <a:pPr algn="r" rtl="1"/>
            <a:r>
              <a:rPr lang="he-IL" sz="2400">
                <a:solidFill>
                  <a:srgbClr val="FF6600"/>
                </a:solidFill>
                <a:cs typeface="Arial" panose="020B0604020202020204" pitchFamily="34" charset="0"/>
              </a:rPr>
              <a:t>ניהול התהליכים בקהילה:</a:t>
            </a:r>
            <a:r>
              <a:rPr lang="he-IL" sz="2400">
                <a:cs typeface="Arial" panose="020B0604020202020204" pitchFamily="34" charset="0"/>
              </a:rPr>
              <a:t>  פיתוח דינמי של כללי התנהגות, בניית אמון, פיתוח תרבות ומנגנונים המעודדים שתוף בידע.</a:t>
            </a:r>
          </a:p>
          <a:p>
            <a:pPr algn="ctr" rtl="1">
              <a:buFont typeface="Wingdings" panose="05000000000000000000" pitchFamily="2" charset="2"/>
              <a:buNone/>
            </a:pPr>
            <a:endParaRPr lang="en-US" altLang="en-US" sz="2400">
              <a:cs typeface="Arial" panose="020B0604020202020204" pitchFamily="34" charset="0"/>
            </a:endParaRPr>
          </a:p>
        </p:txBody>
      </p:sp>
      <p:pic>
        <p:nvPicPr>
          <p:cNvPr id="75780" name="Picture 4" descr="nihuli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3963"/>
            <a:ext cx="152400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algn="ctr"/>
            <a:r>
              <a:rPr lang="he-IL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תחזוק ושדרוג</a:t>
            </a:r>
            <a:r>
              <a:rPr lang="he-IL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e-IL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algn="ct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e-IL" sz="2800">
                <a:cs typeface="Arial" panose="020B0604020202020204" pitchFamily="34" charset="0"/>
              </a:rPr>
              <a:t>קהילה היא מערכת חיה ומתפתחת לכן יש לתחזקה.</a:t>
            </a:r>
          </a:p>
          <a:p>
            <a:pPr algn="ct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e-IL" sz="2800">
                <a:cs typeface="Arial" panose="020B0604020202020204" pitchFamily="34" charset="0"/>
              </a:rPr>
              <a:t>התחזוקה כוללת:</a:t>
            </a: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e-IL" sz="2800">
              <a:cs typeface="Arial" panose="020B0604020202020204" pitchFamily="34" charset="0"/>
            </a:endParaRPr>
          </a:p>
          <a:p>
            <a:pPr algn="r" rtl="1">
              <a:lnSpc>
                <a:spcPct val="90000"/>
              </a:lnSpc>
            </a:pPr>
            <a:r>
              <a:rPr lang="he-IL" sz="2800">
                <a:solidFill>
                  <a:srgbClr val="FF6600"/>
                </a:solidFill>
                <a:cs typeface="Arial" panose="020B0604020202020204" pitchFamily="34" charset="0"/>
              </a:rPr>
              <a:t>תכנים</a:t>
            </a:r>
            <a:r>
              <a:rPr lang="he-IL" sz="2800">
                <a:cs typeface="Arial" panose="020B0604020202020204" pitchFamily="34" charset="0"/>
              </a:rPr>
              <a:t>- רלבנטיים , נגישים ועדכניים לצרכי חברי הקהילה.</a:t>
            </a:r>
          </a:p>
          <a:p>
            <a:pPr algn="r" rtl="1">
              <a:lnSpc>
                <a:spcPct val="90000"/>
              </a:lnSpc>
            </a:pPr>
            <a:r>
              <a:rPr lang="he-IL" sz="2800">
                <a:solidFill>
                  <a:srgbClr val="FF6600"/>
                </a:solidFill>
                <a:cs typeface="Arial" panose="020B0604020202020204" pitchFamily="34" charset="0"/>
              </a:rPr>
              <a:t>תהליכים</a:t>
            </a:r>
            <a:r>
              <a:rPr lang="he-IL" sz="2800">
                <a:cs typeface="Arial" panose="020B0604020202020204" pitchFamily="34" charset="0"/>
              </a:rPr>
              <a:t>- גיבוש עבודת הקהילה, מפגשים </a:t>
            </a:r>
            <a:r>
              <a:rPr lang="en-US" sz="2800">
                <a:cs typeface="Arial" panose="020B0604020202020204" pitchFamily="34" charset="0"/>
              </a:rPr>
              <a:t>F2F</a:t>
            </a:r>
            <a:r>
              <a:rPr lang="he-IL" sz="2800">
                <a:cs typeface="Arial" panose="020B0604020202020204" pitchFamily="34" charset="0"/>
              </a:rPr>
              <a:t>, בדיקת ההסכמות ו"החוזה הפסיכולוגי".</a:t>
            </a:r>
          </a:p>
          <a:p>
            <a:pPr algn="r" rtl="1">
              <a:lnSpc>
                <a:spcPct val="90000"/>
              </a:lnSpc>
            </a:pPr>
            <a:r>
              <a:rPr lang="he-IL" sz="2800">
                <a:solidFill>
                  <a:srgbClr val="FF6600"/>
                </a:solidFill>
                <a:cs typeface="Arial" panose="020B0604020202020204" pitchFamily="34" charset="0"/>
              </a:rPr>
              <a:t>תמיכה</a:t>
            </a:r>
            <a:r>
              <a:rPr lang="he-IL" sz="28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he-IL" sz="2800">
                <a:cs typeface="Arial" panose="020B0604020202020204" pitchFamily="34" charset="0"/>
              </a:rPr>
              <a:t>"במחזור החיים" של הקהילה רגעי "שפל" ורגעי "גאות".</a:t>
            </a:r>
          </a:p>
          <a:p>
            <a:pPr algn="r" rtl="1">
              <a:lnSpc>
                <a:spcPct val="90000"/>
              </a:lnSpc>
            </a:pPr>
            <a:r>
              <a:rPr lang="he-IL" sz="2800">
                <a:cs typeface="Arial" panose="020B0604020202020204" pitchFamily="34" charset="0"/>
              </a:rPr>
              <a:t>בדיקה לאורך זמן של  הרלבנטיות העסקית של הקהילה </a:t>
            </a:r>
            <a:r>
              <a:rPr lang="he-IL" sz="2800">
                <a:solidFill>
                  <a:srgbClr val="FF6600"/>
                </a:solidFill>
                <a:cs typeface="Arial" panose="020B0604020202020204" pitchFamily="34" charset="0"/>
              </a:rPr>
              <a:t>ותרומתה</a:t>
            </a:r>
            <a:r>
              <a:rPr lang="he-IL" sz="2800">
                <a:cs typeface="Arial" panose="020B0604020202020204" pitchFamily="34" charset="0"/>
              </a:rPr>
              <a:t> לתהליכים ארגונים. </a:t>
            </a:r>
          </a:p>
          <a:p>
            <a:pPr algn="r" rtl="1">
              <a:lnSpc>
                <a:spcPct val="90000"/>
              </a:lnSpc>
            </a:pPr>
            <a:r>
              <a:rPr lang="he-IL" sz="2800">
                <a:solidFill>
                  <a:srgbClr val="FF6600"/>
                </a:solidFill>
                <a:cs typeface="Arial" panose="020B0604020202020204" pitchFamily="34" charset="0"/>
              </a:rPr>
              <a:t>שיווק</a:t>
            </a:r>
            <a:r>
              <a:rPr lang="he-IL" sz="2800">
                <a:cs typeface="Arial" panose="020B0604020202020204" pitchFamily="34" charset="0"/>
              </a:rPr>
              <a:t> תמידי של הקהילה בארגון.</a:t>
            </a:r>
          </a:p>
          <a:p>
            <a:pPr algn="r" rtl="1">
              <a:lnSpc>
                <a:spcPct val="90000"/>
              </a:lnSpc>
            </a:pPr>
            <a:endParaRPr lang="en-US" sz="2800">
              <a:cs typeface="Arial" panose="020B0604020202020204" pitchFamily="34" charset="0"/>
            </a:endParaRPr>
          </a:p>
        </p:txBody>
      </p:sp>
      <p:pic>
        <p:nvPicPr>
          <p:cNvPr id="61445" name="Picture 5" descr="nihuli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3963"/>
            <a:ext cx="152400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>
                <a:latin typeface="Arial" panose="020B0604020202020204" pitchFamily="34" charset="0"/>
                <a:cs typeface="Arial" panose="020B0604020202020204" pitchFamily="34" charset="0"/>
              </a:rPr>
              <a:t>מבנה המצגת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/>
            <a:r>
              <a:rPr lang="he-IL">
                <a:cs typeface="Arial" panose="020B0604020202020204" pitchFamily="34" charset="0"/>
              </a:rPr>
              <a:t>מה זו קהילת ידע?</a:t>
            </a:r>
          </a:p>
          <a:p>
            <a:pPr marL="609600" indent="-609600" algn="r" rtl="1"/>
            <a:r>
              <a:rPr lang="he-IL">
                <a:cs typeface="Arial" panose="020B0604020202020204" pitchFamily="34" charset="0"/>
              </a:rPr>
              <a:t>למה קהילת ידע?</a:t>
            </a:r>
          </a:p>
          <a:p>
            <a:pPr marL="609600" indent="-609600" algn="r" rtl="1"/>
            <a:r>
              <a:rPr lang="he-IL">
                <a:cs typeface="Arial" panose="020B0604020202020204" pitchFamily="34" charset="0"/>
              </a:rPr>
              <a:t>איך פועלת הקהילה? </a:t>
            </a:r>
          </a:p>
          <a:p>
            <a:pPr marL="609600" indent="-609600" algn="r" rtl="1">
              <a:buFont typeface="Wingdings" panose="05000000000000000000" pitchFamily="2" charset="2"/>
              <a:buNone/>
            </a:pPr>
            <a:r>
              <a:rPr lang="he-IL">
                <a:cs typeface="Arial" panose="020B0604020202020204" pitchFamily="34" charset="0"/>
              </a:rPr>
              <a:t>         </a:t>
            </a:r>
            <a:r>
              <a:rPr lang="he-IL" sz="2400">
                <a:cs typeface="Arial" panose="020B0604020202020204" pitchFamily="34" charset="0"/>
              </a:rPr>
              <a:t>תהליכים  ועקרונות מרכזיים</a:t>
            </a:r>
          </a:p>
          <a:p>
            <a:pPr marL="609600" indent="-609600" algn="r" rtl="1">
              <a:buFont typeface="Wingdings" panose="05000000000000000000" pitchFamily="2" charset="2"/>
              <a:buNone/>
            </a:pPr>
            <a:r>
              <a:rPr lang="he-IL" sz="2400">
                <a:cs typeface="Arial" panose="020B0604020202020204" pitchFamily="34" charset="0"/>
              </a:rPr>
              <a:t>             שלבים בהקמת קהילה</a:t>
            </a:r>
            <a:endParaRPr lang="en-US" sz="2400">
              <a:cs typeface="Arial" panose="020B0604020202020204" pitchFamily="34" charset="0"/>
            </a:endParaRPr>
          </a:p>
        </p:txBody>
      </p:sp>
      <p:pic>
        <p:nvPicPr>
          <p:cNvPr id="129028" name="Picture 4" descr="nihuli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3963"/>
            <a:ext cx="152400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73163" y="1295400"/>
            <a:ext cx="7772400" cy="1189038"/>
          </a:xfrm>
        </p:spPr>
        <p:txBody>
          <a:bodyPr/>
          <a:lstStyle/>
          <a:p>
            <a:pPr algn="ctr" rtl="1"/>
            <a:r>
              <a:rPr lang="he-IL">
                <a:cs typeface="Arial" panose="020B0604020202020204" pitchFamily="34" charset="0"/>
              </a:rPr>
              <a:t>מה זו קהילת ידע?</a:t>
            </a:r>
            <a:endParaRPr lang="en-US">
              <a:cs typeface="Arial" panose="020B0604020202020204" pitchFamily="34" charset="0"/>
            </a:endParaRPr>
          </a:p>
        </p:txBody>
      </p:sp>
      <p:pic>
        <p:nvPicPr>
          <p:cNvPr id="131076" name="Picture 4" descr="nihuli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3963"/>
            <a:ext cx="152400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מה זו קהילה?</a:t>
            </a:r>
            <a:endParaRPr lang="en-US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>
              <a:buFontTx/>
              <a:buAutoNum type="arabicPeriod"/>
            </a:pPr>
            <a:r>
              <a:rPr lang="he-IL">
                <a:cs typeface="Arial" panose="020B0604020202020204" pitchFamily="34" charset="0"/>
              </a:rPr>
              <a:t>" עדה,קהל, ציבור "קהילת יעקוב"</a:t>
            </a:r>
          </a:p>
          <a:p>
            <a:pPr marL="609600" indent="-609600" algn="r" rtl="1">
              <a:buFontTx/>
              <a:buAutoNum type="arabicPeriod"/>
            </a:pPr>
            <a:r>
              <a:rPr lang="he-IL">
                <a:cs typeface="Arial" panose="020B0604020202020204" pitchFamily="34" charset="0"/>
              </a:rPr>
              <a:t>אסיפה כינוס "רבי עקיבא...היה מקהיל קהילות ברבים ועוסק בתורה"</a:t>
            </a:r>
          </a:p>
          <a:p>
            <a:pPr marL="609600" indent="-609600" algn="r" rtl="1">
              <a:buFontTx/>
              <a:buAutoNum type="arabicPeriod"/>
            </a:pPr>
            <a:r>
              <a:rPr lang="he-IL">
                <a:cs typeface="Arial" panose="020B0604020202020204" pitchFamily="34" charset="0"/>
              </a:rPr>
              <a:t> עדת היהודים שבעיר ( ביחוד בעיר בגולה שאכלוסיתה מעורבת): קהילת וילנא.</a:t>
            </a:r>
          </a:p>
          <a:p>
            <a:pPr marL="609600" indent="-609600" algn="r" rtl="1">
              <a:buFont typeface="Wingdings" panose="05000000000000000000" pitchFamily="2" charset="2"/>
              <a:buNone/>
            </a:pPr>
            <a:r>
              <a:rPr lang="he-IL">
                <a:cs typeface="Arial" panose="020B0604020202020204" pitchFamily="34" charset="0"/>
              </a:rPr>
              <a:t>                                     </a:t>
            </a:r>
            <a:r>
              <a:rPr lang="he-IL" sz="2800">
                <a:cs typeface="Arial" panose="020B0604020202020204" pitchFamily="34" charset="0"/>
              </a:rPr>
              <a:t>(אבן שושן, ערך קהילה)</a:t>
            </a:r>
          </a:p>
          <a:p>
            <a:pPr marL="609600" indent="-609600" algn="r" rtl="1">
              <a:buFont typeface="Wingdings" panose="05000000000000000000" pitchFamily="2" charset="2"/>
              <a:buNone/>
            </a:pPr>
            <a:endParaRPr lang="en-US" sz="2800">
              <a:cs typeface="Arial" panose="020B0604020202020204" pitchFamily="34" charset="0"/>
            </a:endParaRPr>
          </a:p>
        </p:txBody>
      </p:sp>
      <p:pic>
        <p:nvPicPr>
          <p:cNvPr id="98308" name="Picture 4" descr="nihuli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3963"/>
            <a:ext cx="152400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6553200" y="4876800"/>
            <a:ext cx="23622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4038600" y="3505200"/>
            <a:ext cx="23622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1371600" y="4876800"/>
            <a:ext cx="2895600" cy="838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קהילת ידע</a:t>
            </a:r>
            <a:endParaRPr lang="en-US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e-IL" sz="2400">
                <a:cs typeface="Arial" panose="020B0604020202020204" pitchFamily="34" charset="0"/>
              </a:rPr>
              <a:t>התארגנות של קבוצת אנשים סביב מיזם משותף, תוך פיתוח מחויבות הדדית ויצירת מערך משאבים משותף: ארכיון, זכרון סמלים וערכים משותפים</a:t>
            </a:r>
            <a:r>
              <a:rPr lang="he-IL" sz="2400">
                <a:solidFill>
                  <a:srgbClr val="FF0000"/>
                </a:solidFill>
                <a:cs typeface="Arial" panose="020B0604020202020204" pitchFamily="34" charset="0"/>
              </a:rPr>
              <a:t>.</a:t>
            </a:r>
            <a:r>
              <a:rPr lang="he-IL" sz="28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he-IL" sz="2800" b="1">
              <a:solidFill>
                <a:srgbClr val="FF0000"/>
              </a:solidFill>
            </a:endParaRPr>
          </a:p>
          <a:p>
            <a:pPr algn="ctr" rt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e-IL" sz="2800" b="1">
              <a:solidFill>
                <a:srgbClr val="FF0000"/>
              </a:solidFill>
            </a:endParaRP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b="1">
                <a:solidFill>
                  <a:srgbClr val="FF0000"/>
                </a:solidFill>
                <a:cs typeface="Arial" panose="020B0604020202020204" pitchFamily="34" charset="0"/>
              </a:rPr>
              <a:t>                            </a:t>
            </a:r>
            <a:r>
              <a:rPr lang="he-IL" sz="2800" b="1">
                <a:solidFill>
                  <a:srgbClr val="FF6600"/>
                </a:solidFill>
                <a:cs typeface="Arial" panose="020B0604020202020204" pitchFamily="34" charset="0"/>
              </a:rPr>
              <a:t>מיזם משותף</a:t>
            </a: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e-IL" sz="2800" b="1">
                <a:solidFill>
                  <a:srgbClr val="FF0000"/>
                </a:solidFill>
                <a:cs typeface="Arial" panose="020B0604020202020204" pitchFamily="34" charset="0"/>
              </a:rPr>
              <a:t> </a:t>
            </a: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e-IL" sz="2800" b="1">
                <a:solidFill>
                  <a:srgbClr val="FF0000"/>
                </a:solidFill>
                <a:cs typeface="Arial" panose="020B0604020202020204" pitchFamily="34" charset="0"/>
              </a:rPr>
              <a:t> </a:t>
            </a: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e-IL" sz="2800" b="1">
                <a:solidFill>
                  <a:srgbClr val="FF6600"/>
                </a:solidFill>
                <a:cs typeface="Arial" panose="020B0604020202020204" pitchFamily="34" charset="0"/>
              </a:rPr>
              <a:t>מחויבות הדדית</a:t>
            </a:r>
            <a:r>
              <a:rPr lang="en-US" sz="2800" b="1">
                <a:solidFill>
                  <a:srgbClr val="FF0000"/>
                </a:solidFill>
                <a:cs typeface="Arial" panose="020B0604020202020204" pitchFamily="34" charset="0"/>
              </a:rPr>
              <a:t>     			 </a:t>
            </a:r>
            <a:r>
              <a:rPr lang="he-IL" sz="2800" b="1">
                <a:solidFill>
                  <a:srgbClr val="FF6600"/>
                </a:solidFill>
                <a:cs typeface="Arial" panose="020B0604020202020204" pitchFamily="34" charset="0"/>
              </a:rPr>
              <a:t>ארכיון/זכרון משותף</a:t>
            </a: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e-IL" sz="28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he-IL" sz="2800" b="1">
              <a:solidFill>
                <a:srgbClr val="FF0000"/>
              </a:solidFill>
            </a:endParaRP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e-IL" sz="28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he-IL" sz="2800" b="1">
              <a:solidFill>
                <a:srgbClr val="FF0000"/>
              </a:solidFill>
            </a:endParaRPr>
          </a:p>
          <a:p>
            <a:pPr algn="ctr" rtl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he-IL" sz="1400">
                <a:cs typeface="Arial" panose="020B0604020202020204" pitchFamily="34" charset="0"/>
              </a:rPr>
              <a:t>(מתוך הספר</a:t>
            </a:r>
            <a:r>
              <a:rPr lang="en-US" sz="1400">
                <a:cs typeface="Arial" panose="020B0604020202020204" pitchFamily="34" charset="0"/>
              </a:rPr>
              <a:t>COP </a:t>
            </a:r>
            <a:r>
              <a:rPr lang="he-IL" sz="1400">
                <a:cs typeface="Arial" panose="020B0604020202020204" pitchFamily="34" charset="0"/>
              </a:rPr>
              <a:t> של</a:t>
            </a:r>
            <a:r>
              <a:rPr lang="en-US" sz="1400">
                <a:cs typeface="Arial" panose="020B0604020202020204" pitchFamily="34" charset="0"/>
              </a:rPr>
              <a:t> ETIENNE WENGER </a:t>
            </a:r>
            <a:r>
              <a:rPr lang="he-IL" sz="1400">
                <a:cs typeface="Arial" panose="020B0604020202020204" pitchFamily="34" charset="0"/>
              </a:rPr>
              <a:t>)</a:t>
            </a:r>
            <a:endParaRPr lang="en-US" sz="1400">
              <a:cs typeface="Arial" panose="020B0604020202020204" pitchFamily="34" charset="0"/>
            </a:endParaRP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800"/>
          </a:p>
        </p:txBody>
      </p:sp>
      <p:sp>
        <p:nvSpPr>
          <p:cNvPr id="125959" name="Line 7"/>
          <p:cNvSpPr>
            <a:spLocks noChangeShapeType="1"/>
          </p:cNvSpPr>
          <p:nvPr/>
        </p:nvSpPr>
        <p:spPr bwMode="auto">
          <a:xfrm flipV="1">
            <a:off x="3962400" y="4267200"/>
            <a:ext cx="304800" cy="6096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e-IL"/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>
            <a:off x="6019800" y="4267200"/>
            <a:ext cx="762000" cy="6096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e-IL"/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>
            <a:off x="4267200" y="5334000"/>
            <a:ext cx="22860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e-IL"/>
          </a:p>
        </p:txBody>
      </p:sp>
      <p:pic>
        <p:nvPicPr>
          <p:cNvPr id="125962" name="Picture 10" descr="nihuli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3963"/>
            <a:ext cx="152400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73163" y="1295400"/>
            <a:ext cx="7772400" cy="1189038"/>
          </a:xfrm>
        </p:spPr>
        <p:txBody>
          <a:bodyPr/>
          <a:lstStyle/>
          <a:p>
            <a:pPr algn="ctr" rtl="1"/>
            <a:r>
              <a:rPr lang="he-IL">
                <a:cs typeface="Arial" panose="020B0604020202020204" pitchFamily="34" charset="0"/>
              </a:rPr>
              <a:t>למה קהילת ידע?</a:t>
            </a:r>
            <a:endParaRPr lang="en-US">
              <a:cs typeface="Arial" panose="020B0604020202020204" pitchFamily="34" charset="0"/>
            </a:endParaRPr>
          </a:p>
        </p:txBody>
      </p:sp>
      <p:pic>
        <p:nvPicPr>
          <p:cNvPr id="132100" name="Picture 4" descr="nihuli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3963"/>
            <a:ext cx="152400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ctr"/>
            <a:r>
              <a:rPr lang="he-IL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לשם מה קהילת ידע?</a:t>
            </a:r>
            <a:endParaRPr lang="en-US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696200" cy="4876800"/>
          </a:xfrm>
        </p:spPr>
        <p:txBody>
          <a:bodyPr/>
          <a:lstStyle/>
          <a:p>
            <a:pPr algn="ctr" rtl="1">
              <a:lnSpc>
                <a:spcPct val="90000"/>
              </a:lnSpc>
            </a:pPr>
            <a:r>
              <a:rPr lang="he-IL" sz="2800">
                <a:cs typeface="Arial" panose="020B0604020202020204" pitchFamily="34" charset="0"/>
              </a:rPr>
              <a:t>  כי מסגרת קהילתית ממוקדת ומוגדרת מאפשרת </a:t>
            </a:r>
            <a:r>
              <a:rPr lang="he-IL" sz="2800">
                <a:solidFill>
                  <a:schemeClr val="accent2"/>
                </a:solidFill>
                <a:cs typeface="Arial" panose="020B0604020202020204" pitchFamily="34" charset="0"/>
              </a:rPr>
              <a:t>לנהל</a:t>
            </a:r>
            <a:r>
              <a:rPr lang="he-IL" sz="2800">
                <a:cs typeface="Arial" panose="020B0604020202020204" pitchFamily="34" charset="0"/>
              </a:rPr>
              <a:t> חליפין של ידע באופנים שונים: מובנים ולא מובנים ידע סמוי וגלוי והמרת הידע למצבי צבירה שונים.</a:t>
            </a:r>
          </a:p>
          <a:p>
            <a:pPr algn="ctr" rt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e-IL" sz="2800"/>
          </a:p>
          <a:p>
            <a:pPr algn="ctr" rtl="1">
              <a:lnSpc>
                <a:spcPct val="90000"/>
              </a:lnSpc>
            </a:pPr>
            <a:r>
              <a:rPr lang="he-IL" sz="2800">
                <a:cs typeface="Arial" panose="020B0604020202020204" pitchFamily="34" charset="0"/>
              </a:rPr>
              <a:t> כי מסגרת קהילתית ממוקדת ומוגדרת מאפשרת יצירת </a:t>
            </a:r>
            <a:r>
              <a:rPr lang="he-IL" sz="2800">
                <a:solidFill>
                  <a:schemeClr val="accent2"/>
                </a:solidFill>
                <a:cs typeface="Arial" panose="020B0604020202020204" pitchFamily="34" charset="0"/>
              </a:rPr>
              <a:t>מחויבות הדדית</a:t>
            </a:r>
            <a:r>
              <a:rPr lang="he-IL" sz="2800">
                <a:cs typeface="Arial" panose="020B0604020202020204" pitchFamily="34" charset="0"/>
              </a:rPr>
              <a:t> של חברי הקהילה זה לזה, שפה משותפת </a:t>
            </a:r>
            <a:r>
              <a:rPr lang="he-IL" sz="2800">
                <a:solidFill>
                  <a:schemeClr val="accent2"/>
                </a:solidFill>
                <a:cs typeface="Arial" panose="020B0604020202020204" pitchFamily="34" charset="0"/>
              </a:rPr>
              <a:t>וניהול שיח ומו"מ על המשמעויות</a:t>
            </a:r>
            <a:r>
              <a:rPr lang="he-IL" sz="2800">
                <a:cs typeface="Arial" panose="020B0604020202020204" pitchFamily="34" charset="0"/>
              </a:rPr>
              <a:t> המאפשר התמקצעות ולמידה, איחזור ידע, יצירת ידע וחדשנות.</a:t>
            </a:r>
          </a:p>
          <a:p>
            <a:pPr algn="ctr" rt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e-IL" sz="2800">
              <a:cs typeface="Arial" panose="020B0604020202020204" pitchFamily="34" charset="0"/>
            </a:endParaRPr>
          </a:p>
          <a:p>
            <a:pPr algn="ctr" rtl="1">
              <a:lnSpc>
                <a:spcPct val="90000"/>
              </a:lnSpc>
            </a:pPr>
            <a:r>
              <a:rPr lang="he-IL" sz="2800">
                <a:cs typeface="Arial" panose="020B0604020202020204" pitchFamily="34" charset="0"/>
              </a:rPr>
              <a:t>כי קהילות הן מסגרות  חברתיות </a:t>
            </a:r>
            <a:r>
              <a:rPr lang="he-IL" sz="2800">
                <a:solidFill>
                  <a:schemeClr val="accent2"/>
                </a:solidFill>
                <a:cs typeface="Arial" panose="020B0604020202020204" pitchFamily="34" charset="0"/>
              </a:rPr>
              <a:t>"טבעיות"</a:t>
            </a:r>
            <a:r>
              <a:rPr lang="he-IL" sz="2800">
                <a:cs typeface="Arial" panose="020B0604020202020204" pitchFamily="34" charset="0"/>
              </a:rPr>
              <a:t> מוכרות. </a:t>
            </a:r>
            <a:endParaRPr lang="en-US" sz="2800">
              <a:cs typeface="Arial" panose="020B0604020202020204" pitchFamily="34" charset="0"/>
            </a:endParaRPr>
          </a:p>
        </p:txBody>
      </p:sp>
      <p:pic>
        <p:nvPicPr>
          <p:cNvPr id="90116" name="Picture 4" descr="nihuli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3963"/>
            <a:ext cx="152400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Oval 4"/>
          <p:cNvSpPr>
            <a:spLocks noChangeArrowheads="1"/>
          </p:cNvSpPr>
          <p:nvPr/>
        </p:nvSpPr>
        <p:spPr bwMode="auto">
          <a:xfrm>
            <a:off x="457200" y="1600200"/>
            <a:ext cx="8686800" cy="3886200"/>
          </a:xfrm>
          <a:prstGeom prst="ellipse">
            <a:avLst/>
          </a:prstGeom>
          <a:solidFill>
            <a:srgbClr val="969696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40293" name="Oval 5"/>
          <p:cNvSpPr>
            <a:spLocks noChangeArrowheads="1"/>
          </p:cNvSpPr>
          <p:nvPr/>
        </p:nvSpPr>
        <p:spPr bwMode="auto">
          <a:xfrm>
            <a:off x="1676400" y="2209800"/>
            <a:ext cx="5372100" cy="237648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1752600" y="2362200"/>
            <a:ext cx="1257300" cy="5715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sz="2000" b="1">
                <a:latin typeface="Arial" panose="020B0604020202020204" pitchFamily="34" charset="0"/>
                <a:cs typeface="Arial" panose="020B0604020202020204" pitchFamily="34" charset="0"/>
              </a:rPr>
              <a:t>משתתפים</a:t>
            </a:r>
          </a:p>
          <a:p>
            <a:pPr algn="r" rtl="1" eaLnBrk="0" hangingPunct="0"/>
            <a:endParaRPr lang="he-IL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4495800" y="3581400"/>
            <a:ext cx="1219200" cy="7620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sz="2000" b="1">
                <a:latin typeface="Arial" panose="020B0604020202020204" pitchFamily="34" charset="0"/>
                <a:cs typeface="Arial" panose="020B0604020202020204" pitchFamily="34" charset="0"/>
              </a:rPr>
              <a:t>תוצרים מוחשיים</a:t>
            </a:r>
            <a:endParaRPr lang="he-IL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/>
            <a:endParaRPr lang="he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298" name="Text Box 10"/>
          <p:cNvSpPr txBox="1">
            <a:spLocks noChangeArrowheads="1"/>
          </p:cNvSpPr>
          <p:nvPr/>
        </p:nvSpPr>
        <p:spPr bwMode="auto">
          <a:xfrm>
            <a:off x="4953000" y="1828800"/>
            <a:ext cx="20574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sz="1400" b="1">
                <a:latin typeface="Arial" panose="020B0604020202020204" pitchFamily="34" charset="0"/>
                <a:cs typeface="Arial" panose="020B0604020202020204" pitchFamily="34" charset="0"/>
              </a:rPr>
              <a:t>טפסים</a:t>
            </a:r>
          </a:p>
          <a:p>
            <a:pPr algn="r" rtl="1" eaLnBrk="0" hangingPunct="0"/>
            <a:r>
              <a:rPr lang="he-IL" sz="1400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r" rtl="1" eaLnBrk="0" hangingPunct="0"/>
            <a:r>
              <a:rPr lang="he-IL" sz="1400" b="1">
                <a:latin typeface="Arial" panose="020B0604020202020204" pitchFamily="34" charset="0"/>
                <a:cs typeface="Arial" panose="020B0604020202020204" pitchFamily="34" charset="0"/>
              </a:rPr>
              <a:t>              מסמכים</a:t>
            </a:r>
          </a:p>
          <a:p>
            <a:pPr algn="r" rtl="1" eaLnBrk="0" hangingPunct="0"/>
            <a:endParaRPr lang="he-IL" sz="1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 eaLnBrk="0" hangingPunct="0"/>
            <a:r>
              <a:rPr lang="he-IL" sz="1400" b="1">
                <a:latin typeface="Arial" panose="020B0604020202020204" pitchFamily="34" charset="0"/>
                <a:cs typeface="Arial" panose="020B0604020202020204" pitchFamily="34" charset="0"/>
              </a:rPr>
              <a:t>       תגובות</a:t>
            </a:r>
          </a:p>
          <a:p>
            <a:pPr algn="r" rtl="1" eaLnBrk="0" hangingPunct="0"/>
            <a:r>
              <a:rPr lang="he-IL" sz="1400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r" rtl="1" eaLnBrk="0" hangingPunct="0"/>
            <a:r>
              <a:rPr lang="he-IL" sz="1400" b="1">
                <a:latin typeface="Arial" panose="020B0604020202020204" pitchFamily="34" charset="0"/>
                <a:cs typeface="Arial" panose="020B0604020202020204" pitchFamily="34" charset="0"/>
              </a:rPr>
              <a:t> שאלות ותשובות</a:t>
            </a:r>
          </a:p>
          <a:p>
            <a:pPr algn="l" eaLnBrk="0" hangingPunct="0"/>
            <a:endParaRPr lang="he-IL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299" name="Text Box 11"/>
          <p:cNvSpPr txBox="1">
            <a:spLocks noChangeArrowheads="1"/>
          </p:cNvSpPr>
          <p:nvPr/>
        </p:nvSpPr>
        <p:spPr bwMode="auto">
          <a:xfrm>
            <a:off x="1676400" y="2971800"/>
            <a:ext cx="1905000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sz="1400" b="1">
                <a:latin typeface="Arial" panose="020B0604020202020204" pitchFamily="34" charset="0"/>
                <a:cs typeface="Arial" panose="020B0604020202020204" pitchFamily="34" charset="0"/>
              </a:rPr>
              <a:t>חברות  השתתפות</a:t>
            </a:r>
          </a:p>
          <a:p>
            <a:pPr algn="r" rtl="1" eaLnBrk="0" hangingPunct="0"/>
            <a:r>
              <a:rPr lang="he-IL" sz="1400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r" rtl="1" eaLnBrk="0" hangingPunct="0"/>
            <a:r>
              <a:rPr lang="he-IL" sz="1400" b="1">
                <a:latin typeface="Arial" panose="020B0604020202020204" pitchFamily="34" charset="0"/>
                <a:cs typeface="Arial" panose="020B0604020202020204" pitchFamily="34" charset="0"/>
              </a:rPr>
              <a:t>התנסות בעבודה</a:t>
            </a:r>
          </a:p>
          <a:p>
            <a:pPr algn="r" rtl="1" eaLnBrk="0" hangingPunct="0"/>
            <a:r>
              <a:rPr lang="he-IL" sz="1400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r" rtl="1" eaLnBrk="0" hangingPunct="0"/>
            <a:r>
              <a:rPr lang="he-IL" sz="1400" b="1">
                <a:latin typeface="Arial" panose="020B0604020202020204" pitchFamily="34" charset="0"/>
                <a:cs typeface="Arial" panose="020B0604020202020204" pitchFamily="34" charset="0"/>
              </a:rPr>
              <a:t>מחויבות הדדיות</a:t>
            </a:r>
          </a:p>
          <a:p>
            <a:pPr algn="l" eaLnBrk="0" hangingPunct="0"/>
            <a:endParaRPr lang="he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300" name="Text Box 12"/>
          <p:cNvSpPr txBox="1">
            <a:spLocks noChangeArrowheads="1"/>
          </p:cNvSpPr>
          <p:nvPr/>
        </p:nvSpPr>
        <p:spPr bwMode="auto">
          <a:xfrm>
            <a:off x="152400" y="2971800"/>
            <a:ext cx="13716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sz="20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נסיון</a:t>
            </a:r>
            <a:endParaRPr lang="he-IL" sz="200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/>
            <a:endParaRPr lang="he-IL" sz="200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301" name="Text Box 13"/>
          <p:cNvSpPr txBox="1">
            <a:spLocks noChangeArrowheads="1"/>
          </p:cNvSpPr>
          <p:nvPr/>
        </p:nvSpPr>
        <p:spPr bwMode="auto">
          <a:xfrm>
            <a:off x="3581400" y="1447800"/>
            <a:ext cx="1371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sz="20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משא ומתן</a:t>
            </a:r>
            <a:endParaRPr lang="he-IL" sz="200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/>
            <a:endParaRPr lang="he-IL" sz="200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302" name="Text Box 14"/>
          <p:cNvSpPr txBox="1">
            <a:spLocks noChangeArrowheads="1"/>
          </p:cNvSpPr>
          <p:nvPr/>
        </p:nvSpPr>
        <p:spPr bwMode="auto">
          <a:xfrm>
            <a:off x="6934200" y="2895600"/>
            <a:ext cx="13716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sz="20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עולם</a:t>
            </a:r>
            <a:r>
              <a:rPr lang="en-US" sz="20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e-IL" sz="200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 eaLnBrk="0" hangingPunct="0"/>
            <a:r>
              <a:rPr lang="he-IL" sz="20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עבודה</a:t>
            </a:r>
            <a:endParaRPr lang="he-IL" sz="200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303" name="Text Box 15"/>
          <p:cNvSpPr txBox="1">
            <a:spLocks noChangeArrowheads="1"/>
          </p:cNvSpPr>
          <p:nvPr/>
        </p:nvSpPr>
        <p:spPr bwMode="auto">
          <a:xfrm>
            <a:off x="3581400" y="4953000"/>
            <a:ext cx="11430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sz="20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משמעות</a:t>
            </a:r>
            <a:endParaRPr lang="he-IL" sz="200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/>
            <a:endParaRPr lang="he-IL" sz="200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304" name="Rectangle 16"/>
          <p:cNvSpPr>
            <a:spLocks noChangeArrowheads="1"/>
          </p:cNvSpPr>
          <p:nvPr/>
        </p:nvSpPr>
        <p:spPr bwMode="auto">
          <a:xfrm>
            <a:off x="228600" y="1296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40305" name="Rectangle 17"/>
          <p:cNvSpPr>
            <a:spLocks noChangeArrowheads="1"/>
          </p:cNvSpPr>
          <p:nvPr/>
        </p:nvSpPr>
        <p:spPr bwMode="auto">
          <a:xfrm>
            <a:off x="228600" y="125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he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306" name="Rectangle 18"/>
          <p:cNvSpPr>
            <a:spLocks noChangeArrowheads="1"/>
          </p:cNvSpPr>
          <p:nvPr/>
        </p:nvSpPr>
        <p:spPr bwMode="auto">
          <a:xfrm>
            <a:off x="228600" y="125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he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307" name="Rectangle 19"/>
          <p:cNvSpPr>
            <a:spLocks noChangeArrowheads="1"/>
          </p:cNvSpPr>
          <p:nvPr/>
        </p:nvSpPr>
        <p:spPr bwMode="auto">
          <a:xfrm>
            <a:off x="228600" y="125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he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308" name="Rectangle 20"/>
          <p:cNvSpPr>
            <a:spLocks noChangeArrowheads="1"/>
          </p:cNvSpPr>
          <p:nvPr/>
        </p:nvSpPr>
        <p:spPr bwMode="auto">
          <a:xfrm>
            <a:off x="228600" y="125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he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309" name="Text Box 21"/>
          <p:cNvSpPr txBox="1">
            <a:spLocks noChangeArrowheads="1"/>
          </p:cNvSpPr>
          <p:nvPr/>
        </p:nvSpPr>
        <p:spPr bwMode="auto">
          <a:xfrm>
            <a:off x="1828800" y="5622925"/>
            <a:ext cx="62484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800" b="1">
                <a:latin typeface="Arial" panose="020B0604020202020204" pitchFamily="34" charset="0"/>
                <a:cs typeface="Arial" panose="020B0604020202020204" pitchFamily="34" charset="0"/>
              </a:rPr>
              <a:t>המסגרת הקהילתית מאפשרת</a:t>
            </a:r>
            <a:r>
              <a:rPr lang="he-IL" sz="1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18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מו"מ ושיח על משמעות</a:t>
            </a:r>
            <a:r>
              <a:rPr lang="he-IL" sz="1800">
                <a:latin typeface="Arial" panose="020B0604020202020204" pitchFamily="34" charset="0"/>
                <a:cs typeface="Arial" panose="020B0604020202020204" pitchFamily="34" charset="0"/>
              </a:rPr>
              <a:t> התוצרים המוחשיים  שמציגים המשתתפים. תוצרי שיח זה משפיעים על יצירת </a:t>
            </a:r>
            <a:r>
              <a:rPr lang="he-IL" sz="18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"תובנות" וידע ארגוניים</a:t>
            </a:r>
          </a:p>
          <a:p>
            <a:pPr rtl="1">
              <a:spcBef>
                <a:spcPct val="50000"/>
              </a:spcBef>
            </a:pPr>
            <a:r>
              <a:rPr lang="he-IL" sz="1400">
                <a:latin typeface="Arial" panose="020B0604020202020204" pitchFamily="34" charset="0"/>
                <a:cs typeface="Arial" panose="020B0604020202020204" pitchFamily="34" charset="0"/>
              </a:rPr>
              <a:t>(מתוך הספר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COP </a:t>
            </a:r>
            <a:r>
              <a:rPr lang="he-IL" sz="1400">
                <a:latin typeface="Arial" panose="020B0604020202020204" pitchFamily="34" charset="0"/>
                <a:cs typeface="Arial" panose="020B0604020202020204" pitchFamily="34" charset="0"/>
              </a:rPr>
              <a:t> של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 ETIENNE WENGER </a:t>
            </a:r>
            <a:r>
              <a:rPr lang="he-IL" sz="140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310" name="Text Box 22"/>
          <p:cNvSpPr txBox="1">
            <a:spLocks noChangeArrowheads="1"/>
          </p:cNvSpPr>
          <p:nvPr/>
        </p:nvSpPr>
        <p:spPr bwMode="auto">
          <a:xfrm>
            <a:off x="3886200" y="5562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he-IL"/>
          </a:p>
        </p:txBody>
      </p:sp>
      <p:sp>
        <p:nvSpPr>
          <p:cNvPr id="140311" name="Text Box 23"/>
          <p:cNvSpPr txBox="1">
            <a:spLocks noChangeArrowheads="1"/>
          </p:cNvSpPr>
          <p:nvPr/>
        </p:nvSpPr>
        <p:spPr bwMode="auto">
          <a:xfrm>
            <a:off x="4495800" y="59436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endParaRPr lang="he-IL"/>
          </a:p>
        </p:txBody>
      </p:sp>
      <p:sp>
        <p:nvSpPr>
          <p:cNvPr id="140313" name="Text Box 25"/>
          <p:cNvSpPr txBox="1">
            <a:spLocks noChangeArrowheads="1"/>
          </p:cNvSpPr>
          <p:nvPr/>
        </p:nvSpPr>
        <p:spPr bwMode="auto">
          <a:xfrm>
            <a:off x="1828800" y="304800"/>
            <a:ext cx="594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he-IL"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קהילה כמנגנון לניהול ידע</a:t>
            </a:r>
            <a:endParaRPr lang="en-US" sz="40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0314" name="Picture 26" descr="nihuli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3963"/>
            <a:ext cx="152400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315" name="Line 27"/>
          <p:cNvSpPr>
            <a:spLocks noChangeShapeType="1"/>
          </p:cNvSpPr>
          <p:nvPr/>
        </p:nvSpPr>
        <p:spPr bwMode="auto">
          <a:xfrm>
            <a:off x="3733800" y="2209800"/>
            <a:ext cx="533400" cy="121920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e-IL"/>
          </a:p>
        </p:txBody>
      </p:sp>
      <p:sp>
        <p:nvSpPr>
          <p:cNvPr id="140316" name="Line 28"/>
          <p:cNvSpPr>
            <a:spLocks noChangeShapeType="1"/>
          </p:cNvSpPr>
          <p:nvPr/>
        </p:nvSpPr>
        <p:spPr bwMode="auto">
          <a:xfrm flipH="1">
            <a:off x="3962400" y="3429000"/>
            <a:ext cx="304800" cy="38100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e-IL"/>
          </a:p>
        </p:txBody>
      </p:sp>
      <p:sp>
        <p:nvSpPr>
          <p:cNvPr id="140317" name="Line 29"/>
          <p:cNvSpPr>
            <a:spLocks noChangeShapeType="1"/>
          </p:cNvSpPr>
          <p:nvPr/>
        </p:nvSpPr>
        <p:spPr bwMode="auto">
          <a:xfrm>
            <a:off x="3962400" y="3810000"/>
            <a:ext cx="381000" cy="76200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e-I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7772400" cy="2286000"/>
          </a:xfrm>
        </p:spPr>
        <p:txBody>
          <a:bodyPr/>
          <a:lstStyle/>
          <a:p>
            <a:pPr algn="ctr" rtl="1"/>
            <a:r>
              <a:rPr lang="he-IL">
                <a:cs typeface="Arial" panose="020B0604020202020204" pitchFamily="34" charset="0"/>
              </a:rPr>
              <a:t>איך פועלת הקהילה? </a:t>
            </a:r>
            <a:r>
              <a:rPr lang="en-US">
                <a:cs typeface="Arial" panose="020B0604020202020204" pitchFamily="34" charset="0"/>
              </a:rPr>
              <a:t/>
            </a:r>
            <a:br>
              <a:rPr lang="en-US">
                <a:cs typeface="Arial" panose="020B0604020202020204" pitchFamily="34" charset="0"/>
              </a:rPr>
            </a:br>
            <a:endParaRPr lang="en-US">
              <a:cs typeface="Arial" panose="020B0604020202020204" pitchFamily="34" charset="0"/>
            </a:endParaRPr>
          </a:p>
        </p:txBody>
      </p:sp>
      <p:pic>
        <p:nvPicPr>
          <p:cNvPr id="138245" name="Picture 5" descr="nihuli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3963"/>
            <a:ext cx="152400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Designs\Factory.pot</Template>
  <TotalTime>1255</TotalTime>
  <Words>741</Words>
  <Application>Microsoft Office PowerPoint</Application>
  <PresentationFormat>On-screen Show (4:3)</PresentationFormat>
  <Paragraphs>144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Times New Roman</vt:lpstr>
      <vt:lpstr>Arial</vt:lpstr>
      <vt:lpstr>Wingdings</vt:lpstr>
      <vt:lpstr>Tahoma</vt:lpstr>
      <vt:lpstr>Arial Backslanted</vt:lpstr>
      <vt:lpstr>Dad`s Tie</vt:lpstr>
      <vt:lpstr>מה לניהול ידע ולקהילות?</vt:lpstr>
      <vt:lpstr>מבנה המצגת</vt:lpstr>
      <vt:lpstr>מה זו קהילת ידע?</vt:lpstr>
      <vt:lpstr>מה זו קהילה?</vt:lpstr>
      <vt:lpstr>קהילת ידע</vt:lpstr>
      <vt:lpstr>למה קהילת ידע?</vt:lpstr>
      <vt:lpstr>לשם מה קהילת ידע?</vt:lpstr>
      <vt:lpstr>PowerPoint Presentation</vt:lpstr>
      <vt:lpstr>איך פועלת הקהילה?  </vt:lpstr>
      <vt:lpstr>עקרונות ותהליכים בסיסים לבניית קהילה</vt:lpstr>
      <vt:lpstr>עקרונות ותהליכים בסיסים לבניית קהילה</vt:lpstr>
      <vt:lpstr>שלביים בהקמת קהילה</vt:lpstr>
      <vt:lpstr>שלב ההקמה והבניה  </vt:lpstr>
      <vt:lpstr>שלב ההקמה והבניה  </vt:lpstr>
      <vt:lpstr>שלב ההקמה והבניה</vt:lpstr>
      <vt:lpstr>שלב ההתנעה</vt:lpstr>
      <vt:lpstr>תחזוק ושדרוג </vt:lpstr>
    </vt:vector>
  </TitlesOfParts>
  <Company>geva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מה לניהול ידע ומשאבי אנוש?</dc:title>
  <dc:creator>haim\guy</dc:creator>
  <cp:lastModifiedBy>diana</cp:lastModifiedBy>
  <cp:revision>113</cp:revision>
  <dcterms:created xsi:type="dcterms:W3CDTF">2000-07-28T07:32:08Z</dcterms:created>
  <dcterms:modified xsi:type="dcterms:W3CDTF">2013-12-21T19:20:00Z</dcterms:modified>
</cp:coreProperties>
</file>