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AA995B-7796-4A4C-82DD-D8F9642B5E70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C2D44-DA1D-409F-975A-7340E408D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08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C2D44-DA1D-409F-975A-7340E408DF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95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A257-86A6-4F52-A726-AC22C297954F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14CD-F311-420D-B843-F971AFD6D1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A257-86A6-4F52-A726-AC22C297954F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14CD-F311-420D-B843-F971AFD6D1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A257-86A6-4F52-A726-AC22C297954F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14CD-F311-420D-B843-F971AFD6D1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A257-86A6-4F52-A726-AC22C297954F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14CD-F311-420D-B843-F971AFD6D1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A257-86A6-4F52-A726-AC22C297954F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14CD-F311-420D-B843-F971AFD6D1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A257-86A6-4F52-A726-AC22C297954F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14CD-F311-420D-B843-F971AFD6D1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A257-86A6-4F52-A726-AC22C297954F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14CD-F311-420D-B843-F971AFD6D1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A257-86A6-4F52-A726-AC22C297954F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14CD-F311-420D-B843-F971AFD6D1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A257-86A6-4F52-A726-AC22C297954F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14CD-F311-420D-B843-F971AFD6D1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A257-86A6-4F52-A726-AC22C297954F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14CD-F311-420D-B843-F971AFD6D1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A257-86A6-4F52-A726-AC22C297954F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14CD-F311-420D-B843-F971AFD6D12D}" type="slidenum">
              <a:rPr lang="en-US" smtClean="0"/>
              <a:t>‹#›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BA257-86A6-4F52-A726-AC22C297954F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214CD-F311-420D-B843-F971AFD6D12D}" type="slidenum">
              <a:rPr lang="en-US" smtClean="0"/>
              <a:t>‹#›</a:t>
            </a:fld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eg"/><Relationship Id="rId5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905000"/>
            <a:ext cx="7117180" cy="2133601"/>
          </a:xfrm>
        </p:spPr>
        <p:txBody>
          <a:bodyPr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Algerian" pitchFamily="82" charset="0"/>
              </a:rPr>
              <a:t>5 Tips for Simplifying Fractions</a:t>
            </a:r>
            <a:endParaRPr lang="en-US" sz="6600" b="1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12" name="Picture 11" descr="http://img2.wikia.nocookie.net/__cb20120628134430/percyjacksonylosdiosesdelolimpo/es/images/6/68/One-Direction-Log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304800"/>
            <a:ext cx="1828800" cy="1539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://www.publicdomainpictures.net/pictures/60000/nahled/footprints-silhouette-clipart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6" t="5143" r="7282" b="9981"/>
          <a:stretch/>
        </p:blipFill>
        <p:spPr bwMode="auto">
          <a:xfrm rot="998162">
            <a:off x="6683277" y="3401852"/>
            <a:ext cx="1981200" cy="17306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http://wallpoper.com/images/00/35/28/09/up-movie_0035280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80"/>
          <a:stretch/>
        </p:blipFill>
        <p:spPr bwMode="auto">
          <a:xfrm>
            <a:off x="5943600" y="228600"/>
            <a:ext cx="2021840" cy="1562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http://static.comicvine.com/uploads/original/11112/111126656/3237823-400-optimus-prime-transformers-wallpaper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" t="4809" r="1968"/>
          <a:stretch/>
        </p:blipFill>
        <p:spPr bwMode="auto">
          <a:xfrm>
            <a:off x="654345" y="3517106"/>
            <a:ext cx="2164080" cy="16592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http://vignette3.wikia.nocookie.net/survivor/images/0/02/UniLogo.png/revision/latest?cb=2013071514022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654486"/>
            <a:ext cx="2819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40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62976"/>
            <a:ext cx="5047441" cy="619675"/>
          </a:xfrm>
        </p:spPr>
        <p:txBody>
          <a:bodyPr/>
          <a:lstStyle/>
          <a:p>
            <a:r>
              <a:rPr lang="en-US" sz="4400" b="1" dirty="0" smtClean="0">
                <a:solidFill>
                  <a:schemeClr val="bg1"/>
                </a:solidFill>
                <a:latin typeface="Algerian" pitchFamily="82" charset="0"/>
              </a:rPr>
              <a:t>1</a:t>
            </a:r>
            <a:r>
              <a:rPr lang="en-US" sz="4400" b="1" dirty="0" smtClean="0">
                <a:solidFill>
                  <a:schemeClr val="bg1"/>
                </a:solidFill>
                <a:latin typeface="Algerian" pitchFamily="82" charset="0"/>
              </a:rPr>
              <a:t>.  One Direction Rule</a:t>
            </a:r>
            <a:endParaRPr lang="en-US" sz="4400" b="1" dirty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143000"/>
            <a:ext cx="5791202" cy="176530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lgerian" pitchFamily="82" charset="0"/>
              </a:rPr>
              <a:t>If the </a:t>
            </a:r>
            <a:r>
              <a:rPr lang="en-US" sz="4000" u="sng" dirty="0" smtClean="0">
                <a:solidFill>
                  <a:schemeClr val="bg1"/>
                </a:solidFill>
                <a:latin typeface="Algerian" pitchFamily="82" charset="0"/>
              </a:rPr>
              <a:t>numerator </a:t>
            </a:r>
            <a:r>
              <a:rPr lang="en-US" sz="4000" u="sng" dirty="0" smtClean="0">
                <a:solidFill>
                  <a:schemeClr val="bg1"/>
                </a:solidFill>
                <a:latin typeface="Algerian" pitchFamily="82" charset="0"/>
              </a:rPr>
              <a:t>is 1</a:t>
            </a:r>
            <a:r>
              <a:rPr lang="en-US" sz="4000" dirty="0" smtClean="0">
                <a:solidFill>
                  <a:schemeClr val="bg1"/>
                </a:solidFill>
                <a:latin typeface="Algerian" pitchFamily="82" charset="0"/>
              </a:rPr>
              <a:t>, then your fraction is in simplest form.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6400800" y="1143000"/>
                <a:ext cx="1905000" cy="1402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Algerian" pitchFamily="82" charset="0"/>
                  </a:rPr>
                  <a:t>Ex.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Algerian" pitchFamily="82" charset="0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6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1143000"/>
                <a:ext cx="1905000" cy="1402435"/>
              </a:xfrm>
              <a:prstGeom prst="rect">
                <a:avLst/>
              </a:prstGeom>
              <a:blipFill rotWithShape="0">
                <a:blip r:embed="rId2"/>
                <a:stretch>
                  <a:fillRect l="-7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http://img2.wikia.nocookie.net/__cb20120628134430/percyjacksonylosdiosesdelolimpo/es/images/6/68/One-Direction-Log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29000"/>
            <a:ext cx="2514600" cy="213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11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7060"/>
            <a:ext cx="7125113" cy="772076"/>
          </a:xfrm>
        </p:spPr>
        <p:txBody>
          <a:bodyPr/>
          <a:lstStyle/>
          <a:p>
            <a:r>
              <a:rPr lang="en-US" sz="4400" b="1" dirty="0" smtClean="0">
                <a:solidFill>
                  <a:schemeClr val="bg1"/>
                </a:solidFill>
                <a:latin typeface="Algerian" pitchFamily="82" charset="0"/>
              </a:rPr>
              <a:t>2</a:t>
            </a:r>
            <a:r>
              <a:rPr lang="en-US" sz="4400" b="1" dirty="0" smtClean="0">
                <a:solidFill>
                  <a:schemeClr val="bg1"/>
                </a:solidFill>
                <a:latin typeface="Algerian" pitchFamily="82" charset="0"/>
              </a:rPr>
              <a:t>.  One Foot in Front of the Other Rule</a:t>
            </a:r>
            <a:endParaRPr lang="en-US" sz="4400" b="1" dirty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5986" y="990600"/>
            <a:ext cx="6248400" cy="2667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lgerian" pitchFamily="82" charset="0"/>
              </a:rPr>
              <a:t>If the </a:t>
            </a:r>
            <a:r>
              <a:rPr lang="en-US" sz="3600" dirty="0" smtClean="0">
                <a:solidFill>
                  <a:schemeClr val="bg1"/>
                </a:solidFill>
                <a:latin typeface="Algerian" pitchFamily="82" charset="0"/>
              </a:rPr>
              <a:t>numerator </a:t>
            </a:r>
            <a:r>
              <a:rPr lang="en-US" sz="3600" dirty="0" smtClean="0">
                <a:solidFill>
                  <a:schemeClr val="bg1"/>
                </a:solidFill>
                <a:latin typeface="Algerian" pitchFamily="82" charset="0"/>
              </a:rPr>
              <a:t>and </a:t>
            </a:r>
            <a:r>
              <a:rPr lang="en-US" sz="3600" dirty="0" smtClean="0">
                <a:solidFill>
                  <a:schemeClr val="bg1"/>
                </a:solidFill>
                <a:latin typeface="Algerian" pitchFamily="82" charset="0"/>
              </a:rPr>
              <a:t>denominator </a:t>
            </a:r>
            <a:r>
              <a:rPr lang="en-US" sz="3600" dirty="0" smtClean="0">
                <a:solidFill>
                  <a:schemeClr val="bg1"/>
                </a:solidFill>
                <a:latin typeface="Algerian" pitchFamily="82" charset="0"/>
              </a:rPr>
              <a:t>are </a:t>
            </a:r>
            <a:r>
              <a:rPr lang="en-US" sz="3600" u="sng" dirty="0" smtClean="0">
                <a:solidFill>
                  <a:schemeClr val="bg1"/>
                </a:solidFill>
                <a:latin typeface="Algerian" pitchFamily="82" charset="0"/>
              </a:rPr>
              <a:t>one </a:t>
            </a:r>
            <a:r>
              <a:rPr lang="en-US" sz="3600" u="sng" dirty="0" smtClean="0">
                <a:solidFill>
                  <a:schemeClr val="bg1"/>
                </a:solidFill>
                <a:latin typeface="Algerian" pitchFamily="82" charset="0"/>
              </a:rPr>
              <a:t>number apart</a:t>
            </a:r>
            <a:r>
              <a:rPr lang="en-US" sz="3600" dirty="0" smtClean="0">
                <a:solidFill>
                  <a:schemeClr val="bg1"/>
                </a:solidFill>
                <a:latin typeface="Algerian" pitchFamily="82" charset="0"/>
              </a:rPr>
              <a:t>, then your fraction is in simplest form.</a:t>
            </a:r>
          </a:p>
          <a:p>
            <a:endParaRPr lang="en-US" sz="4400" dirty="0">
              <a:solidFill>
                <a:schemeClr val="bg1"/>
              </a:solidFill>
              <a:latin typeface="Algerian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3200" y="1066800"/>
                <a:ext cx="1752600" cy="1152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Algerian" pitchFamily="82" charset="0"/>
                  </a:rPr>
                  <a:t>Ex.  </a:t>
                </a:r>
                <a:r>
                  <a:rPr lang="en-US" sz="2800" dirty="0" smtClean="0">
                    <a:solidFill>
                      <a:schemeClr val="bg1"/>
                    </a:solidFill>
                    <a:latin typeface="Algerian" pitchFamily="82" charset="0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48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1066800"/>
                <a:ext cx="1752600" cy="1152047"/>
              </a:xfrm>
              <a:prstGeom prst="rect">
                <a:avLst/>
              </a:prstGeom>
              <a:blipFill rotWithShape="1">
                <a:blip r:embed="rId5"/>
                <a:stretch>
                  <a:fillRect l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http://www.publicdomainpictures.net/pictures/60000/nahled/footprints-silhouette-clipart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6" t="5143" r="7282" b="9981"/>
          <a:stretch/>
        </p:blipFill>
        <p:spPr bwMode="auto">
          <a:xfrm rot="998162">
            <a:off x="3193079" y="2948386"/>
            <a:ext cx="2872555" cy="25614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977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31422"/>
            <a:ext cx="7086600" cy="738116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lgerian" pitchFamily="82" charset="0"/>
              </a:rPr>
              <a:t>3.   </a:t>
            </a:r>
            <a:r>
              <a:rPr lang="en-US" sz="4400" b="1" dirty="0" smtClean="0">
                <a:solidFill>
                  <a:schemeClr val="bg1"/>
                </a:solidFill>
                <a:latin typeface="Algerian" pitchFamily="82" charset="0"/>
              </a:rPr>
              <a:t>UP Rule     </a:t>
            </a:r>
            <a:r>
              <a:rPr lang="en-US" sz="2000" b="1" dirty="0" smtClean="0">
                <a:solidFill>
                  <a:schemeClr val="bg1"/>
                </a:solidFill>
                <a:latin typeface="Algerian" pitchFamily="82" charset="0"/>
              </a:rPr>
              <a:t>(AKA: the odd rule)</a:t>
            </a:r>
            <a:endParaRPr lang="en-US" sz="4400" b="1" dirty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5449" y="914900"/>
            <a:ext cx="5700652" cy="233680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lgerian" pitchFamily="82" charset="0"/>
              </a:rPr>
              <a:t>If the </a:t>
            </a:r>
            <a:r>
              <a:rPr lang="en-US" sz="3200" dirty="0" smtClean="0">
                <a:solidFill>
                  <a:schemeClr val="bg1"/>
                </a:solidFill>
                <a:latin typeface="Algerian" pitchFamily="82" charset="0"/>
              </a:rPr>
              <a:t>numerator </a:t>
            </a:r>
            <a:r>
              <a:rPr lang="en-US" sz="3200" dirty="0" smtClean="0">
                <a:solidFill>
                  <a:schemeClr val="bg1"/>
                </a:solidFill>
                <a:latin typeface="Algerian" pitchFamily="82" charset="0"/>
              </a:rPr>
              <a:t>and </a:t>
            </a:r>
            <a:r>
              <a:rPr lang="en-US" sz="3200" dirty="0" smtClean="0">
                <a:solidFill>
                  <a:schemeClr val="bg1"/>
                </a:solidFill>
                <a:latin typeface="Algerian" pitchFamily="82" charset="0"/>
              </a:rPr>
              <a:t>denominator </a:t>
            </a:r>
            <a:r>
              <a:rPr lang="en-US" sz="3200" dirty="0" smtClean="0">
                <a:solidFill>
                  <a:schemeClr val="bg1"/>
                </a:solidFill>
                <a:latin typeface="Algerian" pitchFamily="82" charset="0"/>
              </a:rPr>
              <a:t>are both </a:t>
            </a:r>
            <a:r>
              <a:rPr lang="en-US" sz="4000" u="sng" dirty="0">
                <a:solidFill>
                  <a:schemeClr val="bg1"/>
                </a:solidFill>
                <a:latin typeface="Algerian" pitchFamily="82" charset="0"/>
              </a:rPr>
              <a:t>odd</a:t>
            </a:r>
            <a:r>
              <a:rPr lang="en-US" sz="3200" dirty="0">
                <a:solidFill>
                  <a:schemeClr val="bg1"/>
                </a:solidFill>
                <a:latin typeface="Algerian" pitchFamily="82" charset="0"/>
              </a:rPr>
              <a:t>, </a:t>
            </a:r>
            <a:r>
              <a:rPr lang="en-US" sz="3200" b="1" u="sng" dirty="0">
                <a:solidFill>
                  <a:schemeClr val="bg1"/>
                </a:solidFill>
                <a:latin typeface="Algerian" pitchFamily="82" charset="0"/>
              </a:rPr>
              <a:t>USUALLY</a:t>
            </a:r>
            <a:r>
              <a:rPr lang="en-US" sz="3200" dirty="0">
                <a:solidFill>
                  <a:schemeClr val="bg1"/>
                </a:solidFill>
                <a:latin typeface="Algerian" pitchFamily="82" charset="0"/>
              </a:rPr>
              <a:t> your fraction is in simplest form</a:t>
            </a:r>
            <a:r>
              <a:rPr lang="en-US" sz="3200" dirty="0" smtClean="0">
                <a:solidFill>
                  <a:schemeClr val="bg1"/>
                </a:solidFill>
                <a:latin typeface="Algerian" pitchFamily="82" charset="0"/>
              </a:rPr>
              <a:t>.</a:t>
            </a:r>
          </a:p>
        </p:txBody>
      </p:sp>
      <p:pic>
        <p:nvPicPr>
          <p:cNvPr id="3" name="Up video cli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1" y="3276600"/>
            <a:ext cx="8830732" cy="342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019800" y="1251045"/>
                <a:ext cx="1914307" cy="1397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chemeClr val="bg1"/>
                    </a:solidFill>
                    <a:latin typeface="Algerian" pitchFamily="82" charset="0"/>
                  </a:rPr>
                  <a:t>Ex.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7</m:t>
                        </m:r>
                      </m:num>
                      <m:den>
                        <m:r>
                          <a:rPr lang="en-US" sz="6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13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1251045"/>
                <a:ext cx="1914307" cy="1397498"/>
              </a:xfrm>
              <a:prstGeom prst="rect">
                <a:avLst/>
              </a:prstGeom>
              <a:blipFill rotWithShape="1">
                <a:blip r:embed="rId6"/>
                <a:stretch>
                  <a:fillRect l="-9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900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860" y="152400"/>
            <a:ext cx="7123080" cy="924475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lgerian" pitchFamily="82" charset="0"/>
              </a:rPr>
              <a:t>4.  Optimus </a:t>
            </a:r>
            <a:r>
              <a:rPr lang="en-US" sz="4400" b="1" dirty="0">
                <a:solidFill>
                  <a:schemeClr val="bg1"/>
                </a:solidFill>
                <a:latin typeface="Algerian" pitchFamily="82" charset="0"/>
              </a:rPr>
              <a:t>P</a:t>
            </a:r>
            <a:r>
              <a:rPr lang="en-US" sz="4400" b="1" dirty="0" smtClean="0">
                <a:solidFill>
                  <a:schemeClr val="bg1"/>
                </a:solidFill>
                <a:latin typeface="Algerian" pitchFamily="82" charset="0"/>
              </a:rPr>
              <a:t>rime </a:t>
            </a:r>
            <a:r>
              <a:rPr lang="en-US" sz="4400" b="1" dirty="0">
                <a:solidFill>
                  <a:schemeClr val="bg1"/>
                </a:solidFill>
                <a:latin typeface="Algerian" pitchFamily="82" charset="0"/>
              </a:rPr>
              <a:t>R</a:t>
            </a:r>
            <a:r>
              <a:rPr lang="en-US" sz="4400" b="1" dirty="0" smtClean="0">
                <a:solidFill>
                  <a:schemeClr val="bg1"/>
                </a:solidFill>
                <a:latin typeface="Algerian" pitchFamily="82" charset="0"/>
              </a:rPr>
              <a:t>ule</a:t>
            </a:r>
            <a:endParaRPr lang="en-US" sz="4400" b="1" dirty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2442" y="914400"/>
            <a:ext cx="6045958" cy="1752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lgerian" pitchFamily="82" charset="0"/>
              </a:rPr>
              <a:t>If the </a:t>
            </a:r>
            <a:r>
              <a:rPr lang="en-US" sz="3200" u="sng" dirty="0" smtClean="0">
                <a:solidFill>
                  <a:schemeClr val="bg1"/>
                </a:solidFill>
                <a:latin typeface="Algerian" pitchFamily="82" charset="0"/>
              </a:rPr>
              <a:t>denominator </a:t>
            </a:r>
            <a:r>
              <a:rPr lang="en-US" sz="3200" u="sng" dirty="0" smtClean="0">
                <a:solidFill>
                  <a:schemeClr val="bg1"/>
                </a:solidFill>
                <a:latin typeface="Algerian" pitchFamily="82" charset="0"/>
              </a:rPr>
              <a:t>is a </a:t>
            </a:r>
            <a:r>
              <a:rPr lang="en-US" sz="3200" u="sng" dirty="0">
                <a:solidFill>
                  <a:schemeClr val="bg1"/>
                </a:solidFill>
                <a:latin typeface="Algerian" pitchFamily="82" charset="0"/>
              </a:rPr>
              <a:t>prime number</a:t>
            </a:r>
            <a:r>
              <a:rPr lang="en-US" sz="3200" dirty="0">
                <a:solidFill>
                  <a:schemeClr val="bg1"/>
                </a:solidFill>
                <a:latin typeface="Algerian" pitchFamily="82" charset="0"/>
              </a:rPr>
              <a:t>, the fraction is in simplest form</a:t>
            </a:r>
            <a:r>
              <a:rPr lang="en-US" sz="3200" dirty="0" smtClean="0">
                <a:solidFill>
                  <a:schemeClr val="bg1"/>
                </a:solidFill>
                <a:latin typeface="Algerian" pitchFamily="82" charset="0"/>
              </a:rPr>
              <a:t>.</a:t>
            </a:r>
          </a:p>
        </p:txBody>
      </p:sp>
      <p:pic>
        <p:nvPicPr>
          <p:cNvPr id="3" name="Optimus Prime Speec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2667000"/>
            <a:ext cx="8458200" cy="36701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404318" y="1143000"/>
                <a:ext cx="2161169" cy="14010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  <a:latin typeface="Algerian" pitchFamily="82" charset="0"/>
                  </a:rPr>
                  <a:t>Ex.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14</m:t>
                        </m:r>
                      </m:num>
                      <m:den>
                        <m:r>
                          <a:rPr lang="en-US" sz="6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19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4318" y="1143000"/>
                <a:ext cx="2161169" cy="1401025"/>
              </a:xfrm>
              <a:prstGeom prst="rect">
                <a:avLst/>
              </a:prstGeom>
              <a:blipFill rotWithShape="1">
                <a:blip r:embed="rId5"/>
                <a:stretch>
                  <a:fillRect l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340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23080" cy="924475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lgerian" pitchFamily="82" charset="0"/>
              </a:rPr>
              <a:t>5.  Survivor </a:t>
            </a:r>
            <a:r>
              <a:rPr lang="en-US" sz="4400" b="1" dirty="0" smtClean="0">
                <a:solidFill>
                  <a:schemeClr val="bg1"/>
                </a:solidFill>
                <a:latin typeface="Algerian" pitchFamily="82" charset="0"/>
              </a:rPr>
              <a:t>Rule</a:t>
            </a:r>
            <a:endParaRPr lang="en-US" sz="4400" b="1" dirty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1"/>
            <a:ext cx="6400800" cy="1828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lgerian" pitchFamily="82" charset="0"/>
              </a:rPr>
              <a:t>If you cannot divide your </a:t>
            </a:r>
            <a:r>
              <a:rPr lang="en-US" sz="3600" dirty="0" smtClean="0">
                <a:solidFill>
                  <a:schemeClr val="bg1"/>
                </a:solidFill>
                <a:latin typeface="Algerian" pitchFamily="82" charset="0"/>
              </a:rPr>
              <a:t>numerator </a:t>
            </a:r>
            <a:r>
              <a:rPr lang="en-US" sz="3600" u="sng" dirty="0">
                <a:solidFill>
                  <a:schemeClr val="bg1"/>
                </a:solidFill>
                <a:latin typeface="Algerian" pitchFamily="82" charset="0"/>
              </a:rPr>
              <a:t>and</a:t>
            </a:r>
            <a:r>
              <a:rPr lang="en-US" sz="3600" dirty="0">
                <a:solidFill>
                  <a:schemeClr val="bg1"/>
                </a:solidFill>
                <a:latin typeface="Algerian" pitchFamily="82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Algerian" pitchFamily="82" charset="0"/>
              </a:rPr>
              <a:t>denominator </a:t>
            </a:r>
            <a:r>
              <a:rPr lang="en-US" sz="3600" dirty="0">
                <a:solidFill>
                  <a:schemeClr val="bg1"/>
                </a:solidFill>
                <a:latin typeface="Algerian" pitchFamily="82" charset="0"/>
              </a:rPr>
              <a:t>anymore, then your fraction is in simplest form. </a:t>
            </a:r>
            <a:endParaRPr lang="en-US" sz="3600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4" name="Survivor Best Playe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971800"/>
            <a:ext cx="8763000" cy="3733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858000" y="1447800"/>
                <a:ext cx="1670650" cy="1273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chemeClr val="bg1"/>
                    </a:solidFill>
                    <a:latin typeface="Algerian" pitchFamily="82" charset="0"/>
                  </a:rPr>
                  <a:t>Ex.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5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1447800"/>
                <a:ext cx="1670650" cy="1273169"/>
              </a:xfrm>
              <a:prstGeom prst="rect">
                <a:avLst/>
              </a:prstGeom>
              <a:blipFill rotWithShape="1">
                <a:blip r:embed="rId5"/>
                <a:stretch>
                  <a:fillRect l="-10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300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125113" cy="924475"/>
          </a:xfrm>
        </p:spPr>
        <p:txBody>
          <a:bodyPr/>
          <a:lstStyle/>
          <a:p>
            <a:pPr algn="ctr"/>
            <a:r>
              <a:rPr lang="en-US" sz="4400" b="1" u="sng" dirty="0" smtClean="0">
                <a:solidFill>
                  <a:schemeClr val="bg1"/>
                </a:solidFill>
                <a:latin typeface="Algerian" pitchFamily="82" charset="0"/>
              </a:rPr>
              <a:t>Fractions to simplify </a:t>
            </a:r>
            <a:r>
              <a:rPr lang="en-US" sz="4400" b="1" u="sng" dirty="0" smtClean="0">
                <a:solidFill>
                  <a:schemeClr val="bg1"/>
                </a:solidFill>
                <a:latin typeface="Algerian" pitchFamily="82" charset="0"/>
                <a:sym typeface="Wingdings" pitchFamily="2" charset="2"/>
              </a:rPr>
              <a:t></a:t>
            </a:r>
            <a:endParaRPr lang="en-US" sz="4400" b="1" u="sng" dirty="0">
              <a:solidFill>
                <a:schemeClr val="bg1"/>
              </a:solidFill>
              <a:latin typeface="Algerian" pitchFamily="8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76400" y="1676400"/>
                <a:ext cx="2590800" cy="4051437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r>
                  <a:rPr lang="en-US" sz="3200" dirty="0" smtClean="0">
                    <a:solidFill>
                      <a:schemeClr val="bg1"/>
                    </a:solidFill>
                  </a:rPr>
                  <a:t>1.)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  </a:t>
                </a:r>
                <a:r>
                  <a:rPr lang="en-US" sz="29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9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18</m:t>
                        </m:r>
                      </m:num>
                      <m:den>
                        <m:r>
                          <a:rPr lang="en-US" sz="29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20</m:t>
                        </m:r>
                      </m:den>
                    </m:f>
                  </m:oMath>
                </a14:m>
                <a:endParaRPr lang="en-US" sz="2900" dirty="0" smtClean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2900" dirty="0" smtClean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2900" dirty="0" smtClean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2900" dirty="0" smtClean="0">
                    <a:solidFill>
                      <a:schemeClr val="bg1"/>
                    </a:solidFill>
                  </a:rPr>
                  <a:t>2.)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9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24</m:t>
                        </m:r>
                      </m:num>
                      <m:den>
                        <m:r>
                          <a:rPr lang="en-US" sz="29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36</m:t>
                        </m:r>
                      </m:den>
                    </m:f>
                  </m:oMath>
                </a14:m>
                <a:endParaRPr lang="en-US" sz="2900" dirty="0" smtClean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2900" dirty="0" smtClean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29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2900" dirty="0" smtClean="0">
                    <a:solidFill>
                      <a:schemeClr val="bg1"/>
                    </a:solidFill>
                  </a:rPr>
                  <a:t>3.)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9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25</m:t>
                        </m:r>
                      </m:num>
                      <m:den>
                        <m:r>
                          <a:rPr lang="en-US" sz="29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30</m:t>
                        </m:r>
                      </m:den>
                    </m:f>
                  </m:oMath>
                </a14:m>
                <a:endParaRPr lang="en-US" sz="2900" dirty="0" smtClean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29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2900" dirty="0" smtClean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2900" dirty="0" smtClean="0">
                    <a:solidFill>
                      <a:schemeClr val="bg1"/>
                    </a:solidFill>
                  </a:rPr>
                  <a:t>4.)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9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12</m:t>
                        </m:r>
                      </m:num>
                      <m:den>
                        <m:r>
                          <a:rPr lang="en-US" sz="29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16</m:t>
                        </m:r>
                      </m:den>
                    </m:f>
                  </m:oMath>
                </a14:m>
                <a:endParaRPr lang="en-US" sz="2900" dirty="0" smtClean="0"/>
              </a:p>
              <a:p>
                <a:pPr marL="0" indent="0">
                  <a:buNone/>
                </a:pPr>
                <a:endParaRPr lang="en-US" sz="3600" dirty="0"/>
              </a:p>
              <a:p>
                <a:pPr marL="0" indent="0">
                  <a:buNone/>
                </a:pPr>
                <a:endParaRPr lang="en-US" sz="36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76400" y="1676400"/>
                <a:ext cx="2590800" cy="4051437"/>
              </a:xfrm>
              <a:blipFill rotWithShape="0">
                <a:blip r:embed="rId2"/>
                <a:stretch>
                  <a:fillRect l="-2353" t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225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TC101972873[[fn=Summer]]</Template>
  <TotalTime>461</TotalTime>
  <Words>139</Words>
  <Application>Microsoft Office PowerPoint</Application>
  <PresentationFormat>On-screen Show (4:3)</PresentationFormat>
  <Paragraphs>28</Paragraphs>
  <Slides>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Algerian</vt:lpstr>
      <vt:lpstr>Arial</vt:lpstr>
      <vt:lpstr>Calibri</vt:lpstr>
      <vt:lpstr>Cambria Math</vt:lpstr>
      <vt:lpstr>Courier New</vt:lpstr>
      <vt:lpstr>Trebuchet MS</vt:lpstr>
      <vt:lpstr>Verdana</vt:lpstr>
      <vt:lpstr>Wingdings</vt:lpstr>
      <vt:lpstr>Wingdings 2</vt:lpstr>
      <vt:lpstr>Summer</vt:lpstr>
      <vt:lpstr>5 Tips for Simplifying Fractions</vt:lpstr>
      <vt:lpstr>1.  One Direction Rule</vt:lpstr>
      <vt:lpstr>2.  One Foot in Front of the Other Rule</vt:lpstr>
      <vt:lpstr>3.   UP Rule     (AKA: the odd rule)</vt:lpstr>
      <vt:lpstr>4.  Optimus Prime Rule</vt:lpstr>
      <vt:lpstr>5.  Survivor Rule</vt:lpstr>
      <vt:lpstr>Fractions to simplify </vt:lpstr>
    </vt:vector>
  </TitlesOfParts>
  <Company>NRMS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Tips for Simplifying Fractions</dc:title>
  <dc:creator>Douglas Zimlich</dc:creator>
  <cp:lastModifiedBy>Gina Murphy</cp:lastModifiedBy>
  <cp:revision>26</cp:revision>
  <dcterms:created xsi:type="dcterms:W3CDTF">2012-09-25T13:11:54Z</dcterms:created>
  <dcterms:modified xsi:type="dcterms:W3CDTF">2015-03-31T23:23:09Z</dcterms:modified>
</cp:coreProperties>
</file>