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7" r:id="rId1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2B423-05F9-4AB8-8489-DA6509472C39}" type="datetimeFigureOut">
              <a:rPr lang="es-AR" smtClean="0"/>
              <a:t>01/10/2008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49BB-E7FE-418F-A75C-9F189141EBC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2B423-05F9-4AB8-8489-DA6509472C39}" type="datetimeFigureOut">
              <a:rPr lang="es-AR" smtClean="0"/>
              <a:t>01/10/2008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49BB-E7FE-418F-A75C-9F189141EBC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2B423-05F9-4AB8-8489-DA6509472C39}" type="datetimeFigureOut">
              <a:rPr lang="es-AR" smtClean="0"/>
              <a:t>01/10/2008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49BB-E7FE-418F-A75C-9F189141EBC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2B423-05F9-4AB8-8489-DA6509472C39}" type="datetimeFigureOut">
              <a:rPr lang="es-AR" smtClean="0"/>
              <a:t>01/10/2008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49BB-E7FE-418F-A75C-9F189141EBC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2B423-05F9-4AB8-8489-DA6509472C39}" type="datetimeFigureOut">
              <a:rPr lang="es-AR" smtClean="0"/>
              <a:t>01/10/2008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49BB-E7FE-418F-A75C-9F189141EBC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2B423-05F9-4AB8-8489-DA6509472C39}" type="datetimeFigureOut">
              <a:rPr lang="es-AR" smtClean="0"/>
              <a:t>01/10/2008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49BB-E7FE-418F-A75C-9F189141EBC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2B423-05F9-4AB8-8489-DA6509472C39}" type="datetimeFigureOut">
              <a:rPr lang="es-AR" smtClean="0"/>
              <a:t>01/10/2008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49BB-E7FE-418F-A75C-9F189141EBC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2B423-05F9-4AB8-8489-DA6509472C39}" type="datetimeFigureOut">
              <a:rPr lang="es-AR" smtClean="0"/>
              <a:t>01/10/2008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49BB-E7FE-418F-A75C-9F189141EBC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2B423-05F9-4AB8-8489-DA6509472C39}" type="datetimeFigureOut">
              <a:rPr lang="es-AR" smtClean="0"/>
              <a:t>01/10/2008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49BB-E7FE-418F-A75C-9F189141EBC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2B423-05F9-4AB8-8489-DA6509472C39}" type="datetimeFigureOut">
              <a:rPr lang="es-AR" smtClean="0"/>
              <a:t>01/10/2008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49BB-E7FE-418F-A75C-9F189141EBC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2B423-05F9-4AB8-8489-DA6509472C39}" type="datetimeFigureOut">
              <a:rPr lang="es-AR" smtClean="0"/>
              <a:t>01/10/2008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49BB-E7FE-418F-A75C-9F189141EBC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2B423-05F9-4AB8-8489-DA6509472C39}" type="datetimeFigureOut">
              <a:rPr lang="es-AR" smtClean="0"/>
              <a:t>01/10/2008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E49BB-E7FE-418F-A75C-9F189141EBC8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5786446" y="2714620"/>
          <a:ext cx="2940050" cy="2194560"/>
        </p:xfrm>
        <a:graphic>
          <a:graphicData uri="http://schemas.openxmlformats.org/drawingml/2006/table">
            <a:tbl>
              <a:tblPr/>
              <a:tblGrid>
                <a:gridCol w="294005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ES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ES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ES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ES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ES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ES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BR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ES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ES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ES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ES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ES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ES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ES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ES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s-ES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sp>
        <p:nvSpPr>
          <p:cNvPr id="2077" name="Rectangle 29"/>
          <p:cNvSpPr>
            <a:spLocks noChangeArrowheads="1"/>
          </p:cNvSpPr>
          <p:nvPr/>
        </p:nvSpPr>
        <p:spPr bwMode="auto">
          <a:xfrm>
            <a:off x="0" y="609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0" y="609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09" name="Text Box 61"/>
          <p:cNvSpPr txBox="1">
            <a:spLocks noChangeArrowheads="1"/>
          </p:cNvSpPr>
          <p:nvPr/>
        </p:nvSpPr>
        <p:spPr bwMode="auto">
          <a:xfrm>
            <a:off x="1146110" y="844729"/>
            <a:ext cx="1528146" cy="325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MX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CONCEPTO</a:t>
            </a:r>
            <a:endParaRPr kumimoji="0" lang="es-A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10" name="Text Box 62"/>
          <p:cNvSpPr txBox="1">
            <a:spLocks noChangeArrowheads="1"/>
          </p:cNvSpPr>
          <p:nvPr/>
        </p:nvSpPr>
        <p:spPr bwMode="auto">
          <a:xfrm>
            <a:off x="928662" y="3000372"/>
            <a:ext cx="1528146" cy="812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MX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ELEMENTOS DE LA VENTANA</a:t>
            </a:r>
            <a:endParaRPr kumimoji="0" lang="es-A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11" name="Text Box 63"/>
          <p:cNvSpPr txBox="1">
            <a:spLocks noChangeArrowheads="1"/>
          </p:cNvSpPr>
          <p:nvPr/>
        </p:nvSpPr>
        <p:spPr bwMode="auto">
          <a:xfrm>
            <a:off x="1528146" y="5557833"/>
            <a:ext cx="955092" cy="65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MX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RUTAS PARA</a:t>
            </a:r>
            <a:endParaRPr kumimoji="0" lang="es-A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12" name="Text Box 64"/>
          <p:cNvSpPr txBox="1">
            <a:spLocks noChangeArrowheads="1"/>
          </p:cNvSpPr>
          <p:nvPr/>
        </p:nvSpPr>
        <p:spPr bwMode="auto">
          <a:xfrm>
            <a:off x="3438329" y="357166"/>
            <a:ext cx="5157494" cy="1300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AR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Herramienta que permite: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AR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a)  manipular datos.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AR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b) realizar operaciones aritméticas.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AR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c) crear fórmulas.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AR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d) presentar informes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AR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e) representar gráficamente los datos ingresados.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13" name="Text Box 65"/>
          <p:cNvSpPr txBox="1">
            <a:spLocks noChangeArrowheads="1"/>
          </p:cNvSpPr>
          <p:nvPr/>
        </p:nvSpPr>
        <p:spPr bwMode="auto">
          <a:xfrm>
            <a:off x="2865275" y="5643579"/>
            <a:ext cx="114611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MX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INICIAR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MX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SALIR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15" name="Text Box 67"/>
          <p:cNvSpPr txBox="1">
            <a:spLocks noChangeArrowheads="1"/>
          </p:cNvSpPr>
          <p:nvPr/>
        </p:nvSpPr>
        <p:spPr bwMode="auto">
          <a:xfrm>
            <a:off x="3571868" y="6207917"/>
            <a:ext cx="2356954" cy="65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MX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Archivo/Salir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A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Hacer clic en el botón cerrar  .</a:t>
            </a:r>
            <a:endParaRPr kumimoji="0" lang="es-A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16" name="Text Box 68"/>
          <p:cNvSpPr txBox="1">
            <a:spLocks noChangeArrowheads="1"/>
          </p:cNvSpPr>
          <p:nvPr/>
        </p:nvSpPr>
        <p:spPr bwMode="auto">
          <a:xfrm>
            <a:off x="3500430" y="1857364"/>
            <a:ext cx="5157494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Botones de desplazamiento de las etiquetas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Etiqueta de hoja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Barra de fórmulas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Barra de estado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Barra de desplazamiento horizontal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Barra de desplazamiento vertical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Título o </a:t>
            </a:r>
            <a:r>
              <a:rPr kumimoji="0" lang="pt-B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encabezado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de fila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Celda activa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Título o encabezado de columna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Cuadro de nombres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ícono menú de control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Barra de título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Barra de herramientas Formato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Barra de menús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Botones de control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Barra de herramientas Estándar</a:t>
            </a:r>
            <a:r>
              <a:rPr kumimoji="0" lang="es-A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17" name="AutoShape 69"/>
          <p:cNvSpPr>
            <a:spLocks/>
          </p:cNvSpPr>
          <p:nvPr/>
        </p:nvSpPr>
        <p:spPr bwMode="auto">
          <a:xfrm>
            <a:off x="573055" y="357166"/>
            <a:ext cx="573055" cy="6338313"/>
          </a:xfrm>
          <a:prstGeom prst="leftBrace">
            <a:avLst>
              <a:gd name="adj1" fmla="val 108333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2118" name="AutoShape 70"/>
          <p:cNvSpPr>
            <a:spLocks/>
          </p:cNvSpPr>
          <p:nvPr/>
        </p:nvSpPr>
        <p:spPr bwMode="auto">
          <a:xfrm>
            <a:off x="2292220" y="5070271"/>
            <a:ext cx="382037" cy="1625209"/>
          </a:xfrm>
          <a:prstGeom prst="leftBrace">
            <a:avLst>
              <a:gd name="adj1" fmla="val 41667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2119" name="AutoShape 71"/>
          <p:cNvSpPr>
            <a:spLocks/>
          </p:cNvSpPr>
          <p:nvPr/>
        </p:nvSpPr>
        <p:spPr bwMode="auto">
          <a:xfrm>
            <a:off x="3056293" y="357166"/>
            <a:ext cx="254691" cy="1300167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2120" name="AutoShape 72"/>
          <p:cNvSpPr>
            <a:spLocks/>
          </p:cNvSpPr>
          <p:nvPr/>
        </p:nvSpPr>
        <p:spPr bwMode="auto">
          <a:xfrm>
            <a:off x="2865275" y="1819854"/>
            <a:ext cx="573055" cy="3087896"/>
          </a:xfrm>
          <a:prstGeom prst="leftBrace">
            <a:avLst>
              <a:gd name="adj1" fmla="val 52778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grpSp>
        <p:nvGrpSpPr>
          <p:cNvPr id="63" name="62 Grupo"/>
          <p:cNvGrpSpPr/>
          <p:nvPr/>
        </p:nvGrpSpPr>
        <p:grpSpPr>
          <a:xfrm>
            <a:off x="3571868" y="5357826"/>
            <a:ext cx="3286116" cy="857232"/>
            <a:chOff x="5857884" y="6000768"/>
            <a:chExt cx="3286116" cy="857232"/>
          </a:xfrm>
        </p:grpSpPr>
        <p:sp>
          <p:nvSpPr>
            <p:cNvPr id="2114" name="Text Box 66"/>
            <p:cNvSpPr txBox="1">
              <a:spLocks noChangeArrowheads="1"/>
            </p:cNvSpPr>
            <p:nvPr/>
          </p:nvSpPr>
          <p:spPr bwMode="auto">
            <a:xfrm>
              <a:off x="6000688" y="6045396"/>
              <a:ext cx="3143312" cy="8126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Inicio/Programas/Microsoft Excel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(si se encuentra el ícono de Excel en el escritorio haz doble clic en él)</a:t>
              </a:r>
              <a:endParaRPr kumimoji="0" lang="es-A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21" name="AutoShape 73"/>
            <p:cNvSpPr>
              <a:spLocks/>
            </p:cNvSpPr>
            <p:nvPr/>
          </p:nvSpPr>
          <p:spPr bwMode="auto">
            <a:xfrm>
              <a:off x="5857884" y="6000768"/>
              <a:ext cx="254691" cy="650083"/>
            </a:xfrm>
            <a:prstGeom prst="leftBrace">
              <a:avLst>
                <a:gd name="adj1" fmla="val 250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</p:grpSp>
      <p:sp>
        <p:nvSpPr>
          <p:cNvPr id="2122" name="AutoShape 74"/>
          <p:cNvSpPr>
            <a:spLocks/>
          </p:cNvSpPr>
          <p:nvPr/>
        </p:nvSpPr>
        <p:spPr bwMode="auto">
          <a:xfrm>
            <a:off x="3357554" y="6207917"/>
            <a:ext cx="382037" cy="650083"/>
          </a:xfrm>
          <a:prstGeom prst="leftBrace">
            <a:avLst>
              <a:gd name="adj1" fmla="val 16667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64" name="63 CuadroTexto"/>
          <p:cNvSpPr txBox="1"/>
          <p:nvPr/>
        </p:nvSpPr>
        <p:spPr>
          <a:xfrm rot="16200000">
            <a:off x="-1670703" y="3099409"/>
            <a:ext cx="4139306" cy="369332"/>
          </a:xfrm>
          <a:prstGeom prst="rect">
            <a:avLst/>
          </a:prstGeom>
          <a:noFill/>
        </p:spPr>
        <p:txBody>
          <a:bodyPr vert="horz" wrap="square" rtlCol="0" anchor="ctr">
            <a:spAutoFit/>
          </a:bodyPr>
          <a:lstStyle/>
          <a:p>
            <a:pPr algn="ctr"/>
            <a:r>
              <a:rPr lang="es-AR" dirty="0" smtClean="0"/>
              <a:t>HOJAS DE CALCULO</a:t>
            </a:r>
            <a:endParaRPr lang="es-A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0" y="714356"/>
            <a:ext cx="8858280" cy="4854594"/>
            <a:chOff x="1701" y="6997"/>
            <a:chExt cx="8820" cy="3420"/>
          </a:xfrm>
        </p:grpSpPr>
        <p:sp>
          <p:nvSpPr>
            <p:cNvPr id="13315" name="Text Box 3"/>
            <p:cNvSpPr txBox="1">
              <a:spLocks noChangeArrowheads="1"/>
            </p:cNvSpPr>
            <p:nvPr/>
          </p:nvSpPr>
          <p:spPr bwMode="auto">
            <a:xfrm>
              <a:off x="1701" y="7897"/>
              <a:ext cx="540" cy="1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L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I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B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O</a:t>
              </a:r>
              <a:endParaRPr kumimoji="0" lang="es-A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16" name="Text Box 4"/>
            <p:cNvSpPr txBox="1">
              <a:spLocks noChangeArrowheads="1"/>
            </p:cNvSpPr>
            <p:nvPr/>
          </p:nvSpPr>
          <p:spPr bwMode="auto">
            <a:xfrm>
              <a:off x="2781" y="7177"/>
              <a:ext cx="144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CONCEPTO</a:t>
              </a:r>
              <a:endParaRPr kumimoji="0" lang="es-A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17" name="Text Box 5"/>
            <p:cNvSpPr txBox="1">
              <a:spLocks noChangeArrowheads="1"/>
            </p:cNvSpPr>
            <p:nvPr/>
          </p:nvSpPr>
          <p:spPr bwMode="auto">
            <a:xfrm>
              <a:off x="2961" y="8617"/>
              <a:ext cx="1260" cy="1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RUTAS PARA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SU MANEJO</a:t>
              </a:r>
              <a:endParaRPr kumimoji="0" lang="es-A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18" name="Text Box 6"/>
            <p:cNvSpPr txBox="1">
              <a:spLocks noChangeArrowheads="1"/>
            </p:cNvSpPr>
            <p:nvPr/>
          </p:nvSpPr>
          <p:spPr bwMode="auto">
            <a:xfrm>
              <a:off x="4401" y="6997"/>
              <a:ext cx="612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Se les conoce así a los archivos de Excel por estar constituidos por hojas que aparecen predeterminadas como Hoja1, Hoja2, Hoja3</a:t>
              </a:r>
              <a:endParaRPr kumimoji="0" lang="es-A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19" name="Text Box 7"/>
            <p:cNvSpPr txBox="1">
              <a:spLocks noChangeArrowheads="1"/>
            </p:cNvSpPr>
            <p:nvPr/>
          </p:nvSpPr>
          <p:spPr bwMode="auto">
            <a:xfrm>
              <a:off x="4401" y="8437"/>
              <a:ext cx="234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MENU CONTEXTUAL</a:t>
              </a:r>
              <a:endParaRPr kumimoji="0" lang="es-A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0" name="Text Box 8"/>
            <p:cNvSpPr txBox="1">
              <a:spLocks noChangeArrowheads="1"/>
            </p:cNvSpPr>
            <p:nvPr/>
          </p:nvSpPr>
          <p:spPr bwMode="auto">
            <a:xfrm>
              <a:off x="4401" y="9517"/>
              <a:ext cx="25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COMBINACIÓN DE TECLAS Y RATÓN</a:t>
              </a:r>
              <a:endParaRPr kumimoji="0" lang="es-A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1" name="Text Box 9"/>
            <p:cNvSpPr txBox="1">
              <a:spLocks noChangeArrowheads="1"/>
            </p:cNvSpPr>
            <p:nvPr/>
          </p:nvSpPr>
          <p:spPr bwMode="auto">
            <a:xfrm>
              <a:off x="6965" y="8104"/>
              <a:ext cx="3060" cy="1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457200" marR="0" lvl="1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Cambiar nombre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Eliminar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Insertar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Mover o copiar</a:t>
              </a:r>
              <a:endParaRPr kumimoji="0" lang="es-A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2" name="AutoShape 10"/>
            <p:cNvSpPr>
              <a:spLocks/>
            </p:cNvSpPr>
            <p:nvPr/>
          </p:nvSpPr>
          <p:spPr bwMode="auto">
            <a:xfrm>
              <a:off x="2601" y="6997"/>
              <a:ext cx="240" cy="3240"/>
            </a:xfrm>
            <a:prstGeom prst="leftBrace">
              <a:avLst>
                <a:gd name="adj1" fmla="val 1125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13323" name="AutoShape 11"/>
            <p:cNvSpPr>
              <a:spLocks/>
            </p:cNvSpPr>
            <p:nvPr/>
          </p:nvSpPr>
          <p:spPr bwMode="auto">
            <a:xfrm>
              <a:off x="4221" y="8257"/>
              <a:ext cx="240" cy="1800"/>
            </a:xfrm>
            <a:prstGeom prst="leftBrace">
              <a:avLst>
                <a:gd name="adj1" fmla="val 625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13324" name="AutoShape 12"/>
            <p:cNvSpPr>
              <a:spLocks/>
            </p:cNvSpPr>
            <p:nvPr/>
          </p:nvSpPr>
          <p:spPr bwMode="auto">
            <a:xfrm>
              <a:off x="6741" y="8077"/>
              <a:ext cx="240" cy="1080"/>
            </a:xfrm>
            <a:prstGeom prst="leftBrace">
              <a:avLst>
                <a:gd name="adj1" fmla="val 375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13325" name="AutoShape 13"/>
            <p:cNvSpPr>
              <a:spLocks/>
            </p:cNvSpPr>
            <p:nvPr/>
          </p:nvSpPr>
          <p:spPr bwMode="auto">
            <a:xfrm>
              <a:off x="4221" y="6997"/>
              <a:ext cx="240" cy="900"/>
            </a:xfrm>
            <a:prstGeom prst="leftBrace">
              <a:avLst>
                <a:gd name="adj1" fmla="val 3125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13326" name="Text Box 14"/>
            <p:cNvSpPr txBox="1">
              <a:spLocks noChangeArrowheads="1"/>
            </p:cNvSpPr>
            <p:nvPr/>
          </p:nvSpPr>
          <p:spPr bwMode="auto">
            <a:xfrm>
              <a:off x="6921" y="9337"/>
              <a:ext cx="3600" cy="1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Ejemplo: Para copiar una hoja ubicarse</a:t>
              </a:r>
              <a:r>
                <a:rPr kumimoji="0" lang="es-A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 en la pestaña de la hoja, mantener pulsada la tecla </a:t>
              </a:r>
              <a:r>
                <a:rPr kumimoji="0" lang="es-AR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Ctrl</a:t>
              </a:r>
              <a:r>
                <a:rPr kumimoji="0" lang="es-A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 y el botón izquierdo del ratón y arrastrar hacia donde se desee.</a:t>
              </a:r>
            </a:p>
          </p:txBody>
        </p:sp>
        <p:sp>
          <p:nvSpPr>
            <p:cNvPr id="13327" name="AutoShape 15"/>
            <p:cNvSpPr>
              <a:spLocks/>
            </p:cNvSpPr>
            <p:nvPr/>
          </p:nvSpPr>
          <p:spPr bwMode="auto">
            <a:xfrm>
              <a:off x="6741" y="9337"/>
              <a:ext cx="240" cy="900"/>
            </a:xfrm>
            <a:prstGeom prst="leftBrace">
              <a:avLst>
                <a:gd name="adj1" fmla="val 3125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0" y="433305"/>
            <a:ext cx="9144000" cy="5996065"/>
            <a:chOff x="1701" y="9328"/>
            <a:chExt cx="8280" cy="3780"/>
          </a:xfrm>
        </p:grpSpPr>
        <p:sp>
          <p:nvSpPr>
            <p:cNvPr id="14339" name="Text Box 3"/>
            <p:cNvSpPr txBox="1">
              <a:spLocks noChangeArrowheads="1"/>
            </p:cNvSpPr>
            <p:nvPr/>
          </p:nvSpPr>
          <p:spPr bwMode="auto">
            <a:xfrm>
              <a:off x="1701" y="10768"/>
              <a:ext cx="1980" cy="1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HERRAMIENTAS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DE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REVISIÓN</a:t>
              </a:r>
              <a:endParaRPr kumimoji="0" lang="es-A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40" name="Text Box 4"/>
            <p:cNvSpPr txBox="1">
              <a:spLocks noChangeArrowheads="1"/>
            </p:cNvSpPr>
            <p:nvPr/>
          </p:nvSpPr>
          <p:spPr bwMode="auto">
            <a:xfrm>
              <a:off x="3861" y="9820"/>
              <a:ext cx="144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REVISIÓN VISUAL</a:t>
              </a:r>
              <a:endParaRPr kumimoji="0" lang="es-A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42" name="Text Box 6"/>
            <p:cNvSpPr txBox="1">
              <a:spLocks noChangeArrowheads="1"/>
            </p:cNvSpPr>
            <p:nvPr/>
          </p:nvSpPr>
          <p:spPr bwMode="auto">
            <a:xfrm>
              <a:off x="3861" y="11704"/>
              <a:ext cx="1800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REVISIÓN ORTOGRÁFICA</a:t>
              </a:r>
              <a:endParaRPr kumimoji="0" lang="es-A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43" name="Text Box 7"/>
            <p:cNvSpPr txBox="1">
              <a:spLocks noChangeArrowheads="1"/>
            </p:cNvSpPr>
            <p:nvPr/>
          </p:nvSpPr>
          <p:spPr bwMode="auto">
            <a:xfrm>
              <a:off x="5841" y="11128"/>
              <a:ext cx="4140" cy="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PASOS: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1.- Seleccionar el área a revisar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2.- Pulsar el ícono </a:t>
              </a:r>
              <a:r>
                <a:rPr kumimoji="0" lang="es-A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3.-S</a:t>
              </a:r>
              <a:r>
                <a:rPr kumimoji="0" lang="es-A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e desplegará un cuadro de diálogo con los errores identificados y las sugerencias de corrección</a:t>
              </a:r>
              <a:endParaRPr kumimoji="0" lang="es-A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44" name="AutoShape 8"/>
            <p:cNvSpPr>
              <a:spLocks/>
            </p:cNvSpPr>
            <p:nvPr/>
          </p:nvSpPr>
          <p:spPr bwMode="auto">
            <a:xfrm>
              <a:off x="3681" y="9328"/>
              <a:ext cx="240" cy="3780"/>
            </a:xfrm>
            <a:prstGeom prst="leftBrace">
              <a:avLst>
                <a:gd name="adj1" fmla="val 13125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14345" name="AutoShape 9"/>
            <p:cNvSpPr>
              <a:spLocks/>
            </p:cNvSpPr>
            <p:nvPr/>
          </p:nvSpPr>
          <p:spPr bwMode="auto">
            <a:xfrm>
              <a:off x="5481" y="11128"/>
              <a:ext cx="240" cy="1800"/>
            </a:xfrm>
            <a:prstGeom prst="leftBrace">
              <a:avLst>
                <a:gd name="adj1" fmla="val 625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14346" name="AutoShape 10"/>
            <p:cNvSpPr>
              <a:spLocks/>
            </p:cNvSpPr>
            <p:nvPr/>
          </p:nvSpPr>
          <p:spPr bwMode="auto">
            <a:xfrm>
              <a:off x="5481" y="9328"/>
              <a:ext cx="240" cy="1620"/>
            </a:xfrm>
            <a:prstGeom prst="leftBrace">
              <a:avLst>
                <a:gd name="adj1" fmla="val 5625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</p:grpSp>
      <p:sp>
        <p:nvSpPr>
          <p:cNvPr id="14366" name="Rectangle 30"/>
          <p:cNvSpPr>
            <a:spLocks noChangeArrowheads="1"/>
          </p:cNvSpPr>
          <p:nvPr/>
        </p:nvSpPr>
        <p:spPr bwMode="auto">
          <a:xfrm>
            <a:off x="4500562" y="714356"/>
            <a:ext cx="40005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Seleccionando el botón </a:t>
            </a: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Vista preliminar  </a:t>
            </a: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4365" name="Picture 2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071546"/>
            <a:ext cx="342900" cy="228600"/>
          </a:xfrm>
          <a:prstGeom prst="rect">
            <a:avLst/>
          </a:prstGeom>
          <a:noFill/>
        </p:spPr>
      </p:pic>
      <p:sp>
        <p:nvSpPr>
          <p:cNvPr id="14367" name="Rectangle 31"/>
          <p:cNvSpPr>
            <a:spLocks noChangeArrowheads="1"/>
          </p:cNvSpPr>
          <p:nvPr/>
        </p:nvSpPr>
        <p:spPr bwMode="auto">
          <a:xfrm>
            <a:off x="4429124" y="2143116"/>
            <a:ext cx="328611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Seleccionando del menú </a:t>
            </a: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Ver 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la opción </a:t>
            </a: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Vista previa de salto de página 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o la opción </a:t>
            </a: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Pantalla completa</a:t>
            </a: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4000" cy="6572272"/>
            <a:chOff x="1881" y="8437"/>
            <a:chExt cx="9360" cy="5940"/>
          </a:xfrm>
        </p:grpSpPr>
        <p:sp>
          <p:nvSpPr>
            <p:cNvPr id="5123" name="Text Box 3"/>
            <p:cNvSpPr txBox="1">
              <a:spLocks noChangeArrowheads="1"/>
            </p:cNvSpPr>
            <p:nvPr/>
          </p:nvSpPr>
          <p:spPr bwMode="auto">
            <a:xfrm>
              <a:off x="2421" y="9229"/>
              <a:ext cx="1440" cy="38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s-MX" sz="1600" b="1" dirty="0" err="1">
                  <a:latin typeface="Calibri" pitchFamily="34" charset="0"/>
                </a:rPr>
                <a:t> DE </a:t>
              </a:r>
            </a:p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endParaRPr lang="es-MX" sz="1600" b="1" dirty="0" err="1">
                <a:latin typeface="Calibri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endParaRPr lang="es-MX" sz="1600" b="1" dirty="0" err="1">
                <a:latin typeface="Calibri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s-MX" sz="1600" b="1" dirty="0" err="1">
                  <a:latin typeface="Calibri" pitchFamily="34" charset="0"/>
                </a:rPr>
                <a:t>AYUDA</a:t>
              </a:r>
            </a:p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endParaRPr lang="es-MX" sz="1600" b="1" dirty="0" err="1">
                <a:latin typeface="Calibri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s-MX" sz="1600" b="1" dirty="0" err="1">
                  <a:latin typeface="Calibri" pitchFamily="34" charset="0"/>
                </a:rPr>
                <a:t> </a:t>
              </a:r>
            </a:p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s-MX" sz="1600" b="1" dirty="0" err="1">
                  <a:latin typeface="Calibri" pitchFamily="34" charset="0"/>
                </a:rPr>
                <a:t>EN </a:t>
              </a:r>
            </a:p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endParaRPr lang="es-MX" sz="1600" b="1" dirty="0" err="1">
                <a:latin typeface="Calibri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endParaRPr lang="es-MX" sz="1600" b="1" dirty="0" err="1">
                <a:latin typeface="Calibri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s-MX" sz="1600" b="1" dirty="0" err="1">
                  <a:latin typeface="Calibri" pitchFamily="34" charset="0"/>
                </a:rPr>
                <a:t>LINEA</a:t>
              </a:r>
              <a:endParaRPr lang="es-AR" sz="1600" b="1" dirty="0" err="1">
                <a:latin typeface="Calibri" pitchFamily="34" charset="0"/>
              </a:endParaRPr>
            </a:p>
          </p:txBody>
        </p:sp>
        <p:sp>
          <p:nvSpPr>
            <p:cNvPr id="5124" name="Text Box 4"/>
            <p:cNvSpPr txBox="1">
              <a:spLocks noChangeArrowheads="1"/>
            </p:cNvSpPr>
            <p:nvPr/>
          </p:nvSpPr>
          <p:spPr bwMode="auto">
            <a:xfrm>
              <a:off x="1881" y="8889"/>
              <a:ext cx="540" cy="5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fontAlgn="base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pt-BR" sz="2000" b="1" dirty="0" err="1">
                  <a:latin typeface="Calibri" pitchFamily="34" charset="0"/>
                </a:rPr>
                <a:t>H</a:t>
              </a:r>
            </a:p>
            <a:p>
              <a:pPr marR="0" lvl="0" indent="0" fontAlgn="base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pt-BR" sz="2000" b="1" dirty="0" err="1">
                  <a:latin typeface="Calibri" pitchFamily="34" charset="0"/>
                </a:rPr>
                <a:t>E</a:t>
              </a:r>
            </a:p>
            <a:p>
              <a:pPr marR="0" lvl="0" indent="0" fontAlgn="base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pt-BR" sz="2000" b="1" dirty="0" err="1">
                  <a:latin typeface="Calibri" pitchFamily="34" charset="0"/>
                </a:rPr>
                <a:t>R</a:t>
              </a:r>
            </a:p>
            <a:p>
              <a:pPr marR="0" lvl="0" indent="0" fontAlgn="base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pt-BR" sz="2000" b="1" dirty="0" smtClean="0">
                  <a:latin typeface="Calibri" pitchFamily="34" charset="0"/>
                </a:rPr>
                <a:t>R</a:t>
              </a:r>
            </a:p>
            <a:p>
              <a:pPr marR="0" lvl="0" indent="0" fontAlgn="base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pt-BR" sz="2000" b="1" dirty="0" smtClean="0">
                  <a:latin typeface="Calibri" pitchFamily="34" charset="0"/>
                </a:rPr>
                <a:t>AM</a:t>
              </a:r>
              <a:endParaRPr lang="pt-BR" sz="2000" b="1" dirty="0">
                <a:latin typeface="Calibri" pitchFamily="34" charset="0"/>
              </a:endParaRPr>
            </a:p>
            <a:p>
              <a:pPr marR="0" lvl="0" indent="0" fontAlgn="base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pt-BR" sz="2000" b="1" dirty="0" err="1">
                  <a:latin typeface="Calibri" pitchFamily="34" charset="0"/>
                </a:rPr>
                <a:t>I</a:t>
              </a:r>
            </a:p>
            <a:p>
              <a:pPr marR="0" lvl="0" indent="0" fontAlgn="base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pt-BR" sz="2000" b="1" dirty="0" smtClean="0">
                  <a:latin typeface="Calibri" pitchFamily="34" charset="0"/>
                </a:rPr>
                <a:t>E</a:t>
              </a:r>
            </a:p>
            <a:p>
              <a:pPr marR="0" lvl="0" indent="0" fontAlgn="base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pt-BR" sz="2000" b="1" dirty="0" smtClean="0">
                  <a:latin typeface="Calibri" pitchFamily="34" charset="0"/>
                </a:rPr>
                <a:t>N</a:t>
              </a:r>
              <a:endParaRPr lang="pt-BR" sz="2000" b="1" dirty="0">
                <a:latin typeface="Calibri" pitchFamily="34" charset="0"/>
              </a:endParaRPr>
            </a:p>
            <a:p>
              <a:pPr marR="0" lvl="0" indent="0" fontAlgn="base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pt-BR" sz="2000" b="1" dirty="0" err="1">
                  <a:latin typeface="Calibri" pitchFamily="34" charset="0"/>
                </a:rPr>
                <a:t>T</a:t>
              </a:r>
            </a:p>
            <a:p>
              <a:pPr marR="0" lvl="0" indent="0" fontAlgn="base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pt-BR" sz="2000" b="1" dirty="0" err="1">
                  <a:latin typeface="Calibri" pitchFamily="34" charset="0"/>
                </a:rPr>
                <a:t>A</a:t>
              </a:r>
            </a:p>
            <a:p>
              <a:pPr marR="0" lvl="0" indent="0" fontAlgn="base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n-US" sz="2000" b="1" dirty="0" err="1">
                  <a:latin typeface="Calibri" pitchFamily="34" charset="0"/>
                </a:rPr>
                <a:t>S</a:t>
              </a:r>
              <a:endParaRPr lang="es-AR" sz="2000" b="1" dirty="0" err="1">
                <a:latin typeface="Calibri" pitchFamily="34" charset="0"/>
              </a:endParaRPr>
            </a:p>
          </p:txBody>
        </p:sp>
        <p:sp>
          <p:nvSpPr>
            <p:cNvPr id="5125" name="Text Box 5"/>
            <p:cNvSpPr txBox="1">
              <a:spLocks noChangeArrowheads="1"/>
            </p:cNvSpPr>
            <p:nvPr/>
          </p:nvSpPr>
          <p:spPr bwMode="auto">
            <a:xfrm>
              <a:off x="3681" y="9049"/>
              <a:ext cx="14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s-MX" sz="1600" b="1" dirty="0" err="1">
                  <a:latin typeface="Calibri" pitchFamily="34" charset="0"/>
                </a:rPr>
                <a:t>OPCIONES</a:t>
              </a:r>
              <a:endParaRPr lang="es-AR" sz="1600" b="1" dirty="0" err="1">
                <a:latin typeface="Calibri" pitchFamily="34" charset="0"/>
              </a:endParaRPr>
            </a:p>
          </p:txBody>
        </p:sp>
        <p:sp>
          <p:nvSpPr>
            <p:cNvPr id="5126" name="Text Box 6"/>
            <p:cNvSpPr txBox="1">
              <a:spLocks noChangeArrowheads="1"/>
            </p:cNvSpPr>
            <p:nvPr/>
          </p:nvSpPr>
          <p:spPr bwMode="auto">
            <a:xfrm>
              <a:off x="3681" y="10849"/>
              <a:ext cx="144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s-MX" sz="1400" b="1" dirty="0" err="1">
                  <a:latin typeface="Calibri" pitchFamily="34" charset="0"/>
                </a:rPr>
                <a:t>AYUDANTES</a:t>
              </a:r>
              <a:endParaRPr lang="es-AR" sz="1400" b="1" dirty="0" err="1">
                <a:latin typeface="Calibri" pitchFamily="34" charset="0"/>
              </a:endParaRPr>
            </a:p>
          </p:txBody>
        </p:sp>
        <p:sp>
          <p:nvSpPr>
            <p:cNvPr id="5127" name="Text Box 7"/>
            <p:cNvSpPr txBox="1">
              <a:spLocks noChangeArrowheads="1"/>
            </p:cNvSpPr>
            <p:nvPr/>
          </p:nvSpPr>
          <p:spPr bwMode="auto">
            <a:xfrm>
              <a:off x="3501" y="12493"/>
              <a:ext cx="1440" cy="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s-MX" sz="1600" b="1" dirty="0" err="1">
                  <a:latin typeface="Calibri" pitchFamily="34" charset="0"/>
                </a:rPr>
                <a:t>RUTA PARA </a:t>
              </a:r>
            </a:p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s-MX" sz="1600" b="1" dirty="0" err="1">
                  <a:latin typeface="Calibri" pitchFamily="34" charset="0"/>
                </a:rPr>
                <a:t>ACTIVAR </a:t>
              </a:r>
              <a:endParaRPr lang="es-AR" sz="1600" b="1" dirty="0" err="1">
                <a:latin typeface="Calibri" pitchFamily="34" charset="0"/>
              </a:endParaRPr>
            </a:p>
          </p:txBody>
        </p:sp>
        <p:sp>
          <p:nvSpPr>
            <p:cNvPr id="5128" name="Text Box 8"/>
            <p:cNvSpPr txBox="1">
              <a:spLocks noChangeArrowheads="1"/>
            </p:cNvSpPr>
            <p:nvPr/>
          </p:nvSpPr>
          <p:spPr bwMode="auto">
            <a:xfrm>
              <a:off x="5301" y="8509"/>
              <a:ext cx="2340" cy="17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F1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Menú ayuda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Ícono  </a:t>
              </a:r>
              <a:endPara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A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29" name="Text Box 9"/>
            <p:cNvSpPr txBox="1">
              <a:spLocks noChangeArrowheads="1"/>
            </p:cNvSpPr>
            <p:nvPr/>
          </p:nvSpPr>
          <p:spPr bwMode="auto">
            <a:xfrm>
              <a:off x="5830" y="10309"/>
              <a:ext cx="1440" cy="1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s-MX" sz="1600" b="1" dirty="0" err="1">
                  <a:latin typeface="Calibri" pitchFamily="34" charset="0"/>
                </a:rPr>
                <a:t>Clipo</a:t>
              </a:r>
              <a:endParaRPr lang="es-MX" sz="1600" b="1" dirty="0">
                <a:latin typeface="Calibri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s-MX" sz="1600" b="1" dirty="0">
                  <a:latin typeface="Calibri" pitchFamily="34" charset="0"/>
                </a:rPr>
                <a:t>F1</a:t>
              </a:r>
            </a:p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s-MX" sz="1600" b="1" dirty="0" err="1">
                  <a:latin typeface="Calibri" pitchFamily="34" charset="0"/>
                </a:rPr>
                <a:t>Ridondo</a:t>
              </a:r>
              <a:endParaRPr lang="es-MX" sz="1600" b="1" dirty="0">
                <a:latin typeface="Calibri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s-MX" sz="1600" b="1" dirty="0">
                  <a:latin typeface="Calibri" pitchFamily="34" charset="0"/>
                </a:rPr>
                <a:t>Minino</a:t>
              </a:r>
              <a:endParaRPr lang="es-AR" sz="1600" b="1" dirty="0">
                <a:latin typeface="Calibri" pitchFamily="34" charset="0"/>
              </a:endParaRPr>
            </a:p>
          </p:txBody>
        </p:sp>
        <p:sp>
          <p:nvSpPr>
            <p:cNvPr id="5130" name="AutoShape 10"/>
            <p:cNvSpPr>
              <a:spLocks/>
            </p:cNvSpPr>
            <p:nvPr/>
          </p:nvSpPr>
          <p:spPr bwMode="auto">
            <a:xfrm>
              <a:off x="3321" y="8437"/>
              <a:ext cx="360" cy="5940"/>
            </a:xfrm>
            <a:prstGeom prst="leftBrace">
              <a:avLst>
                <a:gd name="adj1" fmla="val 1375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5131" name="AutoShape 11"/>
            <p:cNvSpPr>
              <a:spLocks/>
            </p:cNvSpPr>
            <p:nvPr/>
          </p:nvSpPr>
          <p:spPr bwMode="auto">
            <a:xfrm>
              <a:off x="4941" y="8509"/>
              <a:ext cx="360" cy="1620"/>
            </a:xfrm>
            <a:prstGeom prst="leftBrace">
              <a:avLst>
                <a:gd name="adj1" fmla="val 37500"/>
                <a:gd name="adj2" fmla="val 43519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5132" name="AutoShape 12"/>
            <p:cNvSpPr>
              <a:spLocks/>
            </p:cNvSpPr>
            <p:nvPr/>
          </p:nvSpPr>
          <p:spPr bwMode="auto">
            <a:xfrm>
              <a:off x="5301" y="10489"/>
              <a:ext cx="540" cy="1080"/>
            </a:xfrm>
            <a:prstGeom prst="leftBrace">
              <a:avLst>
                <a:gd name="adj1" fmla="val 16667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5133" name="AutoShape 13"/>
            <p:cNvSpPr>
              <a:spLocks/>
            </p:cNvSpPr>
            <p:nvPr/>
          </p:nvSpPr>
          <p:spPr bwMode="auto">
            <a:xfrm>
              <a:off x="4941" y="11773"/>
              <a:ext cx="360" cy="2604"/>
            </a:xfrm>
            <a:prstGeom prst="leftBrace">
              <a:avLst>
                <a:gd name="adj1" fmla="val 60278"/>
                <a:gd name="adj2" fmla="val 51389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5134" name="Text Box 14"/>
            <p:cNvSpPr txBox="1">
              <a:spLocks noChangeArrowheads="1"/>
            </p:cNvSpPr>
            <p:nvPr/>
          </p:nvSpPr>
          <p:spPr bwMode="auto">
            <a:xfrm>
              <a:off x="6854" y="13215"/>
              <a:ext cx="3600" cy="1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fontAlgn="base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s-MX" sz="1600" b="1" dirty="0" err="1">
                  <a:latin typeface="Calibri" pitchFamily="34" charset="0"/>
                </a:rPr>
                <a:t>Clic en Ícono   , escribir la duda,</a:t>
              </a:r>
            </a:p>
            <a:p>
              <a:pPr marR="0" lvl="0" indent="0" fontAlgn="base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s-MX" sz="1600" b="1" dirty="0" err="1">
                  <a:latin typeface="Calibri" pitchFamily="34" charset="0"/>
                </a:rPr>
                <a:t> clic en BUSCAR y elegir una de </a:t>
              </a:r>
            </a:p>
            <a:p>
              <a:pPr marR="0" lvl="0" indent="0" fontAlgn="base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s-MX" sz="1600" b="1" dirty="0" err="1">
                  <a:latin typeface="Calibri" pitchFamily="34" charset="0"/>
                </a:rPr>
                <a:t>las opciones desplegadas.</a:t>
              </a:r>
              <a:endParaRPr lang="es-AR" sz="1600" b="1" dirty="0" err="1">
                <a:latin typeface="Calibri" pitchFamily="34" charset="0"/>
              </a:endParaRPr>
            </a:p>
          </p:txBody>
        </p:sp>
        <p:sp>
          <p:nvSpPr>
            <p:cNvPr id="5135" name="Text Box 15"/>
            <p:cNvSpPr txBox="1">
              <a:spLocks noChangeArrowheads="1"/>
            </p:cNvSpPr>
            <p:nvPr/>
          </p:nvSpPr>
          <p:spPr bwMode="auto">
            <a:xfrm>
              <a:off x="5318" y="12117"/>
              <a:ext cx="144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fontAlgn="base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s-MX" sz="1600" b="1" dirty="0" err="1">
                  <a:latin typeface="Calibri" pitchFamily="34" charset="0"/>
                </a:rPr>
                <a:t>¿Qué es esto?</a:t>
              </a:r>
              <a:endParaRPr lang="es-AR" sz="1600" b="1" dirty="0" err="1">
                <a:latin typeface="Calibri" pitchFamily="34" charset="0"/>
              </a:endParaRPr>
            </a:p>
          </p:txBody>
        </p:sp>
        <p:sp>
          <p:nvSpPr>
            <p:cNvPr id="5136" name="Text Box 16"/>
            <p:cNvSpPr txBox="1">
              <a:spLocks noChangeArrowheads="1"/>
            </p:cNvSpPr>
            <p:nvPr/>
          </p:nvSpPr>
          <p:spPr bwMode="auto">
            <a:xfrm>
              <a:off x="5301" y="13117"/>
              <a:ext cx="1440" cy="1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s-MX" sz="1600" b="1" dirty="0" err="1">
                  <a:latin typeface="Calibri" pitchFamily="34" charset="0"/>
                </a:rPr>
                <a:t>CUADRO DE DIÁLOGO DE  LA AYUDA</a:t>
              </a:r>
              <a:endParaRPr lang="es-AR" sz="1600" b="1" dirty="0" err="1">
                <a:latin typeface="Calibri" pitchFamily="34" charset="0"/>
              </a:endParaRPr>
            </a:p>
          </p:txBody>
        </p:sp>
        <p:sp>
          <p:nvSpPr>
            <p:cNvPr id="5137" name="Text Box 17"/>
            <p:cNvSpPr txBox="1">
              <a:spLocks noChangeArrowheads="1"/>
            </p:cNvSpPr>
            <p:nvPr/>
          </p:nvSpPr>
          <p:spPr bwMode="auto">
            <a:xfrm>
              <a:off x="6921" y="11794"/>
              <a:ext cx="4320" cy="1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s-AR" sz="1600" b="1" dirty="0" err="1">
                  <a:latin typeface="Calibri" pitchFamily="34" charset="0"/>
                </a:rPr>
                <a:t>Menú ayuda, opción “¿Qué es </a:t>
              </a:r>
            </a:p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s-AR" sz="1600" b="1" dirty="0" err="1">
                  <a:latin typeface="Calibri" pitchFamily="34" charset="0"/>
                </a:rPr>
                <a:t>esto?”, seleccionar  menú donde </a:t>
              </a:r>
            </a:p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s-AR" sz="1600" b="1" dirty="0" err="1">
                  <a:latin typeface="Calibri" pitchFamily="34" charset="0"/>
                </a:rPr>
                <a:t>se localiza la opción sobre la </a:t>
              </a:r>
            </a:p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s-AR" sz="1600" b="1" dirty="0" err="1">
                  <a:latin typeface="Calibri" pitchFamily="34" charset="0"/>
                </a:rPr>
                <a:t>cual tengas duda</a:t>
              </a:r>
            </a:p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endParaRPr lang="es-AR" sz="1600" b="1" dirty="0" err="1">
                <a:latin typeface="Calibri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endParaRPr lang="es-AR" sz="1600" b="1" dirty="0" err="1">
                <a:latin typeface="Calibri" pitchFamily="34" charset="0"/>
              </a:endParaRPr>
            </a:p>
          </p:txBody>
        </p:sp>
        <p:sp>
          <p:nvSpPr>
            <p:cNvPr id="5138" name="AutoShape 18"/>
            <p:cNvSpPr>
              <a:spLocks/>
            </p:cNvSpPr>
            <p:nvPr/>
          </p:nvSpPr>
          <p:spPr bwMode="auto">
            <a:xfrm>
              <a:off x="6741" y="11857"/>
              <a:ext cx="240" cy="1080"/>
            </a:xfrm>
            <a:prstGeom prst="leftBrace">
              <a:avLst>
                <a:gd name="adj1" fmla="val 375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5139" name="AutoShape 19"/>
            <p:cNvSpPr>
              <a:spLocks/>
            </p:cNvSpPr>
            <p:nvPr/>
          </p:nvSpPr>
          <p:spPr bwMode="auto">
            <a:xfrm>
              <a:off x="6741" y="13117"/>
              <a:ext cx="360" cy="1080"/>
            </a:xfrm>
            <a:prstGeom prst="leftBrace">
              <a:avLst>
                <a:gd name="adj1" fmla="val 250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8" name="Group 14"/>
          <p:cNvGrpSpPr>
            <a:grpSpLocks/>
          </p:cNvGrpSpPr>
          <p:nvPr/>
        </p:nvGrpSpPr>
        <p:grpSpPr bwMode="auto">
          <a:xfrm>
            <a:off x="0" y="214290"/>
            <a:ext cx="8441765" cy="6357982"/>
            <a:chOff x="1701" y="8191"/>
            <a:chExt cx="8475" cy="3666"/>
          </a:xfrm>
        </p:grpSpPr>
        <p:sp>
          <p:nvSpPr>
            <p:cNvPr id="6159" name="Text Box 15"/>
            <p:cNvSpPr txBox="1">
              <a:spLocks noChangeArrowheads="1"/>
            </p:cNvSpPr>
            <p:nvPr/>
          </p:nvSpPr>
          <p:spPr bwMode="auto">
            <a:xfrm>
              <a:off x="4401" y="8371"/>
              <a:ext cx="234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FORMATOS PREDETERMINADOS</a:t>
              </a:r>
              <a:endParaRPr kumimoji="0" lang="es-A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60" name="Text Box 16"/>
            <p:cNvSpPr txBox="1">
              <a:spLocks noChangeArrowheads="1"/>
            </p:cNvSpPr>
            <p:nvPr/>
          </p:nvSpPr>
          <p:spPr bwMode="auto">
            <a:xfrm>
              <a:off x="4401" y="9877"/>
              <a:ext cx="126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LIBRO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EN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BLANCO</a:t>
              </a:r>
              <a:endParaRPr kumimoji="0" lang="es-A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61" name="Text Box 17"/>
            <p:cNvSpPr txBox="1">
              <a:spLocks noChangeArrowheads="1"/>
            </p:cNvSpPr>
            <p:nvPr/>
          </p:nvSpPr>
          <p:spPr bwMode="auto">
            <a:xfrm>
              <a:off x="4401" y="11317"/>
              <a:ext cx="108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RUTA</a:t>
              </a:r>
              <a:endParaRPr kumimoji="0" lang="es-A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62" name="Text Box 18"/>
            <p:cNvSpPr txBox="1">
              <a:spLocks noChangeArrowheads="1"/>
            </p:cNvSpPr>
            <p:nvPr/>
          </p:nvSpPr>
          <p:spPr bwMode="auto">
            <a:xfrm>
              <a:off x="6936" y="8356"/>
              <a:ext cx="324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- FACTURA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- INFORME DE GASTOS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- PEDIDO</a:t>
              </a:r>
              <a:endParaRPr kumimoji="0" lang="es-A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63" name="Text Box 19"/>
            <p:cNvSpPr txBox="1">
              <a:spLocks noChangeArrowheads="1"/>
            </p:cNvSpPr>
            <p:nvPr/>
          </p:nvSpPr>
          <p:spPr bwMode="auto">
            <a:xfrm>
              <a:off x="5661" y="9962"/>
              <a:ext cx="3642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HACER CLIC EN EL ÍCONO</a:t>
              </a:r>
              <a:r>
                <a:rPr kumimoji="0" lang="es-MX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 (NUEVO)</a:t>
              </a:r>
              <a:endParaRPr kumimoji="0" lang="es-A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64" name="Text Box 20"/>
            <p:cNvSpPr txBox="1">
              <a:spLocks noChangeArrowheads="1"/>
            </p:cNvSpPr>
            <p:nvPr/>
          </p:nvSpPr>
          <p:spPr bwMode="auto">
            <a:xfrm>
              <a:off x="5287" y="11198"/>
              <a:ext cx="4860" cy="6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Archivo</a:t>
              </a: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/</a:t>
              </a:r>
              <a:r>
                <a:rPr kumimoji="0" lang="es-MX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Nuevo</a:t>
              </a: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/</a:t>
              </a:r>
              <a:r>
                <a:rPr kumimoji="0" lang="es-MX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Soluciones hoja de cálculo</a:t>
              </a:r>
              <a:endPara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o </a:t>
              </a:r>
              <a:r>
                <a:rPr kumimoji="0" lang="es-MX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General</a:t>
              </a:r>
              <a:endParaRPr kumimoji="0" lang="es-A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65" name="AutoShape 21"/>
            <p:cNvSpPr>
              <a:spLocks/>
            </p:cNvSpPr>
            <p:nvPr/>
          </p:nvSpPr>
          <p:spPr bwMode="auto">
            <a:xfrm>
              <a:off x="3861" y="8191"/>
              <a:ext cx="360" cy="3600"/>
            </a:xfrm>
            <a:prstGeom prst="leftBrace">
              <a:avLst>
                <a:gd name="adj1" fmla="val 8333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6166" name="AutoShape 22"/>
            <p:cNvSpPr>
              <a:spLocks/>
            </p:cNvSpPr>
            <p:nvPr/>
          </p:nvSpPr>
          <p:spPr bwMode="auto">
            <a:xfrm>
              <a:off x="6561" y="8191"/>
              <a:ext cx="360" cy="900"/>
            </a:xfrm>
            <a:prstGeom prst="leftBrace">
              <a:avLst>
                <a:gd name="adj1" fmla="val 2083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6167" name="AutoShape 23"/>
            <p:cNvSpPr>
              <a:spLocks/>
            </p:cNvSpPr>
            <p:nvPr/>
          </p:nvSpPr>
          <p:spPr bwMode="auto">
            <a:xfrm>
              <a:off x="5481" y="9697"/>
              <a:ext cx="360" cy="1080"/>
            </a:xfrm>
            <a:prstGeom prst="leftBrace">
              <a:avLst>
                <a:gd name="adj1" fmla="val 250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6168" name="AutoShape 24"/>
            <p:cNvSpPr>
              <a:spLocks/>
            </p:cNvSpPr>
            <p:nvPr/>
          </p:nvSpPr>
          <p:spPr bwMode="auto">
            <a:xfrm>
              <a:off x="5121" y="11071"/>
              <a:ext cx="180" cy="786"/>
            </a:xfrm>
            <a:prstGeom prst="leftBrace">
              <a:avLst>
                <a:gd name="adj1" fmla="val 36389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6169" name="Text Box 25"/>
            <p:cNvSpPr txBox="1">
              <a:spLocks noChangeArrowheads="1"/>
            </p:cNvSpPr>
            <p:nvPr/>
          </p:nvSpPr>
          <p:spPr bwMode="auto">
            <a:xfrm>
              <a:off x="1701" y="9180"/>
              <a:ext cx="2160" cy="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CREACIÓN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DE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ARCHIVOS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CON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FORMATO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PREDETERMINADO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A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214282" y="142852"/>
            <a:ext cx="8429652" cy="6500834"/>
            <a:chOff x="1881" y="2524"/>
            <a:chExt cx="9540" cy="7173"/>
          </a:xfrm>
        </p:grpSpPr>
        <p:sp>
          <p:nvSpPr>
            <p:cNvPr id="7171" name="Text Box 3"/>
            <p:cNvSpPr txBox="1">
              <a:spLocks noChangeArrowheads="1"/>
            </p:cNvSpPr>
            <p:nvPr/>
          </p:nvSpPr>
          <p:spPr bwMode="auto">
            <a:xfrm>
              <a:off x="1881" y="5377"/>
              <a:ext cx="1440" cy="1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GUARDAR UNA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HOJA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DE </a:t>
              </a:r>
              <a:r>
                <a:rPr lang="es-MX" sz="1400" dirty="0">
                  <a:latin typeface="Calibri" pitchFamily="34" charset="0"/>
                </a:rPr>
                <a:t>CÁLCULO</a:t>
              </a:r>
              <a:endParaRPr lang="es-AR" sz="1400" dirty="0">
                <a:latin typeface="Calibri" pitchFamily="34" charset="0"/>
              </a:endParaRPr>
            </a:p>
          </p:txBody>
        </p:sp>
        <p:sp>
          <p:nvSpPr>
            <p:cNvPr id="7172" name="Text Box 4"/>
            <p:cNvSpPr txBox="1">
              <a:spLocks noChangeArrowheads="1"/>
            </p:cNvSpPr>
            <p:nvPr/>
          </p:nvSpPr>
          <p:spPr bwMode="auto">
            <a:xfrm>
              <a:off x="3861" y="2704"/>
              <a:ext cx="144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s-MX" sz="1400" dirty="0">
                  <a:latin typeface="Calibri" pitchFamily="34" charset="0"/>
                </a:rPr>
                <a:t>CONCEPTO</a:t>
              </a:r>
              <a:endParaRPr lang="es-AR" sz="1400" dirty="0">
                <a:latin typeface="Calibri" pitchFamily="34" charset="0"/>
              </a:endParaRPr>
            </a:p>
          </p:txBody>
        </p:sp>
        <p:sp>
          <p:nvSpPr>
            <p:cNvPr id="7173" name="Text Box 5"/>
            <p:cNvSpPr txBox="1">
              <a:spLocks noChangeArrowheads="1"/>
            </p:cNvSpPr>
            <p:nvPr/>
          </p:nvSpPr>
          <p:spPr bwMode="auto">
            <a:xfrm>
              <a:off x="4041" y="3784"/>
              <a:ext cx="144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OPCIONES</a:t>
              </a:r>
              <a:endParaRPr kumimoji="0" lang="es-A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74" name="Text Box 6"/>
            <p:cNvSpPr txBox="1">
              <a:spLocks noChangeArrowheads="1"/>
            </p:cNvSpPr>
            <p:nvPr/>
          </p:nvSpPr>
          <p:spPr bwMode="auto">
            <a:xfrm>
              <a:off x="4041" y="4684"/>
              <a:ext cx="16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RUTAS DE </a:t>
              </a:r>
              <a:r>
                <a:rPr lang="es-MX" sz="1400" dirty="0">
                  <a:latin typeface="Calibri" pitchFamily="34" charset="0"/>
                </a:rPr>
                <a:t>GUARDADO</a:t>
              </a:r>
              <a:endParaRPr lang="es-AR" sz="1400" dirty="0">
                <a:latin typeface="Calibri" pitchFamily="34" charset="0"/>
              </a:endParaRPr>
            </a:p>
          </p:txBody>
        </p:sp>
        <p:sp>
          <p:nvSpPr>
            <p:cNvPr id="7175" name="Text Box 7"/>
            <p:cNvSpPr txBox="1">
              <a:spLocks noChangeArrowheads="1"/>
            </p:cNvSpPr>
            <p:nvPr/>
          </p:nvSpPr>
          <p:spPr bwMode="auto">
            <a:xfrm>
              <a:off x="3861" y="7177"/>
              <a:ext cx="198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RUTAS y REQUERIMIENTOS DE RESGUARDO</a:t>
              </a:r>
              <a:endParaRPr kumimoji="0" lang="es-AR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76" name="AutoShape 8"/>
            <p:cNvSpPr>
              <a:spLocks/>
            </p:cNvSpPr>
            <p:nvPr/>
          </p:nvSpPr>
          <p:spPr bwMode="auto">
            <a:xfrm>
              <a:off x="3501" y="2524"/>
              <a:ext cx="540" cy="7173"/>
            </a:xfrm>
            <a:prstGeom prst="leftBrace">
              <a:avLst>
                <a:gd name="adj1" fmla="val 110694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7177" name="Text Box 9"/>
            <p:cNvSpPr txBox="1">
              <a:spLocks noChangeArrowheads="1"/>
            </p:cNvSpPr>
            <p:nvPr/>
          </p:nvSpPr>
          <p:spPr bwMode="auto">
            <a:xfrm>
              <a:off x="5661" y="2524"/>
              <a:ext cx="396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Grabar la hoja de cálculo una vez que la hayas creado</a:t>
              </a:r>
              <a:endParaRPr kumimoji="0" lang="es-A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78" name="Text Box 10"/>
            <p:cNvSpPr txBox="1">
              <a:spLocks noChangeArrowheads="1"/>
            </p:cNvSpPr>
            <p:nvPr/>
          </p:nvSpPr>
          <p:spPr bwMode="auto">
            <a:xfrm>
              <a:off x="5661" y="3424"/>
              <a:ext cx="270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pt-B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- </a:t>
              </a:r>
              <a:r>
                <a:rPr kumimoji="0" lang="pt-BR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Guardar </a:t>
              </a:r>
              <a:r>
                <a:rPr kumimoji="0" lang="pt-B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o </a:t>
              </a:r>
              <a:r>
                <a:rPr kumimoji="0" lang="pt-BR" sz="14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Ctrl</a:t>
              </a:r>
              <a:r>
                <a:rPr kumimoji="0" lang="pt-BR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+G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pt-B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pt-B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- </a:t>
              </a:r>
              <a:r>
                <a:rPr kumimoji="0" lang="pt-BR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Guardar como…</a:t>
              </a:r>
              <a:endParaRPr kumimoji="0" lang="es-A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79" name="Text Box 11"/>
            <p:cNvSpPr txBox="1">
              <a:spLocks noChangeArrowheads="1"/>
            </p:cNvSpPr>
            <p:nvPr/>
          </p:nvSpPr>
          <p:spPr bwMode="auto">
            <a:xfrm>
              <a:off x="5661" y="4504"/>
              <a:ext cx="414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Especificación de dónde se encuentra el archivo y con qué nombre. Ejemplo: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C:\ESCUELA\INFORMATICA\TAREAS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A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0" name="Text Box 12"/>
            <p:cNvSpPr txBox="1">
              <a:spLocks noChangeArrowheads="1"/>
            </p:cNvSpPr>
            <p:nvPr/>
          </p:nvSpPr>
          <p:spPr bwMode="auto">
            <a:xfrm>
              <a:off x="6201" y="5584"/>
              <a:ext cx="162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FRECUENCIA DE GUARDADO</a:t>
              </a:r>
              <a:endParaRPr kumimoji="0" lang="es-A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1" name="Text Box 13"/>
            <p:cNvSpPr txBox="1">
              <a:spLocks noChangeArrowheads="1"/>
            </p:cNvSpPr>
            <p:nvPr/>
          </p:nvSpPr>
          <p:spPr bwMode="auto">
            <a:xfrm>
              <a:off x="6201" y="6484"/>
              <a:ext cx="162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LOCALIZACIÓN</a:t>
              </a:r>
              <a:endParaRPr kumimoji="0" lang="es-AR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2" name="Text Box 14"/>
            <p:cNvSpPr txBox="1">
              <a:spLocks noChangeArrowheads="1"/>
            </p:cNvSpPr>
            <p:nvPr/>
          </p:nvSpPr>
          <p:spPr bwMode="auto">
            <a:xfrm>
              <a:off x="6201" y="7204"/>
              <a:ext cx="180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NOMENCLATURA</a:t>
              </a:r>
              <a:endParaRPr kumimoji="0" lang="es-AR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3" name="Text Box 15"/>
            <p:cNvSpPr txBox="1">
              <a:spLocks noChangeArrowheads="1"/>
            </p:cNvSpPr>
            <p:nvPr/>
          </p:nvSpPr>
          <p:spPr bwMode="auto">
            <a:xfrm>
              <a:off x="6201" y="7744"/>
              <a:ext cx="126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COPIA DE SEGURIDAD</a:t>
              </a:r>
              <a:endParaRPr kumimoji="0" lang="es-AR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4" name="Text Box 16"/>
            <p:cNvSpPr txBox="1">
              <a:spLocks noChangeArrowheads="1"/>
            </p:cNvSpPr>
            <p:nvPr/>
          </p:nvSpPr>
          <p:spPr bwMode="auto">
            <a:xfrm>
              <a:off x="8001" y="5584"/>
              <a:ext cx="3420" cy="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HERRAMIENTAS</a:t>
              </a:r>
              <a:r>
                <a:rPr kumimoji="0" lang="es-MX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/</a:t>
              </a:r>
              <a:r>
                <a:rPr kumimoji="0" lang="es-MX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OPCIONES</a:t>
              </a:r>
              <a:r>
                <a:rPr kumimoji="0" lang="es-MX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/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GUARDAR</a:t>
              </a:r>
              <a:endParaRPr kumimoji="0" lang="es-AR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5" name="Text Box 17"/>
            <p:cNvSpPr txBox="1">
              <a:spLocks noChangeArrowheads="1"/>
            </p:cNvSpPr>
            <p:nvPr/>
          </p:nvSpPr>
          <p:spPr bwMode="auto">
            <a:xfrm>
              <a:off x="8001" y="6304"/>
              <a:ext cx="3420" cy="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HERRAMIENTAS</a:t>
              </a:r>
              <a:r>
                <a:rPr kumimoji="0" lang="es-MX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/</a:t>
              </a:r>
              <a:r>
                <a:rPr kumimoji="0" lang="es-MX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OPCIONES</a:t>
              </a:r>
              <a:r>
                <a:rPr kumimoji="0" lang="es-MX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/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GENERAL</a:t>
              </a:r>
              <a:endParaRPr kumimoji="0" lang="es-AR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6" name="Text Box 18"/>
            <p:cNvSpPr txBox="1">
              <a:spLocks noChangeArrowheads="1"/>
            </p:cNvSpPr>
            <p:nvPr/>
          </p:nvSpPr>
          <p:spPr bwMode="auto">
            <a:xfrm>
              <a:off x="8001" y="6997"/>
              <a:ext cx="3420" cy="8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Por ejemplo los archivos de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texto y entre otras las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extensiones:  </a:t>
              </a:r>
              <a:r>
                <a:rPr kumimoji="0" lang="es-MX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.xls     .bdf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AR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7" name="Text Box 19"/>
            <p:cNvSpPr txBox="1">
              <a:spLocks noChangeArrowheads="1"/>
            </p:cNvSpPr>
            <p:nvPr/>
          </p:nvSpPr>
          <p:spPr bwMode="auto">
            <a:xfrm>
              <a:off x="7641" y="7897"/>
              <a:ext cx="306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Guardar como…</a:t>
              </a:r>
              <a:r>
                <a:rPr kumimoji="0" lang="es-MX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/</a:t>
              </a:r>
              <a:r>
                <a:rPr kumimoji="0" lang="es-MX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OPCIONES PARA GUARDAR</a:t>
              </a:r>
              <a:endParaRPr kumimoji="0" lang="es-AR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8" name="AutoShape 20"/>
            <p:cNvSpPr>
              <a:spLocks/>
            </p:cNvSpPr>
            <p:nvPr/>
          </p:nvSpPr>
          <p:spPr bwMode="auto">
            <a:xfrm>
              <a:off x="5481" y="2524"/>
              <a:ext cx="180" cy="540"/>
            </a:xfrm>
            <a:prstGeom prst="leftBrace">
              <a:avLst>
                <a:gd name="adj1" fmla="val 250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7189" name="AutoShape 21"/>
            <p:cNvSpPr>
              <a:spLocks/>
            </p:cNvSpPr>
            <p:nvPr/>
          </p:nvSpPr>
          <p:spPr bwMode="auto">
            <a:xfrm>
              <a:off x="7461" y="7744"/>
              <a:ext cx="180" cy="540"/>
            </a:xfrm>
            <a:prstGeom prst="leftBrace">
              <a:avLst>
                <a:gd name="adj1" fmla="val 250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7190" name="AutoShape 22"/>
            <p:cNvSpPr>
              <a:spLocks/>
            </p:cNvSpPr>
            <p:nvPr/>
          </p:nvSpPr>
          <p:spPr bwMode="auto">
            <a:xfrm>
              <a:off x="7821" y="7024"/>
              <a:ext cx="180" cy="540"/>
            </a:xfrm>
            <a:prstGeom prst="leftBrace">
              <a:avLst>
                <a:gd name="adj1" fmla="val 250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7191" name="AutoShape 23"/>
            <p:cNvSpPr>
              <a:spLocks/>
            </p:cNvSpPr>
            <p:nvPr/>
          </p:nvSpPr>
          <p:spPr bwMode="auto">
            <a:xfrm>
              <a:off x="7821" y="6304"/>
              <a:ext cx="180" cy="540"/>
            </a:xfrm>
            <a:prstGeom prst="leftBrace">
              <a:avLst>
                <a:gd name="adj1" fmla="val 250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7192" name="AutoShape 24"/>
            <p:cNvSpPr>
              <a:spLocks/>
            </p:cNvSpPr>
            <p:nvPr/>
          </p:nvSpPr>
          <p:spPr bwMode="auto">
            <a:xfrm>
              <a:off x="8001" y="5584"/>
              <a:ext cx="180" cy="540"/>
            </a:xfrm>
            <a:prstGeom prst="leftBrace">
              <a:avLst>
                <a:gd name="adj1" fmla="val 250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7193" name="AutoShape 25"/>
            <p:cNvSpPr>
              <a:spLocks/>
            </p:cNvSpPr>
            <p:nvPr/>
          </p:nvSpPr>
          <p:spPr bwMode="auto">
            <a:xfrm>
              <a:off x="5841" y="5584"/>
              <a:ext cx="540" cy="4113"/>
            </a:xfrm>
            <a:prstGeom prst="leftBrace">
              <a:avLst>
                <a:gd name="adj1" fmla="val 6347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7194" name="AutoShape 26"/>
            <p:cNvSpPr>
              <a:spLocks/>
            </p:cNvSpPr>
            <p:nvPr/>
          </p:nvSpPr>
          <p:spPr bwMode="auto">
            <a:xfrm>
              <a:off x="5661" y="4504"/>
              <a:ext cx="180" cy="900"/>
            </a:xfrm>
            <a:prstGeom prst="leftBrace">
              <a:avLst>
                <a:gd name="adj1" fmla="val 41667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7195" name="AutoShape 27"/>
            <p:cNvSpPr>
              <a:spLocks/>
            </p:cNvSpPr>
            <p:nvPr/>
          </p:nvSpPr>
          <p:spPr bwMode="auto">
            <a:xfrm>
              <a:off x="5481" y="3424"/>
              <a:ext cx="180" cy="900"/>
            </a:xfrm>
            <a:prstGeom prst="leftBrace">
              <a:avLst>
                <a:gd name="adj1" fmla="val 41667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7196" name="Text Box 28"/>
            <p:cNvSpPr txBox="1">
              <a:spLocks noChangeArrowheads="1"/>
            </p:cNvSpPr>
            <p:nvPr/>
          </p:nvSpPr>
          <p:spPr bwMode="auto">
            <a:xfrm>
              <a:off x="7821" y="8617"/>
              <a:ext cx="2880" cy="1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-Crear siempre copia de seguridad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-Contraseña de protección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-Contraseña contra escritura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-Se recomienda solo lectura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AR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97" name="Text Box 29"/>
            <p:cNvSpPr txBox="1">
              <a:spLocks noChangeArrowheads="1"/>
            </p:cNvSpPr>
            <p:nvPr/>
          </p:nvSpPr>
          <p:spPr bwMode="auto">
            <a:xfrm>
              <a:off x="6201" y="8797"/>
              <a:ext cx="144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MECANISMOS DE SEGURIDAD</a:t>
              </a:r>
              <a:endParaRPr kumimoji="0" lang="es-AR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98" name="AutoShape 30"/>
            <p:cNvSpPr>
              <a:spLocks/>
            </p:cNvSpPr>
            <p:nvPr/>
          </p:nvSpPr>
          <p:spPr bwMode="auto">
            <a:xfrm>
              <a:off x="7641" y="8617"/>
              <a:ext cx="240" cy="1080"/>
            </a:xfrm>
            <a:prstGeom prst="leftBrace">
              <a:avLst>
                <a:gd name="adj1" fmla="val 375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214282" y="571480"/>
            <a:ext cx="8929718" cy="6286520"/>
            <a:chOff x="1701" y="9357"/>
            <a:chExt cx="9360" cy="3960"/>
          </a:xfrm>
        </p:grpSpPr>
        <p:grpSp>
          <p:nvGrpSpPr>
            <p:cNvPr id="8195" name="Group 3"/>
            <p:cNvGrpSpPr>
              <a:grpSpLocks/>
            </p:cNvGrpSpPr>
            <p:nvPr/>
          </p:nvGrpSpPr>
          <p:grpSpPr bwMode="auto">
            <a:xfrm>
              <a:off x="1701" y="9357"/>
              <a:ext cx="6660" cy="3960"/>
              <a:chOff x="1701" y="9357"/>
              <a:chExt cx="6660" cy="3960"/>
            </a:xfrm>
          </p:grpSpPr>
          <p:sp>
            <p:nvSpPr>
              <p:cNvPr id="8196" name="Text Box 4"/>
              <p:cNvSpPr txBox="1">
                <a:spLocks noChangeArrowheads="1"/>
              </p:cNvSpPr>
              <p:nvPr/>
            </p:nvSpPr>
            <p:spPr bwMode="auto">
              <a:xfrm>
                <a:off x="1701" y="10437"/>
                <a:ext cx="1800" cy="19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FORMAS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 DE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  ABRIR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 UN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 ARCHIVO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 EN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 EXCEL</a:t>
                </a:r>
                <a:endParaRPr kumimoji="0" lang="es-AR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8197" name="Text Box 5"/>
              <p:cNvSpPr txBox="1">
                <a:spLocks noChangeArrowheads="1"/>
              </p:cNvSpPr>
              <p:nvPr/>
            </p:nvSpPr>
            <p:spPr bwMode="auto">
              <a:xfrm>
                <a:off x="4221" y="9537"/>
                <a:ext cx="4140" cy="3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- Haciendo clic en el botón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lang="es-MX" sz="1600" dirty="0">
                  <a:latin typeface="Calibri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- Desplegando el menú </a:t>
                </a:r>
                <a:r>
                  <a:rPr kumimoji="0" lang="es-MX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Archivo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lang="es-MX" sz="1600" dirty="0">
                  <a:latin typeface="Calibri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- Seleccionando </a:t>
                </a:r>
                <a:r>
                  <a:rPr kumimoji="0" lang="es-MX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Abrir </a:t>
                </a:r>
                <a:r>
                  <a:rPr kumimoji="0" lang="es-MX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en el menú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  </a:t>
                </a:r>
                <a:r>
                  <a:rPr kumimoji="0" lang="es-MX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Archivo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Char char="-"/>
                  <a:tabLst/>
                </a:pPr>
                <a:r>
                  <a:rPr kumimoji="0" lang="es-MX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Utilizando las teclas </a:t>
                </a:r>
                <a:r>
                  <a:rPr kumimoji="0" lang="es-MX" sz="1600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Ctrl+A</a:t>
                </a:r>
                <a:endParaRPr kumimoji="0" lang="es-MX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- A través de los campos desplegables del cuadro de diálogo </a:t>
                </a:r>
                <a:r>
                  <a:rPr kumimoji="0" lang="es-MX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abrir</a:t>
                </a:r>
                <a:r>
                  <a:rPr kumimoji="0" lang="es-MX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   </a:t>
                </a:r>
                <a:endParaRPr kumimoji="0" lang="es-AR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pic>
            <p:nvPicPr>
              <p:cNvPr id="8198" name="Picture 6"/>
              <p:cNvPicPr>
                <a:picLocks noChangeAspect="1" noChangeArrowheads="1"/>
              </p:cNvPicPr>
              <p:nvPr/>
            </p:nvPicPr>
            <p:blipFill>
              <a:blip r:embed="rId2"/>
              <a:srcRect l="3951" t="7576" r="93895" b="89548"/>
              <a:stretch>
                <a:fillRect/>
              </a:stretch>
            </p:blipFill>
            <p:spPr bwMode="auto">
              <a:xfrm>
                <a:off x="7101" y="9537"/>
                <a:ext cx="360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199" name="AutoShape 7"/>
              <p:cNvSpPr>
                <a:spLocks/>
              </p:cNvSpPr>
              <p:nvPr/>
            </p:nvSpPr>
            <p:spPr bwMode="auto">
              <a:xfrm>
                <a:off x="3681" y="9357"/>
                <a:ext cx="240" cy="3960"/>
              </a:xfrm>
              <a:prstGeom prst="leftBrace">
                <a:avLst>
                  <a:gd name="adj1" fmla="val 13750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AR"/>
              </a:p>
            </p:txBody>
          </p:sp>
        </p:grpSp>
        <p:sp>
          <p:nvSpPr>
            <p:cNvPr id="8200" name="Text Box 8"/>
            <p:cNvSpPr txBox="1">
              <a:spLocks noChangeArrowheads="1"/>
            </p:cNvSpPr>
            <p:nvPr/>
          </p:nvSpPr>
          <p:spPr bwMode="auto">
            <a:xfrm>
              <a:off x="8541" y="11697"/>
              <a:ext cx="2520" cy="1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- Buscar en: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- Nombre de archivo: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- Ultima modificación:  - Texto o propiedad:</a:t>
              </a:r>
              <a:endParaRPr kumimoji="0" lang="es-A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01" name="AutoShape 9"/>
            <p:cNvSpPr>
              <a:spLocks/>
            </p:cNvSpPr>
            <p:nvPr/>
          </p:nvSpPr>
          <p:spPr bwMode="auto">
            <a:xfrm>
              <a:off x="8361" y="11697"/>
              <a:ext cx="240" cy="1440"/>
            </a:xfrm>
            <a:prstGeom prst="leftBrace">
              <a:avLst>
                <a:gd name="adj1" fmla="val 500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214290"/>
            <a:ext cx="8964619" cy="6357958"/>
            <a:chOff x="1341" y="10237"/>
            <a:chExt cx="8640" cy="4320"/>
          </a:xfrm>
        </p:grpSpPr>
        <p:sp>
          <p:nvSpPr>
            <p:cNvPr id="9219" name="Text Box 3"/>
            <p:cNvSpPr txBox="1">
              <a:spLocks noChangeArrowheads="1"/>
            </p:cNvSpPr>
            <p:nvPr/>
          </p:nvSpPr>
          <p:spPr bwMode="auto">
            <a:xfrm>
              <a:off x="1341" y="11677"/>
              <a:ext cx="1440" cy="1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DISEÑO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DE LA HOJA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DE CÁLCULO</a:t>
              </a:r>
              <a:endParaRPr kumimoji="0" lang="es-A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20" name="Text Box 4"/>
            <p:cNvSpPr txBox="1">
              <a:spLocks noChangeArrowheads="1"/>
            </p:cNvSpPr>
            <p:nvPr/>
          </p:nvSpPr>
          <p:spPr bwMode="auto">
            <a:xfrm>
              <a:off x="2961" y="10417"/>
              <a:ext cx="144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TIPOS DE PLANTILLAS</a:t>
              </a:r>
              <a:endParaRPr kumimoji="0" lang="es-A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21" name="Text Box 5"/>
            <p:cNvSpPr txBox="1">
              <a:spLocks noChangeArrowheads="1"/>
            </p:cNvSpPr>
            <p:nvPr/>
          </p:nvSpPr>
          <p:spPr bwMode="auto">
            <a:xfrm>
              <a:off x="2961" y="11677"/>
              <a:ext cx="144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OPCIONES DE USO</a:t>
              </a:r>
              <a:endParaRPr kumimoji="0" lang="es-AR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22" name="Text Box 6"/>
            <p:cNvSpPr txBox="1">
              <a:spLocks noChangeArrowheads="1"/>
            </p:cNvSpPr>
            <p:nvPr/>
          </p:nvSpPr>
          <p:spPr bwMode="auto">
            <a:xfrm>
              <a:off x="2961" y="13297"/>
              <a:ext cx="90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RUTAS</a:t>
              </a:r>
              <a:endParaRPr kumimoji="0" lang="es-AR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23" name="Text Box 7"/>
            <p:cNvSpPr txBox="1">
              <a:spLocks noChangeArrowheads="1"/>
            </p:cNvSpPr>
            <p:nvPr/>
          </p:nvSpPr>
          <p:spPr bwMode="auto">
            <a:xfrm>
              <a:off x="4581" y="10237"/>
              <a:ext cx="234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- Factura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- Informe de gastos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- Pedidos</a:t>
              </a:r>
              <a:endParaRPr kumimoji="0" lang="es-AR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24" name="Text Box 8"/>
            <p:cNvSpPr txBox="1">
              <a:spLocks noChangeArrowheads="1"/>
            </p:cNvSpPr>
            <p:nvPr/>
          </p:nvSpPr>
          <p:spPr bwMode="auto">
            <a:xfrm>
              <a:off x="4401" y="11677"/>
              <a:ext cx="270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- Plantilla determinada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- Personalizar</a:t>
              </a:r>
              <a:endParaRPr kumimoji="0" lang="es-AR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25" name="Text Box 9"/>
            <p:cNvSpPr txBox="1">
              <a:spLocks noChangeArrowheads="1"/>
            </p:cNvSpPr>
            <p:nvPr/>
          </p:nvSpPr>
          <p:spPr bwMode="auto">
            <a:xfrm>
              <a:off x="4221" y="12577"/>
              <a:ext cx="270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- Plantilla determinada: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AR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26" name="Text Box 10"/>
            <p:cNvSpPr txBox="1">
              <a:spLocks noChangeArrowheads="1"/>
            </p:cNvSpPr>
            <p:nvPr/>
          </p:nvSpPr>
          <p:spPr bwMode="auto">
            <a:xfrm>
              <a:off x="4221" y="13657"/>
              <a:ext cx="162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- Personalizar:</a:t>
              </a:r>
              <a:endParaRPr kumimoji="0" lang="es-AR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27" name="Text Box 11"/>
            <p:cNvSpPr txBox="1">
              <a:spLocks noChangeArrowheads="1"/>
            </p:cNvSpPr>
            <p:nvPr/>
          </p:nvSpPr>
          <p:spPr bwMode="auto">
            <a:xfrm>
              <a:off x="6921" y="12397"/>
              <a:ext cx="306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Archivo</a:t>
              </a:r>
              <a:r>
                <a:rPr kumimoji="0" lang="es-MX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/</a:t>
              </a:r>
              <a:r>
                <a:rPr kumimoji="0" lang="es-MX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Nuevo</a:t>
              </a:r>
              <a:r>
                <a:rPr kumimoji="0" lang="es-MX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/</a:t>
              </a:r>
              <a:r>
                <a:rPr kumimoji="0" lang="es-MX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Soluciones de Hoja de Cálculo</a:t>
              </a:r>
              <a:r>
                <a:rPr kumimoji="0" lang="es-MX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/elegir plantilla</a:t>
              </a:r>
              <a:endParaRPr kumimoji="0" lang="es-A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28" name="Text Box 12"/>
            <p:cNvSpPr txBox="1">
              <a:spLocks noChangeArrowheads="1"/>
            </p:cNvSpPr>
            <p:nvPr/>
          </p:nvSpPr>
          <p:spPr bwMode="auto">
            <a:xfrm>
              <a:off x="6023" y="13538"/>
              <a:ext cx="360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Archivo</a:t>
              </a: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/</a:t>
              </a:r>
              <a:r>
                <a:rPr kumimoji="0" lang="es-MX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Nuevo</a:t>
              </a: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/</a:t>
              </a:r>
              <a:r>
                <a:rPr kumimoji="0" lang="es-MX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Soluciones de Hoja de Cálculo</a:t>
              </a: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/seleccionar la plantilla deseada/</a:t>
              </a:r>
              <a:r>
                <a:rPr kumimoji="0" lang="es-MX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personalizar</a:t>
              </a:r>
              <a:endParaRPr kumimoji="0" lang="es-AR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29" name="AutoShape 13"/>
            <p:cNvSpPr>
              <a:spLocks/>
            </p:cNvSpPr>
            <p:nvPr/>
          </p:nvSpPr>
          <p:spPr bwMode="auto">
            <a:xfrm>
              <a:off x="2601" y="10237"/>
              <a:ext cx="240" cy="4320"/>
            </a:xfrm>
            <a:prstGeom prst="leftBrace">
              <a:avLst>
                <a:gd name="adj1" fmla="val 1500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9230" name="AutoShape 14"/>
            <p:cNvSpPr>
              <a:spLocks/>
            </p:cNvSpPr>
            <p:nvPr/>
          </p:nvSpPr>
          <p:spPr bwMode="auto">
            <a:xfrm>
              <a:off x="4401" y="10237"/>
              <a:ext cx="240" cy="900"/>
            </a:xfrm>
            <a:prstGeom prst="leftBrace">
              <a:avLst>
                <a:gd name="adj1" fmla="val 3125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9231" name="AutoShape 15"/>
            <p:cNvSpPr>
              <a:spLocks/>
            </p:cNvSpPr>
            <p:nvPr/>
          </p:nvSpPr>
          <p:spPr bwMode="auto">
            <a:xfrm>
              <a:off x="4221" y="11497"/>
              <a:ext cx="240" cy="900"/>
            </a:xfrm>
            <a:prstGeom prst="leftBrace">
              <a:avLst>
                <a:gd name="adj1" fmla="val 3125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9232" name="AutoShape 16"/>
            <p:cNvSpPr>
              <a:spLocks/>
            </p:cNvSpPr>
            <p:nvPr/>
          </p:nvSpPr>
          <p:spPr bwMode="auto">
            <a:xfrm>
              <a:off x="3861" y="12577"/>
              <a:ext cx="240" cy="1980"/>
            </a:xfrm>
            <a:prstGeom prst="leftBrace">
              <a:avLst>
                <a:gd name="adj1" fmla="val 6875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9233" name="AutoShape 17"/>
            <p:cNvSpPr>
              <a:spLocks/>
            </p:cNvSpPr>
            <p:nvPr/>
          </p:nvSpPr>
          <p:spPr bwMode="auto">
            <a:xfrm>
              <a:off x="6741" y="12397"/>
              <a:ext cx="240" cy="900"/>
            </a:xfrm>
            <a:prstGeom prst="leftBrace">
              <a:avLst>
                <a:gd name="adj1" fmla="val 3125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9234" name="AutoShape 18"/>
            <p:cNvSpPr>
              <a:spLocks/>
            </p:cNvSpPr>
            <p:nvPr/>
          </p:nvSpPr>
          <p:spPr bwMode="auto">
            <a:xfrm>
              <a:off x="5841" y="13477"/>
              <a:ext cx="240" cy="900"/>
            </a:xfrm>
            <a:prstGeom prst="leftBrace">
              <a:avLst>
                <a:gd name="adj1" fmla="val 3125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214290"/>
            <a:ext cx="9144000" cy="6429420"/>
            <a:chOff x="1701" y="4837"/>
            <a:chExt cx="8280" cy="3960"/>
          </a:xfrm>
        </p:grpSpPr>
        <p:sp>
          <p:nvSpPr>
            <p:cNvPr id="10243" name="Text Box 3"/>
            <p:cNvSpPr txBox="1">
              <a:spLocks noChangeArrowheads="1"/>
            </p:cNvSpPr>
            <p:nvPr/>
          </p:nvSpPr>
          <p:spPr bwMode="auto">
            <a:xfrm>
              <a:off x="1701" y="5761"/>
              <a:ext cx="540" cy="2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N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G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O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</a:t>
              </a:r>
              <a:endParaRPr kumimoji="0" lang="es-A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44" name="Text Box 4"/>
            <p:cNvSpPr txBox="1">
              <a:spLocks noChangeArrowheads="1"/>
            </p:cNvSpPr>
            <p:nvPr/>
          </p:nvSpPr>
          <p:spPr bwMode="auto">
            <a:xfrm>
              <a:off x="2601" y="5221"/>
              <a:ext cx="144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CONCEPTO</a:t>
              </a:r>
              <a:endParaRPr kumimoji="0" lang="es-AR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45" name="Text Box 5"/>
            <p:cNvSpPr txBox="1">
              <a:spLocks noChangeArrowheads="1"/>
            </p:cNvSpPr>
            <p:nvPr/>
          </p:nvSpPr>
          <p:spPr bwMode="auto">
            <a:xfrm>
              <a:off x="2601" y="6277"/>
              <a:ext cx="1440" cy="1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PASOS PARA NOMBRAR RANGOS</a:t>
              </a:r>
              <a:endParaRPr kumimoji="0" lang="es-AR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46" name="Text Box 6"/>
            <p:cNvSpPr txBox="1">
              <a:spLocks noChangeArrowheads="1"/>
            </p:cNvSpPr>
            <p:nvPr/>
          </p:nvSpPr>
          <p:spPr bwMode="auto">
            <a:xfrm>
              <a:off x="2781" y="7897"/>
              <a:ext cx="126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UTILIDAD</a:t>
              </a:r>
              <a:endParaRPr kumimoji="0" lang="es-AR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47" name="Text Box 7"/>
            <p:cNvSpPr txBox="1">
              <a:spLocks noChangeArrowheads="1"/>
            </p:cNvSpPr>
            <p:nvPr/>
          </p:nvSpPr>
          <p:spPr bwMode="auto">
            <a:xfrm>
              <a:off x="4218" y="5017"/>
              <a:ext cx="576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Selección de un conjunto de celdas que pueden estar en la misma columna o fila, o en un bloque compuesto de filas y columnas</a:t>
              </a:r>
              <a:endParaRPr kumimoji="0" lang="es-AR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48" name="Text Box 8"/>
            <p:cNvSpPr txBox="1">
              <a:spLocks noChangeArrowheads="1"/>
            </p:cNvSpPr>
            <p:nvPr/>
          </p:nvSpPr>
          <p:spPr bwMode="auto">
            <a:xfrm>
              <a:off x="4401" y="6277"/>
              <a:ext cx="5580" cy="1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1.- Seleccionar un rango de celdas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2.- Activar el cuadro de nombres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3.- Escribir el nombre con que se identificará el rango.</a:t>
              </a:r>
              <a:endParaRPr kumimoji="0" lang="es-AR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49" name="Text Box 9"/>
            <p:cNvSpPr txBox="1">
              <a:spLocks noChangeArrowheads="1"/>
            </p:cNvSpPr>
            <p:nvPr/>
          </p:nvSpPr>
          <p:spPr bwMode="auto">
            <a:xfrm>
              <a:off x="4401" y="7717"/>
              <a:ext cx="558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A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</a:t>
              </a:r>
              <a:r>
                <a:rPr kumimoji="0" lang="es-MX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acilitan el ingreso de grupos de datos en operaciones con fórmulas, evitando señalar una a una las celdas</a:t>
              </a:r>
              <a:endParaRPr kumimoji="0" lang="es-AR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50" name="AutoShape 10"/>
            <p:cNvSpPr>
              <a:spLocks/>
            </p:cNvSpPr>
            <p:nvPr/>
          </p:nvSpPr>
          <p:spPr bwMode="auto">
            <a:xfrm>
              <a:off x="2241" y="4837"/>
              <a:ext cx="420" cy="3960"/>
            </a:xfrm>
            <a:prstGeom prst="leftBrace">
              <a:avLst>
                <a:gd name="adj1" fmla="val 78571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10251" name="AutoShape 11"/>
            <p:cNvSpPr>
              <a:spLocks/>
            </p:cNvSpPr>
            <p:nvPr/>
          </p:nvSpPr>
          <p:spPr bwMode="auto">
            <a:xfrm>
              <a:off x="4041" y="7717"/>
              <a:ext cx="240" cy="900"/>
            </a:xfrm>
            <a:prstGeom prst="leftBrace">
              <a:avLst>
                <a:gd name="adj1" fmla="val 3125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10252" name="AutoShape 12"/>
            <p:cNvSpPr>
              <a:spLocks/>
            </p:cNvSpPr>
            <p:nvPr/>
          </p:nvSpPr>
          <p:spPr bwMode="auto">
            <a:xfrm>
              <a:off x="4041" y="6277"/>
              <a:ext cx="240" cy="900"/>
            </a:xfrm>
            <a:prstGeom prst="leftBrace">
              <a:avLst>
                <a:gd name="adj1" fmla="val 3125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10253" name="AutoShape 13"/>
            <p:cNvSpPr>
              <a:spLocks/>
            </p:cNvSpPr>
            <p:nvPr/>
          </p:nvSpPr>
          <p:spPr bwMode="auto">
            <a:xfrm>
              <a:off x="4041" y="5017"/>
              <a:ext cx="240" cy="900"/>
            </a:xfrm>
            <a:prstGeom prst="leftBrace">
              <a:avLst>
                <a:gd name="adj1" fmla="val 3125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0" y="0"/>
            <a:ext cx="8929718" cy="6643710"/>
            <a:chOff x="1701" y="4117"/>
            <a:chExt cx="8640" cy="7563"/>
          </a:xfrm>
        </p:grpSpPr>
        <p:sp>
          <p:nvSpPr>
            <p:cNvPr id="11267" name="Text Box 3"/>
            <p:cNvSpPr txBox="1">
              <a:spLocks noChangeArrowheads="1"/>
            </p:cNvSpPr>
            <p:nvPr/>
          </p:nvSpPr>
          <p:spPr bwMode="auto">
            <a:xfrm>
              <a:off x="2961" y="7897"/>
              <a:ext cx="180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Herramientas de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Edición</a:t>
              </a:r>
              <a:endParaRPr kumimoji="0" lang="es-AR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68" name="Text Box 4"/>
            <p:cNvSpPr txBox="1">
              <a:spLocks noChangeArrowheads="1"/>
            </p:cNvSpPr>
            <p:nvPr/>
          </p:nvSpPr>
          <p:spPr bwMode="auto">
            <a:xfrm>
              <a:off x="3141" y="4477"/>
              <a:ext cx="144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Concepto</a:t>
              </a:r>
              <a:endParaRPr kumimoji="0" lang="es-AR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69" name="Text Box 5"/>
            <p:cNvSpPr txBox="1">
              <a:spLocks noChangeArrowheads="1"/>
            </p:cNvSpPr>
            <p:nvPr/>
          </p:nvSpPr>
          <p:spPr bwMode="auto">
            <a:xfrm>
              <a:off x="3141" y="5554"/>
              <a:ext cx="252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Elementos de edición</a:t>
              </a:r>
              <a:endParaRPr kumimoji="0" lang="es-AR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70" name="Text Box 6"/>
            <p:cNvSpPr txBox="1">
              <a:spLocks noChangeArrowheads="1"/>
            </p:cNvSpPr>
            <p:nvPr/>
          </p:nvSpPr>
          <p:spPr bwMode="auto">
            <a:xfrm>
              <a:off x="2961" y="10960"/>
              <a:ext cx="144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Vías para realizarlo</a:t>
              </a:r>
              <a:endParaRPr kumimoji="0" lang="es-AR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71" name="Text Box 7"/>
            <p:cNvSpPr txBox="1">
              <a:spLocks noChangeArrowheads="1"/>
            </p:cNvSpPr>
            <p:nvPr/>
          </p:nvSpPr>
          <p:spPr bwMode="auto">
            <a:xfrm>
              <a:off x="4761" y="4297"/>
              <a:ext cx="558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Cambios realizados al contenido de la celda u hoja de cálculo</a:t>
              </a:r>
              <a:endParaRPr kumimoji="0" lang="es-AR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72" name="Text Box 8"/>
            <p:cNvSpPr txBox="1">
              <a:spLocks noChangeArrowheads="1"/>
            </p:cNvSpPr>
            <p:nvPr/>
          </p:nvSpPr>
          <p:spPr bwMode="auto">
            <a:xfrm>
              <a:off x="4881" y="6638"/>
              <a:ext cx="5040" cy="3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457200" marR="0" lvl="1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Copiar                          </a:t>
              </a:r>
              <a:r>
                <a:rPr kumimoji="0" lang="es-MX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Ctrl+C</a:t>
              </a:r>
              <a:endPara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Cortar                           </a:t>
              </a:r>
              <a:r>
                <a:rPr kumimoji="0" lang="es-MX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Ctrl+X</a:t>
              </a:r>
              <a:endPara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Borrar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Pegar                           </a:t>
              </a:r>
              <a:r>
                <a:rPr kumimoji="0" lang="es-MX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Ctrl+V</a:t>
              </a:r>
              <a:endPara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Pegado especial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Rellenar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Eliminar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Mover o copiar hoja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Buscar                          </a:t>
              </a:r>
              <a:r>
                <a:rPr kumimoji="0" lang="es-MX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Ctrl+B</a:t>
              </a:r>
              <a:endPara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Reemplazar                 </a:t>
              </a:r>
              <a:r>
                <a:rPr kumimoji="0" lang="es-MX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Ctrl+L</a:t>
              </a:r>
              <a:endPara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Deshacer                     </a:t>
              </a:r>
              <a:r>
                <a:rPr kumimoji="0" lang="es-MX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Ctrl+Z</a:t>
              </a:r>
              <a:endPara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Rehacer                       </a:t>
              </a:r>
              <a:r>
                <a:rPr kumimoji="0" lang="es-MX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Ctrl+Y</a:t>
              </a:r>
              <a:endPara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Combinar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Insertar</a:t>
              </a:r>
              <a:endParaRPr kumimoji="0" lang="es-A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73" name="Text Box 9"/>
            <p:cNvSpPr txBox="1">
              <a:spLocks noChangeArrowheads="1"/>
            </p:cNvSpPr>
            <p:nvPr/>
          </p:nvSpPr>
          <p:spPr bwMode="auto">
            <a:xfrm>
              <a:off x="4401" y="10777"/>
              <a:ext cx="306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457200" marR="0" lvl="1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Menú edición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Combinando techas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Menú contextual</a:t>
              </a:r>
              <a:endParaRPr kumimoji="0" lang="es-AR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74" name="Text Box 10"/>
            <p:cNvSpPr txBox="1">
              <a:spLocks noChangeArrowheads="1"/>
            </p:cNvSpPr>
            <p:nvPr/>
          </p:nvSpPr>
          <p:spPr bwMode="auto">
            <a:xfrm>
              <a:off x="1701" y="6460"/>
              <a:ext cx="540" cy="2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ED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I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IÓN</a:t>
              </a:r>
              <a:endParaRPr kumimoji="0" lang="es-AR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75" name="Text Box 11"/>
            <p:cNvSpPr txBox="1">
              <a:spLocks noChangeArrowheads="1"/>
            </p:cNvSpPr>
            <p:nvPr/>
          </p:nvSpPr>
          <p:spPr bwMode="auto">
            <a:xfrm>
              <a:off x="5917" y="5418"/>
              <a:ext cx="252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457200" marR="0" lvl="1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Celdas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Rangos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Hojas</a:t>
              </a:r>
              <a:endParaRPr kumimoji="0" lang="es-A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76" name="AutoShape 12"/>
            <p:cNvSpPr>
              <a:spLocks/>
            </p:cNvSpPr>
            <p:nvPr/>
          </p:nvSpPr>
          <p:spPr bwMode="auto">
            <a:xfrm>
              <a:off x="2241" y="4117"/>
              <a:ext cx="600" cy="7560"/>
            </a:xfrm>
            <a:prstGeom prst="leftBrace">
              <a:avLst>
                <a:gd name="adj1" fmla="val 1050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11277" name="AutoShape 13"/>
            <p:cNvSpPr>
              <a:spLocks/>
            </p:cNvSpPr>
            <p:nvPr/>
          </p:nvSpPr>
          <p:spPr bwMode="auto">
            <a:xfrm>
              <a:off x="4401" y="10777"/>
              <a:ext cx="240" cy="900"/>
            </a:xfrm>
            <a:prstGeom prst="leftBrace">
              <a:avLst>
                <a:gd name="adj1" fmla="val 3125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11278" name="AutoShape 14"/>
            <p:cNvSpPr>
              <a:spLocks/>
            </p:cNvSpPr>
            <p:nvPr/>
          </p:nvSpPr>
          <p:spPr bwMode="auto">
            <a:xfrm>
              <a:off x="4581" y="6637"/>
              <a:ext cx="240" cy="3600"/>
            </a:xfrm>
            <a:prstGeom prst="leftBrace">
              <a:avLst>
                <a:gd name="adj1" fmla="val 1250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11279" name="AutoShape 15"/>
            <p:cNvSpPr>
              <a:spLocks/>
            </p:cNvSpPr>
            <p:nvPr/>
          </p:nvSpPr>
          <p:spPr bwMode="auto">
            <a:xfrm>
              <a:off x="5661" y="5377"/>
              <a:ext cx="240" cy="900"/>
            </a:xfrm>
            <a:prstGeom prst="leftBrace">
              <a:avLst>
                <a:gd name="adj1" fmla="val 3125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11280" name="AutoShape 16"/>
            <p:cNvSpPr>
              <a:spLocks/>
            </p:cNvSpPr>
            <p:nvPr/>
          </p:nvSpPr>
          <p:spPr bwMode="auto">
            <a:xfrm>
              <a:off x="4581" y="4297"/>
              <a:ext cx="180" cy="720"/>
            </a:xfrm>
            <a:prstGeom prst="leftBrace">
              <a:avLst>
                <a:gd name="adj1" fmla="val 3333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25" name="Group 37"/>
          <p:cNvGrpSpPr>
            <a:grpSpLocks/>
          </p:cNvGrpSpPr>
          <p:nvPr/>
        </p:nvGrpSpPr>
        <p:grpSpPr bwMode="auto">
          <a:xfrm>
            <a:off x="285577" y="285728"/>
            <a:ext cx="8655197" cy="6302375"/>
            <a:chOff x="1416" y="2053"/>
            <a:chExt cx="9105" cy="10440"/>
          </a:xfrm>
        </p:grpSpPr>
        <p:sp>
          <p:nvSpPr>
            <p:cNvPr id="12326" name="Text Box 38"/>
            <p:cNvSpPr txBox="1">
              <a:spLocks noChangeArrowheads="1"/>
            </p:cNvSpPr>
            <p:nvPr/>
          </p:nvSpPr>
          <p:spPr bwMode="auto">
            <a:xfrm>
              <a:off x="1416" y="4656"/>
              <a:ext cx="540" cy="5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O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RMA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T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O</a:t>
              </a:r>
              <a:endParaRPr kumimoji="0" lang="es-A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27" name="Text Box 39"/>
            <p:cNvSpPr txBox="1">
              <a:spLocks noChangeArrowheads="1"/>
            </p:cNvSpPr>
            <p:nvPr/>
          </p:nvSpPr>
          <p:spPr bwMode="auto">
            <a:xfrm>
              <a:off x="2781" y="2413"/>
              <a:ext cx="144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CONCEPTO</a:t>
              </a:r>
              <a:endParaRPr kumimoji="0" lang="es-A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28" name="Text Box 40"/>
            <p:cNvSpPr txBox="1">
              <a:spLocks noChangeArrowheads="1"/>
            </p:cNvSpPr>
            <p:nvPr/>
          </p:nvSpPr>
          <p:spPr bwMode="auto">
            <a:xfrm>
              <a:off x="2601" y="5377"/>
              <a:ext cx="162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OPCIONES DE APLICACIÓN</a:t>
              </a:r>
              <a:endParaRPr kumimoji="0" lang="es-A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29" name="Text Box 41"/>
            <p:cNvSpPr txBox="1">
              <a:spLocks noChangeArrowheads="1"/>
            </p:cNvSpPr>
            <p:nvPr/>
          </p:nvSpPr>
          <p:spPr bwMode="auto">
            <a:xfrm>
              <a:off x="2961" y="10333"/>
              <a:ext cx="16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RUTAS DE APLICACIÓN</a:t>
              </a:r>
              <a:endParaRPr kumimoji="0" lang="es-A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30" name="Text Box 42"/>
            <p:cNvSpPr txBox="1">
              <a:spLocks noChangeArrowheads="1"/>
            </p:cNvSpPr>
            <p:nvPr/>
          </p:nvSpPr>
          <p:spPr bwMode="auto">
            <a:xfrm>
              <a:off x="4401" y="2137"/>
              <a:ext cx="450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Conjunto de características que nos ayudan a mejorar la presentación de los datos</a:t>
              </a:r>
              <a:endParaRPr kumimoji="0" lang="es-A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31" name="Text Box 43"/>
            <p:cNvSpPr txBox="1">
              <a:spLocks noChangeArrowheads="1"/>
            </p:cNvSpPr>
            <p:nvPr/>
          </p:nvSpPr>
          <p:spPr bwMode="auto">
            <a:xfrm>
              <a:off x="4761" y="4033"/>
              <a:ext cx="108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CELDAS</a:t>
              </a:r>
              <a:endParaRPr kumimoji="0" lang="es-A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32" name="Text Box 44"/>
            <p:cNvSpPr txBox="1">
              <a:spLocks noChangeArrowheads="1"/>
            </p:cNvSpPr>
            <p:nvPr/>
          </p:nvSpPr>
          <p:spPr bwMode="auto">
            <a:xfrm>
              <a:off x="4761" y="6013"/>
              <a:ext cx="90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FILAS</a:t>
              </a:r>
              <a:endParaRPr kumimoji="0" lang="es-A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33" name="Text Box 45"/>
            <p:cNvSpPr txBox="1">
              <a:spLocks noChangeArrowheads="1"/>
            </p:cNvSpPr>
            <p:nvPr/>
          </p:nvSpPr>
          <p:spPr bwMode="auto">
            <a:xfrm>
              <a:off x="4581" y="7632"/>
              <a:ext cx="162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COLUMNAS</a:t>
              </a:r>
              <a:endParaRPr kumimoji="0" lang="es-A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34" name="Text Box 46"/>
            <p:cNvSpPr txBox="1">
              <a:spLocks noChangeArrowheads="1"/>
            </p:cNvSpPr>
            <p:nvPr/>
          </p:nvSpPr>
          <p:spPr bwMode="auto">
            <a:xfrm>
              <a:off x="6226" y="3236"/>
              <a:ext cx="2160" cy="1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457200" marR="0" lvl="1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Número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Alineación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Fuente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Bordes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Tramas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Proteger</a:t>
              </a:r>
              <a:endParaRPr kumimoji="0" lang="es-A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35" name="Text Box 47"/>
            <p:cNvSpPr txBox="1">
              <a:spLocks noChangeArrowheads="1"/>
            </p:cNvSpPr>
            <p:nvPr/>
          </p:nvSpPr>
          <p:spPr bwMode="auto">
            <a:xfrm>
              <a:off x="6000" y="5485"/>
              <a:ext cx="2160" cy="1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457200" marR="0" lvl="1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Alto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Autoajustar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Ocultar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Mostrar</a:t>
              </a:r>
              <a:endParaRPr kumimoji="0" lang="es-A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36" name="Text Box 48"/>
            <p:cNvSpPr txBox="1">
              <a:spLocks noChangeArrowheads="1"/>
            </p:cNvSpPr>
            <p:nvPr/>
          </p:nvSpPr>
          <p:spPr bwMode="auto">
            <a:xfrm>
              <a:off x="6301" y="6905"/>
              <a:ext cx="2880" cy="1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457200" marR="0" lvl="1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Ancho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Autoajustar a la selección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Ocultar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Mostrar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Century Gothic" pitchFamily="34" charset="0"/>
                <a:buChar char="-"/>
                <a:tabLst/>
              </a:pPr>
              <a:r>
                <a:rPr kumimoji="0" lang="es-MX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Ancho estándar</a:t>
              </a:r>
              <a:endParaRPr kumimoji="0" lang="es-A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37" name="Text Box 49"/>
            <p:cNvSpPr txBox="1">
              <a:spLocks noChangeArrowheads="1"/>
            </p:cNvSpPr>
            <p:nvPr/>
          </p:nvSpPr>
          <p:spPr bwMode="auto">
            <a:xfrm>
              <a:off x="4761" y="9073"/>
              <a:ext cx="5760" cy="3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CELDAS:</a:t>
              </a:r>
              <a:r>
                <a:rPr kumimoji="0" lang="es-MX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Formato</a:t>
              </a:r>
              <a:r>
                <a:rPr kumimoji="0" lang="es-MX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/</a:t>
              </a:r>
              <a:r>
                <a:rPr kumimoji="0" lang="es-MX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Celdas</a:t>
              </a:r>
              <a:r>
                <a:rPr kumimoji="0" lang="es-MX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/ elegir la opción requerida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FILAS:</a:t>
              </a:r>
              <a:r>
                <a:rPr kumimoji="0" lang="es-MX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Formato</a:t>
              </a:r>
              <a:r>
                <a:rPr kumimoji="0" lang="es-MX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/</a:t>
              </a:r>
              <a:r>
                <a:rPr kumimoji="0" lang="es-MX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Filas</a:t>
              </a:r>
              <a:r>
                <a:rPr kumimoji="0" lang="es-MX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/ elegir la opción requerida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COLUMNAS:</a:t>
              </a:r>
              <a:r>
                <a:rPr kumimoji="0" lang="es-MX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Formato</a:t>
              </a:r>
              <a:r>
                <a:rPr kumimoji="0" lang="es-MX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/</a:t>
              </a:r>
              <a:r>
                <a:rPr kumimoji="0" lang="es-MX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Columnas</a:t>
              </a:r>
              <a:r>
                <a:rPr kumimoji="0" lang="es-MX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/ elegir la opción requerida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RANGOS:</a:t>
              </a:r>
              <a:r>
                <a:rPr kumimoji="0" lang="es-MX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Seleccionar el rango correspondiente/</a:t>
              </a:r>
              <a:r>
                <a:rPr kumimoji="0" lang="es-MX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Formato</a:t>
              </a:r>
              <a:r>
                <a:rPr kumimoji="0" lang="es-MX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/</a:t>
              </a:r>
              <a:r>
                <a:rPr kumimoji="0" lang="es-MX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Celdas</a:t>
              </a:r>
              <a:r>
                <a:rPr kumimoji="0" lang="es-MX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/ elegir la opción requerida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A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38" name="AutoShape 50"/>
            <p:cNvSpPr>
              <a:spLocks/>
            </p:cNvSpPr>
            <p:nvPr/>
          </p:nvSpPr>
          <p:spPr bwMode="auto">
            <a:xfrm>
              <a:off x="4221" y="3313"/>
              <a:ext cx="240" cy="5220"/>
            </a:xfrm>
            <a:prstGeom prst="leftBrace">
              <a:avLst>
                <a:gd name="adj1" fmla="val 18125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12339" name="AutoShape 51"/>
            <p:cNvSpPr>
              <a:spLocks/>
            </p:cNvSpPr>
            <p:nvPr/>
          </p:nvSpPr>
          <p:spPr bwMode="auto">
            <a:xfrm>
              <a:off x="6201" y="6913"/>
              <a:ext cx="240" cy="1620"/>
            </a:xfrm>
            <a:prstGeom prst="leftBrace">
              <a:avLst>
                <a:gd name="adj1" fmla="val 5625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12340" name="AutoShape 52"/>
            <p:cNvSpPr>
              <a:spLocks/>
            </p:cNvSpPr>
            <p:nvPr/>
          </p:nvSpPr>
          <p:spPr bwMode="auto">
            <a:xfrm>
              <a:off x="5841" y="5653"/>
              <a:ext cx="240" cy="1080"/>
            </a:xfrm>
            <a:prstGeom prst="leftBrace">
              <a:avLst>
                <a:gd name="adj1" fmla="val 375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12341" name="AutoShape 53"/>
            <p:cNvSpPr>
              <a:spLocks/>
            </p:cNvSpPr>
            <p:nvPr/>
          </p:nvSpPr>
          <p:spPr bwMode="auto">
            <a:xfrm>
              <a:off x="6021" y="3313"/>
              <a:ext cx="240" cy="1620"/>
            </a:xfrm>
            <a:prstGeom prst="leftBrace">
              <a:avLst>
                <a:gd name="adj1" fmla="val 5625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12342" name="AutoShape 54"/>
            <p:cNvSpPr>
              <a:spLocks/>
            </p:cNvSpPr>
            <p:nvPr/>
          </p:nvSpPr>
          <p:spPr bwMode="auto">
            <a:xfrm>
              <a:off x="4221" y="2137"/>
              <a:ext cx="240" cy="900"/>
            </a:xfrm>
            <a:prstGeom prst="leftBrace">
              <a:avLst>
                <a:gd name="adj1" fmla="val 3125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12343" name="AutoShape 55"/>
            <p:cNvSpPr>
              <a:spLocks/>
            </p:cNvSpPr>
            <p:nvPr/>
          </p:nvSpPr>
          <p:spPr bwMode="auto">
            <a:xfrm>
              <a:off x="1881" y="2053"/>
              <a:ext cx="780" cy="9720"/>
            </a:xfrm>
            <a:prstGeom prst="leftBrace">
              <a:avLst>
                <a:gd name="adj1" fmla="val 103846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12344" name="AutoShape 56"/>
            <p:cNvSpPr>
              <a:spLocks/>
            </p:cNvSpPr>
            <p:nvPr/>
          </p:nvSpPr>
          <p:spPr bwMode="auto">
            <a:xfrm>
              <a:off x="4581" y="9073"/>
              <a:ext cx="240" cy="3240"/>
            </a:xfrm>
            <a:prstGeom prst="leftBrace">
              <a:avLst>
                <a:gd name="adj1" fmla="val 1125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779</Words>
  <Application>Microsoft Office PowerPoint</Application>
  <PresentationFormat>Presentación en pantalla (4:3)</PresentationFormat>
  <Paragraphs>271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Company>Windows XP Colossus Edition 2 Reloaded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Colossus User</dc:creator>
  <cp:lastModifiedBy>Colossus User</cp:lastModifiedBy>
  <cp:revision>6</cp:revision>
  <dcterms:created xsi:type="dcterms:W3CDTF">2008-10-01T17:09:31Z</dcterms:created>
  <dcterms:modified xsi:type="dcterms:W3CDTF">2008-10-01T18:01:18Z</dcterms:modified>
</cp:coreProperties>
</file>