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77" r:id="rId13"/>
    <p:sldId id="263" r:id="rId14"/>
    <p:sldId id="278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1" autoAdjust="0"/>
    <p:restoredTop sz="94660"/>
  </p:normalViewPr>
  <p:slideViewPr>
    <p:cSldViewPr>
      <p:cViewPr varScale="1">
        <p:scale>
          <a:sx n="60" d="100"/>
          <a:sy n="60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011DE-D95F-4CC2-9201-1A9253A89200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36EED-E6EC-4DEB-931B-F5D01C2BBDE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94AB29-7B34-4EE4-8D57-F6FC09D8F2AC}" type="datetime1">
              <a:rPr lang="es-ES" smtClean="0"/>
              <a:t>22/10/2009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09C6-FACD-425B-82BA-5DEBA2A07132}" type="datetime1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888085-74CE-442D-AFFB-DF46EFC8D765}" type="datetime1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20C0-5ADA-4B09-99C6-CC37B1655A4D}" type="datetime1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D6D985-5079-4CEA-8CB6-8D27D1162146}" type="datetime1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D78BC-758B-4E3E-988F-5518247AA4C0}" type="datetime1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75340E-1B03-4033-861A-9CBDFAA3700C}" type="datetime1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DB195-1D3F-4B48-B8E5-371472125305}" type="datetime1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23E8F4-9F22-4F6D-98E1-8C33783B441F}" type="datetime1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0BF22-2CC2-4AD4-ACF4-1DEF8D2BC84C}" type="datetime1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2EE1F-51B5-4A5F-A767-5727F318519A}" type="datetime1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00CC49-DAD7-49ED-938A-E0D5BB68A491}" type="datetime1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it-IT" smtClean="0"/>
              <a:t>Jennifer Giselle De Diego Romero NL:9</a:t>
            </a: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EE3822-26F3-473A-8CC8-87FE0D60794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53697">
            <a:off x="570515" y="2404646"/>
            <a:ext cx="7772400" cy="1470025"/>
          </a:xfrm>
        </p:spPr>
        <p:txBody>
          <a:bodyPr/>
          <a:lstStyle/>
          <a:p>
            <a:pPr algn="ctr"/>
            <a:r>
              <a:rPr lang="es-ES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HARDWARE</a:t>
            </a:r>
            <a:endParaRPr lang="es-ES" sz="8800" dirty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scanner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es un </a:t>
            </a:r>
            <a:r>
              <a:rPr lang="es-ES" dirty="0" smtClean="0">
                <a:latin typeface="Snap ITC" pitchFamily="82" charset="0"/>
              </a:rPr>
              <a:t>aparato </a:t>
            </a:r>
            <a:r>
              <a:rPr lang="es-ES" dirty="0" smtClean="0">
                <a:latin typeface="Snap ITC" pitchFamily="82" charset="0"/>
              </a:rPr>
              <a:t>o dispositivo utilizado en </a:t>
            </a:r>
            <a:r>
              <a:rPr lang="es-ES" dirty="0" smtClean="0">
                <a:latin typeface="Snap ITC" pitchFamily="82" charset="0"/>
              </a:rPr>
              <a:t>medicina, electrónica e informática, </a:t>
            </a:r>
            <a:r>
              <a:rPr lang="es-ES" dirty="0" smtClean="0">
                <a:latin typeface="Snap ITC" pitchFamily="82" charset="0"/>
              </a:rPr>
              <a:t>que explora el cuerpo humano, un espacio, </a:t>
            </a:r>
            <a:r>
              <a:rPr lang="es-ES" dirty="0" smtClean="0">
                <a:latin typeface="Snap ITC" pitchFamily="82" charset="0"/>
              </a:rPr>
              <a:t>imágenes </a:t>
            </a:r>
            <a:r>
              <a:rPr lang="es-ES" dirty="0" smtClean="0">
                <a:latin typeface="Snap ITC" pitchFamily="82" charset="0"/>
              </a:rPr>
              <a:t>o documentos.</a:t>
            </a:r>
            <a:endParaRPr lang="es-ES" dirty="0">
              <a:latin typeface="Snap ITC" pitchFamily="82" charset="0"/>
            </a:endParaRPr>
          </a:p>
        </p:txBody>
      </p:sp>
      <p:pic>
        <p:nvPicPr>
          <p:cNvPr id="4" name="3 Imagen" descr="200px-Esca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60547">
            <a:off x="2143108" y="4143380"/>
            <a:ext cx="4000528" cy="190500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micrófono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</a:t>
            </a:r>
            <a:r>
              <a:rPr lang="es-ES" dirty="0" smtClean="0"/>
              <a:t>transductor electroacústica. Su </a:t>
            </a:r>
            <a:r>
              <a:rPr lang="es-ES" dirty="0" smtClean="0"/>
              <a:t>función es la de transformar (traducir) las vibraciones debidas a la </a:t>
            </a:r>
            <a:r>
              <a:rPr lang="es-ES" dirty="0" smtClean="0"/>
              <a:t>presión acústica ejercida </a:t>
            </a:r>
            <a:r>
              <a:rPr lang="es-ES" dirty="0" smtClean="0"/>
              <a:t>sobre su cápsula por las </a:t>
            </a:r>
            <a:r>
              <a:rPr lang="es-ES" dirty="0" smtClean="0"/>
              <a:t>ondas sonora en energía eléctrica </a:t>
            </a:r>
            <a:r>
              <a:rPr lang="es-ES" dirty="0" smtClean="0"/>
              <a:t>o grabar sonidos de cualquier lugar o elemento.</a:t>
            </a:r>
            <a:endParaRPr lang="es-ES" dirty="0"/>
          </a:p>
        </p:txBody>
      </p:sp>
      <p:pic>
        <p:nvPicPr>
          <p:cNvPr id="4" name="3 Imagen" descr="microfono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4572008"/>
            <a:ext cx="3294070" cy="1689092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webcam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una pequeña </a:t>
            </a:r>
            <a:r>
              <a:rPr lang="es-ES" dirty="0" smtClean="0"/>
              <a:t>cámara digital conectada </a:t>
            </a:r>
            <a:r>
              <a:rPr lang="es-ES" dirty="0" smtClean="0"/>
              <a:t>a una </a:t>
            </a:r>
            <a:r>
              <a:rPr lang="es-ES" dirty="0" smtClean="0"/>
              <a:t>computadora, </a:t>
            </a:r>
            <a:r>
              <a:rPr lang="es-ES" dirty="0" smtClean="0"/>
              <a:t>la cual puede capturar imágenes y transmitirlas a través de </a:t>
            </a:r>
            <a:r>
              <a:rPr lang="es-ES" dirty="0" smtClean="0"/>
              <a:t>internet, </a:t>
            </a:r>
            <a:r>
              <a:rPr lang="es-ES" dirty="0" smtClean="0"/>
              <a:t>ya sea a una </a:t>
            </a:r>
            <a:r>
              <a:rPr lang="es-ES" dirty="0" smtClean="0"/>
              <a:t>pagina web o </a:t>
            </a:r>
            <a:r>
              <a:rPr lang="es-ES" dirty="0" smtClean="0"/>
              <a:t>a otra u otras computadoras de forma privada.</a:t>
            </a:r>
            <a:endParaRPr lang="es-ES" dirty="0"/>
          </a:p>
        </p:txBody>
      </p:sp>
      <p:pic>
        <p:nvPicPr>
          <p:cNvPr id="4" name="3 Imagen" descr="webk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357694"/>
            <a:ext cx="4286280" cy="2225412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Chipset (circuito integrado auxiliar).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latin typeface="Snap ITC" pitchFamily="82" charset="0"/>
              </a:rPr>
              <a:t>El </a:t>
            </a:r>
            <a:r>
              <a:rPr lang="es-ES" i="1" dirty="0" smtClean="0">
                <a:latin typeface="Snap ITC" pitchFamily="82" charset="0"/>
              </a:rPr>
              <a:t>Chipset</a:t>
            </a:r>
            <a:r>
              <a:rPr lang="es-ES" dirty="0" smtClean="0">
                <a:latin typeface="Snap ITC" pitchFamily="82" charset="0"/>
              </a:rPr>
              <a:t> o </a:t>
            </a:r>
            <a:r>
              <a:rPr lang="es-ES" i="1" dirty="0" smtClean="0">
                <a:latin typeface="Snap ITC" pitchFamily="82" charset="0"/>
              </a:rPr>
              <a:t>Circuito Integrado Auxiliar</a:t>
            </a:r>
            <a:r>
              <a:rPr lang="es-ES" dirty="0" smtClean="0">
                <a:latin typeface="Snap ITC" pitchFamily="82" charset="0"/>
              </a:rPr>
              <a:t> es la médula espinal de la computadora, integrado en la placa base, hace posible que esta funcione como eje del sistema permitiendo el tráfico de información entre el microprocesador (CPU) y el resto de componentes de la placa base, interconectándolos a través de diversos buses que son: el Northbridge </a:t>
            </a:r>
            <a:r>
              <a:rPr lang="es-ES" dirty="0" smtClean="0">
                <a:latin typeface="Snap ITC" pitchFamily="82" charset="0"/>
              </a:rPr>
              <a:t>y </a:t>
            </a:r>
            <a:r>
              <a:rPr lang="es-ES" dirty="0" smtClean="0">
                <a:latin typeface="Snap ITC" pitchFamily="82" charset="0"/>
              </a:rPr>
              <a:t>el </a:t>
            </a:r>
            <a:r>
              <a:rPr lang="es-ES" dirty="0" smtClean="0">
                <a:latin typeface="Snap ITC" pitchFamily="82" charset="0"/>
              </a:rPr>
              <a:t>Southbridge.</a:t>
            </a:r>
            <a:endParaRPr lang="es-ES" dirty="0" smtClean="0">
              <a:latin typeface="Snap ITC" pitchFamily="82" charset="0"/>
            </a:endParaRPr>
          </a:p>
          <a:p>
            <a:endParaRPr lang="es-ES" dirty="0" smtClean="0"/>
          </a:p>
          <a:p>
            <a:r>
              <a:rPr lang="es-ES" dirty="0" smtClean="0">
                <a:latin typeface="Snap ITC" pitchFamily="82" charset="0"/>
              </a:rPr>
              <a:t>El </a:t>
            </a:r>
            <a:r>
              <a:rPr lang="es-ES" i="1" dirty="0" smtClean="0">
                <a:latin typeface="Snap ITC" pitchFamily="82" charset="0"/>
              </a:rPr>
              <a:t>Northbridge</a:t>
            </a:r>
            <a:r>
              <a:rPr lang="es-ES" dirty="0" smtClean="0">
                <a:latin typeface="Snap ITC" pitchFamily="82" charset="0"/>
              </a:rPr>
              <a:t> o </a:t>
            </a:r>
            <a:r>
              <a:rPr lang="es-ES" i="1" dirty="0" smtClean="0">
                <a:latin typeface="Snap ITC" pitchFamily="82" charset="0"/>
              </a:rPr>
              <a:t>Puente Norte</a:t>
            </a:r>
            <a:r>
              <a:rPr lang="es-ES" dirty="0" smtClean="0">
                <a:latin typeface="Snap ITC" pitchFamily="82" charset="0"/>
              </a:rPr>
              <a:t> es un circuito integrado que hace de puente de enlace entre el microprocesador y la memoria además de las tarjetas gráficas o de vídeo AGP o PCI-Express, así como las comunicaciones con el </a:t>
            </a:r>
            <a:r>
              <a:rPr lang="es-ES" i="1" dirty="0" smtClean="0">
                <a:latin typeface="Snap ITC" pitchFamily="82" charset="0"/>
              </a:rPr>
              <a:t>Puente Sur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es-ES" dirty="0" smtClean="0">
                <a:latin typeface="Snap ITC" pitchFamily="82" charset="0"/>
              </a:rPr>
              <a:t>El </a:t>
            </a:r>
            <a:r>
              <a:rPr lang="es-ES" i="1" dirty="0" smtClean="0">
                <a:latin typeface="Snap ITC" pitchFamily="82" charset="0"/>
              </a:rPr>
              <a:t>Southbridge</a:t>
            </a:r>
            <a:r>
              <a:rPr lang="es-ES" dirty="0" smtClean="0">
                <a:latin typeface="Snap ITC" pitchFamily="82" charset="0"/>
              </a:rPr>
              <a:t> o </a:t>
            </a:r>
            <a:r>
              <a:rPr lang="es-ES" i="1" dirty="0" smtClean="0">
                <a:latin typeface="Snap ITC" pitchFamily="82" charset="0"/>
              </a:rPr>
              <a:t>Puente Sur</a:t>
            </a:r>
            <a:r>
              <a:rPr lang="es-ES" dirty="0" smtClean="0">
                <a:latin typeface="Snap ITC" pitchFamily="82" charset="0"/>
              </a:rPr>
              <a:t> (también conocido como Concentrador de Controladores de Entrada/Salida), es un circuito integrado que coordina dentro de la placa base los dispositivos de entrada y salida además de algunas otras funcionalidades de baja velocidad. El </a:t>
            </a:r>
            <a:r>
              <a:rPr lang="es-ES" i="1" dirty="0" smtClean="0">
                <a:latin typeface="Snap ITC" pitchFamily="82" charset="0"/>
              </a:rPr>
              <a:t>Puente Sur</a:t>
            </a:r>
            <a:r>
              <a:rPr lang="es-ES" dirty="0" smtClean="0">
                <a:latin typeface="Snap ITC" pitchFamily="82" charset="0"/>
              </a:rPr>
              <a:t> se comunica con la CPU a través del </a:t>
            </a:r>
            <a:r>
              <a:rPr lang="es-ES" i="1" dirty="0" smtClean="0">
                <a:latin typeface="Snap ITC" pitchFamily="82" charset="0"/>
              </a:rPr>
              <a:t>Puente Norte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pu2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1500174"/>
            <a:ext cx="8001024" cy="50006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Unidad central de proceso (CPU).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CPU</a:t>
            </a:r>
            <a:r>
              <a:rPr lang="es-ES" dirty="0" smtClean="0">
                <a:latin typeface="Snap ITC" pitchFamily="82" charset="0"/>
              </a:rPr>
              <a:t> (Central </a:t>
            </a:r>
            <a:r>
              <a:rPr lang="es-ES" dirty="0" err="1" smtClean="0">
                <a:latin typeface="Snap ITC" pitchFamily="82" charset="0"/>
              </a:rPr>
              <a:t>Processing</a:t>
            </a:r>
            <a:r>
              <a:rPr lang="es-ES" dirty="0" smtClean="0">
                <a:latin typeface="Snap ITC" pitchFamily="82" charset="0"/>
              </a:rPr>
              <a:t> </a:t>
            </a:r>
            <a:r>
              <a:rPr lang="es-ES" dirty="0" err="1" smtClean="0">
                <a:latin typeface="Snap ITC" pitchFamily="82" charset="0"/>
              </a:rPr>
              <a:t>Unit</a:t>
            </a:r>
            <a:r>
              <a:rPr lang="es-ES" dirty="0" smtClean="0">
                <a:latin typeface="Snap ITC" pitchFamily="82" charset="0"/>
              </a:rPr>
              <a:t> o Unidad Central de Procesamiento) puede estar compuesta por uno o varios microprocesadores de circuitos integrados que se encargan de interpretar y ejecutar instrucciones, y de administrar, coordinar y procesar datos, es en definitiva el cerebro del sistema de la </a:t>
            </a:r>
            <a:r>
              <a:rPr lang="es-ES" dirty="0" smtClean="0">
                <a:latin typeface="Snap ITC" pitchFamily="82" charset="0"/>
              </a:rPr>
              <a:t>computadora. </a:t>
            </a:r>
            <a:endParaRPr lang="es-ES" dirty="0" smtClean="0">
              <a:latin typeface="Snap ITC" pitchFamily="82" charset="0"/>
            </a:endParaRPr>
          </a:p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latin typeface="Snap ITC" pitchFamily="82" charset="0"/>
              </a:rPr>
              <a:t>Además, la velocidad de la computadora depende de la velocidad de la </a:t>
            </a:r>
            <a:r>
              <a:rPr lang="es-ES" i="1" dirty="0" smtClean="0">
                <a:latin typeface="Snap ITC" pitchFamily="82" charset="0"/>
              </a:rPr>
              <a:t>CPU</a:t>
            </a:r>
            <a:r>
              <a:rPr lang="es-ES" dirty="0" smtClean="0">
                <a:latin typeface="Snap ITC" pitchFamily="82" charset="0"/>
              </a:rPr>
              <a:t> o microprocesador que se mide en </a:t>
            </a:r>
            <a:r>
              <a:rPr lang="es-ES" dirty="0" err="1" smtClean="0">
                <a:latin typeface="Snap ITC" pitchFamily="82" charset="0"/>
              </a:rPr>
              <a:t>Mhz</a:t>
            </a:r>
            <a:r>
              <a:rPr lang="es-ES" dirty="0" smtClean="0">
                <a:latin typeface="Snap ITC" pitchFamily="82" charset="0"/>
              </a:rPr>
              <a:t> (unidad de medida de la velocidad de procesamiento).</a:t>
            </a:r>
            <a:endParaRPr lang="es-ES" dirty="0" smtClean="0">
              <a:latin typeface="Snap ITC" pitchFamily="82" charset="0"/>
            </a:endParaRPr>
          </a:p>
          <a:p>
            <a:endParaRPr lang="es-ES" dirty="0" smtClean="0">
              <a:latin typeface="Snap ITC" pitchFamily="82" charset="0"/>
            </a:endParaRPr>
          </a:p>
          <a:p>
            <a:r>
              <a:rPr lang="es-ES" dirty="0" smtClean="0">
                <a:latin typeface="Snap ITC" pitchFamily="82" charset="0"/>
              </a:rPr>
              <a:t>Se </a:t>
            </a:r>
            <a:r>
              <a:rPr lang="es-ES" dirty="0" smtClean="0">
                <a:latin typeface="Snap ITC" pitchFamily="82" charset="0"/>
              </a:rPr>
              <a:t>divide en varios registros</a:t>
            </a:r>
            <a:r>
              <a:rPr lang="es-ES" dirty="0" smtClean="0">
                <a:latin typeface="Snap ITC" pitchFamily="82" charset="0"/>
              </a:rPr>
              <a:t>:</a:t>
            </a:r>
          </a:p>
          <a:p>
            <a:endParaRPr lang="es-ES" dirty="0" smtClean="0">
              <a:latin typeface="Snap ITC" pitchFamily="82" charset="0"/>
            </a:endParaRPr>
          </a:p>
          <a:p>
            <a:r>
              <a:rPr lang="es-ES" dirty="0" smtClean="0">
                <a:latin typeface="Snap ITC" pitchFamily="82" charset="0"/>
              </a:rPr>
              <a:t>Unidad de control (UC)</a:t>
            </a:r>
          </a:p>
          <a:p>
            <a:r>
              <a:rPr lang="es-ES" dirty="0" smtClean="0">
                <a:latin typeface="Snap ITC" pitchFamily="82" charset="0"/>
              </a:rPr>
              <a:t>Unidad aritmético-lógica (ALU)</a:t>
            </a:r>
          </a:p>
          <a:p>
            <a:r>
              <a:rPr lang="es-ES" dirty="0" smtClean="0">
                <a:latin typeface="Snap ITC" pitchFamily="82" charset="0"/>
              </a:rPr>
              <a:t>Unidad de almacenamiento</a:t>
            </a:r>
          </a:p>
          <a:p>
            <a:r>
              <a:rPr lang="es-ES" dirty="0" smtClean="0">
                <a:latin typeface="Snap ITC" pitchFamily="82" charset="0"/>
              </a:rPr>
              <a:t>Memoria principal o primaria (RAM - ROM)</a:t>
            </a:r>
          </a:p>
          <a:p>
            <a:r>
              <a:rPr lang="es-ES" dirty="0" smtClean="0">
                <a:latin typeface="Snap ITC" pitchFamily="82" charset="0"/>
              </a:rPr>
              <a:t>Memoria secundaria (disco duro)</a:t>
            </a:r>
            <a:endParaRPr lang="es-ES" dirty="0" smtClean="0">
              <a:latin typeface="Snap ITC" pitchFamily="82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nidad de control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357158" y="2500306"/>
            <a:ext cx="7572396" cy="325438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Unidad de control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Unidad de Control</a:t>
            </a:r>
            <a:r>
              <a:rPr lang="es-ES" dirty="0" smtClean="0">
                <a:latin typeface="Snap ITC" pitchFamily="82" charset="0"/>
              </a:rPr>
              <a:t> es la encargada de controlar que las instrucciones se ejecuten, buscándolas en la memoria principal, decodificándolas (interpretándolas) y que después serán ejecutadas en la unidad de proceso.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Unidad aritmético-lógica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Unidad Aritmético-Lógica</a:t>
            </a:r>
            <a:r>
              <a:rPr lang="es-ES" dirty="0" smtClean="0">
                <a:latin typeface="Snap ITC" pitchFamily="82" charset="0"/>
              </a:rPr>
              <a:t> es la unidad de proceso donde se lleva a cabo la ejecución de las instrucciones con operaciones aritméticas y lógicas.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unidad aritmetica logic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929066"/>
            <a:ext cx="5286412" cy="2928934"/>
          </a:xfrm>
          <a:prstGeom prst="rect">
            <a:avLst/>
          </a:prstGeom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Unidad de almacenamiento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latin typeface="Snap ITC" pitchFamily="82" charset="0"/>
            </a:endParaRPr>
          </a:p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Unidad de Almacenamiento</a:t>
            </a:r>
            <a:r>
              <a:rPr lang="es-ES" dirty="0" smtClean="0">
                <a:latin typeface="Snap ITC" pitchFamily="82" charset="0"/>
              </a:rPr>
              <a:t> o </a:t>
            </a:r>
            <a:r>
              <a:rPr lang="es-ES" i="1" dirty="0" smtClean="0">
                <a:latin typeface="Snap ITC" pitchFamily="82" charset="0"/>
              </a:rPr>
              <a:t>Memoria</a:t>
            </a:r>
            <a:r>
              <a:rPr lang="es-ES" dirty="0" smtClean="0">
                <a:latin typeface="Snap ITC" pitchFamily="82" charset="0"/>
              </a:rPr>
              <a:t> guarda todos los datos que son procesados en la computadora y se divide en </a:t>
            </a:r>
            <a:r>
              <a:rPr lang="es-ES" i="1" dirty="0" smtClean="0">
                <a:latin typeface="Snap ITC" pitchFamily="82" charset="0"/>
              </a:rPr>
              <a:t>Memoria Principal</a:t>
            </a:r>
            <a:r>
              <a:rPr lang="es-ES" dirty="0" smtClean="0">
                <a:latin typeface="Snap ITC" pitchFamily="82" charset="0"/>
              </a:rPr>
              <a:t> y </a:t>
            </a:r>
            <a:r>
              <a:rPr lang="es-ES" i="1" dirty="0" smtClean="0">
                <a:latin typeface="Snap ITC" pitchFamily="82" charset="0"/>
              </a:rPr>
              <a:t>Memoria Secundaria</a:t>
            </a:r>
            <a:r>
              <a:rPr lang="es-ES" dirty="0" smtClean="0">
                <a:latin typeface="Snap ITC" pitchFamily="82" charset="0"/>
              </a:rPr>
              <a:t> o </a:t>
            </a:r>
            <a:r>
              <a:rPr lang="es-ES" i="1" dirty="0" smtClean="0">
                <a:latin typeface="Snap ITC" pitchFamily="82" charset="0"/>
              </a:rPr>
              <a:t>Auxiliar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279064"/>
            <a:ext cx="3548083" cy="357893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¿Qué ES EL HARDWARE?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Snap ITC" pitchFamily="82" charset="0"/>
              </a:rPr>
              <a:t>Definición: </a:t>
            </a:r>
            <a:r>
              <a:rPr lang="es-ES" i="1" dirty="0" smtClean="0">
                <a:latin typeface="Snap ITC" pitchFamily="82" charset="0"/>
              </a:rPr>
              <a:t>Hardware</a:t>
            </a:r>
            <a:r>
              <a:rPr lang="es-ES" dirty="0" smtClean="0">
                <a:latin typeface="Snap ITC" pitchFamily="82" charset="0"/>
              </a:rPr>
              <a:t> </a:t>
            </a:r>
            <a:r>
              <a:rPr lang="es-ES" dirty="0" smtClean="0">
                <a:latin typeface="Snap ITC" pitchFamily="82" charset="0"/>
              </a:rPr>
              <a:t>es lo que golpeas cuando falla el software, el Hardware son todos los componentes y dispositivos físicos y tangibles que forman una computadora como la </a:t>
            </a:r>
            <a:r>
              <a:rPr lang="es-ES" dirty="0" smtClean="0">
                <a:latin typeface="Snap ITC" pitchFamily="82" charset="0"/>
              </a:rPr>
              <a:t>CPU, la placa base, monitor, bocinas, impresora, teclado, mouse, etc.</a:t>
            </a:r>
          </a:p>
          <a:p>
            <a:endParaRPr lang="es-ES" dirty="0" smtClean="0"/>
          </a:p>
          <a:p>
            <a:r>
              <a:rPr lang="es-ES" dirty="0" smtClean="0">
                <a:latin typeface="Snap ITC" pitchFamily="82" charset="0"/>
              </a:rPr>
              <a:t>Los componentes y dispositivos del Hardware se dividen en </a:t>
            </a:r>
            <a:r>
              <a:rPr lang="es-ES" i="1" dirty="0" smtClean="0">
                <a:latin typeface="Snap ITC" pitchFamily="82" charset="0"/>
              </a:rPr>
              <a:t>Hardware Básico y Hardware </a:t>
            </a:r>
            <a:r>
              <a:rPr lang="es-ES" i="1" dirty="0" smtClean="0">
                <a:latin typeface="Snap ITC" pitchFamily="82" charset="0"/>
              </a:rPr>
              <a:t>Complementario.</a:t>
            </a:r>
            <a:endParaRPr lang="es-ES" i="1" dirty="0" smtClean="0">
              <a:latin typeface="Snap ITC" pitchFamily="82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Memoria principal o primaria (RAM - ROM)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latin typeface="Snap ITC" pitchFamily="82" charset="0"/>
              </a:rPr>
              <a:t>En </a:t>
            </a:r>
            <a:r>
              <a:rPr lang="es-ES" dirty="0" smtClean="0">
                <a:latin typeface="Snap ITC" pitchFamily="82" charset="0"/>
              </a:rPr>
              <a:t>esta se </a:t>
            </a:r>
            <a:r>
              <a:rPr lang="es-ES" dirty="0" smtClean="0">
                <a:latin typeface="Snap ITC" pitchFamily="82" charset="0"/>
              </a:rPr>
              <a:t>encuentran las memorias </a:t>
            </a:r>
            <a:r>
              <a:rPr lang="es-ES" i="1" dirty="0" smtClean="0">
                <a:latin typeface="Snap ITC" pitchFamily="82" charset="0"/>
              </a:rPr>
              <a:t>RAM, ROM</a:t>
            </a:r>
            <a:r>
              <a:rPr lang="es-ES" dirty="0" smtClean="0">
                <a:latin typeface="Snap ITC" pitchFamily="82" charset="0"/>
              </a:rPr>
              <a:t> y </a:t>
            </a:r>
            <a:r>
              <a:rPr lang="es-ES" i="1" dirty="0" smtClean="0">
                <a:latin typeface="Snap ITC" pitchFamily="82" charset="0"/>
              </a:rPr>
              <a:t>CACHÉ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endParaRPr lang="es-ES" dirty="0" smtClean="0"/>
          </a:p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Memoria RAM</a:t>
            </a:r>
            <a:r>
              <a:rPr lang="es-ES" dirty="0" smtClean="0">
                <a:latin typeface="Snap ITC" pitchFamily="82" charset="0"/>
              </a:rPr>
              <a:t> (</a:t>
            </a:r>
            <a:r>
              <a:rPr lang="es-ES" dirty="0" err="1" smtClean="0">
                <a:latin typeface="Snap ITC" pitchFamily="82" charset="0"/>
              </a:rPr>
              <a:t>Random</a:t>
            </a:r>
            <a:r>
              <a:rPr lang="es-ES" dirty="0" smtClean="0">
                <a:latin typeface="Snap ITC" pitchFamily="82" charset="0"/>
              </a:rPr>
              <a:t> Access </a:t>
            </a:r>
            <a:r>
              <a:rPr lang="es-ES" dirty="0" err="1" smtClean="0">
                <a:latin typeface="Snap ITC" pitchFamily="82" charset="0"/>
              </a:rPr>
              <a:t>Memory</a:t>
            </a:r>
            <a:r>
              <a:rPr lang="es-ES" dirty="0" smtClean="0">
                <a:latin typeface="Snap ITC" pitchFamily="82" charset="0"/>
              </a:rPr>
              <a:t> o Memoria de Acceso Aleatorio) es un circuito integrado o chip que almacena los programas, datos y resultados ejecutados por la computadora  </a:t>
            </a:r>
            <a:r>
              <a:rPr lang="es-ES" dirty="0" smtClean="0">
                <a:latin typeface="Snap ITC" pitchFamily="82" charset="0"/>
              </a:rPr>
              <a:t>de </a:t>
            </a:r>
            <a:r>
              <a:rPr lang="es-ES" dirty="0" smtClean="0">
                <a:latin typeface="Snap ITC" pitchFamily="82" charset="0"/>
              </a:rPr>
              <a:t>forma temporal, pues su contenido se pierde cuando esta se apaga. Se llama de acceso aleatorio - o de acceso directo - porque se puede acceder a cualquier posición de memoria sin necesidad de seguir un orden. La </a:t>
            </a:r>
            <a:r>
              <a:rPr lang="es-ES" i="1" dirty="0" smtClean="0">
                <a:latin typeface="Snap ITC" pitchFamily="82" charset="0"/>
              </a:rPr>
              <a:t>Memoria RAM</a:t>
            </a:r>
            <a:r>
              <a:rPr lang="es-ES" dirty="0" smtClean="0">
                <a:latin typeface="Snap ITC" pitchFamily="82" charset="0"/>
              </a:rPr>
              <a:t> puede ser leída y escrita por lo </a:t>
            </a:r>
            <a:r>
              <a:rPr lang="es-ES" dirty="0" smtClean="0">
                <a:latin typeface="Snap ITC" pitchFamily="82" charset="0"/>
              </a:rPr>
              <a:t>que puede </a:t>
            </a:r>
            <a:r>
              <a:rPr lang="es-ES" dirty="0" smtClean="0">
                <a:latin typeface="Snap ITC" pitchFamily="82" charset="0"/>
              </a:rPr>
              <a:t>ser modificado.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Memoria ROM</a:t>
            </a:r>
            <a:r>
              <a:rPr lang="es-ES" dirty="0" smtClean="0">
                <a:latin typeface="Snap ITC" pitchFamily="82" charset="0"/>
              </a:rPr>
              <a:t> (</a:t>
            </a:r>
            <a:r>
              <a:rPr lang="es-ES" dirty="0" err="1" smtClean="0">
                <a:latin typeface="Snap ITC" pitchFamily="82" charset="0"/>
              </a:rPr>
              <a:t>Read</a:t>
            </a:r>
            <a:r>
              <a:rPr lang="es-ES" dirty="0" smtClean="0">
                <a:latin typeface="Snap ITC" pitchFamily="82" charset="0"/>
              </a:rPr>
              <a:t> </a:t>
            </a:r>
            <a:r>
              <a:rPr lang="es-ES" dirty="0" err="1" smtClean="0">
                <a:latin typeface="Snap ITC" pitchFamily="82" charset="0"/>
              </a:rPr>
              <a:t>Only</a:t>
            </a:r>
            <a:r>
              <a:rPr lang="es-ES" dirty="0" smtClean="0">
                <a:latin typeface="Snap ITC" pitchFamily="82" charset="0"/>
              </a:rPr>
              <a:t> </a:t>
            </a:r>
            <a:r>
              <a:rPr lang="es-ES" dirty="0" err="1" smtClean="0">
                <a:latin typeface="Snap ITC" pitchFamily="82" charset="0"/>
              </a:rPr>
              <a:t>Memory</a:t>
            </a:r>
            <a:r>
              <a:rPr lang="es-ES" dirty="0" smtClean="0">
                <a:latin typeface="Snap ITC" pitchFamily="82" charset="0"/>
              </a:rPr>
              <a:t> o Memoria de sólo lectura) viene grabada en chips con una serie de programas por el fabricante de hardware y es sólo de lectura, por lo que no puede ser modificada - al menos no muy rápida o fácilmente - y tampoco se altera por cortes de corriente. En esta memoria se almacenan los valores correspondientes a las rutinas de arranque o inicio del sistema y a su configuración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endParaRPr lang="es-ES" dirty="0" smtClean="0"/>
          </a:p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Memoria Caché</a:t>
            </a:r>
            <a:r>
              <a:rPr lang="es-ES" dirty="0" smtClean="0">
                <a:latin typeface="Snap ITC" pitchFamily="82" charset="0"/>
              </a:rPr>
              <a:t> o </a:t>
            </a:r>
            <a:r>
              <a:rPr lang="es-ES" i="1" dirty="0" smtClean="0">
                <a:latin typeface="Snap ITC" pitchFamily="82" charset="0"/>
              </a:rPr>
              <a:t>RAM Caché</a:t>
            </a:r>
            <a:r>
              <a:rPr lang="es-ES" dirty="0" smtClean="0">
                <a:latin typeface="Snap ITC" pitchFamily="82" charset="0"/>
              </a:rPr>
              <a:t> es una memoria auxiliar de alta velocidad, que no es más que una copia de acceso rápido de la memoria principal almacenada en los módulos de </a:t>
            </a:r>
            <a:r>
              <a:rPr lang="es-ES" i="1" dirty="0" smtClean="0">
                <a:latin typeface="Snap ITC" pitchFamily="82" charset="0"/>
              </a:rPr>
              <a:t>RAM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8579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Memoria secundaria(disco duro, disco flexible, etc.)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/>
          <a:lstStyle/>
          <a:p>
            <a:endParaRPr lang="es-ES" dirty="0" smtClean="0">
              <a:latin typeface="Snap ITC" pitchFamily="82" charset="0"/>
            </a:endParaRPr>
          </a:p>
          <a:p>
            <a:r>
              <a:rPr lang="es-ES" dirty="0" smtClean="0">
                <a:latin typeface="Snap ITC" pitchFamily="82" charset="0"/>
              </a:rPr>
              <a:t>La </a:t>
            </a:r>
            <a:r>
              <a:rPr lang="es-ES" i="1" dirty="0" smtClean="0">
                <a:latin typeface="Snap ITC" pitchFamily="82" charset="0"/>
              </a:rPr>
              <a:t>Memoria Secundaria</a:t>
            </a:r>
            <a:r>
              <a:rPr lang="es-ES" dirty="0" smtClean="0">
                <a:latin typeface="Snap ITC" pitchFamily="82" charset="0"/>
              </a:rPr>
              <a:t> (también llamada </a:t>
            </a:r>
            <a:r>
              <a:rPr lang="es-ES" i="1" dirty="0" smtClean="0">
                <a:latin typeface="Snap ITC" pitchFamily="82" charset="0"/>
              </a:rPr>
              <a:t>Periférico de Almacenamiento</a:t>
            </a:r>
            <a:r>
              <a:rPr lang="es-ES" dirty="0" smtClean="0">
                <a:latin typeface="Snap ITC" pitchFamily="82" charset="0"/>
              </a:rPr>
              <a:t>) está compuesta por todos aquellos dispositivos capaces de almacenar datos en dispositivos que pueden ser internos como el disco duro, o extraíble como los discos flexibles (disquetes), CDs, DVDs, etc.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Dispositivos de Salida</a:t>
            </a:r>
            <a:br>
              <a:rPr lang="es-ES" dirty="0" smtClean="0">
                <a:latin typeface="Snap ITC" pitchFamily="82" charset="0"/>
              </a:rPr>
            </a:b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Snap ITC" pitchFamily="82" charset="0"/>
              </a:rPr>
              <a:t>Los </a:t>
            </a:r>
            <a:r>
              <a:rPr lang="es-ES" i="1" dirty="0" smtClean="0">
                <a:latin typeface="Snap ITC" pitchFamily="82" charset="0"/>
              </a:rPr>
              <a:t>Dispositivos de Salida</a:t>
            </a:r>
            <a:r>
              <a:rPr lang="es-ES" dirty="0" smtClean="0">
                <a:latin typeface="Snap ITC" pitchFamily="82" charset="0"/>
              </a:rPr>
              <a:t> son aquellos que reciben los datos procesados por la computadora y permiten exteriorizarlos a través de periféricos como el monitor, impresora, escáner, plotter, altavoces</a:t>
            </a:r>
            <a:r>
              <a:rPr lang="es-ES" dirty="0" smtClean="0">
                <a:latin typeface="Snap ITC" pitchFamily="82" charset="0"/>
              </a:rPr>
              <a:t>, etc</a:t>
            </a:r>
            <a:r>
              <a:rPr lang="es-ES" dirty="0" smtClean="0">
                <a:latin typeface="Snap ITC" pitchFamily="82" charset="0"/>
              </a:rPr>
              <a:t>.</a:t>
            </a:r>
          </a:p>
          <a:p>
            <a:r>
              <a:rPr lang="es-ES" dirty="0" smtClean="0">
                <a:latin typeface="Snap ITC" pitchFamily="82" charset="0"/>
              </a:rPr>
              <a:t>Dispositivos de Entrada/Salida (Periféricos mixtos): Hay dispositivos que son tanto de entrada como de salida como los mencionados periféricos de almacenamiento, </a:t>
            </a:r>
            <a:r>
              <a:rPr lang="es-ES" dirty="0" smtClean="0">
                <a:latin typeface="Snap ITC" pitchFamily="82" charset="0"/>
              </a:rPr>
              <a:t>CDs, DVDs, </a:t>
            </a:r>
            <a:r>
              <a:rPr lang="es-ES" dirty="0" smtClean="0">
                <a:latin typeface="Snap ITC" pitchFamily="82" charset="0"/>
              </a:rPr>
              <a:t>así como módems, faxes, USBs, o tarjetas de red.</a:t>
            </a:r>
          </a:p>
          <a:p>
            <a:endParaRPr lang="es-ES" dirty="0">
              <a:latin typeface="Snap ITC" pitchFamily="82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impresora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Es </a:t>
            </a:r>
            <a:r>
              <a:rPr lang="es-ES" dirty="0" smtClean="0">
                <a:latin typeface="Snap ITC" pitchFamily="82" charset="0"/>
              </a:rPr>
              <a:t>un </a:t>
            </a:r>
            <a:r>
              <a:rPr lang="es-ES" dirty="0" smtClean="0">
                <a:latin typeface="Snap ITC" pitchFamily="82" charset="0"/>
              </a:rPr>
              <a:t>periférico </a:t>
            </a:r>
            <a:r>
              <a:rPr lang="es-ES" dirty="0" smtClean="0">
                <a:latin typeface="Snap ITC" pitchFamily="82" charset="0"/>
              </a:rPr>
              <a:t>de </a:t>
            </a:r>
            <a:r>
              <a:rPr lang="es-ES" dirty="0" smtClean="0">
                <a:latin typeface="Snap ITC" pitchFamily="82" charset="0"/>
              </a:rPr>
              <a:t>ordenador </a:t>
            </a:r>
            <a:r>
              <a:rPr lang="es-ES" dirty="0" smtClean="0">
                <a:latin typeface="Snap ITC" pitchFamily="82" charset="0"/>
              </a:rPr>
              <a:t>que permite producir una copia permanente de textos o gráficos de documentos almacenados en formato electrónico, imprimiéndolos en medios físicos, normalmente en </a:t>
            </a:r>
            <a:r>
              <a:rPr lang="es-ES" dirty="0" smtClean="0">
                <a:latin typeface="Snap ITC" pitchFamily="82" charset="0"/>
              </a:rPr>
              <a:t>papel </a:t>
            </a:r>
            <a:r>
              <a:rPr lang="es-ES" dirty="0" smtClean="0">
                <a:latin typeface="Snap ITC" pitchFamily="82" charset="0"/>
              </a:rPr>
              <a:t>o transparencias, utilizando </a:t>
            </a:r>
            <a:r>
              <a:rPr lang="es-ES" dirty="0" smtClean="0">
                <a:latin typeface="Snap ITC" pitchFamily="82" charset="0"/>
              </a:rPr>
              <a:t>cartuchos de tinta o </a:t>
            </a:r>
            <a:r>
              <a:rPr lang="es-ES" dirty="0" smtClean="0">
                <a:latin typeface="Snap ITC" pitchFamily="82" charset="0"/>
              </a:rPr>
              <a:t>tecnología </a:t>
            </a:r>
            <a:r>
              <a:rPr lang="es-ES" dirty="0" smtClean="0">
                <a:latin typeface="Snap ITC" pitchFamily="82" charset="0"/>
              </a:rPr>
              <a:t>laser.</a:t>
            </a:r>
            <a:endParaRPr lang="es-ES" dirty="0">
              <a:latin typeface="Snap ITC" pitchFamily="82" charset="0"/>
            </a:endParaRPr>
          </a:p>
        </p:txBody>
      </p:sp>
      <p:pic>
        <p:nvPicPr>
          <p:cNvPr id="4" name="3 Imagen" descr="impresor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4857760"/>
            <a:ext cx="3000396" cy="200024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bocinas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Instrumento </a:t>
            </a:r>
            <a:r>
              <a:rPr lang="es-ES" dirty="0" smtClean="0">
                <a:latin typeface="Snap ITC" pitchFamily="82" charset="0"/>
              </a:rPr>
              <a:t>compuesto de una pera de goma y una </a:t>
            </a:r>
            <a:r>
              <a:rPr lang="es-ES" dirty="0" smtClean="0">
                <a:latin typeface="Snap ITC" pitchFamily="82" charset="0"/>
              </a:rPr>
              <a:t>trompeta </a:t>
            </a:r>
            <a:r>
              <a:rPr lang="es-ES" dirty="0" smtClean="0">
                <a:latin typeface="Snap ITC" pitchFamily="82" charset="0"/>
              </a:rPr>
              <a:t>unidos. Al presionar la pera, el aire sale por la trompeta, creando </a:t>
            </a:r>
            <a:r>
              <a:rPr lang="es-ES" dirty="0" smtClean="0">
                <a:latin typeface="Snap ITC" pitchFamily="82" charset="0"/>
              </a:rPr>
              <a:t>sonido.</a:t>
            </a:r>
            <a:endParaRPr lang="es-ES" dirty="0">
              <a:latin typeface="Snap ITC" pitchFamily="82" charset="0"/>
            </a:endParaRPr>
          </a:p>
        </p:txBody>
      </p:sp>
      <p:pic>
        <p:nvPicPr>
          <p:cNvPr id="4" name="3 Imagen" descr="300px-Bocinas_P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714752"/>
            <a:ext cx="3810000" cy="285750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monitor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es un </a:t>
            </a:r>
            <a:r>
              <a:rPr lang="es-ES" dirty="0" smtClean="0">
                <a:latin typeface="Snap ITC" pitchFamily="82" charset="0"/>
              </a:rPr>
              <a:t>dispositivo de salida que</a:t>
            </a:r>
            <a:r>
              <a:rPr lang="es-ES" dirty="0" smtClean="0">
                <a:latin typeface="Snap ITC" pitchFamily="82" charset="0"/>
              </a:rPr>
              <a:t>, mediante una </a:t>
            </a:r>
            <a:r>
              <a:rPr lang="es-ES" dirty="0" smtClean="0">
                <a:latin typeface="Snap ITC" pitchFamily="82" charset="0"/>
              </a:rPr>
              <a:t>interfaz, </a:t>
            </a:r>
            <a:r>
              <a:rPr lang="es-ES" dirty="0" smtClean="0">
                <a:latin typeface="Snap ITC" pitchFamily="82" charset="0"/>
              </a:rPr>
              <a:t>muestra los resultados del procesamiento de una computadora.</a:t>
            </a:r>
            <a:endParaRPr lang="es-ES" dirty="0">
              <a:latin typeface="Snap ITC" pitchFamily="82" charset="0"/>
            </a:endParaRPr>
          </a:p>
        </p:txBody>
      </p:sp>
      <p:pic>
        <p:nvPicPr>
          <p:cNvPr id="4" name="3 Imagen" descr="250px-LG_L194WT-SF_LCD_moni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643314"/>
            <a:ext cx="4000528" cy="2976569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Dispositivos de almacenamiento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Snap ITC" pitchFamily="82" charset="0"/>
              </a:rPr>
              <a:t>Son </a:t>
            </a:r>
            <a:r>
              <a:rPr lang="es-ES" dirty="0" smtClean="0">
                <a:latin typeface="Snap ITC" pitchFamily="82" charset="0"/>
              </a:rPr>
              <a:t>dispositivos que leen o escriben datos en medios o soportes de almacenamiento, y juntos conforman la memoria secundaria o almacenamiento secundario de la computadora.</a:t>
            </a:r>
          </a:p>
          <a:p>
            <a:r>
              <a:rPr lang="es-ES" dirty="0" smtClean="0">
                <a:latin typeface="Snap ITC" pitchFamily="82" charset="0"/>
              </a:rPr>
              <a:t>Estos dispositivos realizan las operaciones de lectura y/o escritura de los medios o soportes donde se almacenan o guardan, lógica y físicamente, los archivos de un sistema informático.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Cd ROM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Es </a:t>
            </a:r>
            <a:r>
              <a:rPr lang="es-ES" dirty="0" smtClean="0">
                <a:latin typeface="Snap ITC" pitchFamily="82" charset="0"/>
              </a:rPr>
              <a:t>un disco de plástico plano con información digital codificada en una espiral desde el centro hasta el borde </a:t>
            </a:r>
            <a:r>
              <a:rPr lang="es-ES" dirty="0" smtClean="0">
                <a:latin typeface="Snap ITC" pitchFamily="82" charset="0"/>
              </a:rPr>
              <a:t>exterior.</a:t>
            </a:r>
            <a:endParaRPr lang="es-ES" dirty="0">
              <a:latin typeface="Snap ITC" pitchFamily="82" charset="0"/>
            </a:endParaRPr>
          </a:p>
        </p:txBody>
      </p:sp>
      <p:pic>
        <p:nvPicPr>
          <p:cNvPr id="4" name="3 Imagen" descr="cd-rom-4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810000"/>
            <a:ext cx="4381500" cy="304800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Memoria USB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Es </a:t>
            </a:r>
            <a:r>
              <a:rPr lang="es-ES" dirty="0" smtClean="0">
                <a:latin typeface="Snap ITC" pitchFamily="82" charset="0"/>
              </a:rPr>
              <a:t>un pequeño dispositivo de almacenamiento que utiliza memoria flash para guardar la información que puede requerir y no necesita baterías (pilas).</a:t>
            </a:r>
            <a:endParaRPr lang="es-ES" dirty="0">
              <a:latin typeface="Snap ITC" pitchFamily="82" charset="0"/>
            </a:endParaRPr>
          </a:p>
        </p:txBody>
      </p:sp>
      <p:pic>
        <p:nvPicPr>
          <p:cNvPr id="4" name="3 Imagen" descr="180px-USB_Flash_Drive_and_Card_Re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714884"/>
            <a:ext cx="4286280" cy="156210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Hardware básico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El </a:t>
            </a:r>
            <a:r>
              <a:rPr lang="es-ES" i="1" dirty="0" smtClean="0">
                <a:latin typeface="Snap ITC" pitchFamily="82" charset="0"/>
              </a:rPr>
              <a:t>Hardware Básico</a:t>
            </a:r>
            <a:r>
              <a:rPr lang="es-ES" dirty="0" smtClean="0">
                <a:latin typeface="Snap ITC" pitchFamily="82" charset="0"/>
              </a:rPr>
              <a:t>: son las piezas fundamentales e imprescindibles para que la computadora funcione como son: Placa base, monitor, teclado y ratón.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C:\Archivos de programa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071942"/>
            <a:ext cx="4032922" cy="2478376"/>
          </a:xfrm>
          <a:prstGeom prst="rect">
            <a:avLst/>
          </a:prstGeom>
          <a:noFill/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Hardware complementario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El </a:t>
            </a:r>
            <a:r>
              <a:rPr lang="es-ES" i="1" dirty="0" smtClean="0">
                <a:latin typeface="Snap ITC" pitchFamily="82" charset="0"/>
              </a:rPr>
              <a:t>Hardware Complementario</a:t>
            </a:r>
            <a:r>
              <a:rPr lang="es-ES" dirty="0" smtClean="0">
                <a:latin typeface="Snap ITC" pitchFamily="82" charset="0"/>
              </a:rPr>
              <a:t>: son todos aquellos dispositivos adicionales no esenciales como pueden ser: impresora, escáner, cámara de vídeo digital, webcam, etc.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D14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572008"/>
            <a:ext cx="3810000" cy="202405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CA MADRE.bmp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428596" y="1643050"/>
            <a:ext cx="7524786" cy="50006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La placa base o placa madre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Snap ITC" pitchFamily="82" charset="0"/>
              </a:rPr>
              <a:t>Los componentes </a:t>
            </a:r>
            <a:r>
              <a:rPr lang="es-ES" i="1" dirty="0" smtClean="0">
                <a:latin typeface="Snap ITC" pitchFamily="82" charset="0"/>
              </a:rPr>
              <a:t>Hardware</a:t>
            </a:r>
            <a:r>
              <a:rPr lang="es-ES" dirty="0" smtClean="0">
                <a:latin typeface="Snap ITC" pitchFamily="82" charset="0"/>
              </a:rPr>
              <a:t> más importantes de la computadora y esenciales para su funcionamiento se encuentran en la </a:t>
            </a:r>
            <a:r>
              <a:rPr lang="es-ES" i="1" dirty="0" smtClean="0">
                <a:latin typeface="Snap ITC" pitchFamily="82" charset="0"/>
              </a:rPr>
              <a:t>Placa Base</a:t>
            </a:r>
            <a:r>
              <a:rPr lang="es-ES" dirty="0" smtClean="0">
                <a:latin typeface="Snap ITC" pitchFamily="82" charset="0"/>
              </a:rPr>
              <a:t> (también conocida como </a:t>
            </a:r>
            <a:r>
              <a:rPr lang="es-ES" i="1" dirty="0" smtClean="0">
                <a:latin typeface="Snap ITC" pitchFamily="82" charset="0"/>
              </a:rPr>
              <a:t>Placa Madre</a:t>
            </a:r>
            <a:r>
              <a:rPr lang="es-ES" dirty="0" smtClean="0">
                <a:latin typeface="Snap ITC" pitchFamily="82" charset="0"/>
              </a:rPr>
              <a:t>), que es una placa de circuito impreso que aloja a la Unidad Central de Procesamiento (CPU) o microprocesador, Chipset (circuito integrado auxiliar), Memoria RAM, BIOS o Flash-ROM, etc., además de comunicarlos entre sí.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Grupos de hardware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Según sus funciones, los componentes y dispositivos del </a:t>
            </a:r>
            <a:r>
              <a:rPr lang="es-ES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hardware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 se dividen en varios grupos y en el siguiente orden: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Dispositivos de entrada.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Chipset (circuito integrado auxiliar.)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Unidad central de procesamiento (CPU).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Unidad de control.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Unidad aritmético-lógica. 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Unida de almacenamiento.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Memoria principal o primaria (RAM - ROM).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Mnemoria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 secundaria o auxiliar (disco duro, discos flexibles, etc.).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nap ITC" pitchFamily="82" charset="0"/>
              </a:rPr>
              <a:t>Dispositivos de salida.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Snap ITC" pitchFamily="82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Snap ITC" pitchFamily="82" charset="0"/>
              </a:rPr>
              <a:t>Dispositivos de entrada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Snap ITC" pitchFamily="82" charset="0"/>
              </a:rPr>
              <a:t>Dispositivos de Entrada</a:t>
            </a:r>
          </a:p>
          <a:p>
            <a:endParaRPr lang="es-ES" dirty="0" smtClean="0"/>
          </a:p>
          <a:p>
            <a:r>
              <a:rPr lang="es-ES" dirty="0" smtClean="0">
                <a:latin typeface="Snap ITC" pitchFamily="82" charset="0"/>
              </a:rPr>
              <a:t>Los </a:t>
            </a:r>
            <a:r>
              <a:rPr lang="es-ES" i="1" dirty="0" smtClean="0">
                <a:latin typeface="Snap ITC" pitchFamily="82" charset="0"/>
              </a:rPr>
              <a:t>Dispositivos de Entrada</a:t>
            </a:r>
            <a:r>
              <a:rPr lang="es-ES" dirty="0" smtClean="0">
                <a:latin typeface="Snap ITC" pitchFamily="82" charset="0"/>
              </a:rPr>
              <a:t> son aquellos a través de los cuales se envían datos externos a la unidad central de procesamiento, como el teclado, ratón, escáner, o micrófono, entre otros.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Snap ITC" pitchFamily="82" charset="0"/>
              </a:rPr>
              <a:t>teclado</a:t>
            </a:r>
            <a:endParaRPr lang="es-ES" dirty="0"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Snap ITC" pitchFamily="82" charset="0"/>
              </a:rPr>
              <a:t>Un </a:t>
            </a:r>
            <a:r>
              <a:rPr lang="es-ES" b="1" dirty="0" smtClean="0">
                <a:latin typeface="Snap ITC" pitchFamily="82" charset="0"/>
              </a:rPr>
              <a:t>teclado</a:t>
            </a:r>
            <a:r>
              <a:rPr lang="es-ES" dirty="0" smtClean="0">
                <a:latin typeface="Snap ITC" pitchFamily="82" charset="0"/>
              </a:rPr>
              <a:t> es un </a:t>
            </a:r>
            <a:r>
              <a:rPr lang="es-ES" dirty="0" err="1" smtClean="0">
                <a:latin typeface="Snap ITC" pitchFamily="82" charset="0"/>
              </a:rPr>
              <a:t>periferico</a:t>
            </a:r>
            <a:r>
              <a:rPr lang="es-ES" dirty="0" smtClean="0">
                <a:latin typeface="Snap ITC" pitchFamily="82" charset="0"/>
              </a:rPr>
              <a:t> </a:t>
            </a:r>
            <a:r>
              <a:rPr lang="es-ES" dirty="0" smtClean="0">
                <a:latin typeface="Snap ITC" pitchFamily="82" charset="0"/>
              </a:rPr>
              <a:t>o dispositivo que consiste en un sistema de teclas, como las de una máquina de escribir, que permite introducir datos a un ordenador o dispositivo digital.</a:t>
            </a:r>
          </a:p>
          <a:p>
            <a:endParaRPr lang="es-ES" dirty="0"/>
          </a:p>
        </p:txBody>
      </p:sp>
      <p:pic>
        <p:nvPicPr>
          <p:cNvPr id="4" name="3 Imagen" descr="tecla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500570"/>
            <a:ext cx="3929090" cy="1881192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mouse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dispositivo apuntador</a:t>
            </a:r>
            <a:r>
              <a:rPr lang="es-ES" dirty="0" smtClean="0"/>
              <a:t>, </a:t>
            </a:r>
            <a:r>
              <a:rPr lang="es-ES" dirty="0" smtClean="0"/>
              <a:t>generalmente fabricado en </a:t>
            </a:r>
            <a:r>
              <a:rPr lang="es-ES" dirty="0" smtClean="0"/>
              <a:t>plástico. </a:t>
            </a:r>
            <a:r>
              <a:rPr lang="es-ES" dirty="0" smtClean="0"/>
              <a:t>Se utiliza con una de las </a:t>
            </a:r>
            <a:r>
              <a:rPr lang="es-ES" dirty="0" smtClean="0"/>
              <a:t>manos </a:t>
            </a:r>
            <a:r>
              <a:rPr lang="es-ES" dirty="0" smtClean="0"/>
              <a:t>del usuario y detecta su movimiento relativo en </a:t>
            </a:r>
            <a:r>
              <a:rPr lang="es-ES" dirty="0" smtClean="0"/>
              <a:t>dos dimensiones por </a:t>
            </a:r>
            <a:r>
              <a:rPr lang="es-ES" dirty="0" smtClean="0"/>
              <a:t>la superficie plana en la que se apoya, reflejándose habitualmente a través de un puntero o flecha en el </a:t>
            </a:r>
            <a:r>
              <a:rPr lang="es-ES" dirty="0" smtClean="0"/>
              <a:t>monitor.</a:t>
            </a:r>
            <a:endParaRPr lang="es-ES" dirty="0"/>
          </a:p>
        </p:txBody>
      </p:sp>
      <p:pic>
        <p:nvPicPr>
          <p:cNvPr id="4" name="3 Imagen" descr="Vista-mous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5143512"/>
            <a:ext cx="3500462" cy="1219200"/>
          </a:xfrm>
          <a:prstGeom prst="rect">
            <a:avLst/>
          </a:prstGeom>
        </p:spPr>
      </p:pic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Jennifer Giselle De Diego Romero NL:9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1637</Words>
  <Application>Microsoft Office PowerPoint</Application>
  <PresentationFormat>Presentación en pantalla (4:3)</PresentationFormat>
  <Paragraphs>114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Opulento</vt:lpstr>
      <vt:lpstr>HARDWARE</vt:lpstr>
      <vt:lpstr>¿Qué ES EL HARDWARE?</vt:lpstr>
      <vt:lpstr>Hardware básico</vt:lpstr>
      <vt:lpstr>Hardware complementario</vt:lpstr>
      <vt:lpstr>La placa base o placa madre</vt:lpstr>
      <vt:lpstr>Grupos de hardware</vt:lpstr>
      <vt:lpstr>Dispositivos de entrada</vt:lpstr>
      <vt:lpstr>teclado</vt:lpstr>
      <vt:lpstr>mouse</vt:lpstr>
      <vt:lpstr>scanner</vt:lpstr>
      <vt:lpstr>micrófono</vt:lpstr>
      <vt:lpstr>webcam</vt:lpstr>
      <vt:lpstr>Chipset (circuito integrado auxiliar).</vt:lpstr>
      <vt:lpstr>Diapositiva 14</vt:lpstr>
      <vt:lpstr>Unidad central de proceso (CPU).</vt:lpstr>
      <vt:lpstr>Diapositiva 16</vt:lpstr>
      <vt:lpstr>Unidad de control</vt:lpstr>
      <vt:lpstr>Unidad aritmético-lógica</vt:lpstr>
      <vt:lpstr>Unidad de almacenamiento</vt:lpstr>
      <vt:lpstr>Memoria principal o primaria (RAM - ROM)</vt:lpstr>
      <vt:lpstr>Diapositiva 21</vt:lpstr>
      <vt:lpstr>Memoria secundaria(disco duro, disco flexible, etc.)</vt:lpstr>
      <vt:lpstr>Dispositivos de Salida </vt:lpstr>
      <vt:lpstr>impresora</vt:lpstr>
      <vt:lpstr>bocinas</vt:lpstr>
      <vt:lpstr>monitor</vt:lpstr>
      <vt:lpstr>Dispositivos de almacenamiento</vt:lpstr>
      <vt:lpstr>Cd ROM</vt:lpstr>
      <vt:lpstr>Memoria USB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>-</dc:creator>
  <cp:lastModifiedBy>-</cp:lastModifiedBy>
  <cp:revision>16</cp:revision>
  <dcterms:created xsi:type="dcterms:W3CDTF">2009-10-22T20:48:13Z</dcterms:created>
  <dcterms:modified xsi:type="dcterms:W3CDTF">2009-10-22T22:43:33Z</dcterms:modified>
</cp:coreProperties>
</file>