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6" r:id="rId2"/>
    <p:sldId id="260"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100" d="100"/>
          <a:sy n="100" d="100"/>
        </p:scale>
        <p:origin x="-8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6A20E-0327-4D89-91B6-476FA6BDB362}" type="datetimeFigureOut">
              <a:rPr lang="es-ES" smtClean="0"/>
              <a:pPr/>
              <a:t>22/10/2009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F698A-4BB6-4293-8805-561FBBB003B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7FF698A-4BB6-4293-8805-561FBBB003B5}"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17" name="16 Marcador de pie de página"/>
          <p:cNvSpPr>
            <a:spLocks noGrp="1"/>
          </p:cNvSpPr>
          <p:nvPr>
            <p:ph type="ftr" sz="quarter" idx="11"/>
          </p:nvPr>
        </p:nvSpPr>
        <p:spPr/>
        <p:txBody>
          <a:bodyPr/>
          <a:lstStyle>
            <a:extLst/>
          </a:lstStyle>
          <a:p>
            <a:endParaRPr lang="es-ES"/>
          </a:p>
        </p:txBody>
      </p:sp>
      <p:sp>
        <p:nvSpPr>
          <p:cNvPr id="29" name="28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D0FA48-0705-4DBF-9237-3508B5E3F15C}" type="datetimeFigureOut">
              <a:rPr lang="es-ES" smtClean="0"/>
              <a:pPr/>
              <a:t>22/10/2009</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733A962E-6FC7-4446-834B-037C15B4E59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2D0FA48-0705-4DBF-9237-3508B5E3F15C}" type="datetimeFigureOut">
              <a:rPr lang="es-ES" smtClean="0"/>
              <a:pPr/>
              <a:t>22/10/2009</a:t>
            </a:fld>
            <a:endParaRPr lang="es-ES"/>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ES"/>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733A962E-6FC7-4446-834B-037C15B4E59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2D0FA48-0705-4DBF-9237-3508B5E3F15C}" type="datetimeFigureOut">
              <a:rPr lang="es-ES" smtClean="0"/>
              <a:pPr/>
              <a:t>22/10/2009</a:t>
            </a:fld>
            <a:endParaRPr lang="es-ES"/>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ES"/>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33A962E-6FC7-4446-834B-037C15B4E59A}"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nografias.com/trabajos16/memorias/memorias.shtml"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monografias.com/trabajos13/memor/memor.shtml" TargetMode="External"/><Relationship Id="rId5" Type="http://schemas.openxmlformats.org/officeDocument/2006/relationships/hyperlink" Target="http://www.monografias.com/trabajos36/signos-simbolos/signos-simbolos.shtml" TargetMode="External"/><Relationship Id="rId4" Type="http://schemas.openxmlformats.org/officeDocument/2006/relationships/hyperlink" Target="http://www.monografias.com/trabajos7/sisinf/sisinf.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www.monografias.com/trabajos7/coman/coman.shtml"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www.monografias.com/Computacion/Red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onografias.com/Computacion/Programacion/"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www.monografias.com/trabajos11/teosis/teosis.shtml" TargetMode="External"/><Relationship Id="rId4" Type="http://schemas.openxmlformats.org/officeDocument/2006/relationships/hyperlink" Target="http://www.monografias.com/trabajos11/basda/basda.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onografias.com/Computacion/Programacion/" TargetMode="External"/><Relationship Id="rId7" Type="http://schemas.openxmlformats.org/officeDocument/2006/relationships/hyperlink" Target="http://www.monografias.com/trabajos12/microco/microco.shtml"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www.monografias.com/trabajos34/el-trabajo/el-trabajo.shtml" TargetMode="External"/><Relationship Id="rId5" Type="http://schemas.openxmlformats.org/officeDocument/2006/relationships/hyperlink" Target="http://www.monografias.com/trabajos15/computadoras/computadoras.shtml" TargetMode="External"/><Relationship Id="rId4" Type="http://schemas.openxmlformats.org/officeDocument/2006/relationships/hyperlink" Target="http://www.monografias.com/trabajos7/mafu/mafu.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onografias.com/trabajos5/plasti/plasti.shtml"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www.monografias.com/trabajos7/arch/arch.shtml" TargetMode="External"/><Relationship Id="rId4" Type="http://schemas.openxmlformats.org/officeDocument/2006/relationships/hyperlink" Target="http://www.monografias.com/trabajos11/teosis/teosis.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monografias.com/trabajos/multimediaycd/multimediaycd.shtml"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es.wikipedia.org/wiki/Bater%C3%ADa_el%C3%A9ctrica" TargetMode="External"/><Relationship Id="rId5" Type="http://schemas.openxmlformats.org/officeDocument/2006/relationships/hyperlink" Target="http://es.wikipedia.org/wiki/Memoria_flash" TargetMode="External"/><Relationship Id="rId4" Type="http://schemas.openxmlformats.org/officeDocument/2006/relationships/hyperlink" Target="http://www.monografias.com/trabajos10/historix/historix.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es.wikipedia.org/wiki/Computadora"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Instrucci%C3%B3n"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es.wikipedia.org/wiki/Dat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bp1.blogger.com/_mq5AdUkqtMA/R-8sOeKLlxI/AAAAAAAABFE/2RyCwWLY1EI/s400/real+hardware+icons.jpg"/>
          <p:cNvPicPr>
            <a:picLocks noChangeAspect="1" noChangeArrowheads="1"/>
          </p:cNvPicPr>
          <p:nvPr/>
        </p:nvPicPr>
        <p:blipFill>
          <a:blip r:embed="rId2"/>
          <a:srcRect/>
          <a:stretch>
            <a:fillRect/>
          </a:stretch>
        </p:blipFill>
        <p:spPr bwMode="auto">
          <a:xfrm>
            <a:off x="714348" y="357166"/>
            <a:ext cx="7929618" cy="6066158"/>
          </a:xfrm>
          <a:prstGeom prst="rect">
            <a:avLst/>
          </a:prstGeom>
          <a:noFill/>
        </p:spPr>
      </p:pic>
      <p:sp>
        <p:nvSpPr>
          <p:cNvPr id="4" name="3 Rectángulo"/>
          <p:cNvSpPr/>
          <p:nvPr/>
        </p:nvSpPr>
        <p:spPr>
          <a:xfrm rot="18817619">
            <a:off x="1060230" y="2666855"/>
            <a:ext cx="6824496" cy="1569660"/>
          </a:xfrm>
          <a:prstGeom prst="rect">
            <a:avLst/>
          </a:prstGeom>
          <a:noFill/>
        </p:spPr>
        <p:txBody>
          <a:bodyPr wrap="none" lIns="91440" tIns="45720" rIns="91440" bIns="45720">
            <a:spAutoFit/>
          </a:bodyPr>
          <a:lstStyle/>
          <a:p>
            <a:pPr algn="ctr"/>
            <a:r>
              <a:rPr lang="es-ES"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hardware</a:t>
            </a:r>
            <a:endParaRPr lang="es-E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cpu-world.com/CPUs/K7/L_AMD-AXDA2600DKV4D.jpg"/>
          <p:cNvPicPr>
            <a:picLocks noChangeAspect="1" noChangeArrowheads="1"/>
          </p:cNvPicPr>
          <p:nvPr/>
        </p:nvPicPr>
        <p:blipFill>
          <a:blip r:embed="rId2"/>
          <a:srcRect/>
          <a:stretch>
            <a:fillRect/>
          </a:stretch>
        </p:blipFill>
        <p:spPr bwMode="auto">
          <a:xfrm>
            <a:off x="642910" y="142852"/>
            <a:ext cx="8072494" cy="6429420"/>
          </a:xfrm>
          <a:prstGeom prst="rect">
            <a:avLst/>
          </a:prstGeom>
          <a:noFill/>
        </p:spPr>
      </p:pic>
      <p:sp>
        <p:nvSpPr>
          <p:cNvPr id="3" name="2 Marcador de contenido"/>
          <p:cNvSpPr>
            <a:spLocks noGrp="1"/>
          </p:cNvSpPr>
          <p:nvPr>
            <p:ph idx="1"/>
          </p:nvPr>
        </p:nvSpPr>
        <p:spPr>
          <a:xfrm>
            <a:off x="500034" y="0"/>
            <a:ext cx="8501122" cy="6643710"/>
          </a:xfrm>
        </p:spPr>
        <p:txBody>
          <a:bodyPr/>
          <a:lstStyle/>
          <a:p>
            <a:r>
              <a:rPr lang="es-ES" dirty="0" smtClean="0">
                <a:solidFill>
                  <a:schemeClr val="bg1"/>
                </a:solidFill>
              </a:rPr>
              <a:t>Memoria cache: es una copia de acceso rápido de la memoria principal almacenada en los módulos de RAM.</a:t>
            </a:r>
          </a:p>
          <a:p>
            <a:endParaRPr lang="es-ES" dirty="0" smtClean="0">
              <a:solidFill>
                <a:schemeClr val="bg1"/>
              </a:solidFill>
            </a:endParaRPr>
          </a:p>
          <a:p>
            <a:pPr>
              <a:buNone/>
            </a:pPr>
            <a:r>
              <a:rPr lang="es-ES" dirty="0" smtClean="0">
                <a:solidFill>
                  <a:schemeClr val="bg1"/>
                </a:solidFill>
              </a:rPr>
              <a:t>     Tipos de memoria cache:</a:t>
            </a:r>
          </a:p>
          <a:p>
            <a:r>
              <a:rPr lang="es-ES" sz="2800" dirty="0" smtClean="0">
                <a:solidFill>
                  <a:schemeClr val="bg1"/>
                </a:solidFill>
              </a:rPr>
              <a:t>Cache interna: Están incluidas en el procesador junto con su circuitería de control, lo que significa tres cosas:  comparativamente es muy cara; extremadamente rápida, y limitada en tamaño (en cada una de las cachés internas, los 386 tenían 8 KB; el 486 DX4 16 KB, y los primeros Pentium 8 KB).  Como puede suponerse, su velocidad de acceso es comparable a la de los registros, es decir, centenares de veces más rápida que la RAM.</a:t>
            </a:r>
            <a:endParaRPr lang="es-ES" sz="28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nes.mailxmail.com/cursos/imagenes/24463_21_1.JPG"/>
          <p:cNvPicPr>
            <a:picLocks noChangeAspect="1" noChangeArrowheads="1"/>
          </p:cNvPicPr>
          <p:nvPr/>
        </p:nvPicPr>
        <p:blipFill>
          <a:blip r:embed="rId2"/>
          <a:srcRect/>
          <a:stretch>
            <a:fillRect/>
          </a:stretch>
        </p:blipFill>
        <p:spPr bwMode="auto">
          <a:xfrm>
            <a:off x="642910" y="142852"/>
            <a:ext cx="8358246" cy="6499556"/>
          </a:xfrm>
          <a:prstGeom prst="rect">
            <a:avLst/>
          </a:prstGeom>
          <a:noFill/>
        </p:spPr>
      </p:pic>
      <p:sp>
        <p:nvSpPr>
          <p:cNvPr id="3" name="2 Marcador de contenido"/>
          <p:cNvSpPr>
            <a:spLocks noGrp="1"/>
          </p:cNvSpPr>
          <p:nvPr>
            <p:ph idx="1"/>
          </p:nvPr>
        </p:nvSpPr>
        <p:spPr>
          <a:xfrm>
            <a:off x="785786" y="642918"/>
            <a:ext cx="7772400" cy="5857916"/>
          </a:xfrm>
        </p:spPr>
        <p:txBody>
          <a:bodyPr>
            <a:normAutofit/>
          </a:bodyPr>
          <a:lstStyle/>
          <a:p>
            <a:r>
              <a:rPr lang="es-ES" sz="3200" dirty="0" smtClean="0">
                <a:solidFill>
                  <a:schemeClr val="tx2">
                    <a:lumMod val="50000"/>
                  </a:schemeClr>
                </a:solidFill>
              </a:rPr>
              <a:t>Cache externa: Es más antigua que la interna, dado que hasta fecha "relativamente" reciente estas últimas eran impracticables.   Es una memoria de acceso rápido incluida en la placa base, que dispone de su propio bus y controlador independiente que intercepta las llamadas a memoria antes que sean enviadas a la RAM.</a:t>
            </a:r>
          </a:p>
          <a:p>
            <a:r>
              <a:rPr lang="es-ES" sz="3200" dirty="0" smtClean="0">
                <a:solidFill>
                  <a:schemeClr val="tx2">
                    <a:lumMod val="50000"/>
                  </a:schemeClr>
                </a:solidFill>
              </a:rPr>
              <a:t>Los tamaños típicos oscilan entre 256 KB y 1 MB. </a:t>
            </a:r>
            <a:endParaRPr lang="es-ES" sz="3200" dirty="0">
              <a:solidFill>
                <a:schemeClr val="tx2">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96bfc6312fd5d8273cce91962c5fc72_fu.jpg image by magicdown-center"/>
          <p:cNvPicPr>
            <a:picLocks noChangeAspect="1" noChangeArrowheads="1"/>
          </p:cNvPicPr>
          <p:nvPr/>
        </p:nvPicPr>
        <p:blipFill>
          <a:blip r:embed="rId2"/>
          <a:srcRect/>
          <a:stretch>
            <a:fillRect/>
          </a:stretch>
        </p:blipFill>
        <p:spPr bwMode="auto">
          <a:xfrm>
            <a:off x="428595" y="214290"/>
            <a:ext cx="8487475" cy="62865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1 Título"/>
          <p:cNvSpPr>
            <a:spLocks noGrp="1"/>
          </p:cNvSpPr>
          <p:nvPr>
            <p:ph type="title"/>
          </p:nvPr>
        </p:nvSpPr>
        <p:spPr/>
        <p:txBody>
          <a:bodyPr/>
          <a:lstStyle/>
          <a:p>
            <a:pPr algn="ctr"/>
            <a:r>
              <a:rPr lang="es-ES" dirty="0" smtClean="0"/>
              <a:t>registro</a:t>
            </a:r>
            <a:endParaRPr lang="es-ES" dirty="0"/>
          </a:p>
        </p:txBody>
      </p:sp>
      <p:sp>
        <p:nvSpPr>
          <p:cNvPr id="3" name="2 Marcador de contenido"/>
          <p:cNvSpPr>
            <a:spLocks noGrp="1"/>
          </p:cNvSpPr>
          <p:nvPr>
            <p:ph idx="1"/>
          </p:nvPr>
        </p:nvSpPr>
        <p:spPr/>
        <p:txBody>
          <a:bodyPr/>
          <a:lstStyle/>
          <a:p>
            <a:r>
              <a:rPr lang="es-ES" dirty="0" smtClean="0">
                <a:solidFill>
                  <a:schemeClr val="bg1"/>
                </a:solidFill>
              </a:rPr>
              <a:t>es un archivo de Windows donde se guardan todos los datos de configuración del sistema, normalmente componentes de hardware y algunas configuraciones de software.</a:t>
            </a:r>
          </a:p>
          <a:p>
            <a:r>
              <a:rPr lang="es-ES" dirty="0" smtClean="0">
                <a:solidFill>
                  <a:schemeClr val="bg1"/>
                </a:solidFill>
              </a:rPr>
              <a:t>En realidad es una base de datos centralizada y mantenida por Windows y disponible para todas las aplicaciones. Cada aplicación puede guardar en el datos que considere necesarios</a:t>
            </a:r>
          </a:p>
          <a:p>
            <a:endParaRPr lang="es-E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eduteka.org/imgbd/16/dispositivos.jpg"/>
          <p:cNvPicPr>
            <a:picLocks noChangeAspect="1" noChangeArrowheads="1"/>
          </p:cNvPicPr>
          <p:nvPr/>
        </p:nvPicPr>
        <p:blipFill>
          <a:blip r:embed="rId3"/>
          <a:srcRect/>
          <a:stretch>
            <a:fillRect/>
          </a:stretch>
        </p:blipFill>
        <p:spPr bwMode="auto">
          <a:xfrm>
            <a:off x="642909" y="428604"/>
            <a:ext cx="8442673" cy="5929354"/>
          </a:xfrm>
          <a:prstGeom prst="rect">
            <a:avLst/>
          </a:prstGeom>
          <a:noFill/>
        </p:spPr>
      </p:pic>
      <p:sp>
        <p:nvSpPr>
          <p:cNvPr id="3" name="2 Marcador de contenido"/>
          <p:cNvSpPr>
            <a:spLocks noGrp="1"/>
          </p:cNvSpPr>
          <p:nvPr>
            <p:ph idx="1"/>
          </p:nvPr>
        </p:nvSpPr>
        <p:spPr>
          <a:xfrm>
            <a:off x="914400" y="285728"/>
            <a:ext cx="7772400" cy="6069832"/>
          </a:xfrm>
        </p:spPr>
        <p:txBody>
          <a:bodyPr>
            <a:noAutofit/>
          </a:bodyPr>
          <a:lstStyle/>
          <a:p>
            <a:r>
              <a:rPr lang="es-ES" sz="4800" dirty="0" smtClean="0">
                <a:solidFill>
                  <a:schemeClr val="tx2">
                    <a:lumMod val="75000"/>
                  </a:schemeClr>
                </a:solidFill>
              </a:rPr>
              <a:t>El hardware esta compuesto por dispositivos de diferentes tipos (almacenamiento, salida, entrada) que hacen que el usuario tenga un mejor aprovechamiento del sistema.</a:t>
            </a:r>
            <a:endParaRPr lang="es-ES" sz="4800" dirty="0">
              <a:solidFill>
                <a:schemeClr val="tx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xa.unne.edu.ar/depar/areas/informatica/SistemasOperativos/imageFAP.JPG"/>
          <p:cNvPicPr>
            <a:picLocks noChangeAspect="1" noChangeArrowheads="1"/>
          </p:cNvPicPr>
          <p:nvPr/>
        </p:nvPicPr>
        <p:blipFill>
          <a:blip r:embed="rId2"/>
          <a:srcRect/>
          <a:stretch>
            <a:fillRect/>
          </a:stretch>
        </p:blipFill>
        <p:spPr bwMode="auto">
          <a:xfrm>
            <a:off x="428596" y="214289"/>
            <a:ext cx="8001056" cy="6296535"/>
          </a:xfrm>
          <a:prstGeom prst="rect">
            <a:avLst/>
          </a:prstGeom>
          <a:noFill/>
        </p:spPr>
      </p:pic>
      <p:sp>
        <p:nvSpPr>
          <p:cNvPr id="2" name="1 Título"/>
          <p:cNvSpPr>
            <a:spLocks noGrp="1"/>
          </p:cNvSpPr>
          <p:nvPr>
            <p:ph type="title"/>
          </p:nvPr>
        </p:nvSpPr>
        <p:spPr/>
        <p:txBody>
          <a:bodyPr/>
          <a:lstStyle/>
          <a:p>
            <a:r>
              <a:rPr lang="es-ES" dirty="0" smtClean="0"/>
              <a:t>Dispositivos de entrada.</a:t>
            </a:r>
            <a:endParaRPr lang="es-ES" dirty="0"/>
          </a:p>
        </p:txBody>
      </p:sp>
      <p:sp>
        <p:nvSpPr>
          <p:cNvPr id="3" name="2 Marcador de contenido"/>
          <p:cNvSpPr>
            <a:spLocks noGrp="1"/>
          </p:cNvSpPr>
          <p:nvPr>
            <p:ph idx="1"/>
          </p:nvPr>
        </p:nvSpPr>
        <p:spPr>
          <a:xfrm>
            <a:off x="785786" y="1500174"/>
            <a:ext cx="7772400" cy="5072098"/>
          </a:xfrm>
        </p:spPr>
        <p:txBody>
          <a:bodyPr>
            <a:noAutofit/>
          </a:bodyPr>
          <a:lstStyle/>
          <a:p>
            <a:r>
              <a:rPr lang="es-ES" sz="3600" dirty="0" smtClean="0">
                <a:solidFill>
                  <a:schemeClr val="bg1"/>
                </a:solidFill>
              </a:rPr>
              <a:t>Son aquellos que sirven para introducir datos a la computadora para su proceso. Los datos se leen de los dispositivos de entrada y se almacenan en </a:t>
            </a:r>
            <a:r>
              <a:rPr lang="es-ES" sz="3600" dirty="0" smtClean="0">
                <a:solidFill>
                  <a:schemeClr val="bg1"/>
                </a:solidFill>
                <a:hlinkClick r:id="rId3"/>
              </a:rPr>
              <a:t>la memoria</a:t>
            </a:r>
            <a:r>
              <a:rPr lang="es-ES" sz="3600" dirty="0" smtClean="0">
                <a:solidFill>
                  <a:schemeClr val="bg1"/>
                </a:solidFill>
              </a:rPr>
              <a:t> central o interna. Los dispositivos de entrada convierten la </a:t>
            </a:r>
            <a:r>
              <a:rPr lang="es-ES" sz="3600" dirty="0" smtClean="0">
                <a:solidFill>
                  <a:schemeClr val="bg1"/>
                </a:solidFill>
                <a:hlinkClick r:id="rId4"/>
              </a:rPr>
              <a:t>información</a:t>
            </a:r>
            <a:r>
              <a:rPr lang="es-ES" sz="3600" dirty="0" smtClean="0">
                <a:solidFill>
                  <a:schemeClr val="bg1"/>
                </a:solidFill>
              </a:rPr>
              <a:t> en </a:t>
            </a:r>
            <a:r>
              <a:rPr lang="es-ES" sz="3600" dirty="0" smtClean="0">
                <a:solidFill>
                  <a:schemeClr val="bg1"/>
                </a:solidFill>
                <a:hlinkClick r:id="rId5"/>
              </a:rPr>
              <a:t>señales</a:t>
            </a:r>
            <a:r>
              <a:rPr lang="es-ES" sz="3600" dirty="0" smtClean="0">
                <a:solidFill>
                  <a:schemeClr val="bg1"/>
                </a:solidFill>
              </a:rPr>
              <a:t> eléctricas que se almacenan en la </a:t>
            </a:r>
            <a:r>
              <a:rPr lang="es-ES" sz="3600" dirty="0" smtClean="0">
                <a:solidFill>
                  <a:schemeClr val="bg1"/>
                </a:solidFill>
                <a:hlinkClick r:id="rId6"/>
              </a:rPr>
              <a:t>memoria</a:t>
            </a:r>
            <a:r>
              <a:rPr lang="es-ES" sz="3600" dirty="0" smtClean="0">
                <a:solidFill>
                  <a:schemeClr val="bg1"/>
                </a:solidFill>
              </a:rPr>
              <a:t> central.</a:t>
            </a:r>
            <a:endParaRPr lang="es-ES" sz="3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ppinformatica.com/imf/ratones-raton-ocz-equalizer-lasergaming-portatil-1g.jpg"/>
          <p:cNvPicPr>
            <a:picLocks noChangeAspect="1" noChangeArrowheads="1"/>
          </p:cNvPicPr>
          <p:nvPr/>
        </p:nvPicPr>
        <p:blipFill>
          <a:blip r:embed="rId2"/>
          <a:srcRect/>
          <a:stretch>
            <a:fillRect/>
          </a:stretch>
        </p:blipFill>
        <p:spPr bwMode="auto">
          <a:xfrm>
            <a:off x="63500" y="214289"/>
            <a:ext cx="4151310" cy="2982935"/>
          </a:xfrm>
          <a:prstGeom prst="rect">
            <a:avLst/>
          </a:prstGeom>
          <a:noFill/>
        </p:spPr>
      </p:pic>
      <p:pic>
        <p:nvPicPr>
          <p:cNvPr id="10248" name="Picture 8" descr="http://www.mspcomputech.com/images/picture.bmp"/>
          <p:cNvPicPr>
            <a:picLocks noChangeAspect="1" noChangeArrowheads="1"/>
          </p:cNvPicPr>
          <p:nvPr/>
        </p:nvPicPr>
        <p:blipFill>
          <a:blip r:embed="rId3"/>
          <a:srcRect/>
          <a:stretch>
            <a:fillRect/>
          </a:stretch>
        </p:blipFill>
        <p:spPr bwMode="auto">
          <a:xfrm>
            <a:off x="4357686" y="214290"/>
            <a:ext cx="4500594" cy="2857500"/>
          </a:xfrm>
          <a:prstGeom prst="rect">
            <a:avLst/>
          </a:prstGeom>
          <a:noFill/>
        </p:spPr>
      </p:pic>
      <p:pic>
        <p:nvPicPr>
          <p:cNvPr id="10244" name="Picture 4" descr="http://profeblog.es/blog/cuaderno_burgos/files/2007/12/teclado_01.jpg"/>
          <p:cNvPicPr>
            <a:picLocks noChangeAspect="1" noChangeArrowheads="1"/>
          </p:cNvPicPr>
          <p:nvPr/>
        </p:nvPicPr>
        <p:blipFill>
          <a:blip r:embed="rId4"/>
          <a:srcRect/>
          <a:stretch>
            <a:fillRect/>
          </a:stretch>
        </p:blipFill>
        <p:spPr bwMode="auto">
          <a:xfrm>
            <a:off x="785786" y="3305175"/>
            <a:ext cx="7620000" cy="3552825"/>
          </a:xfrm>
          <a:prstGeom prst="rect">
            <a:avLst/>
          </a:prstGeom>
          <a:noFill/>
        </p:spPr>
      </p:pic>
      <p:sp>
        <p:nvSpPr>
          <p:cNvPr id="3" name="2 Marcador de contenido"/>
          <p:cNvSpPr>
            <a:spLocks noGrp="1"/>
          </p:cNvSpPr>
          <p:nvPr>
            <p:ph idx="1"/>
          </p:nvPr>
        </p:nvSpPr>
        <p:spPr>
          <a:xfrm>
            <a:off x="642910" y="357166"/>
            <a:ext cx="7772400" cy="6357982"/>
          </a:xfrm>
        </p:spPr>
        <p:txBody>
          <a:bodyPr>
            <a:normAutofit/>
          </a:bodyPr>
          <a:lstStyle/>
          <a:p>
            <a:r>
              <a:rPr lang="es-ES" dirty="0" smtClean="0">
                <a:solidFill>
                  <a:schemeClr val="tx2">
                    <a:lumMod val="75000"/>
                  </a:schemeClr>
                </a:solidFill>
              </a:rPr>
              <a:t>Ejemplos:</a:t>
            </a:r>
          </a:p>
          <a:p>
            <a:r>
              <a:rPr lang="es-ES" dirty="0" smtClean="0">
                <a:solidFill>
                  <a:schemeClr val="tx2">
                    <a:lumMod val="75000"/>
                  </a:schemeClr>
                </a:solidFill>
              </a:rPr>
              <a:t>Mouse: La función principal del ratón es transmitir los movimientos de nuestra mano sobre una superficie plana hacia el ordenador.</a:t>
            </a:r>
          </a:p>
          <a:p>
            <a:r>
              <a:rPr lang="es-ES" dirty="0" smtClean="0">
                <a:solidFill>
                  <a:schemeClr val="tx2">
                    <a:lumMod val="75000"/>
                  </a:schemeClr>
                </a:solidFill>
              </a:rPr>
              <a:t>Teclado: Es el dispositivo más común de entrada de datos. Se utiliza para introducir </a:t>
            </a:r>
            <a:r>
              <a:rPr lang="es-ES" dirty="0" smtClean="0">
                <a:solidFill>
                  <a:schemeClr val="tx2">
                    <a:lumMod val="75000"/>
                  </a:schemeClr>
                </a:solidFill>
                <a:hlinkClick r:id="rId5"/>
              </a:rPr>
              <a:t>comandos</a:t>
            </a:r>
            <a:r>
              <a:rPr lang="es-ES" dirty="0" smtClean="0">
                <a:solidFill>
                  <a:schemeClr val="tx2">
                    <a:lumMod val="75000"/>
                  </a:schemeClr>
                </a:solidFill>
              </a:rPr>
              <a:t>, textos y números.</a:t>
            </a:r>
          </a:p>
          <a:p>
            <a:r>
              <a:rPr lang="es-ES" dirty="0" smtClean="0">
                <a:solidFill>
                  <a:schemeClr val="tx2">
                    <a:lumMod val="75000"/>
                  </a:schemeClr>
                </a:solidFill>
              </a:rPr>
              <a:t>Scanner: es la operación de transformar algo analógico (algo físico, real, de precisión infinita) en algo digital (un conjunto finito y de precisión determinada de unidades lógicas denominadas bits). </a:t>
            </a:r>
            <a:endParaRPr lang="es-ES" dirty="0">
              <a:solidFill>
                <a:schemeClr val="tx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img.xataka.com/2007/10/interfaztactil.jpg"/>
          <p:cNvPicPr>
            <a:picLocks noChangeAspect="1" noChangeArrowheads="1"/>
          </p:cNvPicPr>
          <p:nvPr/>
        </p:nvPicPr>
        <p:blipFill>
          <a:blip r:embed="rId2"/>
          <a:srcRect/>
          <a:stretch>
            <a:fillRect/>
          </a:stretch>
        </p:blipFill>
        <p:spPr bwMode="auto">
          <a:xfrm>
            <a:off x="2143108" y="3867150"/>
            <a:ext cx="4500594" cy="2990850"/>
          </a:xfrm>
          <a:prstGeom prst="rect">
            <a:avLst/>
          </a:prstGeom>
          <a:noFill/>
        </p:spPr>
      </p:pic>
      <p:pic>
        <p:nvPicPr>
          <p:cNvPr id="9218" name="Picture 2" descr="http://pcdrivers.de/photos/L/a/b/LabtecWebcam-1-pic.jpg"/>
          <p:cNvPicPr>
            <a:picLocks noChangeAspect="1" noChangeArrowheads="1"/>
          </p:cNvPicPr>
          <p:nvPr/>
        </p:nvPicPr>
        <p:blipFill>
          <a:blip r:embed="rId3"/>
          <a:srcRect/>
          <a:stretch>
            <a:fillRect/>
          </a:stretch>
        </p:blipFill>
        <p:spPr bwMode="auto">
          <a:xfrm>
            <a:off x="714348" y="0"/>
            <a:ext cx="7786742" cy="3757590"/>
          </a:xfrm>
          <a:prstGeom prst="rect">
            <a:avLst/>
          </a:prstGeom>
          <a:noFill/>
        </p:spPr>
      </p:pic>
      <p:sp>
        <p:nvSpPr>
          <p:cNvPr id="3" name="2 Marcador de contenido"/>
          <p:cNvSpPr>
            <a:spLocks noGrp="1"/>
          </p:cNvSpPr>
          <p:nvPr>
            <p:ph idx="1"/>
          </p:nvPr>
        </p:nvSpPr>
        <p:spPr>
          <a:xfrm>
            <a:off x="914400" y="285728"/>
            <a:ext cx="7772400" cy="6069832"/>
          </a:xfrm>
        </p:spPr>
        <p:txBody>
          <a:bodyPr>
            <a:normAutofit/>
          </a:bodyPr>
          <a:lstStyle/>
          <a:p>
            <a:r>
              <a:rPr lang="es-ES" dirty="0" smtClean="0">
                <a:solidFill>
                  <a:schemeClr val="tx2">
                    <a:lumMod val="50000"/>
                  </a:schemeClr>
                </a:solidFill>
              </a:rPr>
              <a:t>Webcam: esta simplemente conectada a la </a:t>
            </a:r>
            <a:r>
              <a:rPr lang="es-ES" dirty="0" smtClean="0">
                <a:solidFill>
                  <a:schemeClr val="tx2">
                    <a:lumMod val="50000"/>
                  </a:schemeClr>
                </a:solidFill>
                <a:hlinkClick r:id="rId4"/>
              </a:rPr>
              <a:t>red</a:t>
            </a:r>
            <a:r>
              <a:rPr lang="es-ES" dirty="0" smtClean="0">
                <a:solidFill>
                  <a:schemeClr val="tx2">
                    <a:lumMod val="50000"/>
                  </a:schemeClr>
                </a:solidFill>
              </a:rPr>
              <a:t> o INTERNET con esta puedes tomar diferentes formas y usos.</a:t>
            </a:r>
          </a:p>
          <a:p>
            <a:endParaRPr lang="es-ES" dirty="0" smtClean="0">
              <a:solidFill>
                <a:schemeClr val="tx2">
                  <a:lumMod val="50000"/>
                </a:schemeClr>
              </a:solidFill>
            </a:endParaRPr>
          </a:p>
          <a:p>
            <a:r>
              <a:rPr lang="es-ES" dirty="0" smtClean="0">
                <a:solidFill>
                  <a:schemeClr val="tx2">
                    <a:lumMod val="50000"/>
                  </a:schemeClr>
                </a:solidFill>
              </a:rPr>
              <a:t>Lápiz óptico: Dispositivo señalador que permite sostener sobre la pantalla (fotosensible) un lápiz que está conectado al ordenador con un mecanismo de resorte en la punta o en un botón lateral, mediante el cual se puede seleccionar información visualizada en la pantalla.</a:t>
            </a:r>
            <a:endParaRPr lang="es-ES" dirty="0">
              <a:solidFill>
                <a:schemeClr val="tx2">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an.fotovista.com/dev/7/9/00005397/l_00005397.jpg"/>
          <p:cNvPicPr>
            <a:picLocks noChangeAspect="1" noChangeArrowheads="1"/>
          </p:cNvPicPr>
          <p:nvPr/>
        </p:nvPicPr>
        <p:blipFill>
          <a:blip r:embed="rId2"/>
          <a:srcRect/>
          <a:stretch>
            <a:fillRect/>
          </a:stretch>
        </p:blipFill>
        <p:spPr bwMode="auto">
          <a:xfrm>
            <a:off x="1000100" y="358595"/>
            <a:ext cx="7572428" cy="6207486"/>
          </a:xfrm>
          <a:prstGeom prst="rect">
            <a:avLst/>
          </a:prstGeom>
          <a:noFill/>
        </p:spPr>
      </p:pic>
      <p:sp>
        <p:nvSpPr>
          <p:cNvPr id="3" name="2 Marcador de contenido"/>
          <p:cNvSpPr>
            <a:spLocks noGrp="1"/>
          </p:cNvSpPr>
          <p:nvPr>
            <p:ph idx="1"/>
          </p:nvPr>
        </p:nvSpPr>
        <p:spPr>
          <a:xfrm>
            <a:off x="785786" y="1285860"/>
            <a:ext cx="7772400" cy="4572000"/>
          </a:xfrm>
        </p:spPr>
        <p:txBody>
          <a:bodyPr>
            <a:normAutofit/>
          </a:bodyPr>
          <a:lstStyle/>
          <a:p>
            <a:r>
              <a:rPr lang="es-ES" sz="4000" dirty="0" smtClean="0">
                <a:solidFill>
                  <a:schemeClr val="tx2">
                    <a:lumMod val="25000"/>
                  </a:schemeClr>
                </a:solidFill>
              </a:rPr>
              <a:t>Joystick: Permite efectuar rotaciones según dos ejes perpendiculares. La orientación de la palanca es detectada por dos medidores angulares perpendiculares, siendo enviada esta información al ordenador</a:t>
            </a:r>
            <a:endParaRPr lang="es-ES" sz="4000" dirty="0">
              <a:solidFill>
                <a:schemeClr val="tx2">
                  <a:lumMod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Dispositivos de salida</a:t>
            </a:r>
            <a:endParaRPr lang="es-ES" dirty="0"/>
          </a:p>
        </p:txBody>
      </p:sp>
      <p:sp>
        <p:nvSpPr>
          <p:cNvPr id="3" name="2 Marcador de contenido"/>
          <p:cNvSpPr>
            <a:spLocks noGrp="1"/>
          </p:cNvSpPr>
          <p:nvPr>
            <p:ph idx="1"/>
          </p:nvPr>
        </p:nvSpPr>
        <p:spPr/>
        <p:txBody>
          <a:bodyPr>
            <a:normAutofit/>
          </a:bodyPr>
          <a:lstStyle/>
          <a:p>
            <a:r>
              <a:rPr lang="es-ES" sz="4800" dirty="0" smtClean="0"/>
              <a:t>Los dispositivos de salida convierten la información que sale de una computadora en imágenes en pantalla, impresiones u otras formas.</a:t>
            </a:r>
            <a:endParaRPr lang="es-ES" sz="4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dm.com.co/images/Humor/impresora.jpeg"/>
          <p:cNvPicPr>
            <a:picLocks noChangeAspect="1" noChangeArrowheads="1"/>
          </p:cNvPicPr>
          <p:nvPr/>
        </p:nvPicPr>
        <p:blipFill>
          <a:blip r:embed="rId2"/>
          <a:srcRect/>
          <a:stretch>
            <a:fillRect/>
          </a:stretch>
        </p:blipFill>
        <p:spPr bwMode="auto">
          <a:xfrm>
            <a:off x="1357290" y="357166"/>
            <a:ext cx="5214974" cy="3600238"/>
          </a:xfrm>
          <a:prstGeom prst="rect">
            <a:avLst/>
          </a:prstGeom>
          <a:noFill/>
        </p:spPr>
      </p:pic>
      <p:pic>
        <p:nvPicPr>
          <p:cNvPr id="6148" name="Picture 4" descr="http://www.supertiendaonline.com/images/Monitor%20Acer%20LCD%2017.jpg"/>
          <p:cNvPicPr>
            <a:picLocks noChangeAspect="1" noChangeArrowheads="1"/>
          </p:cNvPicPr>
          <p:nvPr/>
        </p:nvPicPr>
        <p:blipFill>
          <a:blip r:embed="rId3"/>
          <a:srcRect/>
          <a:stretch>
            <a:fillRect/>
          </a:stretch>
        </p:blipFill>
        <p:spPr bwMode="auto">
          <a:xfrm>
            <a:off x="5072066" y="2786058"/>
            <a:ext cx="3810000" cy="3810000"/>
          </a:xfrm>
          <a:prstGeom prst="rect">
            <a:avLst/>
          </a:prstGeom>
          <a:noFill/>
        </p:spPr>
      </p:pic>
      <p:sp>
        <p:nvSpPr>
          <p:cNvPr id="3" name="2 Marcador de contenido"/>
          <p:cNvSpPr>
            <a:spLocks noGrp="1"/>
          </p:cNvSpPr>
          <p:nvPr>
            <p:ph idx="1"/>
          </p:nvPr>
        </p:nvSpPr>
        <p:spPr>
          <a:xfrm>
            <a:off x="928662" y="214290"/>
            <a:ext cx="7772400" cy="6500858"/>
          </a:xfrm>
        </p:spPr>
        <p:txBody>
          <a:bodyPr>
            <a:normAutofit/>
          </a:bodyPr>
          <a:lstStyle/>
          <a:p>
            <a:r>
              <a:rPr lang="es-ES" dirty="0" smtClean="0">
                <a:solidFill>
                  <a:schemeClr val="tx2">
                    <a:lumMod val="75000"/>
                  </a:schemeClr>
                </a:solidFill>
              </a:rPr>
              <a:t>Ejemplos: </a:t>
            </a:r>
          </a:p>
          <a:p>
            <a:r>
              <a:rPr lang="es-ES" dirty="0" smtClean="0">
                <a:solidFill>
                  <a:schemeClr val="tx2">
                    <a:lumMod val="75000"/>
                  </a:schemeClr>
                </a:solidFill>
              </a:rPr>
              <a:t>Ploters: Es un dispositivo que conectado a una computadora puede dibujar sobre papel cualquier tipo de gráfico mediante el trazado de líneas gracias a las plumillas retraibles de las que dispone. </a:t>
            </a:r>
          </a:p>
          <a:p>
            <a:r>
              <a:rPr lang="es-ES" dirty="0" smtClean="0">
                <a:solidFill>
                  <a:schemeClr val="tx2">
                    <a:lumMod val="75000"/>
                  </a:schemeClr>
                </a:solidFill>
              </a:rPr>
              <a:t>Monitor: Es el dispositivo en el que se muestran las imágenes generadas por el adaptador de vídeo del ordenador o computadora.</a:t>
            </a:r>
          </a:p>
          <a:p>
            <a:r>
              <a:rPr lang="es-ES" dirty="0" smtClean="0">
                <a:solidFill>
                  <a:schemeClr val="tx2">
                    <a:lumMod val="75000"/>
                  </a:schemeClr>
                </a:solidFill>
              </a:rPr>
              <a:t>Impresora: es el periférico que el ordenador utiliza para presentar información impresa en papel.</a:t>
            </a:r>
          </a:p>
          <a:p>
            <a:pPr>
              <a:buNone/>
            </a:pPr>
            <a:endParaRPr lang="es-ES" dirty="0" smtClean="0">
              <a:solidFill>
                <a:schemeClr val="tx2">
                  <a:lumMod val="75000"/>
                </a:schemeClr>
              </a:solidFill>
            </a:endParaRP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kaska.com/imagenes/hardware.gif"/>
          <p:cNvPicPr>
            <a:picLocks noChangeAspect="1" noChangeArrowheads="1"/>
          </p:cNvPicPr>
          <p:nvPr/>
        </p:nvPicPr>
        <p:blipFill>
          <a:blip r:embed="rId2"/>
          <a:srcRect/>
          <a:stretch>
            <a:fillRect/>
          </a:stretch>
        </p:blipFill>
        <p:spPr bwMode="auto">
          <a:xfrm>
            <a:off x="642910" y="285727"/>
            <a:ext cx="8215370" cy="6290035"/>
          </a:xfrm>
          <a:prstGeom prst="rect">
            <a:avLst/>
          </a:prstGeom>
          <a:noFill/>
        </p:spPr>
      </p:pic>
      <p:sp>
        <p:nvSpPr>
          <p:cNvPr id="3" name="2 Marcador de contenido"/>
          <p:cNvSpPr>
            <a:spLocks noGrp="1"/>
          </p:cNvSpPr>
          <p:nvPr>
            <p:ph idx="1"/>
          </p:nvPr>
        </p:nvSpPr>
        <p:spPr>
          <a:xfrm>
            <a:off x="928662" y="357166"/>
            <a:ext cx="7772400" cy="6215106"/>
          </a:xfrm>
        </p:spPr>
        <p:txBody>
          <a:bodyPr>
            <a:noAutofit/>
          </a:bodyPr>
          <a:lstStyle/>
          <a:p>
            <a:pPr>
              <a:buNone/>
            </a:pPr>
            <a:r>
              <a:rPr lang="es-ES" sz="7200" dirty="0" smtClean="0"/>
              <a:t>Conjunto de los componentes que integran la parte material de una computadora</a:t>
            </a:r>
            <a:endParaRPr lang="es-ES" sz="7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MJ2nnjgMU4A/R0tMCEE85YI/AAAAAAAAABg/Rn-eDu1KhIw/s400/Imagen1.jpg"/>
          <p:cNvPicPr>
            <a:picLocks noChangeAspect="1" noChangeArrowheads="1"/>
          </p:cNvPicPr>
          <p:nvPr/>
        </p:nvPicPr>
        <p:blipFill>
          <a:blip r:embed="rId2"/>
          <a:srcRect/>
          <a:stretch>
            <a:fillRect/>
          </a:stretch>
        </p:blipFill>
        <p:spPr bwMode="auto">
          <a:xfrm>
            <a:off x="857224" y="357166"/>
            <a:ext cx="7786742" cy="6364803"/>
          </a:xfrm>
          <a:prstGeom prst="rect">
            <a:avLst/>
          </a:prstGeom>
          <a:noFill/>
        </p:spPr>
      </p:pic>
      <p:sp>
        <p:nvSpPr>
          <p:cNvPr id="2" name="1 Título"/>
          <p:cNvSpPr>
            <a:spLocks noGrp="1"/>
          </p:cNvSpPr>
          <p:nvPr>
            <p:ph type="title"/>
          </p:nvPr>
        </p:nvSpPr>
        <p:spPr>
          <a:xfrm>
            <a:off x="571472" y="285728"/>
            <a:ext cx="8229600" cy="914400"/>
          </a:xfrm>
        </p:spPr>
        <p:txBody>
          <a:bodyPr/>
          <a:lstStyle/>
          <a:p>
            <a:r>
              <a:rPr lang="es-ES" dirty="0" smtClean="0"/>
              <a:t>Dispositivos de almacenamiento</a:t>
            </a:r>
            <a:endParaRPr lang="es-ES" dirty="0"/>
          </a:p>
        </p:txBody>
      </p:sp>
      <p:sp>
        <p:nvSpPr>
          <p:cNvPr id="3" name="2 Marcador de contenido"/>
          <p:cNvSpPr>
            <a:spLocks noGrp="1"/>
          </p:cNvSpPr>
          <p:nvPr>
            <p:ph idx="1"/>
          </p:nvPr>
        </p:nvSpPr>
        <p:spPr>
          <a:xfrm>
            <a:off x="785786" y="1357298"/>
            <a:ext cx="7772400" cy="5286412"/>
          </a:xfrm>
        </p:spPr>
        <p:txBody>
          <a:bodyPr>
            <a:noAutofit/>
          </a:bodyPr>
          <a:lstStyle/>
          <a:p>
            <a:r>
              <a:rPr lang="es-ES" sz="4800" dirty="0" smtClean="0">
                <a:solidFill>
                  <a:schemeClr val="bg1"/>
                </a:solidFill>
              </a:rPr>
              <a:t>se almacenan en forma temporal o permanentemente los </a:t>
            </a:r>
            <a:r>
              <a:rPr lang="es-ES" sz="4800" dirty="0" smtClean="0">
                <a:solidFill>
                  <a:schemeClr val="bg1"/>
                </a:solidFill>
                <a:hlinkClick r:id="rId3"/>
              </a:rPr>
              <a:t>programas</a:t>
            </a:r>
            <a:r>
              <a:rPr lang="es-ES" sz="4800" dirty="0" smtClean="0">
                <a:solidFill>
                  <a:schemeClr val="bg1"/>
                </a:solidFill>
              </a:rPr>
              <a:t> y </a:t>
            </a:r>
            <a:r>
              <a:rPr lang="es-ES" sz="4800" dirty="0" smtClean="0">
                <a:solidFill>
                  <a:schemeClr val="bg1"/>
                </a:solidFill>
                <a:hlinkClick r:id="rId4"/>
              </a:rPr>
              <a:t>datos</a:t>
            </a:r>
            <a:r>
              <a:rPr lang="es-ES" sz="4800" dirty="0" smtClean="0">
                <a:solidFill>
                  <a:schemeClr val="bg1"/>
                </a:solidFill>
              </a:rPr>
              <a:t> que son manejados por las aplicaciones que se ejecutan en estos </a:t>
            </a:r>
            <a:r>
              <a:rPr lang="es-ES" sz="4800" dirty="0" smtClean="0">
                <a:solidFill>
                  <a:schemeClr val="bg1"/>
                </a:solidFill>
                <a:hlinkClick r:id="rId5"/>
              </a:rPr>
              <a:t>sistemas</a:t>
            </a:r>
            <a:r>
              <a:rPr lang="es-ES" sz="4800" dirty="0" smtClean="0">
                <a:solidFill>
                  <a:schemeClr val="bg1"/>
                </a:solidFill>
              </a:rPr>
              <a:t>. </a:t>
            </a:r>
            <a:endParaRPr lang="es-ES" sz="48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onografias.com/trabajos14/motherboards/Image1267.jpg"/>
          <p:cNvPicPr>
            <a:picLocks noChangeAspect="1" noChangeArrowheads="1"/>
          </p:cNvPicPr>
          <p:nvPr/>
        </p:nvPicPr>
        <p:blipFill>
          <a:blip r:embed="rId2"/>
          <a:srcRect/>
          <a:stretch>
            <a:fillRect/>
          </a:stretch>
        </p:blipFill>
        <p:spPr bwMode="auto">
          <a:xfrm>
            <a:off x="785786" y="357142"/>
            <a:ext cx="7870288" cy="6500858"/>
          </a:xfrm>
          <a:prstGeom prst="rect">
            <a:avLst/>
          </a:prstGeom>
          <a:noFill/>
        </p:spPr>
      </p:pic>
      <p:sp>
        <p:nvSpPr>
          <p:cNvPr id="3" name="2 Marcador de contenido"/>
          <p:cNvSpPr>
            <a:spLocks noGrp="1"/>
          </p:cNvSpPr>
          <p:nvPr>
            <p:ph idx="1"/>
          </p:nvPr>
        </p:nvSpPr>
        <p:spPr>
          <a:xfrm>
            <a:off x="642910" y="214290"/>
            <a:ext cx="8215370" cy="6141270"/>
          </a:xfrm>
        </p:spPr>
        <p:txBody>
          <a:bodyPr>
            <a:normAutofit fontScale="92500" lnSpcReduction="10000"/>
          </a:bodyPr>
          <a:lstStyle/>
          <a:p>
            <a:r>
              <a:rPr lang="es-ES" dirty="0" smtClean="0">
                <a:solidFill>
                  <a:schemeClr val="tx2">
                    <a:lumMod val="75000"/>
                  </a:schemeClr>
                </a:solidFill>
              </a:rPr>
              <a:t>Ejemplos: </a:t>
            </a:r>
          </a:p>
          <a:p>
            <a:r>
              <a:rPr lang="es-ES" sz="2800" dirty="0" smtClean="0">
                <a:solidFill>
                  <a:schemeClr val="tx2">
                    <a:lumMod val="75000"/>
                  </a:schemeClr>
                </a:solidFill>
              </a:rPr>
              <a:t>Memoria ROM: Esta memoria es sólo de lectura, y sirve para almacenar el </a:t>
            </a:r>
            <a:r>
              <a:rPr lang="es-ES" sz="2800" dirty="0" smtClean="0">
                <a:solidFill>
                  <a:schemeClr val="tx2">
                    <a:lumMod val="75000"/>
                  </a:schemeClr>
                </a:solidFill>
                <a:hlinkClick r:id="rId3"/>
              </a:rPr>
              <a:t>programa</a:t>
            </a:r>
            <a:r>
              <a:rPr lang="es-ES" sz="2800" dirty="0" smtClean="0">
                <a:solidFill>
                  <a:schemeClr val="tx2">
                    <a:lumMod val="75000"/>
                  </a:schemeClr>
                </a:solidFill>
              </a:rPr>
              <a:t> básico de iniciación, instalado desde fábrica. Este programa entra en </a:t>
            </a:r>
            <a:r>
              <a:rPr lang="es-ES" sz="2800" dirty="0" smtClean="0">
                <a:solidFill>
                  <a:schemeClr val="tx2">
                    <a:lumMod val="75000"/>
                  </a:schemeClr>
                </a:solidFill>
                <a:hlinkClick r:id="rId4"/>
              </a:rPr>
              <a:t>función</a:t>
            </a:r>
            <a:r>
              <a:rPr lang="es-ES" sz="2800" dirty="0" smtClean="0">
                <a:solidFill>
                  <a:schemeClr val="tx2">
                    <a:lumMod val="75000"/>
                  </a:schemeClr>
                </a:solidFill>
              </a:rPr>
              <a:t> en cuanto es encendida la </a:t>
            </a:r>
            <a:r>
              <a:rPr lang="es-ES" sz="2800" dirty="0" smtClean="0">
                <a:solidFill>
                  <a:schemeClr val="tx2">
                    <a:lumMod val="75000"/>
                  </a:schemeClr>
                </a:solidFill>
                <a:hlinkClick r:id="rId5"/>
              </a:rPr>
              <a:t>computadora</a:t>
            </a:r>
            <a:r>
              <a:rPr lang="es-ES" sz="2800" dirty="0" smtClean="0">
                <a:solidFill>
                  <a:schemeClr val="tx2">
                    <a:lumMod val="75000"/>
                  </a:schemeClr>
                </a:solidFill>
              </a:rPr>
              <a:t> y su primer función es la de reconocer los dispositivos, (incluyendo memoria de </a:t>
            </a:r>
            <a:r>
              <a:rPr lang="es-ES" sz="2800" dirty="0" smtClean="0">
                <a:solidFill>
                  <a:schemeClr val="tx2">
                    <a:lumMod val="75000"/>
                  </a:schemeClr>
                </a:solidFill>
                <a:hlinkClick r:id="rId6"/>
              </a:rPr>
              <a:t>trabajo</a:t>
            </a:r>
            <a:r>
              <a:rPr lang="es-ES" sz="2800" dirty="0" smtClean="0">
                <a:solidFill>
                  <a:schemeClr val="tx2">
                    <a:lumMod val="75000"/>
                  </a:schemeClr>
                </a:solidFill>
              </a:rPr>
              <a:t>), dispositivos. </a:t>
            </a:r>
          </a:p>
          <a:p>
            <a:pPr marL="411480" lvl="1" indent="-342900">
              <a:spcBef>
                <a:spcPts val="700"/>
              </a:spcBef>
              <a:buClr>
                <a:schemeClr val="tx2"/>
              </a:buClr>
              <a:buSzPct val="95000"/>
              <a:buFont typeface="Wingdings"/>
              <a:buChar char=""/>
            </a:pPr>
            <a:endParaRPr lang="es-ES" sz="2800" dirty="0" smtClean="0">
              <a:solidFill>
                <a:schemeClr val="tx2">
                  <a:lumMod val="75000"/>
                </a:schemeClr>
              </a:solidFill>
            </a:endParaRPr>
          </a:p>
          <a:p>
            <a:pPr marL="411480" lvl="1" indent="-342900">
              <a:spcBef>
                <a:spcPts val="700"/>
              </a:spcBef>
              <a:buClr>
                <a:schemeClr val="tx2"/>
              </a:buClr>
              <a:buSzPct val="95000"/>
              <a:buFont typeface="Wingdings"/>
              <a:buChar char=""/>
            </a:pPr>
            <a:r>
              <a:rPr lang="es-ES" sz="2800" dirty="0" smtClean="0">
                <a:solidFill>
                  <a:schemeClr val="tx2">
                    <a:lumMod val="75000"/>
                  </a:schemeClr>
                </a:solidFill>
              </a:rPr>
              <a:t>Memoria RAM:</a:t>
            </a:r>
            <a:r>
              <a:rPr lang="es-ES" sz="2800" b="1" dirty="0" smtClean="0">
                <a:solidFill>
                  <a:schemeClr val="tx2">
                    <a:lumMod val="75000"/>
                  </a:schemeClr>
                </a:solidFill>
              </a:rPr>
              <a:t> </a:t>
            </a:r>
            <a:r>
              <a:rPr lang="es-ES" sz="2800" dirty="0" smtClean="0">
                <a:solidFill>
                  <a:schemeClr val="tx2">
                    <a:lumMod val="75000"/>
                  </a:schemeClr>
                </a:solidFill>
              </a:rPr>
              <a:t>Esta es la denominada memoria de acceso aleatorio o sea, como puede leerse también puede escribirse en ella, tiene la característica de ser volátil, esto es, que sólo opera mientras esté encendida la computadora. En ella son almacenadas tanto las instrucciones que necesita ejecutar el </a:t>
            </a:r>
            <a:r>
              <a:rPr lang="es-ES" sz="2800" dirty="0" smtClean="0">
                <a:solidFill>
                  <a:schemeClr val="tx2">
                    <a:lumMod val="75000"/>
                  </a:schemeClr>
                </a:solidFill>
                <a:hlinkClick r:id="rId7"/>
              </a:rPr>
              <a:t>microprocesador</a:t>
            </a:r>
            <a:r>
              <a:rPr lang="es-ES" sz="2800" dirty="0" smtClean="0">
                <a:solidFill>
                  <a:schemeClr val="tx2">
                    <a:lumMod val="75000"/>
                  </a:schemeClr>
                </a:solidFill>
              </a:rPr>
              <a:t> como los datos que introducimos y deseamos procesar, así como los resultados obtenidos de esto. </a:t>
            </a:r>
          </a:p>
          <a:p>
            <a:endParaRPr lang="es-ES" dirty="0">
              <a:solidFill>
                <a:schemeClr val="tx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4.bp.blogspot.com/_lThGVvOfiLY/SOXsJ67V_NI/AAAAAAAAACI/VM_FklGf9nI/S700/cinta+magnetica.jpg"/>
          <p:cNvPicPr>
            <a:picLocks noChangeAspect="1" noChangeArrowheads="1"/>
          </p:cNvPicPr>
          <p:nvPr/>
        </p:nvPicPr>
        <p:blipFill>
          <a:blip r:embed="rId2"/>
          <a:srcRect/>
          <a:stretch>
            <a:fillRect/>
          </a:stretch>
        </p:blipFill>
        <p:spPr bwMode="auto">
          <a:xfrm>
            <a:off x="928662" y="285728"/>
            <a:ext cx="7143800" cy="6081389"/>
          </a:xfrm>
          <a:prstGeom prst="rect">
            <a:avLst/>
          </a:prstGeom>
          <a:noFill/>
        </p:spPr>
      </p:pic>
      <p:sp>
        <p:nvSpPr>
          <p:cNvPr id="3" name="2 Marcador de contenido"/>
          <p:cNvSpPr>
            <a:spLocks noGrp="1"/>
          </p:cNvSpPr>
          <p:nvPr>
            <p:ph idx="1"/>
          </p:nvPr>
        </p:nvSpPr>
        <p:spPr>
          <a:xfrm>
            <a:off x="428596" y="142852"/>
            <a:ext cx="8572560" cy="6572296"/>
          </a:xfrm>
        </p:spPr>
        <p:txBody>
          <a:bodyPr>
            <a:normAutofit fontScale="92500" lnSpcReduction="20000"/>
          </a:bodyPr>
          <a:lstStyle/>
          <a:p>
            <a:pPr>
              <a:buNone/>
            </a:pPr>
            <a:r>
              <a:rPr lang="es-ES" dirty="0" smtClean="0">
                <a:solidFill>
                  <a:schemeClr val="tx2">
                    <a:lumMod val="50000"/>
                  </a:schemeClr>
                </a:solidFill>
              </a:rPr>
              <a:t>Cinta Magnética</a:t>
            </a:r>
            <a:r>
              <a:rPr lang="es-ES" b="1" i="1" dirty="0" smtClean="0">
                <a:solidFill>
                  <a:schemeClr val="tx2">
                    <a:lumMod val="50000"/>
                  </a:schemeClr>
                </a:solidFill>
              </a:rPr>
              <a:t>:</a:t>
            </a:r>
            <a:r>
              <a:rPr lang="es-ES" dirty="0" smtClean="0">
                <a:solidFill>
                  <a:schemeClr val="tx2">
                    <a:lumMod val="50000"/>
                  </a:schemeClr>
                </a:solidFill>
              </a:rPr>
              <a:t> Esta formada por una cinta de material </a:t>
            </a:r>
            <a:r>
              <a:rPr lang="es-ES" dirty="0" smtClean="0">
                <a:solidFill>
                  <a:schemeClr val="tx2">
                    <a:lumMod val="50000"/>
                  </a:schemeClr>
                </a:solidFill>
                <a:hlinkClick r:id="rId3"/>
              </a:rPr>
              <a:t>plástico</a:t>
            </a:r>
            <a:r>
              <a:rPr lang="es-ES" dirty="0" smtClean="0">
                <a:solidFill>
                  <a:schemeClr val="tx2">
                    <a:lumMod val="50000"/>
                  </a:schemeClr>
                </a:solidFill>
              </a:rPr>
              <a:t> recubierta de material </a:t>
            </a:r>
            <a:r>
              <a:rPr lang="es-ES" dirty="0" err="1" smtClean="0">
                <a:solidFill>
                  <a:schemeClr val="tx2">
                    <a:lumMod val="50000"/>
                  </a:schemeClr>
                </a:solidFill>
              </a:rPr>
              <a:t>ferromagnético</a:t>
            </a:r>
            <a:r>
              <a:rPr lang="es-ES" dirty="0" smtClean="0">
                <a:solidFill>
                  <a:schemeClr val="tx2">
                    <a:lumMod val="50000"/>
                  </a:schemeClr>
                </a:solidFill>
              </a:rPr>
              <a:t>, sobre dicha cinta se registran los caracteres en formas de combinaciones de puntos, sobre pistas paralelas al eje longitudinal de la cinta. Estas cintas son soporte de tipo secuencial, esto supone un inconveniente puesto que para acceder a una información determinada se hace necesario leer todas las que le preceden, con la consiguiente perdida de tiempo.</a:t>
            </a:r>
          </a:p>
          <a:p>
            <a:pPr>
              <a:buNone/>
            </a:pPr>
            <a:endParaRPr lang="es-ES" dirty="0" smtClean="0">
              <a:solidFill>
                <a:schemeClr val="tx2">
                  <a:lumMod val="50000"/>
                </a:schemeClr>
              </a:solidFill>
            </a:endParaRPr>
          </a:p>
          <a:p>
            <a:pPr>
              <a:buNone/>
            </a:pPr>
            <a:r>
              <a:rPr lang="es-ES" dirty="0" smtClean="0">
                <a:solidFill>
                  <a:schemeClr val="tx2">
                    <a:lumMod val="50000"/>
                  </a:schemeClr>
                </a:solidFill>
              </a:rPr>
              <a:t>Disco Duro: Son en la actualidad el principal subsistema de almacenamiento de información en los sistemas informáticos. Es un dispositivo encargado de almacenar información de forma persistente en un ordenador, es considerado el </a:t>
            </a:r>
            <a:r>
              <a:rPr lang="es-ES" dirty="0" smtClean="0">
                <a:solidFill>
                  <a:schemeClr val="tx2">
                    <a:lumMod val="50000"/>
                  </a:schemeClr>
                </a:solidFill>
                <a:hlinkClick r:id="rId4"/>
              </a:rPr>
              <a:t>sistema</a:t>
            </a:r>
            <a:r>
              <a:rPr lang="es-ES" dirty="0" smtClean="0">
                <a:solidFill>
                  <a:schemeClr val="tx2">
                    <a:lumMod val="50000"/>
                  </a:schemeClr>
                </a:solidFill>
              </a:rPr>
              <a:t> de almacenamiento más importante del computador y en él se guardan los </a:t>
            </a:r>
            <a:r>
              <a:rPr lang="es-ES" dirty="0" smtClean="0">
                <a:solidFill>
                  <a:schemeClr val="tx2">
                    <a:lumMod val="50000"/>
                  </a:schemeClr>
                </a:solidFill>
                <a:hlinkClick r:id="rId5"/>
              </a:rPr>
              <a:t>archivos</a:t>
            </a:r>
            <a:r>
              <a:rPr lang="es-ES" dirty="0" smtClean="0">
                <a:solidFill>
                  <a:schemeClr val="tx2">
                    <a:lumMod val="50000"/>
                  </a:schemeClr>
                </a:solidFill>
              </a:rPr>
              <a:t> de los programas. (Ver anexo 2) </a:t>
            </a:r>
          </a:p>
          <a:p>
            <a:endParaRPr lang="es-E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caminogeek.files.wordpress.com/2007/08/307668780_bec332e7ba.jpg"/>
          <p:cNvPicPr>
            <a:picLocks noChangeAspect="1" noChangeArrowheads="1"/>
          </p:cNvPicPr>
          <p:nvPr/>
        </p:nvPicPr>
        <p:blipFill>
          <a:blip r:embed="rId2"/>
          <a:srcRect/>
          <a:stretch>
            <a:fillRect/>
          </a:stretch>
        </p:blipFill>
        <p:spPr bwMode="auto">
          <a:xfrm>
            <a:off x="785786" y="285728"/>
            <a:ext cx="8143932" cy="6357982"/>
          </a:xfrm>
          <a:prstGeom prst="rect">
            <a:avLst/>
          </a:prstGeom>
          <a:noFill/>
        </p:spPr>
      </p:pic>
      <p:sp>
        <p:nvSpPr>
          <p:cNvPr id="3" name="2 Marcador de contenido"/>
          <p:cNvSpPr>
            <a:spLocks noGrp="1"/>
          </p:cNvSpPr>
          <p:nvPr>
            <p:ph idx="1"/>
          </p:nvPr>
        </p:nvSpPr>
        <p:spPr>
          <a:xfrm>
            <a:off x="857224" y="142852"/>
            <a:ext cx="7772400" cy="6429420"/>
          </a:xfrm>
        </p:spPr>
        <p:txBody>
          <a:bodyPr>
            <a:normAutofit lnSpcReduction="10000"/>
          </a:bodyPr>
          <a:lstStyle/>
          <a:p>
            <a:r>
              <a:rPr lang="es-ES" sz="3200" dirty="0" smtClean="0">
                <a:solidFill>
                  <a:schemeClr val="bg1"/>
                </a:solidFill>
              </a:rPr>
              <a:t>El </a:t>
            </a:r>
            <a:r>
              <a:rPr lang="es-ES" sz="3200" dirty="0" smtClean="0">
                <a:solidFill>
                  <a:schemeClr val="bg1"/>
                </a:solidFill>
                <a:hlinkClick r:id="rId3"/>
              </a:rPr>
              <a:t>CD</a:t>
            </a:r>
            <a:r>
              <a:rPr lang="es-ES" sz="3200" dirty="0" smtClean="0">
                <a:solidFill>
                  <a:schemeClr val="bg1"/>
                </a:solidFill>
              </a:rPr>
              <a:t>-R: es un disco compacto de 650 MB de capacidad que puede ser leído cuantas veces se desee, pero cuyo contenido no puede ser modificado una vez que ya ha sido grabado. Dado que no pueden ser borrados ni </a:t>
            </a:r>
            <a:r>
              <a:rPr lang="es-ES" sz="3200" dirty="0" err="1" smtClean="0">
                <a:solidFill>
                  <a:schemeClr val="bg1"/>
                </a:solidFill>
              </a:rPr>
              <a:t>regrabados</a:t>
            </a:r>
            <a:r>
              <a:rPr lang="es-ES" sz="3200" dirty="0" smtClean="0">
                <a:solidFill>
                  <a:schemeClr val="bg1"/>
                </a:solidFill>
              </a:rPr>
              <a:t>, son adecuados para almacenar archivos u otros </a:t>
            </a:r>
            <a:r>
              <a:rPr lang="es-ES" sz="3200" dirty="0" smtClean="0">
                <a:solidFill>
                  <a:schemeClr val="bg1"/>
                </a:solidFill>
                <a:hlinkClick r:id="rId4"/>
              </a:rPr>
              <a:t>conjuntos</a:t>
            </a:r>
            <a:r>
              <a:rPr lang="es-ES" sz="3200" dirty="0" smtClean="0">
                <a:solidFill>
                  <a:schemeClr val="bg1"/>
                </a:solidFill>
              </a:rPr>
              <a:t> de información invariable.</a:t>
            </a:r>
          </a:p>
          <a:p>
            <a:endParaRPr lang="es-ES" sz="3200" dirty="0" smtClean="0">
              <a:solidFill>
                <a:schemeClr val="bg1"/>
              </a:solidFill>
            </a:endParaRPr>
          </a:p>
          <a:p>
            <a:r>
              <a:rPr lang="es-ES" sz="3200" dirty="0" smtClean="0">
                <a:solidFill>
                  <a:schemeClr val="bg1"/>
                </a:solidFill>
              </a:rPr>
              <a:t>USB: un pequeño dispositivo de almacenamiento que utiliza </a:t>
            </a:r>
            <a:r>
              <a:rPr lang="es-ES" sz="3200" dirty="0" smtClean="0">
                <a:solidFill>
                  <a:schemeClr val="bg1"/>
                </a:solidFill>
                <a:hlinkClick r:id="rId5" tooltip="Memoria flash"/>
              </a:rPr>
              <a:t>memoria flash</a:t>
            </a:r>
            <a:r>
              <a:rPr lang="es-ES" sz="3200" dirty="0" smtClean="0">
                <a:solidFill>
                  <a:schemeClr val="bg1"/>
                </a:solidFill>
              </a:rPr>
              <a:t> para guardar la información que puede requerir y no necesita </a:t>
            </a:r>
            <a:r>
              <a:rPr lang="es-ES" sz="3200" dirty="0" smtClean="0">
                <a:solidFill>
                  <a:schemeClr val="bg1"/>
                </a:solidFill>
                <a:hlinkClick r:id="rId6" tooltip="Batería eléctrica"/>
              </a:rPr>
              <a:t>baterías</a:t>
            </a:r>
            <a:r>
              <a:rPr lang="es-ES" sz="3200" dirty="0" smtClean="0">
                <a:solidFill>
                  <a:schemeClr val="bg1"/>
                </a:solidFill>
              </a:rPr>
              <a:t> (pilas). </a:t>
            </a:r>
            <a:endParaRPr lang="es-ES" sz="3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0" descr="http://ecetia.com/wp-content/uploads/2007/09/teclado.jpg"/>
          <p:cNvPicPr>
            <a:picLocks noChangeAspect="1" noChangeArrowheads="1"/>
          </p:cNvPicPr>
          <p:nvPr/>
        </p:nvPicPr>
        <p:blipFill>
          <a:blip r:embed="rId2"/>
          <a:srcRect/>
          <a:stretch>
            <a:fillRect/>
          </a:stretch>
        </p:blipFill>
        <p:spPr bwMode="auto">
          <a:xfrm>
            <a:off x="4381500" y="0"/>
            <a:ext cx="4762500" cy="2357430"/>
          </a:xfrm>
          <a:prstGeom prst="rect">
            <a:avLst/>
          </a:prstGeom>
          <a:noFill/>
        </p:spPr>
      </p:pic>
      <p:pic>
        <p:nvPicPr>
          <p:cNvPr id="24584" name="Picture 8" descr="http://www.geekalerts.com/u/diamante-mouse.jpg"/>
          <p:cNvPicPr>
            <a:picLocks noChangeAspect="1" noChangeArrowheads="1"/>
          </p:cNvPicPr>
          <p:nvPr/>
        </p:nvPicPr>
        <p:blipFill>
          <a:blip r:embed="rId3"/>
          <a:srcRect/>
          <a:stretch>
            <a:fillRect/>
          </a:stretch>
        </p:blipFill>
        <p:spPr bwMode="auto">
          <a:xfrm>
            <a:off x="500034" y="4000504"/>
            <a:ext cx="3810000" cy="2857496"/>
          </a:xfrm>
          <a:prstGeom prst="rect">
            <a:avLst/>
          </a:prstGeom>
          <a:noFill/>
        </p:spPr>
      </p:pic>
      <p:pic>
        <p:nvPicPr>
          <p:cNvPr id="24580" name="Picture 4" descr="http://www.conectanet.cl/Imagenes/Fotos_Descripciones/monitor_rojo.jpg"/>
          <p:cNvPicPr>
            <a:picLocks noChangeAspect="1" noChangeArrowheads="1"/>
          </p:cNvPicPr>
          <p:nvPr/>
        </p:nvPicPr>
        <p:blipFill>
          <a:blip r:embed="rId4"/>
          <a:srcRect/>
          <a:stretch>
            <a:fillRect/>
          </a:stretch>
        </p:blipFill>
        <p:spPr bwMode="auto">
          <a:xfrm>
            <a:off x="4357686" y="2300356"/>
            <a:ext cx="4786314" cy="4557643"/>
          </a:xfrm>
          <a:prstGeom prst="rect">
            <a:avLst/>
          </a:prstGeom>
          <a:noFill/>
        </p:spPr>
      </p:pic>
      <p:pic>
        <p:nvPicPr>
          <p:cNvPr id="24578" name="Picture 2" descr="http://www.gruposega.net/Portal2/Documents/ImgLinks/2009-07/224/servidores%20de%20Torre_files/image003.jpg"/>
          <p:cNvPicPr>
            <a:picLocks noChangeAspect="1" noChangeArrowheads="1"/>
          </p:cNvPicPr>
          <p:nvPr/>
        </p:nvPicPr>
        <p:blipFill>
          <a:blip r:embed="rId5"/>
          <a:srcRect/>
          <a:stretch>
            <a:fillRect/>
          </a:stretch>
        </p:blipFill>
        <p:spPr bwMode="auto">
          <a:xfrm>
            <a:off x="500034" y="142852"/>
            <a:ext cx="4105275" cy="3990975"/>
          </a:xfrm>
          <a:prstGeom prst="rect">
            <a:avLst/>
          </a:prstGeom>
          <a:noFill/>
        </p:spPr>
      </p:pic>
      <p:sp>
        <p:nvSpPr>
          <p:cNvPr id="2" name="1 Título"/>
          <p:cNvSpPr>
            <a:spLocks noGrp="1"/>
          </p:cNvSpPr>
          <p:nvPr>
            <p:ph type="title"/>
          </p:nvPr>
        </p:nvSpPr>
        <p:spPr/>
        <p:txBody>
          <a:bodyPr/>
          <a:lstStyle/>
          <a:p>
            <a:r>
              <a:rPr lang="es-ES" dirty="0" smtClean="0"/>
              <a:t>Clasificación del hardware</a:t>
            </a:r>
            <a:endParaRPr lang="es-ES" dirty="0"/>
          </a:p>
        </p:txBody>
      </p:sp>
      <p:sp>
        <p:nvSpPr>
          <p:cNvPr id="3" name="2 Marcador de contenido"/>
          <p:cNvSpPr>
            <a:spLocks noGrp="1"/>
          </p:cNvSpPr>
          <p:nvPr>
            <p:ph idx="1"/>
          </p:nvPr>
        </p:nvSpPr>
        <p:spPr/>
        <p:txBody>
          <a:bodyPr>
            <a:normAutofit/>
          </a:bodyPr>
          <a:lstStyle/>
          <a:p>
            <a:r>
              <a:rPr lang="es-ES" sz="4800" dirty="0" smtClean="0"/>
              <a:t>Básico: que abarca el conjunto de componentes indispensables necesarios para otorgar la funcionalidad mínima a una </a:t>
            </a:r>
            <a:r>
              <a:rPr lang="es-ES" sz="4800" dirty="0" smtClean="0">
                <a:hlinkClick r:id="rId6" tooltip="Computadora"/>
              </a:rPr>
              <a:t>computadora</a:t>
            </a:r>
            <a:r>
              <a:rPr lang="es-ES" sz="4800"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ecetia.com/wp-content/uploads/2008/12/ps3_consoles.jpg"/>
          <p:cNvPicPr>
            <a:picLocks noChangeAspect="1" noChangeArrowheads="1"/>
          </p:cNvPicPr>
          <p:nvPr/>
        </p:nvPicPr>
        <p:blipFill>
          <a:blip r:embed="rId2"/>
          <a:srcRect/>
          <a:stretch>
            <a:fillRect/>
          </a:stretch>
        </p:blipFill>
        <p:spPr bwMode="auto">
          <a:xfrm>
            <a:off x="571472" y="571480"/>
            <a:ext cx="8207527" cy="5786478"/>
          </a:xfrm>
          <a:prstGeom prst="rect">
            <a:avLst/>
          </a:prstGeom>
          <a:noFill/>
        </p:spPr>
      </p:pic>
      <p:sp>
        <p:nvSpPr>
          <p:cNvPr id="3" name="2 Marcador de contenido"/>
          <p:cNvSpPr>
            <a:spLocks noGrp="1"/>
          </p:cNvSpPr>
          <p:nvPr>
            <p:ph idx="1"/>
          </p:nvPr>
        </p:nvSpPr>
        <p:spPr>
          <a:xfrm>
            <a:off x="642878" y="1000108"/>
            <a:ext cx="8501122" cy="4643470"/>
          </a:xfrm>
        </p:spPr>
        <p:txBody>
          <a:bodyPr>
            <a:normAutofit fontScale="85000" lnSpcReduction="20000"/>
          </a:bodyPr>
          <a:lstStyle/>
          <a:p>
            <a:r>
              <a:rPr lang="es-ES" sz="5400" dirty="0" smtClean="0">
                <a:solidFill>
                  <a:schemeClr val="tx2">
                    <a:lumMod val="50000"/>
                  </a:schemeClr>
                </a:solidFill>
              </a:rPr>
              <a:t>Complementario: que como su nombre indica, es el utilizado para realizar funciones específicas (más allá de las básicas), no estrictamente necesarias para el funcionamiento de la computadora.</a:t>
            </a:r>
            <a:endParaRPr lang="es-ES" sz="5400" dirty="0">
              <a:solidFill>
                <a:schemeClr val="tx2">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industrial.omron.es/IAB/Products/Automation%20Systems/PLCs/Compact%20PLC%20Series/CPM2C/CPM2C%20CPU%20Units/images/CPM2C-CPU400x400.jpg"/>
          <p:cNvPicPr>
            <a:picLocks noChangeAspect="1" noChangeArrowheads="1"/>
          </p:cNvPicPr>
          <p:nvPr/>
        </p:nvPicPr>
        <p:blipFill>
          <a:blip r:embed="rId2"/>
          <a:srcRect/>
          <a:stretch>
            <a:fillRect/>
          </a:stretch>
        </p:blipFill>
        <p:spPr bwMode="auto">
          <a:xfrm>
            <a:off x="928662" y="142852"/>
            <a:ext cx="7429552" cy="6500858"/>
          </a:xfrm>
          <a:prstGeom prst="rect">
            <a:avLst/>
          </a:prstGeom>
          <a:noFill/>
        </p:spPr>
      </p:pic>
      <p:sp>
        <p:nvSpPr>
          <p:cNvPr id="2" name="1 Título"/>
          <p:cNvSpPr>
            <a:spLocks noGrp="1"/>
          </p:cNvSpPr>
          <p:nvPr>
            <p:ph type="title"/>
          </p:nvPr>
        </p:nvSpPr>
        <p:spPr/>
        <p:txBody>
          <a:bodyPr/>
          <a:lstStyle/>
          <a:p>
            <a:r>
              <a:rPr lang="es-ES" dirty="0" smtClean="0"/>
              <a:t>CPU</a:t>
            </a:r>
            <a:endParaRPr lang="es-ES" dirty="0"/>
          </a:p>
        </p:txBody>
      </p:sp>
      <p:sp>
        <p:nvSpPr>
          <p:cNvPr id="3" name="2 Marcador de contenido"/>
          <p:cNvSpPr>
            <a:spLocks noGrp="1"/>
          </p:cNvSpPr>
          <p:nvPr>
            <p:ph idx="1"/>
          </p:nvPr>
        </p:nvSpPr>
        <p:spPr/>
        <p:txBody>
          <a:bodyPr>
            <a:noAutofit/>
          </a:bodyPr>
          <a:lstStyle/>
          <a:p>
            <a:r>
              <a:rPr lang="es-ES" sz="4400" dirty="0" smtClean="0">
                <a:solidFill>
                  <a:schemeClr val="tx2">
                    <a:lumMod val="50000"/>
                  </a:schemeClr>
                </a:solidFill>
              </a:rPr>
              <a:t>es el componente en una computadora digital que interpreta las </a:t>
            </a:r>
            <a:r>
              <a:rPr lang="es-ES" sz="4400" dirty="0" smtClean="0">
                <a:solidFill>
                  <a:schemeClr val="tx2">
                    <a:lumMod val="50000"/>
                  </a:schemeClr>
                </a:solidFill>
                <a:hlinkClick r:id="rId3" tooltip="Instrucción"/>
              </a:rPr>
              <a:t>instrucciones</a:t>
            </a:r>
            <a:r>
              <a:rPr lang="es-ES" sz="4400" dirty="0" smtClean="0">
                <a:solidFill>
                  <a:schemeClr val="tx2">
                    <a:lumMod val="50000"/>
                  </a:schemeClr>
                </a:solidFill>
              </a:rPr>
              <a:t> y procesa los </a:t>
            </a:r>
            <a:r>
              <a:rPr lang="es-ES" sz="4400" dirty="0" smtClean="0">
                <a:solidFill>
                  <a:schemeClr val="tx2">
                    <a:lumMod val="50000"/>
                  </a:schemeClr>
                </a:solidFill>
                <a:hlinkClick r:id="rId4" tooltip="Dato"/>
              </a:rPr>
              <a:t>datos</a:t>
            </a:r>
            <a:r>
              <a:rPr lang="es-ES" sz="4400" dirty="0" smtClean="0">
                <a:solidFill>
                  <a:schemeClr val="tx2">
                    <a:lumMod val="50000"/>
                  </a:schemeClr>
                </a:solidFill>
              </a:rPr>
              <a:t> contenidos en los programas de la computadora</a:t>
            </a:r>
            <a:endParaRPr lang="es-ES" sz="4400" dirty="0">
              <a:solidFill>
                <a:schemeClr val="tx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p3.blogger.com/_js6wgtUcfdQ/R1CLtpjHkWI/AAAAAAAAA7Y/qJuKtY2IGfo/s1600-R/arquitectura_completa.gif"/>
          <p:cNvPicPr>
            <a:picLocks noChangeAspect="1" noChangeArrowheads="1"/>
          </p:cNvPicPr>
          <p:nvPr/>
        </p:nvPicPr>
        <p:blipFill>
          <a:blip r:embed="rId2"/>
          <a:srcRect/>
          <a:stretch>
            <a:fillRect/>
          </a:stretch>
        </p:blipFill>
        <p:spPr bwMode="auto">
          <a:xfrm>
            <a:off x="642910" y="357166"/>
            <a:ext cx="8072494" cy="6272059"/>
          </a:xfrm>
          <a:prstGeom prst="rect">
            <a:avLst/>
          </a:prstGeom>
          <a:noFill/>
        </p:spPr>
      </p:pic>
      <p:sp>
        <p:nvSpPr>
          <p:cNvPr id="2" name="1 Título"/>
          <p:cNvSpPr>
            <a:spLocks noGrp="1"/>
          </p:cNvSpPr>
          <p:nvPr>
            <p:ph type="title"/>
          </p:nvPr>
        </p:nvSpPr>
        <p:spPr/>
        <p:txBody>
          <a:bodyPr/>
          <a:lstStyle/>
          <a:p>
            <a:r>
              <a:rPr lang="es-ES" dirty="0" smtClean="0"/>
              <a:t>Se compone de:</a:t>
            </a:r>
            <a:endParaRPr lang="es-ES" dirty="0"/>
          </a:p>
        </p:txBody>
      </p:sp>
      <p:sp>
        <p:nvSpPr>
          <p:cNvPr id="3" name="2 Marcador de contenido"/>
          <p:cNvSpPr>
            <a:spLocks noGrp="1"/>
          </p:cNvSpPr>
          <p:nvPr>
            <p:ph idx="1"/>
          </p:nvPr>
        </p:nvSpPr>
        <p:spPr/>
        <p:txBody>
          <a:bodyPr>
            <a:normAutofit lnSpcReduction="10000"/>
          </a:bodyPr>
          <a:lstStyle/>
          <a:p>
            <a:endParaRPr lang="es-ES" dirty="0" smtClean="0"/>
          </a:p>
          <a:p>
            <a:r>
              <a:rPr lang="es-ES" sz="4000" dirty="0" smtClean="0">
                <a:solidFill>
                  <a:schemeClr val="tx2">
                    <a:lumMod val="50000"/>
                  </a:schemeClr>
                </a:solidFill>
              </a:rPr>
              <a:t>ALU: (Unidad Aritmética Lógica)mediante la cual se pueden realizar un conjunto de operaciones aritméticas básicas (resta, suma, división y multiplicación) y de operaciones lógicas.</a:t>
            </a:r>
            <a:endParaRPr lang="es-ES" sz="4000" dirty="0">
              <a:solidFill>
                <a:schemeClr val="tx2">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chnoslight.com/ima/ICHCU.jpg"/>
          <p:cNvPicPr>
            <a:picLocks noChangeAspect="1" noChangeArrowheads="1"/>
          </p:cNvPicPr>
          <p:nvPr/>
        </p:nvPicPr>
        <p:blipFill>
          <a:blip r:embed="rId2"/>
          <a:srcRect/>
          <a:stretch>
            <a:fillRect/>
          </a:stretch>
        </p:blipFill>
        <p:spPr bwMode="auto">
          <a:xfrm>
            <a:off x="357158" y="214290"/>
            <a:ext cx="8648700" cy="6429420"/>
          </a:xfrm>
          <a:prstGeom prst="rect">
            <a:avLst/>
          </a:prstGeom>
          <a:noFill/>
        </p:spPr>
      </p:pic>
      <p:sp>
        <p:nvSpPr>
          <p:cNvPr id="3" name="2 Marcador de contenido"/>
          <p:cNvSpPr>
            <a:spLocks noGrp="1"/>
          </p:cNvSpPr>
          <p:nvPr>
            <p:ph idx="1"/>
          </p:nvPr>
        </p:nvSpPr>
        <p:spPr>
          <a:xfrm>
            <a:off x="928662" y="642918"/>
            <a:ext cx="7772400" cy="5429288"/>
          </a:xfrm>
        </p:spPr>
        <p:txBody>
          <a:bodyPr>
            <a:noAutofit/>
          </a:bodyPr>
          <a:lstStyle/>
          <a:p>
            <a:r>
              <a:rPr lang="es-ES" sz="4800" dirty="0" smtClean="0"/>
              <a:t>UC: (Unidad de Control)es el centro nervioso de la computadora; desde ella se controla y gobiernan todas las operaciones (búsqueda, decodificación, y ejecución de la instrucción). </a:t>
            </a:r>
            <a:endParaRPr lang="es-E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ordenadores-y-portatiles.com/images/ram1.jpg"/>
          <p:cNvPicPr>
            <a:picLocks noChangeAspect="1" noChangeArrowheads="1"/>
          </p:cNvPicPr>
          <p:nvPr/>
        </p:nvPicPr>
        <p:blipFill>
          <a:blip r:embed="rId2"/>
          <a:srcRect/>
          <a:stretch>
            <a:fillRect/>
          </a:stretch>
        </p:blipFill>
        <p:spPr bwMode="auto">
          <a:xfrm>
            <a:off x="714348" y="357166"/>
            <a:ext cx="8203711" cy="6143668"/>
          </a:xfrm>
          <a:prstGeom prst="rect">
            <a:avLst/>
          </a:prstGeom>
          <a:noFill/>
        </p:spPr>
      </p:pic>
      <p:sp>
        <p:nvSpPr>
          <p:cNvPr id="2" name="1 Título"/>
          <p:cNvSpPr>
            <a:spLocks noGrp="1"/>
          </p:cNvSpPr>
          <p:nvPr>
            <p:ph type="title"/>
          </p:nvPr>
        </p:nvSpPr>
        <p:spPr>
          <a:xfrm>
            <a:off x="428596" y="142852"/>
            <a:ext cx="8572560" cy="1357322"/>
          </a:xfrm>
        </p:spPr>
        <p:txBody>
          <a:bodyPr/>
          <a:lstStyle/>
          <a:p>
            <a:pPr algn="ctr"/>
            <a:r>
              <a:rPr lang="es-ES" dirty="0" smtClean="0"/>
              <a:t>Memoria principal </a:t>
            </a:r>
            <a:br>
              <a:rPr lang="es-ES" dirty="0" smtClean="0"/>
            </a:br>
            <a:r>
              <a:rPr lang="es-ES" dirty="0" smtClean="0"/>
              <a:t>(RAM ROM, cache)</a:t>
            </a:r>
            <a:endParaRPr lang="es-ES" dirty="0"/>
          </a:p>
        </p:txBody>
      </p:sp>
      <p:sp>
        <p:nvSpPr>
          <p:cNvPr id="3" name="2 Marcador de contenido"/>
          <p:cNvSpPr>
            <a:spLocks noGrp="1"/>
          </p:cNvSpPr>
          <p:nvPr>
            <p:ph idx="1"/>
          </p:nvPr>
        </p:nvSpPr>
        <p:spPr>
          <a:xfrm>
            <a:off x="928662" y="2285992"/>
            <a:ext cx="7772400" cy="3931456"/>
          </a:xfrm>
        </p:spPr>
        <p:txBody>
          <a:bodyPr>
            <a:normAutofit fontScale="92500" lnSpcReduction="20000"/>
          </a:bodyPr>
          <a:lstStyle/>
          <a:p>
            <a:r>
              <a:rPr lang="es-ES" dirty="0" smtClean="0">
                <a:solidFill>
                  <a:srgbClr val="FFFF00"/>
                </a:solidFill>
              </a:rPr>
              <a:t>La memoria RAM es la memoria de almacenamiento temporal, que almacena los programas y los datos que están siendo procesados, solamente durante el procesamiento. Es una memoria volátil, los datos sólo permanecen en ella almacenados mientras la computadora este prendida. En el momento que la PC se apaga, todos esos datos se pierden.</a:t>
            </a:r>
            <a:br>
              <a:rPr lang="es-ES" dirty="0" smtClean="0">
                <a:solidFill>
                  <a:srgbClr val="FFFF00"/>
                </a:solidFill>
              </a:rPr>
            </a:br>
            <a:r>
              <a:rPr lang="es-ES" dirty="0" smtClean="0">
                <a:solidFill>
                  <a:srgbClr val="FFFF00"/>
                </a:solidFill>
              </a:rPr>
              <a:t/>
            </a:r>
            <a:br>
              <a:rPr lang="es-ES" dirty="0" smtClean="0">
                <a:solidFill>
                  <a:srgbClr val="FFFF00"/>
                </a:solidFill>
              </a:rPr>
            </a:br>
            <a:endParaRPr lang="es-E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colexiocalasancias.com/Docencia/Tecnoloxia/1BAC/Tema%202%C2%BA/FlashROM_BIOS_Batery_ASUS.jpg"/>
          <p:cNvPicPr>
            <a:picLocks noChangeAspect="1" noChangeArrowheads="1"/>
          </p:cNvPicPr>
          <p:nvPr/>
        </p:nvPicPr>
        <p:blipFill>
          <a:blip r:embed="rId2"/>
          <a:srcRect/>
          <a:stretch>
            <a:fillRect/>
          </a:stretch>
        </p:blipFill>
        <p:spPr bwMode="auto">
          <a:xfrm>
            <a:off x="714347" y="357166"/>
            <a:ext cx="8191557" cy="6143668"/>
          </a:xfrm>
          <a:prstGeom prst="rect">
            <a:avLst/>
          </a:prstGeom>
          <a:noFill/>
        </p:spPr>
      </p:pic>
      <p:sp>
        <p:nvSpPr>
          <p:cNvPr id="3" name="2 Marcador de contenido"/>
          <p:cNvSpPr>
            <a:spLocks noGrp="1"/>
          </p:cNvSpPr>
          <p:nvPr>
            <p:ph idx="1"/>
          </p:nvPr>
        </p:nvSpPr>
        <p:spPr>
          <a:xfrm>
            <a:off x="642878" y="642918"/>
            <a:ext cx="8501122" cy="6000792"/>
          </a:xfrm>
        </p:spPr>
        <p:txBody>
          <a:bodyPr>
            <a:normAutofit fontScale="92500" lnSpcReduction="10000"/>
          </a:bodyPr>
          <a:lstStyle/>
          <a:p>
            <a:pPr>
              <a:buNone/>
            </a:pPr>
            <a:r>
              <a:rPr lang="es-ES" sz="4000" dirty="0" smtClean="0">
                <a:solidFill>
                  <a:schemeClr val="accent2"/>
                </a:solidFill>
              </a:rPr>
              <a:t>   La memoria ROM es usada para almacenar aplicaciones y /o datos permanentes o raramente alterados. La información generalmente es colocada en el chip de almacenamiento cuando es fabricado y el contenido de esta no puede ser alterado por un programa de usuario. Por ese motivo es una memoria sólo de lectura.</a:t>
            </a:r>
            <a:r>
              <a:rPr lang="es-ES" dirty="0" smtClean="0">
                <a:solidFill>
                  <a:schemeClr val="accent2"/>
                </a:solidFill>
              </a:rPr>
              <a:t/>
            </a:r>
            <a:br>
              <a:rPr lang="es-ES" dirty="0" smtClean="0">
                <a:solidFill>
                  <a:schemeClr val="accent2"/>
                </a:solidFill>
              </a:rPr>
            </a:br>
            <a:r>
              <a:rPr lang="es-ES" dirty="0" smtClean="0">
                <a:solidFill>
                  <a:schemeClr val="accent2"/>
                </a:solidFill>
              </a:rPr>
              <a:t/>
            </a:r>
            <a:br>
              <a:rPr lang="es-ES" dirty="0" smtClean="0">
                <a:solidFill>
                  <a:schemeClr val="accent2"/>
                </a:solidFill>
              </a:rPr>
            </a:br>
            <a:endParaRPr lang="es-ES" dirty="0">
              <a:solidFill>
                <a:schemeClr val="accent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132</TotalTime>
  <Words>1134</Words>
  <Application>Microsoft Office PowerPoint</Application>
  <PresentationFormat>Presentación en pantalla (4:3)</PresentationFormat>
  <Paragraphs>53</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Metro</vt:lpstr>
      <vt:lpstr>Diapositiva 1</vt:lpstr>
      <vt:lpstr>Diapositiva 2</vt:lpstr>
      <vt:lpstr>Clasificación del hardware</vt:lpstr>
      <vt:lpstr>Diapositiva 4</vt:lpstr>
      <vt:lpstr>CPU</vt:lpstr>
      <vt:lpstr>Se compone de:</vt:lpstr>
      <vt:lpstr>Diapositiva 7</vt:lpstr>
      <vt:lpstr>Memoria principal  (RAM ROM, cache)</vt:lpstr>
      <vt:lpstr>Diapositiva 9</vt:lpstr>
      <vt:lpstr>Diapositiva 10</vt:lpstr>
      <vt:lpstr>Diapositiva 11</vt:lpstr>
      <vt:lpstr>registro</vt:lpstr>
      <vt:lpstr>Diapositiva 13</vt:lpstr>
      <vt:lpstr>Dispositivos de entrada.</vt:lpstr>
      <vt:lpstr>Diapositiva 15</vt:lpstr>
      <vt:lpstr>Diapositiva 16</vt:lpstr>
      <vt:lpstr>Diapositiva 17</vt:lpstr>
      <vt:lpstr>Dispositivos de salida</vt:lpstr>
      <vt:lpstr>Diapositiva 19</vt:lpstr>
      <vt:lpstr>Dispositivos de almacenamiento</vt:lpstr>
      <vt:lpstr>Diapositiva 21</vt:lpstr>
      <vt:lpstr>Diapositiva 22</vt:lpstr>
      <vt:lpstr>Diapositiva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p:lastModifiedBy>
  <cp:revision>15</cp:revision>
  <dcterms:created xsi:type="dcterms:W3CDTF">2009-10-22T20:31:14Z</dcterms:created>
  <dcterms:modified xsi:type="dcterms:W3CDTF">2009-10-22T23:25:46Z</dcterms:modified>
</cp:coreProperties>
</file>