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86F09-32FB-491F-8E6D-49AA228F29E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1AF82-058F-499A-8E8A-A25DA7DA387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E9742E-B1C7-4205-9E0F-E5927F3477A5}" type="slidenum">
              <a:rPr lang="es-MX" smtClean="0"/>
              <a:pPr/>
              <a:t>1</a:t>
            </a:fld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E5495A-BA6D-4ED2-BF3E-959752798DBA}" type="slidenum">
              <a:rPr lang="es-MX" smtClean="0"/>
              <a:pPr/>
              <a:t>2</a:t>
            </a:fld>
            <a:endParaRPr 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939011-D41D-49B2-8409-1D3DA01A1D9E}" type="slidenum">
              <a:rPr lang="es-MX" smtClean="0"/>
              <a:pPr/>
              <a:t>3</a:t>
            </a:fld>
            <a:endParaRPr lang="es-MX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E9B5AD-E034-4171-B7B9-C00D1C9976E5}" type="slidenum">
              <a:rPr lang="es-MX" smtClean="0"/>
              <a:pPr/>
              <a:t>4</a:t>
            </a:fld>
            <a:endParaRPr lang="es-MX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98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F2489F-7755-498D-8A4A-94E3CDC60BAF}" type="slidenum">
              <a:rPr lang="es-MX" smtClean="0"/>
              <a:pPr/>
              <a:t>5</a:t>
            </a:fld>
            <a:endParaRPr lang="es-MX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09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27FD6D-EA75-4015-BF25-9B2ABD392D12}" type="slidenum">
              <a:rPr lang="es-MX" smtClean="0"/>
              <a:pPr/>
              <a:t>6</a:t>
            </a:fld>
            <a:endParaRPr lang="es-MX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52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75C766-C789-4863-9EFA-1A55ED1FD076}" type="slidenum">
              <a:rPr lang="es-MX" smtClean="0"/>
              <a:pPr/>
              <a:t>7</a:t>
            </a:fld>
            <a:endParaRPr lang="es-MX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62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3E13CB-A543-4016-9CBC-A64A3DCCCB5D}" type="slidenum">
              <a:rPr lang="es-MX" smtClean="0"/>
              <a:pPr/>
              <a:t>8</a:t>
            </a:fld>
            <a:endParaRPr lang="es-MX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013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D5DEF5-511B-4D25-B100-A99B005A56ED}" type="slidenum">
              <a:rPr lang="es-MX" smtClean="0"/>
              <a:pPr/>
              <a:t>9</a:t>
            </a:fld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3F16-3C21-4B68-AD34-152273D8A213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F43A-34FB-4EF1-AE5C-94807AED50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3F16-3C21-4B68-AD34-152273D8A213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F43A-34FB-4EF1-AE5C-94807AED50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3F16-3C21-4B68-AD34-152273D8A213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F43A-34FB-4EF1-AE5C-94807AED50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3F16-3C21-4B68-AD34-152273D8A213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F43A-34FB-4EF1-AE5C-94807AED50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3F16-3C21-4B68-AD34-152273D8A213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F43A-34FB-4EF1-AE5C-94807AED50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3F16-3C21-4B68-AD34-152273D8A213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F43A-34FB-4EF1-AE5C-94807AED50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3F16-3C21-4B68-AD34-152273D8A213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F43A-34FB-4EF1-AE5C-94807AED50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3F16-3C21-4B68-AD34-152273D8A213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F43A-34FB-4EF1-AE5C-94807AED50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3F16-3C21-4B68-AD34-152273D8A213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F43A-34FB-4EF1-AE5C-94807AED50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3F16-3C21-4B68-AD34-152273D8A213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F43A-34FB-4EF1-AE5C-94807AED50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3F16-3C21-4B68-AD34-152273D8A213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F43A-34FB-4EF1-AE5C-94807AED50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63F16-3C21-4B68-AD34-152273D8A213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AF43A-34FB-4EF1-AE5C-94807AED508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64928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Es el </a:t>
            </a:r>
            <a:r>
              <a:rPr lang="es-MX">
                <a:latin typeface="Arial Narrow" pitchFamily="34" charset="0"/>
              </a:rPr>
              <a:t>conjunto de instrucciones electrónicas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que le dicen al hardware lo que debe hacer.</a:t>
            </a:r>
          </a:p>
          <a:p>
            <a:pPr algn="ctr"/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Estos conjuntos de instrucciones también se conocen como </a:t>
            </a:r>
            <a:r>
              <a:rPr lang="es-MX">
                <a:latin typeface="Arial Narrow" pitchFamily="34" charset="0"/>
              </a:rPr>
              <a:t>programas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y cada uno de ellos se desarrolla para un propósito específico.</a:t>
            </a:r>
            <a:endParaRPr lang="es-ES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28600" y="4772025"/>
            <a:ext cx="6096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Cuando un ordenador usa un programa, se dice que está </a:t>
            </a:r>
            <a:r>
              <a:rPr lang="es-MX">
                <a:latin typeface="Arial Narrow" pitchFamily="34" charset="0"/>
              </a:rPr>
              <a:t>corriendo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o </a:t>
            </a:r>
            <a:r>
              <a:rPr lang="es-MX">
                <a:latin typeface="Arial Narrow" pitchFamily="34" charset="0"/>
              </a:rPr>
              <a:t>ejecutando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ese programa.</a:t>
            </a:r>
          </a:p>
          <a:p>
            <a:pPr algn="ctr"/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El primer paso para ejecutar un programa es </a:t>
            </a:r>
            <a:r>
              <a:rPr lang="es-MX">
                <a:latin typeface="Arial Narrow" pitchFamily="34" charset="0"/>
              </a:rPr>
              <a:t>guardarlo en la memoria RAM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.</a:t>
            </a:r>
            <a:endParaRPr lang="es-ES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Definición de software</a:t>
            </a:r>
          </a:p>
        </p:txBody>
      </p:sp>
      <p:pic>
        <p:nvPicPr>
          <p:cNvPr id="97286" name="Picture 6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5863" y="4038600"/>
            <a:ext cx="219233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build="p" autoUpdateAnimBg="0" advAuto="0"/>
      <p:bldP spid="9728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04800" y="4953000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Software de aplicación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rgbClr val="800080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Le dice al ordenador </a:t>
            </a:r>
            <a:r>
              <a:rPr lang="es-MX" sz="2800">
                <a:latin typeface="Arial Narrow" pitchFamily="34" charset="0"/>
              </a:rPr>
              <a:t>cómo realizar tareas específicas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para el usuario.</a:t>
            </a:r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1267" name="Text Box 9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Clasificación del Software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04800" y="3455988"/>
            <a:ext cx="85344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Software de sistema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Le dice al ordenador </a:t>
            </a:r>
            <a:r>
              <a:rPr lang="es-MX" sz="2800">
                <a:latin typeface="Arial Narrow" pitchFamily="34" charset="0"/>
              </a:rPr>
              <a:t>cómo usar sus propios componentes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152400" y="22098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latin typeface="Arial Narrow" pitchFamily="34" charset="0"/>
              </a:rPr>
              <a:t>De acuerdo con el propósito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para el que fueron desarrollados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, los programas se clasifican en dos categorías: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  <p:bldP spid="39946" grpId="0" autoUpdateAnimBg="0"/>
      <p:bldP spid="3994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Software de sistema</a:t>
            </a:r>
          </a:p>
        </p:txBody>
      </p:sp>
      <p:sp>
        <p:nvSpPr>
          <p:cNvPr id="59397" name="Text Box 1029"/>
          <p:cNvSpPr txBox="1">
            <a:spLocks noChangeArrowheads="1"/>
          </p:cNvSpPr>
          <p:nvPr/>
        </p:nvSpPr>
        <p:spPr bwMode="auto">
          <a:xfrm>
            <a:off x="304800" y="3352800"/>
            <a:ext cx="8534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¿Qué es un sistema operativo?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Es el </a:t>
            </a:r>
            <a:r>
              <a:rPr lang="es-MX" sz="2800">
                <a:latin typeface="Arial Narrow" pitchFamily="34" charset="0"/>
              </a:rPr>
              <a:t>programa de control maestro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del ordenador.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Es el software más importante, puesto que </a:t>
            </a:r>
            <a:r>
              <a:rPr lang="es-MX" sz="2800">
                <a:latin typeface="Arial Narrow" pitchFamily="34" charset="0"/>
              </a:rPr>
              <a:t>proporciona la plataforma lógica sobre la cual se pueden ejecutar los otros programas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Sin él, no podríamos trabajar con nuestro ordenador.</a:t>
            </a:r>
          </a:p>
        </p:txBody>
      </p:sp>
      <p:sp>
        <p:nvSpPr>
          <p:cNvPr id="59398" name="Text Box 1030"/>
          <p:cNvSpPr txBox="1">
            <a:spLocks noChangeArrowheads="1"/>
          </p:cNvSpPr>
          <p:nvPr/>
        </p:nvSpPr>
        <p:spPr bwMode="auto">
          <a:xfrm>
            <a:off x="152400" y="22098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A esta categoría pertenecen todos los programas que denominamos </a:t>
            </a:r>
            <a:r>
              <a:rPr lang="es-MX" sz="2800" b="1">
                <a:latin typeface="Arial Narrow" pitchFamily="34" charset="0"/>
              </a:rPr>
              <a:t>Sistemas Operativos.</a:t>
            </a: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2293" name="Text Box 103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3600" dirty="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utoUpdateAnimBg="0"/>
      <p:bldP spid="59398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¿Cuáles son sus funciones?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04800" y="3243263"/>
            <a:ext cx="8534400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Posibilita la </a:t>
            </a:r>
            <a:r>
              <a:rPr lang="es-MX" sz="2800">
                <a:latin typeface="Arial Narrow" pitchFamily="34" charset="0"/>
              </a:rPr>
              <a:t>comunicación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entre el usuario y el ordenador.</a:t>
            </a:r>
          </a:p>
          <a:p>
            <a:pPr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Carga en memoria RAM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otros programas para su ejecución.</a:t>
            </a:r>
          </a:p>
          <a:p>
            <a:pPr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Coordina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trabajo entre el hardware y el resto del software.</a:t>
            </a:r>
          </a:p>
          <a:p>
            <a:pPr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Administra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almacenamiento de información.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utoUpdateAnimBg="0"/>
      <p:bldP spid="6042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Software de aplicación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04800" y="3232150"/>
            <a:ext cx="8534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¿Qué es una aplicación?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Es un </a:t>
            </a:r>
            <a:r>
              <a:rPr lang="es-MX" sz="2800">
                <a:latin typeface="Arial Narrow" pitchFamily="34" charset="0"/>
              </a:rPr>
              <a:t>programa diseñado y desarrollado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para que los usuarios de un ordenador, ejecuten una </a:t>
            </a:r>
            <a:r>
              <a:rPr lang="es-MX" sz="2800">
                <a:latin typeface="Arial Narrow" pitchFamily="34" charset="0"/>
              </a:rPr>
              <a:t>tarea específica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Las aplicaciones </a:t>
            </a:r>
            <a:r>
              <a:rPr lang="es-MX" sz="2800">
                <a:latin typeface="Arial Narrow" pitchFamily="34" charset="0"/>
              </a:rPr>
              <a:t>requieren un sistema operativo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para cumplir su función y deben estar desarrolladas bajo los requerimientos y características de ese sistema operativo.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52400" y="208915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A esta categoría pertenecen todos los programas que denominamos </a:t>
            </a:r>
            <a:r>
              <a:rPr lang="es-MX" sz="2800" b="1">
                <a:latin typeface="Arial Narrow" pitchFamily="34" charset="0"/>
              </a:rPr>
              <a:t>Aplicaciones.</a:t>
            </a: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utoUpdateAnimBg="0"/>
      <p:bldP spid="41993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" y="50434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800080"/>
                </a:solidFill>
                <a:latin typeface="Arial Narrow" pitchFamily="34" charset="0"/>
              </a:rPr>
              <a:t>Programas</a:t>
            </a:r>
            <a:r>
              <a:rPr lang="es-ES" sz="2800">
                <a:solidFill>
                  <a:srgbClr val="800080"/>
                </a:solidFill>
                <a:latin typeface="Arial Narrow" pitchFamily="34" charset="0"/>
              </a:rPr>
              <a:t> de productividad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" y="32004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800080"/>
                </a:solidFill>
                <a:latin typeface="Arial Narrow" pitchFamily="34" charset="0"/>
              </a:rPr>
              <a:t>Programas</a:t>
            </a:r>
            <a:r>
              <a:rPr lang="es-ES" sz="2800">
                <a:solidFill>
                  <a:srgbClr val="800080"/>
                </a:solidFill>
                <a:latin typeface="Arial Narrow" pitchFamily="34" charset="0"/>
              </a:rPr>
              <a:t> básicos (o utilitarios)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Software de aplicación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52400" y="208915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Las funciones de una aplicación dependen de su propósito,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según el cual pueden clasificarse en dos categorías: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152400" y="385445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Son aplicaciones cuyo propósito es mejorar, en alguna forma, el desempeño del ordenador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152400" y="57150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Son aplicaciones cuyo propósito es facilitar, agilizar y mejorar para el usuario, la ejecución de ciertas tareas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3600" dirty="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 autoUpdateAnimBg="0"/>
      <p:bldP spid="75779" grpId="0" build="p" autoUpdateAnimBg="0"/>
      <p:bldP spid="75782" grpId="0" build="p" autoUpdateAnimBg="0" advAuto="0"/>
      <p:bldP spid="75783" grpId="0" build="p" autoUpdateAnimBg="0" advAuto="0"/>
      <p:bldP spid="75784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La programación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853440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Lenguajes de programación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Las instrucciones que se incluyen en un programa, deben estar en un lenguaje que entienda el ordenador.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Los lenguajes de programación emplean </a:t>
            </a:r>
            <a:r>
              <a:rPr lang="es-MX" sz="2800">
                <a:latin typeface="Arial Narrow" pitchFamily="34" charset="0"/>
                <a:cs typeface="Arial" charset="0"/>
              </a:rPr>
              <a:t>palabras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similares a las que usan las personas para comunicarse, pero con una </a:t>
            </a:r>
            <a:r>
              <a:rPr lang="es-MX" sz="2800">
                <a:latin typeface="Arial Narrow" pitchFamily="34" charset="0"/>
                <a:cs typeface="Arial" charset="0"/>
              </a:rPr>
              <a:t>sintaxis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(estructura, orden, gramática y ortografía) </a:t>
            </a:r>
            <a:r>
              <a:rPr lang="es-MX" sz="2800">
                <a:latin typeface="Arial Narrow" pitchFamily="34" charset="0"/>
                <a:cs typeface="Arial" charset="0"/>
              </a:rPr>
              <a:t>específica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, cuyas normas establece el propio lenguaje.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Las personas que desarrollan estos conjuntos de instrucciones se conocen como </a:t>
            </a:r>
            <a:r>
              <a:rPr lang="es-MX" sz="2800">
                <a:latin typeface="Arial Narrow" pitchFamily="34" charset="0"/>
                <a:cs typeface="Arial" charset="0"/>
              </a:rPr>
              <a:t>programadores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3600" dirty="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La programación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8534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Lenguajes de programación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programador debe </a:t>
            </a:r>
            <a:r>
              <a:rPr lang="es-MX" sz="2800">
                <a:latin typeface="Arial Narrow" pitchFamily="34" charset="0"/>
                <a:cs typeface="Arial" charset="0"/>
              </a:rPr>
              <a:t>conocer los comandos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del lenguaje que va a utilizar y debe </a:t>
            </a:r>
            <a:r>
              <a:rPr lang="es-MX" sz="2800">
                <a:latin typeface="Arial Narrow" pitchFamily="34" charset="0"/>
                <a:cs typeface="Arial" charset="0"/>
              </a:rPr>
              <a:t>dividir el problema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que quiere resolver, en pasos detallados que pueda convertir en instrucciones precisas, que no dejen lugar a ambigüedades.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Una vez listo el programa, </a:t>
            </a:r>
            <a:r>
              <a:rPr lang="es-MX" sz="2800">
                <a:latin typeface="Arial Narrow" pitchFamily="34" charset="0"/>
                <a:cs typeface="Arial" charset="0"/>
              </a:rPr>
              <a:t>el ordenador traducirá los comandos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del lenguaje de programación al lenguaje de ceros y unos que ella puede procesar. </a:t>
            </a:r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Uso ilegal del software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304800" y="2138363"/>
            <a:ext cx="85344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L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os usuarios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utilizan el software ilegalmente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cuando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lo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copian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, usan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y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/o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distribuyen </a:t>
            </a:r>
            <a:r>
              <a:rPr lang="es-ES" sz="2800">
                <a:latin typeface="Arial Narrow" pitchFamily="34" charset="0"/>
                <a:cs typeface="Times New Roman" pitchFamily="18" charset="0"/>
              </a:rPr>
              <a:t>sin 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la debida autorización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Estas actividades se denominan comúnmente “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piratería de software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” y ha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sido prácticamente imposible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detenerlas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a pesar de las sanciones legales y las múltiples demandas que se han aplicado a los infractores descubiertos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En 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Venezuela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, estos delitos se sancionan mediante la aplicación de la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 Ley Especial Contra Delitos Informáticos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. </a:t>
            </a: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build="p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609</Words>
  <Application>Microsoft Office PowerPoint</Application>
  <PresentationFormat>Presentación en pantalla (4:3)</PresentationFormat>
  <Paragraphs>71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monarca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monarca</dc:creator>
  <cp:lastModifiedBy>monarca</cp:lastModifiedBy>
  <cp:revision>1</cp:revision>
  <dcterms:created xsi:type="dcterms:W3CDTF">2009-10-22T22:24:37Z</dcterms:created>
  <dcterms:modified xsi:type="dcterms:W3CDTF">2009-10-22T22:28:58Z</dcterms:modified>
</cp:coreProperties>
</file>