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7" r:id="rId5"/>
    <p:sldId id="273" r:id="rId6"/>
    <p:sldId id="271" r:id="rId7"/>
    <p:sldId id="272" r:id="rId8"/>
    <p:sldId id="269" r:id="rId9"/>
    <p:sldId id="270" r:id="rId10"/>
    <p:sldId id="278" r:id="rId11"/>
    <p:sldId id="279" r:id="rId12"/>
    <p:sldId id="281" r:id="rId13"/>
    <p:sldId id="282" r:id="rId14"/>
    <p:sldId id="283" r:id="rId15"/>
    <p:sldId id="285" r:id="rId16"/>
    <p:sldId id="274" r:id="rId17"/>
    <p:sldId id="286" r:id="rId18"/>
    <p:sldId id="277" r:id="rId19"/>
    <p:sldId id="287" r:id="rId20"/>
    <p:sldId id="295" r:id="rId21"/>
    <p:sldId id="296" r:id="rId22"/>
    <p:sldId id="288" r:id="rId23"/>
    <p:sldId id="275" r:id="rId24"/>
    <p:sldId id="289" r:id="rId25"/>
    <p:sldId id="291" r:id="rId26"/>
    <p:sldId id="290" r:id="rId27"/>
    <p:sldId id="293" r:id="rId28"/>
    <p:sldId id="280" r:id="rId2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E30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92" autoAdjust="0"/>
    <p:restoredTop sz="94660"/>
  </p:normalViewPr>
  <p:slideViewPr>
    <p:cSldViewPr>
      <p:cViewPr varScale="1">
        <p:scale>
          <a:sx n="64" d="100"/>
          <a:sy n="64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C310AB-6043-4502-82A4-4FA3F4326C72}" type="datetimeFigureOut">
              <a:rPr lang="es-ES" smtClean="0"/>
              <a:pPr/>
              <a:t>12/10/2010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D5114A-7719-4F6C-AF4C-18039D8335E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hyperlink" Target="http://www.google.com/imgres?imgurl=http://activatutienda.com/UserFiles/Image/Conector_monitor_2.jpg&amp;imgrefurl=http://activatutienda.com/tema.php?ID=DESEMPAQUE_CONEXION&amp;usg=__aai_RQuThAuZ-KBAFm79o3B2ccg=&amp;h=396&amp;w=397&amp;sz=34&amp;hl=es&amp;start=10&amp;zoom=1&amp;tbnid=UuzTUIIHIo4gNM:&amp;tbnh=124&amp;tbnw=124&amp;prev=/images?q=CONECTOR+DEL+MONITOR&amp;hl=es&amp;sa=G&amp;gbv=2&amp;tbs=isch:1&amp;itbs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jpeg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wmf"/><Relationship Id="rId4" Type="http://schemas.openxmlformats.org/officeDocument/2006/relationships/image" Target="../media/image2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gi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fondos-iphone.es/wp-content/uploads/2010/09/louis-vuitton-flower-f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4.bp.blogspot.com/_auiNTDd7jmU/SwXeR3m11EI/AAAAAAAAACY/Y_eEVgGecf0/s1600/normal_mariposas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94525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571472" y="428604"/>
            <a:ext cx="7695018" cy="529375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CEB-6/13</a:t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“LIC.JESUS REYES HEROLES”</a:t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/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TEMA:INSTALACION, USO Y MANIPULACION DE UNA COMPUTADORA</a:t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/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ALUMNA: MATILDE ELIZABETH MENDOZA CORTEZ</a:t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N/L; 34</a:t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/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MAESTRO:  ALEJANDRO LOPEZ REYES</a:t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/>
            </a:r>
            <a:b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r>
              <a:rPr lang="es-ES" sz="2600" b="1" cap="all" dirty="0" smtClean="0">
                <a:ln>
                  <a:solidFill>
                    <a:srgbClr val="D60093"/>
                  </a:solidFill>
                </a:ln>
                <a:solidFill>
                  <a:schemeClr val="bg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</a:rPr>
              <a:t>GRUPO:302</a:t>
            </a:r>
            <a:endParaRPr lang="es-ES" sz="2600" b="1" cap="all" dirty="0">
              <a:ln>
                <a:solidFill>
                  <a:srgbClr val="D60093"/>
                </a:solidFill>
              </a:ln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28641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MX" dirty="0" smtClean="0"/>
              <a:t>La impresora requiere de dos cables para su funcionamiento: el cable de señal, también llamado "paralelo" o "RS232" que tiene un conector DB25, el cual debe ser insertado en la entrada indicada del chasis, y el cable de alimentación, que se conecta a una fuente de energía.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MX" dirty="0" smtClean="0"/>
              <a:t>El cable de señal, en las impresoras actuales, también puede ser del tipo USB, en cuyo caso deberás insertarlo en la entrada (2).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12" name="11 Imagen" descr="http://www.inegi.gob.mx/inegi/contenidos/espanol/ciberhabitat/biblioteca/tutoriales/ec/ya_tengo/images2/numeros_cpu/bot5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57166"/>
            <a:ext cx="57150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http://www.inegi.gob.mx/inegi/contenidos/espanol/ciberhabitat/biblioteca/tutoriales/ec/ya_tengo/images2/impresora_conector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5429264"/>
            <a:ext cx="4071966" cy="10715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5 CuadroTexto"/>
          <p:cNvSpPr txBox="1"/>
          <p:nvPr/>
        </p:nvSpPr>
        <p:spPr>
          <a:xfrm>
            <a:off x="1928794" y="285728"/>
            <a:ext cx="5684569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B0F0"/>
                </a:solidFill>
                <a:latin typeface="Algerian" pitchFamily="82" charset="0"/>
              </a:rPr>
              <a:t>CONEXIÓN DE LA IMPRESORA</a:t>
            </a:r>
            <a:endParaRPr lang="es-E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6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1142976" y="1643050"/>
            <a:ext cx="671517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2900" dirty="0" smtClean="0">
                <a:solidFill>
                  <a:srgbClr val="00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Al igual que el teclado, el conector del ratón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2900" dirty="0" smtClean="0">
                <a:solidFill>
                  <a:srgbClr val="00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también puede ser de tipo USB o serial.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2900" dirty="0" smtClean="0">
                <a:solidFill>
                  <a:srgbClr val="00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De ser así insértalo en la entrada </a:t>
            </a:r>
            <a:r>
              <a:rPr lang="es-MX" sz="2900" dirty="0" smtClean="0">
                <a:solidFill>
                  <a:srgbClr val="CC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(2)</a:t>
            </a:r>
            <a:r>
              <a:rPr lang="es-MX" sz="2900" dirty="0" smtClean="0">
                <a:solidFill>
                  <a:srgbClr val="00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ó </a:t>
            </a:r>
            <a:r>
              <a:rPr lang="es-MX" sz="2900" dirty="0" smtClean="0">
                <a:solidFill>
                  <a:srgbClr val="CC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(6)</a:t>
            </a:r>
            <a:r>
              <a:rPr lang="es-MX" sz="2900" dirty="0" smtClean="0">
                <a:solidFill>
                  <a:srgbClr val="00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MX" sz="2900" dirty="0" smtClean="0">
                <a:solidFill>
                  <a:srgbClr val="000000"/>
                </a:solidFill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según corresponda.</a:t>
            </a:r>
            <a:endParaRPr lang="es-ES" sz="2900" dirty="0" smtClean="0">
              <a:latin typeface="Baskerville Old Face" pitchFamily="18" charset="0"/>
            </a:endParaRPr>
          </a:p>
        </p:txBody>
      </p:sp>
      <p:pic>
        <p:nvPicPr>
          <p:cNvPr id="8" name="7 Imagen" descr="http://www.inegi.gob.mx/inegi/contenidos/espanol/ciberhabitat/biblioteca/tutoriales/ec/ya_tengo/images2/cpu_posterior.jpg"/>
          <p:cNvPicPr/>
          <p:nvPr/>
        </p:nvPicPr>
        <p:blipFill>
          <a:blip r:embed="rId4"/>
          <a:srcRect l="89475" t="46258" r="2631" b="48129"/>
          <a:stretch>
            <a:fillRect/>
          </a:stretch>
        </p:blipFill>
        <p:spPr bwMode="auto">
          <a:xfrm>
            <a:off x="1571604" y="500042"/>
            <a:ext cx="57150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2357422" y="428604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B0F0"/>
                </a:solidFill>
                <a:latin typeface="Algerian" pitchFamily="82" charset="0"/>
              </a:rPr>
              <a:t>TACLADO O MAUSE</a:t>
            </a:r>
            <a:endParaRPr lang="es-ES" sz="3200" b="1" dirty="0">
              <a:solidFill>
                <a:srgbClr val="00B0F0"/>
              </a:solidFill>
              <a:latin typeface="Algerian" pitchFamily="82" charset="0"/>
            </a:endParaRPr>
          </a:p>
        </p:txBody>
      </p:sp>
      <p:pic>
        <p:nvPicPr>
          <p:cNvPr id="10" name="Imagen 7" descr="http://www.inegi.gob.mx/inegi/contenidos/espanol/ciberhabitat/biblioteca/tutoriales/ec/ya_tengo/images2/conector_seria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3929066"/>
            <a:ext cx="3929090" cy="18573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22" name="Picture 2" descr="http://t3.gstatic.com/images?q=tbn:UuzTUIIHIo4gNM:http://activatutienda.com/UserFiles/Image/Conector_monitor_2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357694"/>
            <a:ext cx="4214842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24" name="Imagen 14" descr="http://www.inegi.gob.mx/inegi/contenidos/espanol/ciberhabitat/biblioteca/tutoriales/ec/ya_tengo/images2/numeros_cpu/bot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43042" y="571480"/>
            <a:ext cx="500066" cy="500066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57158" y="1000108"/>
            <a:ext cx="8501122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Al igual que la impresora, el monitor requiere de dos cables: el cable de señal, que sale del monitor y termina en un conector tipo DB15, que se inserta en la entrada indicada del chasis. Es necesario asegurar los tornillos que tiene.</a:t>
            </a:r>
            <a:r>
              <a:rPr lang="es-MX" sz="28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El otro cable es de alimentación y va de la parte posterior de tu monitor, a una fuente de energía.</a:t>
            </a:r>
            <a:endParaRPr lang="es-MX" sz="280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143108" y="500042"/>
            <a:ext cx="48221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00B0F0"/>
                </a:solidFill>
                <a:latin typeface="Algerian" pitchFamily="82" charset="0"/>
                <a:ea typeface="Times New Roman" pitchFamily="18" charset="0"/>
                <a:cs typeface="Times New Roman" pitchFamily="18" charset="0"/>
              </a:rPr>
              <a:t>CONEXIÓN DEL MONITOR.</a:t>
            </a:r>
            <a:endParaRPr lang="es-ES" sz="3200" b="1" dirty="0" smtClean="0">
              <a:solidFill>
                <a:srgbClr val="00B0F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9698" name="Imagen 8" descr="http://www.inegi.gob.mx/inegi/contenidos/espanol/ciberhabitat/biblioteca/tutoriales/ec/ya_tengo/images2/numeros_cpu/bot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285728"/>
            <a:ext cx="500066" cy="500066"/>
          </a:xfrm>
          <a:prstGeom prst="rect">
            <a:avLst/>
          </a:prstGeom>
          <a:noFill/>
        </p:spPr>
      </p:pic>
      <p:pic>
        <p:nvPicPr>
          <p:cNvPr id="29697" name="Imagen 9" descr="http://www.inegi.gob.mx/inegi/contenidos/espanol/ciberhabitat/biblioteca/tutoriales/ec/ya_tengo/images2/bocinas_conecto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071942"/>
            <a:ext cx="3571900" cy="18573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7224" y="857232"/>
            <a:ext cx="750099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Las bocinas externas requieren conectar el cable de tipo "plug" macho a la parte posterior del chasis, en la entrada que se indica. </a:t>
            </a:r>
            <a:r>
              <a:rPr lang="es-MX" sz="32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Cabe aclarar que algunos equipos cuentan con bocinas internas, las cuales no requieren conexión.</a:t>
            </a:r>
            <a:endParaRPr lang="es-MX" sz="6000" dirty="0" smtClean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skerville Old Fac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57422" y="214290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B0F0"/>
                </a:solidFill>
                <a:latin typeface="Algerian" pitchFamily="82" charset="0"/>
              </a:rPr>
              <a:t>CONEXION DE BOCINAS</a:t>
            </a:r>
            <a:endParaRPr lang="es-ES" sz="3200" b="1" dirty="0">
              <a:solidFill>
                <a:srgbClr val="00B0F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8674" name="Imagen 10" descr="http://www.inegi.gob.mx/inegi/contenidos/espanol/ciberhabitat/biblioteca/tutoriales/ec/ya_tengo/images2/numeros_cpu/bot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642918"/>
            <a:ext cx="500066" cy="500066"/>
          </a:xfrm>
          <a:prstGeom prst="rect">
            <a:avLst/>
          </a:prstGeom>
          <a:noFill/>
        </p:spPr>
      </p:pic>
      <p:pic>
        <p:nvPicPr>
          <p:cNvPr id="28673" name="Imagen 11" descr="http://www.inegi.gob.mx/inegi/contenidos/espanol/ciberhabitat/biblioteca/tutoriales/ec/ya_tengo/images2/telefono_conecto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4500570"/>
            <a:ext cx="3714776" cy="1500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643174" y="571480"/>
            <a:ext cx="4357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lgerian" pitchFamily="82" charset="0"/>
              </a:rPr>
              <a:t>CONEXIÓN DEL MODEM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00034" y="1504950"/>
            <a:ext cx="8643966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sz="2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Actualmente las computadoras modernas traen el módem integrado y sólo requieren de una línea telefónica.</a:t>
            </a:r>
            <a:endParaRPr lang="es-ES" sz="2900" dirty="0" smtClean="0">
              <a:latin typeface="+mj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Recuerda que este dispositivo te permitirá conectarte a Internet, pero deberás contratar los servicios de algún proveedor de este servicio.</a:t>
            </a:r>
            <a:endParaRPr kumimoji="0" lang="es-MX" sz="2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-857288" y="2928934"/>
            <a:ext cx="8454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PARA </a:t>
            </a:r>
          </a:p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TU </a:t>
            </a:r>
          </a:p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</a:rPr>
              <a:t>SEGURIDAD…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85720" y="4357694"/>
            <a:ext cx="8286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Recuerda que es importante que los cables de alimentación sean conectados a un regulador de voltaje o nobreake que proteja tu computadora, los programas y la información que tengas en ella. Un regulador, únicamente protegerá tu equipo de las variaciones de voltaje y un Nobreake, además, te permitirá que la computadora siga funcionando por 30, 60 o más minutos después de presentarse un apagón, dándote el tiempo necesario para respaldar y guardar la información que en ese momento estés trabajando. </a:t>
            </a:r>
            <a:r>
              <a:rPr lang="es-E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http://www.inegi.gob.mx/inegi/contenidos/espanol/ciberhabitat/biblioteca/tutoriales/ec/ya_tengo/images2/nobrake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0"/>
            <a:ext cx="3071802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vectorizados.com/muestras/estrellas-en-3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 rot="1883821">
            <a:off x="-487606" y="1738069"/>
            <a:ext cx="10023193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ButtonPour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6600" b="1" cap="all" dirty="0" smtClean="0">
                <a:ln>
                  <a:solidFill>
                    <a:srgbClr val="D60093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¿Cómo MANIPULAR </a:t>
            </a:r>
          </a:p>
          <a:p>
            <a:pPr algn="ctr"/>
            <a:r>
              <a:rPr lang="es-ES" sz="6600" b="1" cap="all" dirty="0" smtClean="0">
                <a:ln>
                  <a:solidFill>
                    <a:srgbClr val="D60093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UNA </a:t>
            </a:r>
          </a:p>
          <a:p>
            <a:pPr algn="ctr"/>
            <a:r>
              <a:rPr lang="es-ES" sz="6600" b="1" cap="all" dirty="0" smtClean="0">
                <a:ln>
                  <a:solidFill>
                    <a:srgbClr val="D60093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COMPUTADORA?</a:t>
            </a:r>
            <a:endParaRPr lang="es-ES" sz="6600" b="1" cap="all" spc="0" dirty="0">
              <a:ln/>
              <a:solidFill>
                <a:schemeClr val="accent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4098" name="Picture 2" descr="http://portal.educ.ar/debates/eid/informatica/computadora-chic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56954"/>
            <a:ext cx="2071670" cy="200104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614366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Primero que nada nosotros debemos contar con los dispositivos necesarios para efectuar las acciones de manipulación. Pasos a seguir: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* Nosotros contamos con un regulador de voltaje. Por lo que debemos encenderlo al presionar el botón rojo (on-off) lo cual nos permitirá la alimentación a nuestro equipo para que así empiece a funcionar.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5" name="Picture 2" descr="http://images04.olx.com.ec/ui/1/28/32/11532632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786322"/>
            <a:ext cx="3148289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s-MX" dirty="0" smtClean="0">
                <a:latin typeface="Comic Sans MS" pitchFamily="66" charset="0"/>
              </a:rPr>
              <a:t/>
            </a:r>
            <a:br>
              <a:rPr lang="es-MX" dirty="0" smtClean="0">
                <a:latin typeface="Comic Sans MS" pitchFamily="66" charset="0"/>
              </a:rPr>
            </a:br>
            <a:endParaRPr lang="es-ES" dirty="0"/>
          </a:p>
        </p:txBody>
      </p:sp>
      <p:pic>
        <p:nvPicPr>
          <p:cNvPr id="1028" name="Picture 4" descr="C:\Archivos de programa\Microsoft Office\MEDIA\CAGCAT10\j0285750.wmf"/>
          <p:cNvPicPr>
            <a:picLocks noChangeAspect="1" noChangeArrowheads="1"/>
          </p:cNvPicPr>
          <p:nvPr/>
        </p:nvPicPr>
        <p:blipFill>
          <a:blip r:embed="rId4"/>
          <a:srcRect l="8823" t="6373" r="78513"/>
          <a:stretch>
            <a:fillRect/>
          </a:stretch>
        </p:blipFill>
        <p:spPr bwMode="auto">
          <a:xfrm>
            <a:off x="4857752" y="3143248"/>
            <a:ext cx="2214578" cy="3714752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285720" y="571480"/>
            <a:ext cx="750099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900" dirty="0" smtClean="0">
                <a:latin typeface="Baskerville Old Face" pitchFamily="18" charset="0"/>
              </a:rPr>
              <a:t>* Después de haber encendido lo que es nuestro regulador, debemos encender nuestro procesador o gabinete dicho acto se lleva a cabo a través de presionar el botón de encendido que en la mayoría de los gabinetes se encuentra en lo que es la parte frontal.</a:t>
            </a:r>
            <a:endParaRPr lang="es-ES" sz="2900" dirty="0">
              <a:latin typeface="Baskerville Old Face" pitchFamily="18" charset="0"/>
            </a:endParaRPr>
          </a:p>
        </p:txBody>
      </p:sp>
      <p:cxnSp>
        <p:nvCxnSpPr>
          <p:cNvPr id="14" name="13 Conector recto de flecha"/>
          <p:cNvCxnSpPr>
            <a:stCxn id="16" idx="2"/>
          </p:cNvCxnSpPr>
          <p:nvPr/>
        </p:nvCxnSpPr>
        <p:spPr>
          <a:xfrm rot="16200000" flipH="1">
            <a:off x="3916987" y="3488367"/>
            <a:ext cx="1595778" cy="1571636"/>
          </a:xfrm>
          <a:prstGeom prst="straightConnector1">
            <a:avLst/>
          </a:prstGeom>
          <a:ln w="28575">
            <a:solidFill>
              <a:srgbClr val="D60093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2928926" y="3214686"/>
            <a:ext cx="2000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/>
              <a:t>BOTÓN DE  ENCENDIDO</a:t>
            </a:r>
            <a:endParaRPr lang="es-ES" sz="1100" b="1" dirty="0"/>
          </a:p>
        </p:txBody>
      </p:sp>
      <p:pic>
        <p:nvPicPr>
          <p:cNvPr id="12290" name="Picture 2" descr="http://www.zoomtecnologias.com/images/prods/sentey_ofices.jpg"/>
          <p:cNvPicPr>
            <a:picLocks noChangeAspect="1" noChangeArrowheads="1"/>
          </p:cNvPicPr>
          <p:nvPr/>
        </p:nvPicPr>
        <p:blipFill>
          <a:blip r:embed="rId5"/>
          <a:srcRect l="16134" t="3050" r="24823" b="2801"/>
          <a:stretch>
            <a:fillRect/>
          </a:stretch>
        </p:blipFill>
        <p:spPr bwMode="auto">
          <a:xfrm>
            <a:off x="785786" y="3571876"/>
            <a:ext cx="1783534" cy="2844000"/>
          </a:xfrm>
          <a:prstGeom prst="rect">
            <a:avLst/>
          </a:prstGeom>
          <a:noFill/>
        </p:spPr>
      </p:pic>
      <p:cxnSp>
        <p:nvCxnSpPr>
          <p:cNvPr id="17" name="16 Conector recto de flecha"/>
          <p:cNvCxnSpPr>
            <a:stCxn id="16" idx="2"/>
          </p:cNvCxnSpPr>
          <p:nvPr/>
        </p:nvCxnSpPr>
        <p:spPr>
          <a:xfrm rot="5400000">
            <a:off x="1809566" y="3666962"/>
            <a:ext cx="2310158" cy="1928826"/>
          </a:xfrm>
          <a:prstGeom prst="straightConnector1">
            <a:avLst/>
          </a:prstGeom>
          <a:ln w="28575">
            <a:solidFill>
              <a:srgbClr val="D60093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843474"/>
          </a:xfrm>
        </p:spPr>
        <p:txBody>
          <a:bodyPr>
            <a:normAutofit fontScale="90000"/>
          </a:bodyPr>
          <a:lstStyle/>
          <a:p>
            <a:pPr>
              <a:buBlip>
                <a:blip r:embed="rId4"/>
              </a:buBlip>
            </a:pPr>
            <a:r>
              <a:rPr lang="es-ES" dirty="0" smtClean="0"/>
              <a:t>Además al igual que el  gabinete el monitor se manipula de forma física, debido a que cuenta con varios botones  que podemos localizar en la parte frontal del mismo.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Entre los botones encontramos lo que es:</a:t>
            </a:r>
            <a:br>
              <a:rPr lang="es-ES" dirty="0" smtClean="0"/>
            </a:br>
            <a:r>
              <a:rPr lang="es-ES" dirty="0" smtClean="0"/>
              <a:t>* El encendido/apagado</a:t>
            </a:r>
            <a:br>
              <a:rPr lang="es-ES" dirty="0" smtClean="0"/>
            </a:br>
            <a:r>
              <a:rPr lang="es-ES" dirty="0" smtClean="0"/>
              <a:t>*Menú principal (brillo, contraste, color, idioma, gestión, etc.)</a:t>
            </a:r>
            <a:br>
              <a:rPr lang="es-ES" dirty="0" smtClean="0"/>
            </a:br>
            <a:r>
              <a:rPr lang="es-ES" dirty="0" smtClean="0"/>
              <a:t>*Ajuste automático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6" name="Picture 3" descr="C:\Archivos de programa\Microsoft Office\MEDIA\CAGCAT10\j020558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72" y="3727427"/>
            <a:ext cx="3571900" cy="313057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www.vectorizados.com/muestras/estrellas-en-3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6"/>
            <a:ext cx="9144000" cy="699452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056006">
            <a:off x="353211" y="401999"/>
            <a:ext cx="8229600" cy="5135396"/>
          </a:xfrm>
        </p:spPr>
        <p:txBody>
          <a:bodyPr>
            <a:prstTxWarp prst="textWave1">
              <a:avLst>
                <a:gd name="adj1" fmla="val 12500"/>
                <a:gd name="adj2" fmla="val 1366"/>
              </a:avLst>
            </a:prstTxWarp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" b="1" cap="all" dirty="0" smtClean="0">
                <a:ln>
                  <a:solidFill>
                    <a:srgbClr val="D60093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¿</a:t>
            </a:r>
            <a:r>
              <a:rPr lang="es-ES" sz="5400" b="1" cap="all" dirty="0" smtClean="0">
                <a:ln>
                  <a:solidFill>
                    <a:srgbClr val="D60093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CÓMO INSTALAR UNA COMPUTADORA?</a:t>
            </a:r>
            <a:endParaRPr lang="es-ES" b="1" cap="all" dirty="0">
              <a:ln>
                <a:solidFill>
                  <a:srgbClr val="D60093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4338" name="Picture 2" descr="http://portal.educ.ar/debates/eid/informatica/computadora-chic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000636"/>
            <a:ext cx="1778728" cy="171809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128962"/>
          </a:xfrm>
        </p:spPr>
        <p:txBody>
          <a:bodyPr>
            <a:normAutofit/>
          </a:bodyPr>
          <a:lstStyle/>
          <a:p>
            <a:r>
              <a:rPr lang="es-ES" dirty="0" smtClean="0"/>
              <a:t>Ya encendido el equipo…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Nosotros podemos manejar los comandos gracias a la manipulación correcta de EL MOUSE Y EL TECLADO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Picture 7" descr="fig7_5"/>
          <p:cNvPicPr>
            <a:picLocks noChangeAspect="1" noChangeArrowheads="1"/>
          </p:cNvPicPr>
          <p:nvPr/>
        </p:nvPicPr>
        <p:blipFill>
          <a:blip r:embed="rId4"/>
          <a:srcRect t="33791" r="71490" b="54183"/>
          <a:stretch>
            <a:fillRect/>
          </a:stretch>
        </p:blipFill>
        <p:spPr bwMode="auto">
          <a:xfrm>
            <a:off x="1428728" y="3643314"/>
            <a:ext cx="5929354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407196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Este es un componente indispensable para la manipulación de la PC debido a que cuenta con dos botones izquierdo y derecho los cuales nos ayudan a dar ordenes a nuestro equipo. El puntero lo podemos mover con toda libertad para efectuar  mandos y acciones.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714612" y="48790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4">
                    <a:lumMod val="75000"/>
                  </a:schemeClr>
                </a:solidFill>
              </a:rPr>
              <a:t>MOUSE (RATÒN)</a:t>
            </a:r>
            <a:endParaRPr lang="es-E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4034" name="Picture 2" descr="http://anzale.files.wordpress.com/2009/09/mouse.jpg"/>
          <p:cNvPicPr>
            <a:picLocks noChangeAspect="1" noChangeArrowheads="1"/>
          </p:cNvPicPr>
          <p:nvPr/>
        </p:nvPicPr>
        <p:blipFill>
          <a:blip r:embed="rId4"/>
          <a:srcRect t="23694" b="25320"/>
          <a:stretch>
            <a:fillRect/>
          </a:stretch>
        </p:blipFill>
        <p:spPr bwMode="auto">
          <a:xfrm>
            <a:off x="2928926" y="4572008"/>
            <a:ext cx="3222616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chemeClr val="accent4">
                    <a:lumMod val="75000"/>
                  </a:schemeClr>
                </a:solidFill>
              </a:rPr>
              <a:t>TECLADO</a:t>
            </a:r>
            <a:endParaRPr lang="es-E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2" y="1571612"/>
            <a:ext cx="8643998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900" dirty="0" smtClean="0">
                <a:latin typeface="+mj-lt"/>
              </a:rPr>
              <a:t>El teclado  se divide en </a:t>
            </a:r>
            <a:r>
              <a:rPr lang="es-ES" sz="2900" dirty="0" smtClean="0">
                <a:latin typeface="+mj-lt"/>
              </a:rPr>
              <a:t>numérico,</a:t>
            </a:r>
          </a:p>
          <a:p>
            <a:r>
              <a:rPr lang="es-ES" sz="2900" dirty="0" smtClean="0">
                <a:latin typeface="+mj-lt"/>
              </a:rPr>
              <a:t>alfanumérico</a:t>
            </a:r>
            <a:r>
              <a:rPr lang="es-ES" sz="2900" dirty="0" smtClean="0">
                <a:latin typeface="+mj-lt"/>
              </a:rPr>
              <a:t>, teclas funcionales y </a:t>
            </a:r>
            <a:r>
              <a:rPr lang="es-ES" sz="2900" dirty="0" smtClean="0">
                <a:latin typeface="+mj-lt"/>
              </a:rPr>
              <a:t>direccionales los cuales nos ayudan a realizar diversas acciones representadas en el monitor. </a:t>
            </a:r>
            <a:endParaRPr lang="es-ES" sz="2900" dirty="0" smtClean="0">
              <a:latin typeface="+mj-lt"/>
            </a:endParaRPr>
          </a:p>
          <a:p>
            <a:endParaRPr lang="es-ES" sz="2900" dirty="0" smtClean="0">
              <a:latin typeface="+mj-lt"/>
            </a:endParaRPr>
          </a:p>
        </p:txBody>
      </p:sp>
      <p:pic>
        <p:nvPicPr>
          <p:cNvPr id="9218" name="Picture 2" descr="http://axiscr.com/tienda/images/categories/TECL3500.jpg"/>
          <p:cNvPicPr>
            <a:picLocks noChangeAspect="1" noChangeArrowheads="1"/>
          </p:cNvPicPr>
          <p:nvPr/>
        </p:nvPicPr>
        <p:blipFill>
          <a:blip r:embed="rId4"/>
          <a:srcRect b="38547"/>
          <a:stretch>
            <a:fillRect/>
          </a:stretch>
        </p:blipFill>
        <p:spPr bwMode="auto">
          <a:xfrm>
            <a:off x="1428728" y="4071942"/>
            <a:ext cx="5643602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vectorizados.com/muestras/estrellas-en-3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858156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214414" y="2143116"/>
            <a:ext cx="6904455" cy="258532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s-ES" sz="5400" b="1" cap="none" spc="0" dirty="0" smtClean="0">
                <a:ln w="24500" cmpd="dbl">
                  <a:solidFill>
                    <a:srgbClr val="D60093"/>
                  </a:solidFill>
                  <a:prstDash val="solid"/>
                  <a:miter lim="800000"/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¿CÓMO </a:t>
            </a:r>
            <a:r>
              <a:rPr lang="es-ES" sz="5400" b="1" cap="none" spc="0" dirty="0" smtClean="0">
                <a:ln w="24500" cmpd="dbl">
                  <a:solidFill>
                    <a:srgbClr val="D60093"/>
                  </a:solidFill>
                  <a:prstDash val="solid"/>
                  <a:miter lim="800000"/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USAR POR </a:t>
            </a:r>
          </a:p>
          <a:p>
            <a:pPr algn="ctr"/>
            <a:r>
              <a:rPr lang="es-ES" sz="5400" b="1" cap="none" spc="0" dirty="0" smtClean="0">
                <a:ln w="24500" cmpd="dbl">
                  <a:solidFill>
                    <a:srgbClr val="D60093"/>
                  </a:solidFill>
                  <a:prstDash val="solid"/>
                  <a:miter lim="800000"/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PRIMERA VEZ LA </a:t>
            </a:r>
          </a:p>
          <a:p>
            <a:pPr algn="ctr"/>
            <a:r>
              <a:rPr lang="es-ES" sz="5400" b="1" cap="none" spc="0" dirty="0" smtClean="0">
                <a:ln w="24500" cmpd="dbl">
                  <a:solidFill>
                    <a:srgbClr val="D60093"/>
                  </a:solidFill>
                  <a:prstDash val="solid"/>
                  <a:miter lim="800000"/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COMPUTADORA?</a:t>
            </a:r>
            <a:endParaRPr lang="es-ES" sz="5400" b="1" cap="none" spc="0" dirty="0">
              <a:ln w="24500" cmpd="dbl">
                <a:solidFill>
                  <a:srgbClr val="D60093"/>
                </a:solidFill>
                <a:prstDash val="solid"/>
                <a:miter lim="800000"/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1214422"/>
            <a:ext cx="8229600" cy="491491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Después de haber realizado lo que es la instalación</a:t>
            </a:r>
            <a:r>
              <a:rPr lang="es-ES" dirty="0" smtClean="0"/>
              <a:t> de la PC.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*Primero debemos encender nuestro ordenador.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*Ya encendido debemos indicar las acciones a través del puntero.</a:t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dirty="0" smtClean="0"/>
              <a:t>   Si queremos utilizar algún </a:t>
            </a:r>
            <a:br>
              <a:rPr lang="es-ES" dirty="0" smtClean="0"/>
            </a:br>
            <a:r>
              <a:rPr lang="es-ES" dirty="0" smtClean="0"/>
              <a:t>programa debemos dirigirnos </a:t>
            </a:r>
            <a:br>
              <a:rPr lang="es-ES" dirty="0" smtClean="0"/>
            </a:br>
            <a:r>
              <a:rPr lang="es-ES" dirty="0" smtClean="0"/>
              <a:t>al MENU INICIO y elegir el</a:t>
            </a:r>
            <a:br>
              <a:rPr lang="es-ES" dirty="0" smtClean="0"/>
            </a:br>
            <a:r>
              <a:rPr lang="es-ES" dirty="0" smtClean="0"/>
              <a:t>programa a usar.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7170" name="Picture 2" descr="http://zaharberritzen.net/images/public_images/glosario/barra_tareas.jpg"/>
          <p:cNvPicPr>
            <a:picLocks noChangeAspect="1" noChangeArrowheads="1"/>
          </p:cNvPicPr>
          <p:nvPr/>
        </p:nvPicPr>
        <p:blipFill>
          <a:blip r:embed="rId4"/>
          <a:srcRect l="3394" t="2266" r="34916" b="301"/>
          <a:stretch>
            <a:fillRect/>
          </a:stretch>
        </p:blipFill>
        <p:spPr bwMode="auto">
          <a:xfrm>
            <a:off x="6000760" y="3571876"/>
            <a:ext cx="2786082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41471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Ya abiertas las VENTANAS al lado derecho </a:t>
            </a:r>
            <a:r>
              <a:rPr lang="es-ES" dirty="0" err="1" smtClean="0"/>
              <a:t>podemoa</a:t>
            </a:r>
            <a:r>
              <a:rPr lang="es-ES" dirty="0" smtClean="0"/>
              <a:t> encontrar tres botones que contiene los siguientes </a:t>
            </a:r>
            <a:r>
              <a:rPr lang="es-ES" dirty="0" err="1" smtClean="0"/>
              <a:t>simbolos</a:t>
            </a:r>
            <a:r>
              <a:rPr lang="es-ES" dirty="0" smtClean="0"/>
              <a:t>:</a:t>
            </a:r>
            <a:br>
              <a:rPr lang="es-ES" dirty="0" smtClean="0"/>
            </a:br>
            <a:r>
              <a:rPr lang="es-ES" dirty="0" smtClean="0"/>
              <a:t>* - (minimizar)</a:t>
            </a:r>
            <a:br>
              <a:rPr lang="es-ES" dirty="0" smtClean="0"/>
            </a:br>
            <a:r>
              <a:rPr lang="es-ES" dirty="0" smtClean="0"/>
              <a:t>*    (maximizar)</a:t>
            </a:r>
            <a:br>
              <a:rPr lang="es-ES" dirty="0" smtClean="0"/>
            </a:br>
            <a:r>
              <a:rPr lang="es-ES" dirty="0" smtClean="0"/>
              <a:t>*x (cerrar)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57224" y="2857496"/>
            <a:ext cx="21431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146" name="Picture 2" descr="http://www.jegsworks.com/lessons-sp/win/filesandfolders/mycomputer-winxp-default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500438"/>
            <a:ext cx="4500594" cy="30861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D60093"/>
                </a:solidFill>
              </a:rPr>
              <a:t>BARRA DE TAREAS</a:t>
            </a:r>
            <a:endParaRPr lang="es-ES" b="1" dirty="0">
              <a:solidFill>
                <a:srgbClr val="D60093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7513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None/>
            </a:pP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214422"/>
            <a:ext cx="721523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900" dirty="0" smtClean="0">
                <a:latin typeface="+mj-lt"/>
              </a:rPr>
              <a:t>Esta esta consta de varios iconos que nos ayudaran a realizar lo que es abrir varios documentos y programas a la vez,  observar la hora,  idioma, entres otras cosas.</a:t>
            </a:r>
            <a:endParaRPr lang="es-ES" sz="2900" dirty="0">
              <a:latin typeface="+mj-lt"/>
            </a:endParaRPr>
          </a:p>
        </p:txBody>
      </p:sp>
      <p:pic>
        <p:nvPicPr>
          <p:cNvPr id="5124" name="Picture 4" descr="barra de tareas, barra de inicio de una pc con imagenÃ§, no me aparece barra de imagen, acceso mi p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571876"/>
            <a:ext cx="4143404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solidFill>
                  <a:srgbClr val="7030A0"/>
                </a:solidFill>
              </a:rPr>
              <a:t>GUARDAR DOCUMENTOS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00100" y="1714488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Esto lo podemos realizar gracias a  que nos dirigimos al boto que se encuentra en la parte izquierda de nuestro archivo. Nuestro archivo lo podemos guardar en diversos lugares (mis documentos, USB, en un CD, etc.)</a:t>
            </a:r>
            <a:endParaRPr lang="es-ES" dirty="0"/>
          </a:p>
        </p:txBody>
      </p:sp>
      <p:pic>
        <p:nvPicPr>
          <p:cNvPr id="3074" name="Picture 2" descr="http://www.leegar.com.ar/wp-content/uploads/2008/12/microsoft-office-2007-0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714620"/>
            <a:ext cx="4357718" cy="391119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us.123rf.com/400wm/400/400/sgame/sgame0707/sgame070700144/1334224-resumen-el-caos-en-los-rayos-de-colores-brillantes-estrellas-de-fon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285852" y="1428736"/>
            <a:ext cx="57150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rgbClr val="FFFF00"/>
                </a:solidFill>
                <a:latin typeface="Algerian" pitchFamily="82" charset="0"/>
              </a:rPr>
              <a:t>CON ESTO NOSOTROS PODEMOS INSTALAR, MANIPULAR Y USAR POR PRIMERA VEZ UNA PC.</a:t>
            </a:r>
            <a:endParaRPr lang="es-ES" sz="4000" dirty="0">
              <a:solidFill>
                <a:srgbClr val="FFFF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42844" y="428604"/>
            <a:ext cx="8643998" cy="6143668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MX" sz="2800" b="1" dirty="0" smtClean="0">
                <a:solidFill>
                  <a:srgbClr val="D60093"/>
                </a:solidFill>
                <a:latin typeface="Arial Narrow" pitchFamily="34" charset="0"/>
              </a:rPr>
              <a:t>Desempaca</a:t>
            </a:r>
            <a:r>
              <a:rPr lang="es-MX" sz="2800" dirty="0" smtClean="0">
                <a:solidFill>
                  <a:schemeClr val="tx1"/>
                </a:solidFill>
                <a:latin typeface="Arial Narrow" pitchFamily="34" charset="0"/>
              </a:rPr>
              <a:t> con mucho cuidado los componentes del sistema, asegurándote de que el paquete (monitor, gabinete, teclado, ratón, bocinas, etc.) esté </a:t>
            </a:r>
            <a:r>
              <a:rPr lang="es-MX" sz="2800" b="1" dirty="0" smtClean="0">
                <a:solidFill>
                  <a:schemeClr val="tx1"/>
                </a:solidFill>
                <a:latin typeface="Arial Narrow" pitchFamily="34" charset="0"/>
              </a:rPr>
              <a:t>completo</a:t>
            </a:r>
            <a:r>
              <a:rPr lang="es-MX" sz="2800" dirty="0" smtClean="0">
                <a:solidFill>
                  <a:schemeClr val="tx1"/>
                </a:solidFill>
                <a:latin typeface="Arial Narrow" pitchFamily="34" charset="0"/>
              </a:rPr>
              <a:t>. </a:t>
            </a: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sz="2800" dirty="0" smtClean="0">
                <a:solidFill>
                  <a:schemeClr val="tx1"/>
                </a:solidFill>
                <a:latin typeface="Arial Narrow" pitchFamily="34" charset="0"/>
              </a:rPr>
              <a:t>Coloca el monitor y el gabinete (CPU) en una superficie firme, plana y nivelada de acuerdo alas normas de seguridad e instalación.</a:t>
            </a:r>
          </a:p>
          <a:p>
            <a:pPr marL="514350" indent="-514350" algn="just"/>
            <a:endParaRPr lang="es-MX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9156" name="Picture 4" descr="http://farm3.static.flickr.com/2178/2235320076_314e8930f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1643050"/>
            <a:ext cx="4762500" cy="3171825"/>
          </a:xfrm>
          <a:prstGeom prst="rect">
            <a:avLst/>
          </a:prstGeom>
          <a:ln w="889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357158" y="357166"/>
            <a:ext cx="835824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None/>
            </a:pPr>
            <a:endParaRPr lang="es-MX" sz="2400" dirty="0" smtClean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MX" sz="2400" dirty="0" smtClean="0">
              <a:latin typeface="Comic Sans MS" pitchFamily="66" charset="0"/>
            </a:endParaRPr>
          </a:p>
          <a:p>
            <a:pPr marL="514350" indent="-514350" algn="just">
              <a:buNone/>
            </a:pPr>
            <a:r>
              <a:rPr lang="es-MX" sz="2800" dirty="0" smtClean="0">
                <a:latin typeface="Arial Narrow" pitchFamily="34" charset="0"/>
              </a:rPr>
              <a:t>3.- Colócala en un lugar en donde no este expuesta al diversas fuentes de calor para evitar accidentes.</a:t>
            </a:r>
          </a:p>
          <a:p>
            <a:pPr marL="514350" indent="-514350" algn="just">
              <a:buNone/>
            </a:pPr>
            <a:endParaRPr lang="es-MX" sz="2400" dirty="0" smtClean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MX" sz="2400" dirty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MX" sz="2400" dirty="0" smtClean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MX" sz="2400" dirty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MX" sz="2400" dirty="0" smtClean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ES" sz="2400" dirty="0" smtClean="0"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ES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514350" indent="-514350" algn="just">
              <a:buNone/>
            </a:pPr>
            <a:endParaRPr lang="es-ES" sz="2400" dirty="0" smtClean="0">
              <a:latin typeface="Comic Sans MS" pitchFamily="66" charset="0"/>
            </a:endParaRPr>
          </a:p>
        </p:txBody>
      </p:sp>
      <p:pic>
        <p:nvPicPr>
          <p:cNvPr id="55298" name="Picture 2" descr="http://bp0.blogger.com/_uF6gcwc47Hs/SDN8EBbfWhI/AAAAAAAAAFU/rgVgYBxAEsE/s200/Desempacando+computador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857496"/>
            <a:ext cx="5500726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5357826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es-ES" sz="1800" dirty="0" smtClean="0"/>
              <a:t/>
            </a:r>
            <a:br>
              <a:rPr lang="es-ES" sz="1800" dirty="0" smtClean="0"/>
            </a:br>
            <a:r>
              <a:rPr lang="es-ES" sz="1800" dirty="0" smtClean="0"/>
              <a:t/>
            </a:r>
            <a:br>
              <a:rPr lang="es-ES" sz="1800" dirty="0" smtClean="0"/>
            </a:br>
            <a:r>
              <a:rPr lang="es-ES" sz="1800" dirty="0" smtClean="0"/>
              <a:t/>
            </a:r>
            <a:br>
              <a:rPr lang="es-ES" sz="1800" dirty="0" smtClean="0"/>
            </a:br>
            <a:r>
              <a:rPr lang="es-MX" sz="1800" dirty="0" smtClean="0">
                <a:solidFill>
                  <a:schemeClr val="tx1"/>
                </a:solidFill>
              </a:rPr>
              <a:t>El chasis es el receptor de los cables que provienen de los dispositivos externos de tu computadora tales como: el ratón, teclado, monitor, bocinas, impresora, escáner, módem externo y otros menos comunes como el micrófono y la web cam.</a:t>
            </a: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4" name="3 Imagen" descr="http://www.inegi.gob.mx/inegi/contenidos/espanol/ciberhabitat/biblioteca/tutoriales/ec/ya_tengo/images2/cpu_posterior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857232"/>
            <a:ext cx="4572032" cy="414340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D60093"/>
            </a:solidFill>
            <a:miter lim="800000"/>
          </a:ln>
          <a:effectLst>
            <a:glow rad="228600">
              <a:srgbClr val="7030A0">
                <a:alpha val="40000"/>
              </a:srgbClr>
            </a:glow>
            <a:outerShdw blurRad="63500" sx="102000" sy="102000" algn="ctr" rotWithShape="0">
              <a:prstClr val="black">
                <a:alpha val="40000"/>
              </a:prstClr>
            </a:outerShdw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4 CuadroTexto"/>
          <p:cNvSpPr txBox="1"/>
          <p:nvPr/>
        </p:nvSpPr>
        <p:spPr>
          <a:xfrm>
            <a:off x="2071670" y="285728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E30C2"/>
                </a:solidFill>
              </a:rPr>
              <a:t>PARTE POSTERIOR DEL CHASIS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3857652"/>
          </a:xfrm>
        </p:spPr>
        <p:txBody>
          <a:bodyPr>
            <a:normAutofit fontScale="90000"/>
          </a:bodyPr>
          <a:lstStyle/>
          <a:p>
            <a:r>
              <a:rPr lang="es-MX" sz="3600" dirty="0" smtClean="0">
                <a:solidFill>
                  <a:srgbClr val="00B0F0"/>
                </a:solidFill>
                <a:latin typeface="Algerian" pitchFamily="82" charset="0"/>
              </a:rPr>
              <a:t/>
            </a:r>
            <a:br>
              <a:rPr lang="es-MX" sz="3600" dirty="0" smtClean="0">
                <a:solidFill>
                  <a:srgbClr val="00B0F0"/>
                </a:solidFill>
                <a:latin typeface="Algerian" pitchFamily="82" charset="0"/>
              </a:rPr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La computadora necesita energía eléctrica para su operación. Para tal efecto, tu equipo cuenta con un cable de corriente, con un extremo a conectar en la fuente de alimentación que esta en la parte posterior del chasis, y el otro directamente a la fuente de energía.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Imagen" descr="http://www.inegi.gob.mx/inegi/contenidos/espanol/ciberhabitat/biblioteca/tutoriales/ec/ya_tengo/images2/conector_chasis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429132"/>
            <a:ext cx="4429156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http://www.inegi.gob.mx/inegi/contenidos/espanol/ciberhabitat/biblioteca/tutoriales/ec/ya_tengo/images2/numeros_cpu/bot1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571480"/>
            <a:ext cx="5715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inegi.gob.mx/inegi/contenidos/espanol/ciberhabitat/biblioteca/tutoriales/ec/ya_tengo/images2/cpu_posterior.jpg"/>
          <p:cNvPicPr/>
          <p:nvPr/>
        </p:nvPicPr>
        <p:blipFill>
          <a:blip r:embed="rId6"/>
          <a:srcRect l="17188" r="39062" b="75862"/>
          <a:stretch>
            <a:fillRect/>
          </a:stretch>
        </p:blipFill>
        <p:spPr bwMode="auto">
          <a:xfrm>
            <a:off x="6715140" y="5572140"/>
            <a:ext cx="2000264" cy="1000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CuadroTexto"/>
          <p:cNvSpPr txBox="1"/>
          <p:nvPr/>
        </p:nvSpPr>
        <p:spPr>
          <a:xfrm>
            <a:off x="2143108" y="642918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00B0F0"/>
                </a:solidFill>
                <a:latin typeface="Algerian" pitchFamily="82" charset="0"/>
              </a:rPr>
              <a:t>       FUENTE DE ALIMENTACIÓN </a:t>
            </a:r>
            <a:endParaRPr lang="es-E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207170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Algunos teclados tienen un conector USB, si este es tu caso, insértalo en la entrada (2).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Imagen" descr="http://www.inegi.gob.mx/inegi/contenidos/espanol/ciberhabitat/biblioteca/tutoriales/ec/ya_tengo/images2/cpu_posterior.jpg"/>
          <p:cNvPicPr/>
          <p:nvPr/>
        </p:nvPicPr>
        <p:blipFill>
          <a:blip r:embed="rId4"/>
          <a:srcRect l="-3124" t="13793" r="59374" b="60345"/>
          <a:stretch>
            <a:fillRect/>
          </a:stretch>
        </p:blipFill>
        <p:spPr bwMode="auto">
          <a:xfrm>
            <a:off x="5214942" y="5357826"/>
            <a:ext cx="2000264" cy="10715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4 Imagen" descr="http://www.inegi.gob.mx/inegi/contenidos/espanol/ciberhabitat/biblioteca/tutoriales/ec/ya_tengo/images2/conector_usb.jpg"/>
          <p:cNvPicPr/>
          <p:nvPr/>
        </p:nvPicPr>
        <p:blipFill>
          <a:blip r:embed="rId5"/>
          <a:srcRect b="-3"/>
          <a:stretch>
            <a:fillRect/>
          </a:stretch>
        </p:blipFill>
        <p:spPr bwMode="auto">
          <a:xfrm>
            <a:off x="714348" y="3786190"/>
            <a:ext cx="5286412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http://www.inegi.gob.mx/inegi/contenidos/espanol/ciberhabitat/biblioteca/tutoriales/ec/ya_tengo/images2/cpu_posterior.jpg"/>
          <p:cNvPicPr/>
          <p:nvPr/>
        </p:nvPicPr>
        <p:blipFill>
          <a:blip r:embed="rId4"/>
          <a:srcRect l="1" t="15517" r="90625" b="77586"/>
          <a:stretch>
            <a:fillRect/>
          </a:stretch>
        </p:blipFill>
        <p:spPr bwMode="auto">
          <a:xfrm>
            <a:off x="1071538" y="500042"/>
            <a:ext cx="6429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1500166" y="428604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00B0F0"/>
                </a:solidFill>
                <a:latin typeface="Algerian" pitchFamily="82" charset="0"/>
              </a:rPr>
              <a:t>CONEXIÓN DEL TECLADO</a:t>
            </a:r>
            <a:endParaRPr lang="es-E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ondos-iphone.es/wp-content/uploads/2010/09/louis-vuitton-flower-f-200x300.jpg">
            <a:hlinkClick r:id="rId2"/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90000"/>
          </a:bodyPr>
          <a:lstStyle/>
          <a:p>
            <a:pPr marL="514350" indent="-514350" algn="ctr"/>
            <a:r>
              <a:rPr lang="es-ES" sz="3600" b="1" dirty="0" smtClean="0">
                <a:solidFill>
                  <a:srgbClr val="7030A0"/>
                </a:solidFill>
                <a:latin typeface="Algerian" pitchFamily="82" charset="0"/>
              </a:rPr>
              <a:t/>
            </a:r>
            <a:br>
              <a:rPr lang="es-ES" sz="3600" b="1" dirty="0" smtClean="0">
                <a:solidFill>
                  <a:srgbClr val="7030A0"/>
                </a:solidFill>
                <a:latin typeface="Algerian" pitchFamily="82" charset="0"/>
              </a:rPr>
            </a:br>
            <a:r>
              <a:rPr lang="es-ES" sz="3600" b="1" dirty="0" smtClean="0">
                <a:solidFill>
                  <a:srgbClr val="7030A0"/>
                </a:solidFill>
                <a:latin typeface="Algerian" pitchFamily="82" charset="0"/>
              </a:rPr>
              <a:t/>
            </a:r>
            <a:br>
              <a:rPr lang="es-ES" sz="3600" b="1" dirty="0" smtClean="0">
                <a:solidFill>
                  <a:srgbClr val="7030A0"/>
                </a:solidFill>
                <a:latin typeface="Algerian" pitchFamily="82" charset="0"/>
              </a:rPr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10243" name="Imagen 5" descr="http://www.inegi.gob.mx/inegi/contenidos/espanol/ciberhabitat/biblioteca/tutoriales/ec/ya_tengo/images2/numeros_cpu/bot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571480"/>
            <a:ext cx="500066" cy="500066"/>
          </a:xfrm>
          <a:prstGeom prst="rect">
            <a:avLst/>
          </a:prstGeom>
          <a:noFill/>
        </p:spPr>
      </p:pic>
      <p:pic>
        <p:nvPicPr>
          <p:cNvPr id="10242" name="Imagen 6" descr="http://www.inegi.gob.mx/inegi/contenidos/espanol/ciberhabitat/biblioteca/tutoriales/ec/ya_tengo/images2/raton_conecto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4214818"/>
            <a:ext cx="4357718" cy="15001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42910" y="1428736"/>
            <a:ext cx="792961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Este dispositivo requiere de un cable de señal con un conector que debe ser insertado</a:t>
            </a:r>
            <a:r>
              <a:rPr kumimoji="0" lang="es-MX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MX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en la computadora en la entrada o puerto indicado. 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28794" y="571480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00B0F0"/>
                </a:solidFill>
                <a:latin typeface="Algerian" pitchFamily="82" charset="0"/>
              </a:rPr>
              <a:t>CONEXIÓN DEL MOUSE</a:t>
            </a:r>
            <a:endParaRPr lang="es-E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fondos-iphone.es/wp-content/uploads/2010/09/louis-vuitton-flower-f-200x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/>
            </a:r>
            <a:br>
              <a:rPr lang="es-MX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MX" sz="2400" dirty="0" smtClean="0"/>
              <a:t>Este dispositivo requiere un sólo cable de señal que debe insertarse en la entrada o puerto indicado. Frecuentemente se encuentra junto a la entrada del ratón y puedes diferenciarlos por sus símbolos y colores.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/>
            </a:r>
            <a:br>
              <a:rPr lang="es-ES" sz="2400" dirty="0" smtClean="0"/>
            </a:br>
            <a:endParaRPr lang="es-ES" sz="2400" dirty="0"/>
          </a:p>
        </p:txBody>
      </p:sp>
      <p:pic>
        <p:nvPicPr>
          <p:cNvPr id="5" name="4 Imagen" descr="http://www.inegi.gob.mx/inegi/contenidos/espanol/ciberhabitat/biblioteca/tutoriales/ec/ya_tengo/images2/teclado_conector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071678"/>
            <a:ext cx="4000528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 descr="http://www.inegi.gob.mx/inegi/contenidos/espanol/ciberhabitat/biblioteca/tutoriales/ec/ya_tengo/images2/numeros_cpu/bot4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785794"/>
            <a:ext cx="50006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1643042" y="500042"/>
            <a:ext cx="65548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B0F0"/>
                </a:solidFill>
                <a:latin typeface="Algerian" pitchFamily="82" charset="0"/>
                <a:ea typeface="+mj-ea"/>
                <a:cs typeface="+mj-cs"/>
              </a:rPr>
              <a:t>CONEXIÓ</a:t>
            </a:r>
            <a:r>
              <a:rPr lang="es-MX" sz="3200" b="1" dirty="0" smtClean="0">
                <a:solidFill>
                  <a:srgbClr val="00B0F0"/>
                </a:solidFill>
                <a:latin typeface="Algerian" pitchFamily="82" charset="0"/>
              </a:rPr>
              <a:t>CONEXIÓN DEL TECLADO</a:t>
            </a:r>
            <a:r>
              <a:rPr lang="es-MX" sz="3200" b="1" dirty="0" smtClean="0">
                <a:solidFill>
                  <a:srgbClr val="00B0F0"/>
                </a:solidFill>
                <a:latin typeface="Algerian" pitchFamily="82" charset="0"/>
                <a:ea typeface="+mj-ea"/>
                <a:cs typeface="+mj-cs"/>
              </a:rPr>
              <a:t>N DEL TECLADO</a:t>
            </a:r>
            <a:endParaRPr lang="es-ES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404</TotalTime>
  <Words>681</Words>
  <Application>Microsoft Office PowerPoint</Application>
  <PresentationFormat>Presentación en pantalla (4:3)</PresentationFormat>
  <Paragraphs>75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Origen</vt:lpstr>
      <vt:lpstr>Diapositiva 1</vt:lpstr>
      <vt:lpstr>¿CÓMO INSTALAR UNA COMPUTADORA?</vt:lpstr>
      <vt:lpstr>Diapositiva 3</vt:lpstr>
      <vt:lpstr>Diapositiva 4</vt:lpstr>
      <vt:lpstr>   El chasis es el receptor de los cables que provienen de los dispositivos externos de tu computadora tales como: el ratón, teclado, monitor, bocinas, impresora, escáner, módem externo y otros menos comunes como el micrófono y la web cam.</vt:lpstr>
      <vt:lpstr>  La computadora necesita energía eléctrica para su operación. Para tal efecto, tu equipo cuenta con un cable de corriente, con un extremo a conectar en la fuente de alimentación que esta en la parte posterior del chasis, y el otro directamente a la fuente de energía. </vt:lpstr>
      <vt:lpstr> Algunos teclados tienen un conector USB, si este es tu caso, insértalo en la entrada (2).  </vt:lpstr>
      <vt:lpstr>            </vt:lpstr>
      <vt:lpstr>      Este dispositivo requiere un sólo cable de señal que debe insertarse en la entrada o puerto indicado. Frecuentemente se encuentra junto a la entrada del ratón y puedes diferenciarlos por sus símbolos y colores.   </vt:lpstr>
      <vt:lpstr>                                                                               La impresora requiere de dos cables para su funcionamiento: el cable de señal, también llamado "paralelo" o "RS232" que tiene un conector DB25, el cual debe ser insertado en la entrada indicada del chasis, y el cable de alimentación, que se conecta a una fuente de energía. El cable de señal, en las impresoras actuales, también puede ser del tipo USB, en cuyo caso deberás insertarlo en la entrada (2). 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  Primero que nada nosotros debemos contar con los dispositivos necesarios para efectuar las acciones de manipulación. Pasos a seguir:  * Nosotros contamos con un regulador de voltaje. Por lo que debemos encenderlo al presionar el botón rojo (on-off) lo cual nos permitirá la alimentación a nuestro equipo para que así empiece a funcionar.    </vt:lpstr>
      <vt:lpstr> </vt:lpstr>
      <vt:lpstr>Además al igual que el  gabinete el monitor se manipula de forma física, debido a que cuenta con varios botones  que podemos localizar en la parte frontal del mismo.  Entre los botones encontramos lo que es: * El encendido/apagado *Menú principal (brillo, contraste, color, idioma, gestión, etc.) *Ajuste automático </vt:lpstr>
      <vt:lpstr>Ya encendido el equipo…  Nosotros podemos manejar los comandos gracias a la manipulación correcta de EL MOUSE Y EL TECLADO </vt:lpstr>
      <vt:lpstr>  Este es un componente indispensable para la manipulación de la PC debido a que cuenta con dos botones izquierdo y derecho los cuales nos ayudan a dar ordenes a nuestro equipo. El puntero lo podemos mover con toda libertad para efectuar  mandos y acciones.  </vt:lpstr>
      <vt:lpstr>TECLADO</vt:lpstr>
      <vt:lpstr>Diapositiva 23</vt:lpstr>
      <vt:lpstr>Después de haber realizado lo que es la instalación de la PC.  *Primero debemos encender nuestro ordenador.  *Ya encendido debemos indicar las acciones a través del puntero.     Si queremos utilizar algún  programa debemos dirigirnos  al MENU INICIO y elegir el programa a usar. </vt:lpstr>
      <vt:lpstr>Ya abiertas las VENTANAS al lado derecho podemoa encontrar tres botones que contiene los siguientes simbolos: * - (minimizar) *    (maximizar) *x (cerrar)</vt:lpstr>
      <vt:lpstr>BARRA DE TAREAS</vt:lpstr>
      <vt:lpstr>GUARDAR DOCUMENTOS</vt:lpstr>
      <vt:lpstr>Diapositiva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CEB-6/13 “LIC.JESUS REYES HEROLES”  TEMA:INSTALACION, USO Y MANIPULACION DE UNA COMPUTADORA  ALUMNA: MATILDE ELIZABETH MENDOZA CORTEZ  MAE </dc:title>
  <dc:creator>Invitado</dc:creator>
  <cp:lastModifiedBy>Invitado</cp:lastModifiedBy>
  <cp:revision>47</cp:revision>
  <dcterms:created xsi:type="dcterms:W3CDTF">2010-09-21T21:50:49Z</dcterms:created>
  <dcterms:modified xsi:type="dcterms:W3CDTF">2010-10-12T22:46:38Z</dcterms:modified>
</cp:coreProperties>
</file>