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9" r:id="rId1"/>
  </p:sldMasterIdLst>
  <p:notesMasterIdLst>
    <p:notesMasterId r:id="rId37"/>
  </p:notesMasterIdLst>
  <p:sldIdLst>
    <p:sldId id="306" r:id="rId2"/>
    <p:sldId id="348" r:id="rId3"/>
    <p:sldId id="345" r:id="rId4"/>
    <p:sldId id="346" r:id="rId5"/>
    <p:sldId id="313" r:id="rId6"/>
    <p:sldId id="344" r:id="rId7"/>
    <p:sldId id="312" r:id="rId8"/>
    <p:sldId id="314" r:id="rId9"/>
    <p:sldId id="315" r:id="rId10"/>
    <p:sldId id="316" r:id="rId11"/>
    <p:sldId id="319" r:id="rId12"/>
    <p:sldId id="318" r:id="rId13"/>
    <p:sldId id="320" r:id="rId14"/>
    <p:sldId id="317" r:id="rId15"/>
    <p:sldId id="321" r:id="rId16"/>
    <p:sldId id="271" r:id="rId17"/>
    <p:sldId id="272" r:id="rId18"/>
    <p:sldId id="322" r:id="rId19"/>
    <p:sldId id="323" r:id="rId20"/>
    <p:sldId id="324" r:id="rId21"/>
    <p:sldId id="325" r:id="rId22"/>
    <p:sldId id="326" r:id="rId23"/>
    <p:sldId id="327" r:id="rId24"/>
    <p:sldId id="275" r:id="rId25"/>
    <p:sldId id="329" r:id="rId26"/>
    <p:sldId id="276" r:id="rId27"/>
    <p:sldId id="328" r:id="rId28"/>
    <p:sldId id="330" r:id="rId29"/>
    <p:sldId id="331" r:id="rId30"/>
    <p:sldId id="332" r:id="rId31"/>
    <p:sldId id="333" r:id="rId32"/>
    <p:sldId id="334" r:id="rId33"/>
    <p:sldId id="335" r:id="rId34"/>
    <p:sldId id="336" r:id="rId35"/>
    <p:sldId id="278" r:id="rId36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00"/>
    <a:srgbClr val="66FF33"/>
    <a:srgbClr val="FF0066"/>
    <a:srgbClr val="009900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17" autoAdjust="0"/>
  </p:normalViewPr>
  <p:slideViewPr>
    <p:cSldViewPr>
      <p:cViewPr>
        <p:scale>
          <a:sx n="75" d="100"/>
          <a:sy n="75" d="100"/>
        </p:scale>
        <p:origin x="-1416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notesViewPr>
    <p:cSldViewPr>
      <p:cViewPr>
        <p:scale>
          <a:sx n="100" d="100"/>
          <a:sy n="100" d="100"/>
        </p:scale>
        <p:origin x="348" y="36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8.xml"/><Relationship Id="rId2" Type="http://schemas.openxmlformats.org/officeDocument/2006/relationships/slide" Target="slides/slide23.xml"/><Relationship Id="rId1" Type="http://schemas.openxmlformats.org/officeDocument/2006/relationships/slide" Target="slides/slide16.xml"/><Relationship Id="rId5" Type="http://schemas.openxmlformats.org/officeDocument/2006/relationships/slide" Target="slides/slide33.xml"/><Relationship Id="rId4" Type="http://schemas.openxmlformats.org/officeDocument/2006/relationships/slide" Target="slides/slide3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DAB82971-9553-4C76-B8C1-94651034261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4680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89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7F323-B5F7-4A06-8434-A0252A4693BF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F1174-CF2C-4F2F-92F0-89AD838E7F9F}" type="slidenum">
              <a:rPr lang="es-ES_tradnl" smtClean="0"/>
              <a:pPr/>
              <a:t>11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91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335A8A-0C83-4D95-906C-D000EB34A3BF}" type="slidenum">
              <a:rPr lang="es-ES_tradnl" smtClean="0"/>
              <a:pPr/>
              <a:t>12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A6254-1E94-4015-B96D-E5E8F6F54413}" type="slidenum">
              <a:rPr lang="es-ES_tradnl" smtClean="0"/>
              <a:pPr/>
              <a:t>13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s-ES_tradnl" smtClean="0"/>
              <a:t>El procesamiento de los datos en una computadora se lleva a cabo en la</a:t>
            </a:r>
          </a:p>
          <a:p>
            <a:r>
              <a:rPr lang="es-ES_tradnl" smtClean="0"/>
              <a:t>Unidad Central de Procesamiento (CPU)</a:t>
            </a:r>
          </a:p>
          <a:p>
            <a:endParaRPr lang="es-ES_tradnl" smtClean="0"/>
          </a:p>
          <a:p>
            <a:r>
              <a:rPr lang="es-ES_tradnl" smtClean="0"/>
              <a:t>La memoria de la computadora tambien juega un papel crucial en el </a:t>
            </a:r>
          </a:p>
          <a:p>
            <a:r>
              <a:rPr lang="es-ES_tradnl" smtClean="0"/>
              <a:t>procesamiento de datos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12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BB212-935A-488C-877F-F20E0FAF406F}" type="slidenum">
              <a:rPr lang="es-ES_tradnl" smtClean="0"/>
              <a:pPr/>
              <a:t>14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22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BB4C1-0532-41D4-A798-0FC1EAB53FBD}" type="slidenum">
              <a:rPr lang="es-ES_tradnl" smtClean="0"/>
              <a:pPr/>
              <a:t>15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A43CB-7F91-4F79-A06E-0E33DB7A8C8B}" type="slidenum">
              <a:rPr lang="es-ES_tradnl" smtClean="0"/>
              <a:pPr/>
              <a:t>16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236172-61F0-4CE8-96C1-23DB5FBFBDA8}" type="slidenum">
              <a:rPr lang="es-ES_tradnl" smtClean="0"/>
              <a:pPr/>
              <a:t>17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41CF9-CF85-4BB3-8FD4-8CCC3E2B14D5}" type="slidenum">
              <a:rPr lang="es-ES_tradnl" smtClean="0"/>
              <a:pPr/>
              <a:t>18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39AE-F824-4D3D-96EC-2FEF65123152}" type="slidenum">
              <a:rPr lang="es-ES_tradnl" smtClean="0"/>
              <a:pPr/>
              <a:t>19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ADF4A-DF4C-43D1-8D23-C9B7BA3225D9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27537-2E63-4E41-A87E-646C2DC4C844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CBFF1-562C-4ECE-8379-24D2D15028E9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E941D-BAAA-4D5A-8C58-37B00226E8EA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733F7-CB0D-42E1-904C-9006E963980E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F3A46-0ED6-4BB3-ABDF-F52599D2ED4B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D0F6A-F308-4469-AC0B-68541967AB4A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68D24-9FB3-44B1-B1FE-5E76A1A6A995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7CA45-4F6F-41C2-8D6E-F1AC3B281719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7B73-2983-4110-97D4-7F55E1951AE2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1A4D4-BE27-4B14-B4F8-EAF86D30A538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B00CC-2203-4B4D-AA20-624B524D5E30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328905-75E3-495F-9DD4-708653686B04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924934-9D2E-4403-B84A-2AA2A1F32172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56AE8-0925-4230-9A96-8AA32DB1C8D6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BFD93B-BFB8-41C5-9AE6-92CBD60D7776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6A9A08-D6E1-4BDD-A07C-0194AB341169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C559F-A729-49CB-9300-DA334E312ECF}" type="slidenum">
              <a:rPr lang="es-ES_tradnl" smtClean="0"/>
              <a:pPr/>
              <a:t>35</a:t>
            </a:fld>
            <a:endParaRPr lang="es-ES_tradnl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023A8-C956-43F1-A410-82FAB7A4212D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A701F-0458-4804-92BB-EA02D4C6895A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8D7C5-01A2-49F8-8CEE-F1AB1BE823CE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EE6C3-5A68-4458-BB5E-613747464C80}" type="slidenum">
              <a:rPr lang="es-ES_tradnl" smtClean="0"/>
              <a:pPr/>
              <a:t>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8B5BD-97B3-4CEE-BD63-8EF773D3603A}" type="slidenum">
              <a:rPr lang="es-ES_tradnl" smtClean="0"/>
              <a:pPr/>
              <a:t>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1B4B7-66DC-431B-AC48-F70DBFB19895}" type="slidenum">
              <a:rPr lang="es-ES_tradnl" smtClean="0"/>
              <a:pPr/>
              <a:t>10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40E2CC7-3A61-49EB-8665-366A1092263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95949-4259-4F7F-8E26-FCF46F7263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1E8ED-EDF6-420C-9BD6-1BF7E27907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C2D78-6683-414E-8B85-EBEFACF0047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A6913-1EF9-470B-AC34-AC985E2EF79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9353A-03A5-4B0C-AA4E-BC5E85C0A5D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681E-3AF8-4F14-9AF5-A824E6ED7D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8A3DC-C0FC-4CEC-93AB-356399E7CD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35D0C-5FE5-451A-87F0-3C5680C092D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93470-457D-4EE2-8E7C-5A639CAF4A1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4BF26-BE95-4CD8-AC57-E75D829A6B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7BBBD9D8-FB92-48D0-8EB8-EDEE689F3A1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COPIA%20ARCHIVOS%2014MAYO2010\COPIA%20LAPTO\HARDWARE%20Y%20SOFTWARE\EMANUELLE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14.xml"/><Relationship Id="rId18" Type="http://schemas.openxmlformats.org/officeDocument/2006/relationships/slide" Target="slide24.xml"/><Relationship Id="rId3" Type="http://schemas.openxmlformats.org/officeDocument/2006/relationships/slide" Target="slide5.xml"/><Relationship Id="rId21" Type="http://schemas.openxmlformats.org/officeDocument/2006/relationships/slide" Target="slide35.xml"/><Relationship Id="rId7" Type="http://schemas.openxmlformats.org/officeDocument/2006/relationships/slide" Target="slide7.xml"/><Relationship Id="rId12" Type="http://schemas.openxmlformats.org/officeDocument/2006/relationships/slide" Target="slide17.xml"/><Relationship Id="rId17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23.xml"/><Relationship Id="rId20" Type="http://schemas.openxmlformats.org/officeDocument/2006/relationships/slide" Target="slide3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25.xml"/><Relationship Id="rId10" Type="http://schemas.openxmlformats.org/officeDocument/2006/relationships/slide" Target="slide16.xml"/><Relationship Id="rId19" Type="http://schemas.openxmlformats.org/officeDocument/2006/relationships/slide" Target="slide32.xml"/><Relationship Id="rId4" Type="http://schemas.openxmlformats.org/officeDocument/2006/relationships/slide" Target="slide4.xml"/><Relationship Id="rId9" Type="http://schemas.openxmlformats.org/officeDocument/2006/relationships/slide" Target="slide8.xml"/><Relationship Id="rId14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4000" b="1">
                <a:latin typeface="Tahoma" pitchFamily="34" charset="0"/>
              </a:rPr>
              <a:t>Tema: Componentes físicos de un ordenador (I)</a:t>
            </a:r>
          </a:p>
        </p:txBody>
      </p:sp>
      <p:sp>
        <p:nvSpPr>
          <p:cNvPr id="3075" name="WordArt 6"/>
          <p:cNvSpPr>
            <a:spLocks noChangeArrowheads="1" noChangeShapeType="1" noTextEdit="1"/>
          </p:cNvSpPr>
          <p:nvPr/>
        </p:nvSpPr>
        <p:spPr bwMode="auto">
          <a:xfrm>
            <a:off x="1000125" y="33686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MX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3076" name="Picture 59" descr="DESKC0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124200"/>
            <a:ext cx="254317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EMANUEL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267" name="Text Box 1027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268" name="Text Box 1028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2645" name="Text Box 1029"/>
          <p:cNvSpPr txBox="1">
            <a:spLocks noChangeArrowheads="1"/>
          </p:cNvSpPr>
          <p:nvPr/>
        </p:nvSpPr>
        <p:spPr bwMode="auto">
          <a:xfrm>
            <a:off x="2057400" y="5768975"/>
            <a:ext cx="586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</a:t>
            </a:r>
          </a:p>
          <a:p>
            <a:pPr algn="ctr" eaLnBrk="0" hangingPunct="0"/>
            <a:r>
              <a:rPr kumimoji="0" lang="es-ES_tradnl" sz="2800">
                <a:latin typeface="Tahoma" pitchFamily="34" charset="0"/>
              </a:rPr>
              <a:t>almacenamiento secundario</a:t>
            </a:r>
          </a:p>
        </p:txBody>
      </p:sp>
      <p:pic>
        <p:nvPicPr>
          <p:cNvPr id="112649" name="Picture 1033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4588" y="3200400"/>
            <a:ext cx="225901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1" name="Picture 1035" descr="CLP001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267200"/>
            <a:ext cx="190500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2" name="Picture 1036" descr="CLP001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114800"/>
            <a:ext cx="2057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838200" y="2438400"/>
            <a:ext cx="8229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Es el procedimiento mediante el cual los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kumimoji="0" lang="es-ES_tradnl">
                <a:latin typeface="Tahoma" pitchFamily="34" charset="0"/>
              </a:rPr>
              <a:t> crudos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transforman</a:t>
            </a:r>
            <a:r>
              <a:rPr kumimoji="0" lang="es-ES_tradnl">
                <a:latin typeface="Tahoma" pitchFamily="34" charset="0"/>
              </a:rPr>
              <a:t> en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información</a:t>
            </a:r>
            <a:r>
              <a:rPr kumimoji="0" lang="es-ES_tradnl">
                <a:latin typeface="Tahoma" pitchFamily="34" charset="0"/>
              </a:rPr>
              <a:t> útil.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Para realizar esta transformación,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intervienen</a:t>
            </a:r>
            <a:r>
              <a:rPr kumimoji="0" lang="es-ES_tradnl">
                <a:latin typeface="Tahoma" pitchFamily="34" charset="0"/>
              </a:rPr>
              <a:t> dos componentes de hardware: </a:t>
            </a:r>
          </a:p>
          <a:p>
            <a:pPr algn="ctr" eaLnBrk="0" hangingPunct="0"/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El procesador y la memoria principal</a:t>
            </a:r>
            <a:r>
              <a:rPr kumimoji="0" lang="es-ES_tradnl">
                <a:latin typeface="Tahoma" pitchFamily="34" charset="0"/>
              </a:rPr>
              <a:t> 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El procesador también se conoce como: </a:t>
            </a:r>
          </a:p>
          <a:p>
            <a:pPr algn="ctr" eaLnBrk="0" hangingPunct="0"/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600" b="1">
                <a:latin typeface="Tahoma" pitchFamily="34" charset="0"/>
              </a:rPr>
              <a:t>Procesamiento de datos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46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LA Componentes físicos de un ordenador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Relación entre los elementos de Hardware</a:t>
            </a: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3733800" y="3276600"/>
            <a:ext cx="2133600" cy="2233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1143000" y="4154488"/>
            <a:ext cx="1762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Dispositivos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de Entrada</a:t>
            </a: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6705600" y="4154488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Dispositivos de Salida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2970213" y="6324600"/>
            <a:ext cx="398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Almacenamiento Secundario</a:t>
            </a:r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>
            <a:off x="2971800" y="4559300"/>
            <a:ext cx="609600" cy="15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>
            <a:off x="6096000" y="4567238"/>
            <a:ext cx="609600" cy="158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 flipV="1">
            <a:off x="51816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45720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3962400" y="3429000"/>
            <a:ext cx="1677988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(CPU)</a:t>
            </a:r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4114800" y="4530725"/>
            <a:ext cx="1349375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Memoria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Principal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914400" y="2452688"/>
            <a:ext cx="822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solidFill>
                  <a:srgbClr val="66FF33"/>
                </a:solidFill>
                <a:latin typeface="Tahoma" pitchFamily="34" charset="0"/>
              </a:rPr>
              <a:t>Arquitectura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9" grpId="0" animBg="1"/>
      <p:bldP spid="114700" grpId="0" autoUpdateAnimBg="0"/>
      <p:bldP spid="114701" grpId="0" autoUpdateAnimBg="0"/>
      <p:bldP spid="114703" grpId="0" autoUpdateAnimBg="0"/>
      <p:bldP spid="114704" grpId="0" animBg="1"/>
      <p:bldP spid="114705" grpId="0" animBg="1"/>
      <p:bldP spid="114706" grpId="0" animBg="1"/>
      <p:bldP spid="114707" grpId="0" animBg="1"/>
      <p:bldP spid="114709" grpId="0" animBg="1" autoUpdateAnimBg="0"/>
      <p:bldP spid="114710" grpId="0" animBg="1" autoUpdateAnimBg="0"/>
      <p:bldP spid="11471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82296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Desde los inicios de la era de la computación se ha buscado un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modelo</a:t>
            </a:r>
            <a:r>
              <a:rPr lang="es-ES" altLang="es-ES_tradnl">
                <a:latin typeface="Tahoma" pitchFamily="34" charset="0"/>
              </a:rPr>
              <a:t> eficiente para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procesar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MX" altLang="es-ES_tradnl">
                <a:latin typeface="Tahoma" pitchFamily="34" charset="0"/>
              </a:rPr>
              <a:t>,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es decir,</a:t>
            </a:r>
            <a:r>
              <a:rPr lang="es-ES" altLang="es-ES_tradnl">
                <a:latin typeface="Tahoma" pitchFamily="34" charset="0"/>
              </a:rPr>
              <a:t> hardware</a:t>
            </a:r>
            <a:r>
              <a:rPr lang="es-MX" altLang="es-ES_tradnl">
                <a:latin typeface="Tahoma" pitchFamily="34" charset="0"/>
              </a:rPr>
              <a:t> </a:t>
            </a:r>
            <a:r>
              <a:rPr lang="es-ES" altLang="es-ES_tradnl">
                <a:latin typeface="Tahoma" pitchFamily="34" charset="0"/>
              </a:rPr>
              <a:t>capaz de </a:t>
            </a:r>
            <a:r>
              <a:rPr lang="es-MX" altLang="es-ES_tradnl">
                <a:latin typeface="Tahoma" pitchFamily="34" charset="0"/>
              </a:rPr>
              <a:t>“</a:t>
            </a:r>
            <a:r>
              <a:rPr lang="es-ES" altLang="es-ES_tradnl">
                <a:latin typeface="Tahoma" pitchFamily="34" charset="0"/>
              </a:rPr>
              <a:t>memorizar</a:t>
            </a:r>
            <a:r>
              <a:rPr lang="es-MX" altLang="es-ES_tradnl">
                <a:latin typeface="Tahoma" pitchFamily="34" charset="0"/>
              </a:rPr>
              <a:t>” datos, 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transformarlos y </a:t>
            </a:r>
            <a:r>
              <a:rPr lang="es-ES" altLang="es-ES_tradnl">
                <a:latin typeface="Tahoma" pitchFamily="34" charset="0"/>
              </a:rPr>
              <a:t>mostrar </a:t>
            </a:r>
            <a:r>
              <a:rPr lang="es-MX" altLang="es-ES_tradnl">
                <a:latin typeface="Tahoma" pitchFamily="34" charset="0"/>
              </a:rPr>
              <a:t>los resultados</a:t>
            </a:r>
            <a:r>
              <a:rPr lang="es-ES" altLang="es-ES_tradnl">
                <a:latin typeface="Tahoma" pitchFamily="34" charset="0"/>
              </a:rPr>
              <a:t>. </a:t>
            </a: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Hacia 1950,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John Von Neumann</a:t>
            </a:r>
            <a:r>
              <a:rPr lang="es-ES" altLang="es-ES_tradnl">
                <a:latin typeface="Tahoma" pitchFamily="34" charset="0"/>
              </a:rPr>
              <a:t> tuvo la idea de construir una máquina que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memorizar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a</a:t>
            </a:r>
            <a:r>
              <a:rPr lang="es-ES" altLang="es-ES_tradnl">
                <a:latin typeface="Tahoma" pitchFamily="34" charset="0"/>
              </a:rPr>
              <a:t>" una serie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órdenes</a:t>
            </a:r>
            <a:r>
              <a:rPr lang="es-ES" altLang="es-ES_tradnl">
                <a:latin typeface="Tahoma" pitchFamily="34" charset="0"/>
              </a:rPr>
              <a:t> y un </a:t>
            </a:r>
            <a:r>
              <a:rPr lang="es-MX" altLang="es-ES_tradnl">
                <a:latin typeface="Tahoma" pitchFamily="34" charset="0"/>
              </a:rPr>
              <a:t>grupo</a:t>
            </a:r>
            <a:r>
              <a:rPr lang="es-ES" altLang="es-ES_tradnl">
                <a:latin typeface="Tahoma" pitchFamily="34" charset="0"/>
              </a:rPr>
              <a:t>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ES" altLang="es-ES_tradnl">
                <a:latin typeface="Tahoma" pitchFamily="34" charset="0"/>
              </a:rPr>
              <a:t>, </a:t>
            </a:r>
            <a:r>
              <a:rPr lang="es-MX" altLang="es-ES_tradnl">
                <a:latin typeface="Tahoma" pitchFamily="34" charset="0"/>
              </a:rPr>
              <a:t>para</a:t>
            </a:r>
            <a:r>
              <a:rPr lang="es-ES" altLang="es-ES_tradnl">
                <a:latin typeface="Tahoma" pitchFamily="34" charset="0"/>
              </a:rPr>
              <a:t> que pudiera luego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trabajar sola</a:t>
            </a:r>
            <a:r>
              <a:rPr lang="es-ES" altLang="es-ES_tradnl">
                <a:latin typeface="Tahoma" pitchFamily="34" charset="0"/>
              </a:rPr>
              <a:t>" hasta lograr </a:t>
            </a:r>
            <a:r>
              <a:rPr lang="es-MX" altLang="es-ES_tradnl">
                <a:latin typeface="Tahoma" pitchFamily="34" charset="0"/>
              </a:rPr>
              <a:t>un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resultado</a:t>
            </a:r>
            <a:r>
              <a:rPr lang="es-ES" altLang="es-ES_tradnl">
                <a:latin typeface="Tahoma" pitchFamily="34" charset="0"/>
              </a:rPr>
              <a:t>.</a:t>
            </a:r>
            <a:endParaRPr lang="es-ES_tradnl">
              <a:latin typeface="Tahoma" pitchFamily="34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Arquitectura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838200" y="2838450"/>
            <a:ext cx="8229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clasifican</a:t>
            </a:r>
            <a:r>
              <a:rPr kumimoji="0" lang="es-ES_tradnl">
                <a:latin typeface="Tahoma" pitchFamily="34" charset="0"/>
              </a:rPr>
              <a:t> los elementos del hardware?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Memoria principal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entrada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salida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almacenamiento secundario</a:t>
            </a:r>
            <a:endParaRPr kumimoji="0" lang="es-ES_tradnl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914400" y="48006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¿Dónde se lleva a cabo el procesamiento de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En la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914400" y="2667000"/>
            <a:ext cx="8229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relacionan</a:t>
            </a:r>
            <a:r>
              <a:rPr kumimoji="0" lang="es-ES_tradnl">
                <a:latin typeface="Tahoma" pitchFamily="34" charset="0"/>
              </a:rPr>
              <a:t> los elementos de hardware  para procesar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Según el modelo llamado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 Arquitectura Von Neumann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build="p" autoUpdateAnimBg="0"/>
      <p:bldP spid="12083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5638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Físicamente, son pequeños chips llamados microprocesadores.</a:t>
            </a:r>
          </a:p>
          <a:p>
            <a:pPr eaLnBrk="0" hangingPunct="0">
              <a:buFontTx/>
              <a:buChar char="•"/>
            </a:pPr>
            <a:endParaRPr kumimoji="0" lang="es-ES_tradnl" dirty="0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Es el “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Cerebro</a:t>
            </a:r>
            <a:r>
              <a:rPr kumimoji="0" lang="es-ES_tradnl" dirty="0">
                <a:latin typeface="Tahoma" pitchFamily="34" charset="0"/>
              </a:rPr>
              <a:t>” del ordenador.</a:t>
            </a:r>
          </a:p>
          <a:p>
            <a:pPr eaLnBrk="0" hangingPunct="0">
              <a:buFontTx/>
              <a:buChar char="•"/>
            </a:pPr>
            <a:endParaRPr kumimoji="0" lang="es-ES_tradnl" dirty="0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Es el lugar donde se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manipulan los datos</a:t>
            </a:r>
            <a:r>
              <a:rPr kumimoji="0" lang="es-ES_tradnl" dirty="0">
                <a:latin typeface="Tahoma" pitchFamily="34" charset="0"/>
              </a:rPr>
              <a:t>.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pic>
        <p:nvPicPr>
          <p:cNvPr id="17412" name="Picture 10" descr="cpu-assort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50520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914400" y="537845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Compuesto por dos elementos: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La Unidad de Control y la Unidad Aritmética-Lógica</a:t>
            </a:r>
            <a:r>
              <a:rPr kumimoji="0" lang="es-ES_tradnl" dirty="0">
                <a:latin typeface="Tahoma" pitchFamily="34" charset="0"/>
              </a:rPr>
              <a:t>.</a:t>
            </a:r>
          </a:p>
        </p:txBody>
      </p:sp>
      <p:sp>
        <p:nvSpPr>
          <p:cNvPr id="17414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3352800"/>
            <a:ext cx="8305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Administra los recursos del ordenador, es decir, la memoria, los dispositivos de entrada, los de salida y los de almacenamiento.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Contiene un conjunto de instrucciones básicas que permiten tal administración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 Transfiere los datos a la Unidad Aritmética-Lógica, para su procesamiento.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de Control (UC)</a:t>
            </a: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4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838200" y="33528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Ejecuta operaciones aritméticas y pruebas lógicas entre operandos.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Procesa los datos mediante la manipulación de números, letras y símbolos.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Aritmética-Lógica (UAL)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autoUpdateAnimBg="0"/>
      <p:bldP spid="12186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IBM y compatibles.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8086 (año 1981), …286, 386, 486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Pentium, Pentium Pro, …, Pentium IV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INTEL</a:t>
            </a:r>
          </a:p>
        </p:txBody>
      </p:sp>
      <p:pic>
        <p:nvPicPr>
          <p:cNvPr id="123910" name="Picture 6" descr="pag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953000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build="p" autoUpdateAnimBg="0" advAuto="2000"/>
      <p:bldP spid="12390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798553"/>
              </p:ext>
            </p:extLst>
          </p:nvPr>
        </p:nvGraphicFramePr>
        <p:xfrm>
          <a:off x="0" y="70168"/>
          <a:ext cx="9138320" cy="8708072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4569160"/>
                <a:gridCol w="4569160"/>
              </a:tblGrid>
              <a:tr h="56991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COMPUTADORA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HARDWARE</a:t>
                      </a:r>
                      <a:endParaRPr lang="es-MX" dirty="0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hlinkClick r:id="rId2" action="ppaction://hlinksldjump"/>
                        </a:rPr>
                        <a:t>ELEMENTOS DE IN SISTEMA INFORMATICO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hlinkClick r:id="rId3" action="ppaction://hlinksldjump"/>
                        </a:rPr>
                        <a:t>OBJETIVOS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ORNADOR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hlinkClick r:id="rId5" action="ppaction://hlinksldjump"/>
                        </a:rPr>
                        <a:t>CONTENIDO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hlinkClick r:id="rId6" action="ppaction://hlinksldjump"/>
                        </a:rPr>
                        <a:t>PROCESAMIENTO DE DATOS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7" action="ppaction://hlinksldjump"/>
                        </a:rPr>
                        <a:t>DEFINICION </a:t>
                      </a:r>
                      <a:endParaRPr lang="es-MX" dirty="0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8" action="ppaction://hlinksldjump"/>
                        </a:rPr>
                        <a:t>Arquitectura Von Neumann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dirty="0" smtClean="0"/>
                    </a:p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9" action="ppaction://hlinksldjump"/>
                        </a:rPr>
                        <a:t>CLASIFICACION</a:t>
                      </a:r>
                      <a:endParaRPr lang="es-MX" dirty="0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hlinkClick r:id="rId10" action="ppaction://hlinksldjump"/>
                        </a:rPr>
                        <a:t>PROCESADOR O CPU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11" action="ppaction://hlinksldjump"/>
                        </a:rPr>
                        <a:t>RELACION ENTRE LOS ELEMENTOS DE HARDWARE</a:t>
                      </a:r>
                      <a:endParaRPr lang="es-MX" dirty="0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hlinkClick r:id="rId12" action="ppaction://hlinksldjump"/>
                        </a:rPr>
                        <a:t>UNIDAD DE CONTROL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hlinkClick r:id="rId13" action="ppaction://hlinksldjump"/>
                        </a:rPr>
                        <a:t>REPASO</a:t>
                      </a:r>
                      <a:endParaRPr lang="es-MX" dirty="0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hlinkClick r:id="rId14" action="ppaction://hlinksldjump"/>
                        </a:rPr>
                        <a:t>UNIDAD ARITMETICA</a:t>
                      </a:r>
                      <a:r>
                        <a:rPr lang="es-MX" baseline="0" dirty="0" smtClean="0">
                          <a:hlinkClick r:id="rId14" action="ppaction://hlinksldjump"/>
                        </a:rPr>
                        <a:t> LOGICA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15" action="ppaction://hlinksldjump"/>
                        </a:rPr>
                        <a:t>BIOS</a:t>
                      </a:r>
                      <a:endParaRPr lang="es-MX" dirty="0"/>
                    </a:p>
                  </a:txBody>
                  <a:tcPr/>
                </a:tc>
              </a:tr>
              <a:tr h="22515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hlinkClick r:id="rId16" action="ppaction://hlinksldjump"/>
                        </a:rPr>
                        <a:t>MEMORIA PRINCIPAL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17" action="ppaction://hlinksldjump"/>
                        </a:rPr>
                        <a:t>MEMORIA RAM</a:t>
                      </a:r>
                      <a:endParaRPr lang="es-MX" dirty="0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hlinkClick r:id="rId18" action="ppaction://hlinksldjump"/>
                        </a:rPr>
                        <a:t>MEMORIA ROOM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19" action="ppaction://hlinksldjump"/>
                        </a:rPr>
                        <a:t>MEMORIA CACHE</a:t>
                      </a:r>
                      <a:endParaRPr lang="es-MX" dirty="0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20" action="ppaction://hlinksldjump"/>
                        </a:rPr>
                        <a:t>TECNOLOGIAS</a:t>
                      </a:r>
                      <a:r>
                        <a:rPr lang="es-MX" baseline="0" dirty="0" smtClean="0">
                          <a:hlinkClick r:id="rId20" action="ppaction://hlinksldjump"/>
                        </a:rPr>
                        <a:t> RECIENTES (MEMORIA FLASH</a:t>
                      </a:r>
                      <a:endParaRPr lang="es-MX" dirty="0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21" action="ppaction://hlinksldjump"/>
                        </a:rPr>
                        <a:t>MAPA CONCEPTUAL</a:t>
                      </a:r>
                      <a:endParaRPr lang="es-MX" dirty="0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56166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70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MacIntosh y Sun.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680x0 (68000, …, 68020, …)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MPC (Power PC diseñada para multimedios)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G3, G4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Motorola</a:t>
            </a:r>
          </a:p>
        </p:txBody>
      </p:sp>
      <p:pic>
        <p:nvPicPr>
          <p:cNvPr id="124935" name="Picture 7" descr="applepr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876800"/>
            <a:ext cx="26670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build="p" autoUpdateAnimBg="0" advAuto="2000"/>
      <p:bldP spid="12493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3657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Similar a INTEL.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5x86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K5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K7 o Athlon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AMD</a:t>
            </a: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4953000" y="4114800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Todos equivalentes a modelos Pentium</a:t>
            </a:r>
          </a:p>
        </p:txBody>
      </p:sp>
      <p:sp>
        <p:nvSpPr>
          <p:cNvPr id="125960" name="AutoShape 8"/>
          <p:cNvSpPr>
            <a:spLocks/>
          </p:cNvSpPr>
          <p:nvPr/>
        </p:nvSpPr>
        <p:spPr bwMode="auto">
          <a:xfrm>
            <a:off x="4495800" y="3810000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25961" name="Picture 9" descr="pag60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953000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build="p" autoUpdateAnimBg="0" advAuto="2000"/>
      <p:bldP spid="125957" grpId="0" autoUpdateAnimBg="0"/>
      <p:bldP spid="125959" grpId="0" autoUpdateAnimBg="0"/>
      <p:bldP spid="12596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1066800" y="3584575"/>
            <a:ext cx="5257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Se iniciaron como fabricantes de coprocesadores matemáticos.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Orientados a PC de bajo costo y bajo desempeño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Cyrix</a:t>
            </a:r>
          </a:p>
        </p:txBody>
      </p:sp>
      <p:pic>
        <p:nvPicPr>
          <p:cNvPr id="126985" name="Picture 9" descr="pag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657600"/>
            <a:ext cx="18288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build="p" autoUpdateAnimBg="0" advAuto="0"/>
      <p:bldP spid="12698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001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conectados a la tarjeta principal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información vital para la operación del ordenador y para el procesamiento de los datos.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principal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914400" y="4848225"/>
            <a:ext cx="800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kumimoji="0" lang="es-ES_tradnl">
                <a:latin typeface="Tahoma" pitchFamily="34" charset="0"/>
              </a:rPr>
              <a:t>Tipos de memoria principal:</a:t>
            </a:r>
          </a:p>
          <a:p>
            <a:pPr marL="457200" indent="-457200" eaLnBrk="0" hangingPunct="0"/>
            <a:endParaRPr kumimoji="0" lang="es-ES_tradnl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ROM (Read Only Memory)</a:t>
            </a: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RAM (Random Access Memory)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build="p" autoUpdateAnimBg="0"/>
      <p:bldP spid="12800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4400" y="2139950"/>
            <a:ext cx="5715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Sólo de lectura.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Permanente (No 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no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Contiene toda la información necesaria para iniciar la operación del ordenador.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Su contenido lo graba el fabricante.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Puede tener dos variantes: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PROM : No puede ser modificada 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EPROM: chip que puede ser borrado con luz  ultra violeta.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Forma parte de la categoría conocida como “</a:t>
            </a:r>
            <a:r>
              <a:rPr kumimoji="0" lang="es-ES_tradnl" i="1">
                <a:latin typeface="Tahoma" pitchFamily="34" charset="0"/>
              </a:rPr>
              <a:t>firmware</a:t>
            </a:r>
            <a:r>
              <a:rPr kumimoji="0" lang="es-ES_tradnl">
                <a:latin typeface="Tahoma" pitchFamily="34" charset="0"/>
              </a:rPr>
              <a:t>”.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629400" y="2870200"/>
            <a:ext cx="2133600" cy="3048000"/>
            <a:chOff x="4176" y="1488"/>
            <a:chExt cx="1344" cy="1920"/>
          </a:xfrm>
        </p:grpSpPr>
        <p:sp>
          <p:nvSpPr>
            <p:cNvPr id="25606" name="Rectangle 8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5607" name="Picture 6" descr="pag50-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04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ROM</a:t>
            </a:r>
          </a:p>
        </p:txBody>
      </p:sp>
      <p:sp>
        <p:nvSpPr>
          <p:cNvPr id="25605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MX">
                <a:latin typeface="Arial" charset="0"/>
              </a:rPr>
              <a:t>En los ordenadores personales, es el firmware encargado de cargar el sistema operativo del ordenador y verificar los componentes de hardware disponibles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BIOS (Basic Input/Output System)</a:t>
            </a:r>
          </a:p>
        </p:txBody>
      </p:sp>
      <p:pic>
        <p:nvPicPr>
          <p:cNvPr id="130056" name="Picture 8" descr="bi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343400"/>
            <a:ext cx="284638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057" name="Picture 9" descr="bios-screen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4648200"/>
            <a:ext cx="4572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38200" y="4267200"/>
            <a:ext cx="8305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De acceso aleatorio.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Temporal (Volátil).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Durante el procesamiento, todos los programas y datos deben ser transferidos a la memoria RAM, desde un dispositivo de entrada o de almacenamiento secundario.</a:t>
            </a:r>
            <a:endParaRPr kumimoji="0" lang="es-ES_tradnl">
              <a:latin typeface="Tahoma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48200" y="2590800"/>
            <a:ext cx="3886200" cy="1905000"/>
            <a:chOff x="3120" y="1296"/>
            <a:chExt cx="2448" cy="1200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7655" name="Picture 6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2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27653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838200" y="4572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Todos los datos e instrucciones tiene una ubicación específica en la RAM, que se denomina dirección.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El contenido que se encuentra en cada dirección cambia constantemente, conforme se ejecutan diferentes programas y se procesan nuevos datos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2438400"/>
            <a:ext cx="3886200" cy="1905000"/>
            <a:chOff x="3120" y="1296"/>
            <a:chExt cx="2448" cy="1200"/>
          </a:xfrm>
        </p:grpSpPr>
        <p:sp>
          <p:nvSpPr>
            <p:cNvPr id="28678" name="Rectangle 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8679" name="Picture 10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677" name="Text Box 11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838200" y="28956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Son placas que contienen los chips de memoria y que se conectan a la tarjeta principal del ordenador. Son las piezas que se adquieren, para ampliar la memoria RAM del ordenador.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1081" name="Picture 9" descr="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267200"/>
            <a:ext cx="3817938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 build="p" autoUpdateAnimBg="0"/>
      <p:bldP spid="13108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SIMM: </a:t>
            </a:r>
            <a:r>
              <a:rPr lang="es-ES">
                <a:latin typeface="Tahoma" pitchFamily="34" charset="0"/>
              </a:rPr>
              <a:t>módulo simple de memoria en línea (single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2103" name="Picture 7" descr="S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270375"/>
            <a:ext cx="36576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4" name="Picture 8" descr="ram-sim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5410200"/>
            <a:ext cx="3657600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 autoUpdateAnimBg="0"/>
      <p:bldP spid="13210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¿Cuáles son los elementos de un sistema informático?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1219200" y="400685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Hardware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752600" y="49530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Software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2667000" y="57912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Datos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5257800" y="4114800"/>
            <a:ext cx="3657600" cy="13985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Personas: Usuarios, operadores, programadores.</a:t>
            </a:r>
            <a:endParaRPr kumimoji="0" lang="es-ES_tradnl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autoUpdateAnimBg="0"/>
      <p:bldP spid="151557" grpId="0" animBg="1" autoUpdateAnimBg="0"/>
      <p:bldP spid="151558" grpId="0" animBg="1" autoUpdateAnimBg="0"/>
      <p:bldP spid="151559" grpId="0" animBg="1" autoUpdateAnimBg="0"/>
      <p:bldP spid="15156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DIMM: </a:t>
            </a:r>
            <a:r>
              <a:rPr lang="es-ES">
                <a:latin typeface="Tahoma" pitchFamily="34" charset="0"/>
              </a:rPr>
              <a:t>módulo doble de memoria en línea (dual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3129" name="Picture 9" descr="ram-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533900"/>
            <a:ext cx="4000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Tecnologías de memoria RAM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838200" y="2819400"/>
            <a:ext cx="8305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FPM DRAM</a:t>
            </a:r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</a:t>
            </a:r>
            <a:r>
              <a:rPr kumimoji="0" lang="es-ES" sz="1800" b="1">
                <a:latin typeface="Arial" charset="0"/>
              </a:rPr>
              <a:t>Fast page mode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2% del mercado	(28.5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EDO 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(E</a:t>
            </a:r>
            <a:r>
              <a:rPr kumimoji="0" lang="es-ES" sz="1800" b="1">
                <a:latin typeface="Arial" charset="0"/>
              </a:rPr>
              <a:t>xtended data-out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3% del mercado	(40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SDRAM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(S</a:t>
            </a:r>
            <a:r>
              <a:rPr kumimoji="0" lang="es-ES" sz="1800" b="1">
                <a:latin typeface="Arial" charset="0"/>
              </a:rPr>
              <a:t>ynchronous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86% del mercado en 2000, se estima el 50% en el 2003 (133 MHz)</a:t>
            </a:r>
          </a:p>
          <a:p>
            <a:pPr eaLnBrk="0" hangingPunct="0"/>
            <a:endParaRPr kumimoji="0" lang="es-ES" sz="1800">
              <a:latin typeface="Arial" charset="0"/>
            </a:endParaRPr>
          </a:p>
          <a:p>
            <a:pPr eaLnBrk="0" hangingPunct="0"/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DDR SDRAM </a:t>
            </a:r>
            <a:r>
              <a:rPr kumimoji="0" lang="es-MX" sz="1800" b="1">
                <a:latin typeface="Arial" charset="0"/>
              </a:rPr>
              <a:t>(Double-data-rate SDRAM)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41% del mercado en 2002, se estima 50% en el 2003	(166 MHz)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 </a:t>
            </a: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RDRAM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(R</a:t>
            </a:r>
            <a:r>
              <a:rPr kumimoji="0" lang="es-ES" sz="1800" b="1">
                <a:latin typeface="Arial" charset="0"/>
              </a:rPr>
              <a:t>ambus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Nicho en mercado de usuarios de alto nivel	(1066 MHz)</a:t>
            </a:r>
            <a:endParaRPr kumimoji="0" lang="es-ES" sz="1800">
              <a:latin typeface="Arial" charset="0"/>
            </a:endParaRP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utoUpdateAnimBg="0"/>
      <p:bldP spid="135175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2"/>
          <p:cNvSpPr txBox="1">
            <a:spLocks noChangeArrowheads="1"/>
          </p:cNvSpPr>
          <p:nvPr/>
        </p:nvSpPr>
        <p:spPr bwMode="auto">
          <a:xfrm>
            <a:off x="914400" y="2489200"/>
            <a:ext cx="807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Alta velocidad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Puede residir en dos ubicaciones: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Dentro de la CPU (Caché L1)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Entre la CPU y la memoria RAM (Caché L2)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datos e instrucciones que el ordenador usa frecuentemente.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La CPU recupera datos e instrucciones de la caché, con mayor rapidez que de la memoria RAM o de un dispositivo de almacenamiento secundario.</a:t>
            </a:r>
          </a:p>
        </p:txBody>
      </p:sp>
      <p:sp>
        <p:nvSpPr>
          <p:cNvPr id="3379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pic>
        <p:nvPicPr>
          <p:cNvPr id="137221" name="Picture 5" descr="motorolacp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78113" y="2286000"/>
            <a:ext cx="46370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Tecnologías recientes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Memoria Flash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838200" y="3140075"/>
            <a:ext cx="5105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Memoria no volátil y re-escribible que funciona como una mezcla de RAM y disco duro</a:t>
            </a:r>
            <a:r>
              <a:rPr kumimoji="0" lang="es-ES">
                <a:latin typeface="Arial" charset="0"/>
                <a:cs typeface="Arial" charset="0"/>
              </a:rPr>
              <a:t>. </a:t>
            </a:r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A causa de su alta velocidad , durabilidad y bajos requerimientos, son ideales para camaras digitales, telefonos celulares, impresoras, palmPCs, pagers, etc.</a:t>
            </a:r>
            <a:endParaRPr kumimoji="0" lang="es-ES_tradnl">
              <a:latin typeface="Arial" charset="0"/>
              <a:cs typeface="Arial" charset="0"/>
            </a:endParaRPr>
          </a:p>
        </p:txBody>
      </p:sp>
      <p:pic>
        <p:nvPicPr>
          <p:cNvPr id="139270" name="Picture 6" descr="page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352800"/>
            <a:ext cx="2971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  <p:bldP spid="13926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905000" y="1371600"/>
            <a:ext cx="5867400" cy="5029200"/>
            <a:chOff x="1152" y="1104"/>
            <a:chExt cx="3696" cy="3168"/>
          </a:xfrm>
        </p:grpSpPr>
        <p:sp>
          <p:nvSpPr>
            <p:cNvPr id="36868" name="Rectangle 11"/>
            <p:cNvSpPr>
              <a:spLocks noChangeArrowheads="1"/>
            </p:cNvSpPr>
            <p:nvPr/>
          </p:nvSpPr>
          <p:spPr bwMode="auto">
            <a:xfrm>
              <a:off x="1200" y="1248"/>
              <a:ext cx="3648" cy="302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36869" name="Picture 7" descr="fig7_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52" y="1104"/>
              <a:ext cx="3648" cy="3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67" name="Text Box 14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2579" name="Text Box 1027"/>
          <p:cNvSpPr txBox="1">
            <a:spLocks noChangeArrowheads="1"/>
          </p:cNvSpPr>
          <p:nvPr/>
        </p:nvSpPr>
        <p:spPr bwMode="auto">
          <a:xfrm>
            <a:off x="914400" y="21336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¿Qué es un ordenador?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5124" name="Text Box 1028"/>
          <p:cNvSpPr txBox="1">
            <a:spLocks noChangeArrowheads="1"/>
          </p:cNvSpPr>
          <p:nvPr/>
        </p:nvSpPr>
        <p:spPr bwMode="auto">
          <a:xfrm>
            <a:off x="914400" y="13716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2581" name="Text Box 1029"/>
          <p:cNvSpPr txBox="1">
            <a:spLocks noChangeArrowheads="1"/>
          </p:cNvSpPr>
          <p:nvPr/>
        </p:nvSpPr>
        <p:spPr bwMode="auto">
          <a:xfrm>
            <a:off x="914400" y="2895600"/>
            <a:ext cx="7924800" cy="1373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Una máquina o dispositivo físico programable, que se utiliza para tratar o procesar información.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2582" name="Text Box 1030"/>
          <p:cNvSpPr txBox="1">
            <a:spLocks noChangeArrowheads="1"/>
          </p:cNvSpPr>
          <p:nvPr/>
        </p:nvSpPr>
        <p:spPr bwMode="auto">
          <a:xfrm>
            <a:off x="914400" y="44958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 es la principal característica tecnológica de los ordenadores de cuarta generación?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2583" name="Text Box 1031"/>
          <p:cNvSpPr txBox="1">
            <a:spLocks noChangeArrowheads="1"/>
          </p:cNvSpPr>
          <p:nvPr/>
        </p:nvSpPr>
        <p:spPr bwMode="auto">
          <a:xfrm>
            <a:off x="914400" y="6110288"/>
            <a:ext cx="792480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El uso de circuitos altamente integrados</a:t>
            </a:r>
            <a:endParaRPr kumimoji="0" lang="es-ES_tradnl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autoUpdateAnimBg="0"/>
      <p:bldP spid="152581" grpId="0" autoUpdateAnimBg="0"/>
      <p:bldP spid="152582" grpId="0" autoUpdateAnimBg="0"/>
      <p:bldP spid="1525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los elementos que conforman  el hardware de un ordenador</a:t>
            </a:r>
            <a:r>
              <a:rPr kumimoji="0" lang="es-ES" sz="2800">
                <a:latin typeface="Tahoma" pitchFamily="34" charset="0"/>
              </a:rPr>
              <a:t>.</a:t>
            </a:r>
            <a:r>
              <a:rPr kumimoji="0" lang="es-MX" sz="2800">
                <a:latin typeface="Tahoma" pitchFamily="34" charset="0"/>
              </a:rPr>
              <a:t>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las piezas de hardware que intervienen en el procesamiento de datos y explicar su funcionamiento.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Explicar cómo se relacionan estas piezas de hardware, durante el procesamiento de los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Objetivos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914400" y="2738438"/>
            <a:ext cx="8077200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Definición de hardware.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Clasificación del hardware. 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Procesamiento de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MX" sz="2800">
              <a:latin typeface="Tahoma" pitchFamily="34" charset="0"/>
            </a:endParaRP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Relación entre los elementos del hardware: Arquitectura Von Neumann.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El procesador o CPU.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La memoria principal.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Contenidos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Definición de Hardware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Dispositivos electrónicos interconectados que se usan para la entrada, procesamiento y salida de datos/información.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En otras palabras, el hardware es todo lo que se puede tocar y se puede …</a:t>
            </a:r>
          </a:p>
        </p:txBody>
      </p:sp>
      <p:pic>
        <p:nvPicPr>
          <p:cNvPr id="108551" name="Picture 7" descr="CMENO08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648200"/>
            <a:ext cx="21431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914400" y="5500688"/>
            <a:ext cx="502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solidFill>
                  <a:srgbClr val="FF6600"/>
                </a:solidFill>
                <a:latin typeface="Tahoma" pitchFamily="34" charset="0"/>
              </a:rPr>
              <a:t>… pero no se debe hacer 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utoUpdateAnimBg="0"/>
      <p:bldP spid="108550" grpId="0" autoUpdateAnimBg="0"/>
      <p:bldP spid="1085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905000" y="59436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Procesador</a:t>
            </a:r>
          </a:p>
        </p:txBody>
      </p:sp>
      <p:pic>
        <p:nvPicPr>
          <p:cNvPr id="110600" name="Picture 8" descr="DESKC0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657600"/>
            <a:ext cx="1627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01" name="Picture 9" descr="DESKC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3313" y="3657600"/>
            <a:ext cx="143668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5257800" y="59436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Memoria principal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  <p:bldP spid="110597" grpId="0" autoUpdateAnimBg="0"/>
      <p:bldP spid="1106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600200" y="5768975"/>
            <a:ext cx="2438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entrada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5486400" y="5768975"/>
            <a:ext cx="236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salida</a:t>
            </a:r>
          </a:p>
        </p:txBody>
      </p:sp>
      <p:pic>
        <p:nvPicPr>
          <p:cNvPr id="111625" name="Picture 9" descr="DESKC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705225"/>
            <a:ext cx="2286000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626" name="Picture 10" descr="DESKC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733800"/>
            <a:ext cx="1828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autoUpdateAnimBg="0"/>
      <p:bldP spid="111624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2045</TotalTime>
  <Words>1602</Words>
  <Application>Microsoft Office PowerPoint</Application>
  <PresentationFormat>Presentación en pantalla (4:3)</PresentationFormat>
  <Paragraphs>307</Paragraphs>
  <Slides>35</Slides>
  <Notes>34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6" baseType="lpstr">
      <vt:lpstr>Austin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Compaq Computer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Compaq Computer Corporation</dc:creator>
  <cp:lastModifiedBy>Farid</cp:lastModifiedBy>
  <cp:revision>117</cp:revision>
  <dcterms:created xsi:type="dcterms:W3CDTF">2001-09-11T21:39:29Z</dcterms:created>
  <dcterms:modified xsi:type="dcterms:W3CDTF">2010-10-13T00:56:16Z</dcterms:modified>
</cp:coreProperties>
</file>