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39"/>
  </p:notesMasterIdLst>
  <p:sldIdLst>
    <p:sldId id="306" r:id="rId2"/>
    <p:sldId id="347" r:id="rId3"/>
    <p:sldId id="345" r:id="rId4"/>
    <p:sldId id="346" r:id="rId5"/>
    <p:sldId id="313" r:id="rId6"/>
    <p:sldId id="344" r:id="rId7"/>
    <p:sldId id="312" r:id="rId8"/>
    <p:sldId id="314" r:id="rId9"/>
    <p:sldId id="315" r:id="rId10"/>
    <p:sldId id="316" r:id="rId11"/>
    <p:sldId id="319" r:id="rId12"/>
    <p:sldId id="318" r:id="rId13"/>
    <p:sldId id="348" r:id="rId14"/>
    <p:sldId id="320" r:id="rId15"/>
    <p:sldId id="317" r:id="rId16"/>
    <p:sldId id="321" r:id="rId17"/>
    <p:sldId id="271" r:id="rId18"/>
    <p:sldId id="272" r:id="rId19"/>
    <p:sldId id="322" r:id="rId20"/>
    <p:sldId id="323" r:id="rId21"/>
    <p:sldId id="324" r:id="rId22"/>
    <p:sldId id="325" r:id="rId23"/>
    <p:sldId id="326" r:id="rId24"/>
    <p:sldId id="327" r:id="rId25"/>
    <p:sldId id="275" r:id="rId26"/>
    <p:sldId id="329" r:id="rId27"/>
    <p:sldId id="276" r:id="rId28"/>
    <p:sldId id="328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278" r:id="rId37"/>
    <p:sldId id="349" r:id="rId38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6600"/>
    <a:srgbClr val="CC0000"/>
    <a:srgbClr val="66FF33"/>
    <a:srgbClr val="FF0066"/>
    <a:srgbClr val="0099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notesViewPr>
    <p:cSldViewPr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9.xml"/><Relationship Id="rId2" Type="http://schemas.openxmlformats.org/officeDocument/2006/relationships/slide" Target="slides/slide24.xml"/><Relationship Id="rId1" Type="http://schemas.openxmlformats.org/officeDocument/2006/relationships/slide" Target="slides/slide17.xml"/><Relationship Id="rId5" Type="http://schemas.openxmlformats.org/officeDocument/2006/relationships/slide" Target="slides/slide34.xml"/><Relationship Id="rId4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AB82971-9553-4C76-B8C1-9465103426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7B73-2983-4110-97D4-7F55E1951AE2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36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COPIA%20ARCHIVOS%2014MAYO2010\COPIA%20LAPTO\HARDWARE%20Y%20SOFTWARE\EMANUELLE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8.xml"/><Relationship Id="rId7" Type="http://schemas.openxmlformats.org/officeDocument/2006/relationships/slide" Target="slide27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10" Type="http://schemas.openxmlformats.org/officeDocument/2006/relationships/slide" Target="slide35.xml"/><Relationship Id="rId4" Type="http://schemas.openxmlformats.org/officeDocument/2006/relationships/slide" Target="slide17.xml"/><Relationship Id="rId9" Type="http://schemas.openxmlformats.org/officeDocument/2006/relationships/slide" Target="slide3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Botón de acción: Inicio">
            <a:hlinkClick r:id="rId6" action="ppaction://hlinksldjump" highlightClick="1"/>
          </p:cNvPr>
          <p:cNvSpPr/>
          <p:nvPr/>
        </p:nvSpPr>
        <p:spPr>
          <a:xfrm>
            <a:off x="7668344" y="5949280"/>
            <a:ext cx="1224136" cy="6206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Es el procedimiento mediante el cual los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kumimoji="0" lang="es-ES_tradnl">
                <a:latin typeface="Tahoma" pitchFamily="34" charset="0"/>
              </a:rPr>
              <a:t> crudos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transforman</a:t>
            </a:r>
            <a:r>
              <a:rPr kumimoji="0" lang="es-ES_tradnl">
                <a:latin typeface="Tahoma" pitchFamily="34" charset="0"/>
              </a:rPr>
              <a:t> en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información</a:t>
            </a:r>
            <a:r>
              <a:rPr kumimoji="0" lang="es-ES_tradnl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Para realizar esta transformación,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intervienen</a:t>
            </a:r>
            <a:r>
              <a:rPr kumimoji="0" lang="es-ES_tradnl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>
                <a:latin typeface="Tahoma" pitchFamily="34" charset="0"/>
              </a:rPr>
              <a:t>Procesamiento de datos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33800" y="3276600"/>
            <a:ext cx="2133600" cy="2233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1816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962400" y="3429000"/>
            <a:ext cx="1677988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114800" y="4530725"/>
            <a:ext cx="1349375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2452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solidFill>
                  <a:srgbClr val="66FF33"/>
                </a:solidFill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DISPOSITIVOS COMUNICACION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Modem</a:t>
            </a:r>
          </a:p>
          <a:p>
            <a:r>
              <a:rPr lang="es-ES" dirty="0" smtClean="0"/>
              <a:t>Router</a:t>
            </a:r>
          </a:p>
          <a:p>
            <a:r>
              <a:rPr lang="es-ES" dirty="0" smtClean="0"/>
              <a:t>Tarjeta de red</a:t>
            </a:r>
          </a:p>
          <a:p>
            <a:r>
              <a:rPr lang="es-ES" dirty="0" smtClean="0"/>
              <a:t>Hubs</a:t>
            </a:r>
          </a:p>
          <a:p>
            <a:r>
              <a:rPr lang="es-ES" dirty="0" smtClean="0"/>
              <a:t>Puentes</a:t>
            </a:r>
          </a:p>
          <a:p>
            <a:r>
              <a:rPr lang="es-ES" dirty="0" smtClean="0"/>
              <a:t>Puertas de enlace</a:t>
            </a:r>
          </a:p>
          <a:p>
            <a:r>
              <a:rPr lang="es-ES" dirty="0" smtClean="0"/>
              <a:t>Servidor</a:t>
            </a:r>
          </a:p>
          <a:p>
            <a:r>
              <a:rPr lang="es-ES" dirty="0" smtClean="0"/>
              <a:t>Cable UTP</a:t>
            </a:r>
          </a:p>
          <a:p>
            <a:r>
              <a:rPr lang="es-ES" dirty="0" smtClean="0"/>
              <a:t>Conector RJ45</a:t>
            </a:r>
          </a:p>
          <a:p>
            <a:r>
              <a:rPr lang="es-ES" dirty="0" smtClean="0"/>
              <a:t>Concentrador</a:t>
            </a:r>
          </a:p>
          <a:p>
            <a:r>
              <a:rPr lang="es-ES" dirty="0" smtClean="0"/>
              <a:t>Celulares</a:t>
            </a:r>
          </a:p>
          <a:p>
            <a:r>
              <a:rPr lang="es-ES" dirty="0" smtClean="0"/>
              <a:t>Bluetooth</a:t>
            </a:r>
          </a:p>
          <a:p>
            <a:r>
              <a:rPr lang="es-ES" dirty="0" smtClean="0"/>
              <a:t>Modem Smith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modelo</a:t>
            </a:r>
            <a:r>
              <a:rPr lang="es-ES" altLang="es-ES_tradnl">
                <a:latin typeface="Tahoma" pitchFamily="34" charset="0"/>
              </a:rPr>
              <a:t> eficiente para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procesar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MX" altLang="es-ES_tradnl">
                <a:latin typeface="Tahoma" pitchFamily="34" charset="0"/>
              </a:rPr>
              <a:t>,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es decir,</a:t>
            </a:r>
            <a:r>
              <a:rPr lang="es-ES" altLang="es-ES_tradnl">
                <a:latin typeface="Tahoma" pitchFamily="34" charset="0"/>
              </a:rPr>
              <a:t> hardware</a:t>
            </a:r>
            <a:r>
              <a:rPr lang="es-MX" altLang="es-ES_tradnl">
                <a:latin typeface="Tahoma" pitchFamily="34" charset="0"/>
              </a:rPr>
              <a:t> </a:t>
            </a:r>
            <a:r>
              <a:rPr lang="es-ES" altLang="es-ES_tradnl">
                <a:latin typeface="Tahoma" pitchFamily="34" charset="0"/>
              </a:rPr>
              <a:t>capaz de </a:t>
            </a:r>
            <a:r>
              <a:rPr lang="es-MX" altLang="es-ES_tradnl">
                <a:latin typeface="Tahoma" pitchFamily="34" charset="0"/>
              </a:rPr>
              <a:t>“</a:t>
            </a:r>
            <a:r>
              <a:rPr lang="es-ES" altLang="es-ES_tradnl">
                <a:latin typeface="Tahoma" pitchFamily="34" charset="0"/>
              </a:rPr>
              <a:t>memorizar</a:t>
            </a:r>
            <a:r>
              <a:rPr lang="es-MX" altLang="es-ES_tradnl">
                <a:latin typeface="Tahoma" pitchFamily="34" charset="0"/>
              </a:rPr>
              <a:t>” datos, 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transformarlos y </a:t>
            </a:r>
            <a:r>
              <a:rPr lang="es-ES" altLang="es-ES_tradnl">
                <a:latin typeface="Tahoma" pitchFamily="34" charset="0"/>
              </a:rPr>
              <a:t>mostrar </a:t>
            </a:r>
            <a:r>
              <a:rPr lang="es-MX" altLang="es-ES_tradnl">
                <a:latin typeface="Tahoma" pitchFamily="34" charset="0"/>
              </a:rPr>
              <a:t>los resultados</a:t>
            </a:r>
            <a:r>
              <a:rPr lang="es-ES" altLang="es-ES_tradnl">
                <a:latin typeface="Tahoma" pitchFamily="34" charset="0"/>
              </a:rPr>
              <a:t>. </a:t>
            </a: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Hacia 1950,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John Von Neumann</a:t>
            </a:r>
            <a:r>
              <a:rPr lang="es-ES" altLang="es-ES_tradnl">
                <a:latin typeface="Tahoma" pitchFamily="34" charset="0"/>
              </a:rPr>
              <a:t> tuvo la idea de construir una máquina que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memorizar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a</a:t>
            </a:r>
            <a:r>
              <a:rPr lang="es-ES" altLang="es-ES_tradnl">
                <a:latin typeface="Tahoma" pitchFamily="34" charset="0"/>
              </a:rPr>
              <a:t>" una serie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órdenes</a:t>
            </a:r>
            <a:r>
              <a:rPr lang="es-ES" altLang="es-ES_tradnl">
                <a:latin typeface="Tahoma" pitchFamily="34" charset="0"/>
              </a:rPr>
              <a:t> y un </a:t>
            </a:r>
            <a:r>
              <a:rPr lang="es-MX" altLang="es-ES_tradnl">
                <a:latin typeface="Tahoma" pitchFamily="34" charset="0"/>
              </a:rPr>
              <a:t>grupo</a:t>
            </a:r>
            <a:r>
              <a:rPr lang="es-ES" altLang="es-ES_tradnl">
                <a:latin typeface="Tahoma" pitchFamily="34" charset="0"/>
              </a:rPr>
              <a:t>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ES" altLang="es-ES_tradnl">
                <a:latin typeface="Tahoma" pitchFamily="34" charset="0"/>
              </a:rPr>
              <a:t>, </a:t>
            </a:r>
            <a:r>
              <a:rPr lang="es-MX" altLang="es-ES_tradnl">
                <a:latin typeface="Tahoma" pitchFamily="34" charset="0"/>
              </a:rPr>
              <a:t>para</a:t>
            </a:r>
            <a:r>
              <a:rPr lang="es-ES" altLang="es-ES_tradnl">
                <a:latin typeface="Tahoma" pitchFamily="34" charset="0"/>
              </a:rPr>
              <a:t> que pudiera luego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trabajar sola</a:t>
            </a:r>
            <a:r>
              <a:rPr lang="es-ES" altLang="es-ES_tradnl">
                <a:latin typeface="Tahoma" pitchFamily="34" charset="0"/>
              </a:rPr>
              <a:t>" hasta lograr </a:t>
            </a:r>
            <a:r>
              <a:rPr lang="es-MX" altLang="es-ES_tradnl">
                <a:latin typeface="Tahoma" pitchFamily="34" charset="0"/>
              </a:rPr>
              <a:t>un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resultado</a:t>
            </a:r>
            <a:r>
              <a:rPr lang="es-ES" altLang="es-ES_tradnl">
                <a:latin typeface="Tahoma" pitchFamily="34" charset="0"/>
              </a:rPr>
              <a:t>.</a:t>
            </a:r>
            <a:endParaRPr lang="es-ES_tradnl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clasifican</a:t>
            </a:r>
            <a:r>
              <a:rPr kumimoji="0" lang="es-ES_tradnl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almacenamiento secundario</a:t>
            </a:r>
            <a:endParaRPr kumimoji="0" lang="es-ES_tradnl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relacionan</a:t>
            </a:r>
            <a:r>
              <a:rPr kumimoji="0" lang="es-ES_tradnl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Según el modelo llamado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 Arquitectura Von Neumann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“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Cerebro</a:t>
            </a:r>
            <a:r>
              <a:rPr kumimoji="0" lang="es-ES_tradnl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lugar donde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manipulan los datos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Compuesto por dos elementos: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Ejecuta operaciones aritméticas y pruebas lógicas entre operandos.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dirty="0" smtClean="0">
                <a:latin typeface="Copperplate Gothic Bold" pitchFamily="34" charset="0"/>
              </a:rPr>
              <a:t>               MENU</a:t>
            </a:r>
            <a:endParaRPr lang="es-MX" sz="4800" dirty="0">
              <a:latin typeface="Copperplate Gothic Bold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COMPUTADORA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2" action="ppaction://hlinksldjump"/>
                        </a:rPr>
                        <a:t>HARDWARE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3" action="ppaction://hlinksldjump"/>
                        </a:rPr>
                        <a:t>DISPOSITIVOS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4" action="ppaction://hlinksldjump"/>
                        </a:rPr>
                        <a:t>CPU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5" action="ppaction://hlinksldjump"/>
                        </a:rPr>
                        <a:t>MEMORIA PRINCIPAL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6" action="ppaction://hlinksldjump"/>
                        </a:rPr>
                        <a:t>MEMORIA ROM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7" action="ppaction://hlinksldjump"/>
                        </a:rPr>
                        <a:t>MEMORIA RAM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8" action="ppaction://hlinksldjump"/>
                        </a:rPr>
                        <a:t>BIOS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9" action="ppaction://hlinksldjump"/>
                        </a:rPr>
                        <a:t>MEMORIA CACHE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10" action="ppaction://hlinksldjump"/>
                        </a:rPr>
                        <a:t>MEMORIAS ACTUALES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8768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95300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Cyrix</a:t>
            </a: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Inicio">
            <a:hlinkClick r:id="rId4" action="ppaction://hlinksldjump" highlightClick="1"/>
          </p:cNvPr>
          <p:cNvSpPr/>
          <p:nvPr/>
        </p:nvSpPr>
        <p:spPr>
          <a:xfrm>
            <a:off x="7500958" y="6072206"/>
            <a:ext cx="1285884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ROM (Read Only Memory)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RAM (Random Access Memory)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Botón de acción: Inicio">
            <a:hlinkClick r:id="rId3" action="ppaction://hlinksldjump" highlightClick="1"/>
          </p:cNvPr>
          <p:cNvSpPr/>
          <p:nvPr/>
        </p:nvSpPr>
        <p:spPr>
          <a:xfrm>
            <a:off x="7429520" y="6215082"/>
            <a:ext cx="1285884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 autoUpdateAnimBg="0"/>
      <p:bldP spid="1280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Forma parte de la categoría conocida como “</a:t>
            </a:r>
            <a:r>
              <a:rPr kumimoji="0" lang="es-ES_tradnl" i="1">
                <a:latin typeface="Tahoma" pitchFamily="34" charset="0"/>
              </a:rPr>
              <a:t>firmware</a:t>
            </a:r>
            <a:r>
              <a:rPr kumimoji="0" lang="es-ES_tradnl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Botón de acción: Inicio">
            <a:hlinkClick r:id="rId4" action="ppaction://hlinksldjump" highlightClick="1"/>
          </p:cNvPr>
          <p:cNvSpPr/>
          <p:nvPr/>
        </p:nvSpPr>
        <p:spPr>
          <a:xfrm>
            <a:off x="7500958" y="6215082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BIOS (Basic Input/Output System)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Inicio">
            <a:hlinkClick r:id="rId5" action="ppaction://hlinksldjump" highlightClick="1"/>
          </p:cNvPr>
          <p:cNvSpPr/>
          <p:nvPr/>
        </p:nvSpPr>
        <p:spPr>
          <a:xfrm>
            <a:off x="7715272" y="6357958"/>
            <a:ext cx="1071570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38200" y="2895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Son placas que contienen los chips de memoria y que se conectan a la tarjeta principal del ordenador. Son las piezas que se adquieren, para ampliar la memoria RAM del ordenador.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1081" name="Picture 9" descr="di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4267200"/>
            <a:ext cx="3817938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 autoUpdateAnimBg="0"/>
      <p:bldP spid="1310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Hardware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Software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Datos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Personas: Usuarios, operadores, programadores.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Tecnologías de memoria RAM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Botón de acción: Inicio">
            <a:hlinkClick r:id="rId3" action="ppaction://hlinksldjump" highlightClick="1"/>
          </p:cNvPr>
          <p:cNvSpPr/>
          <p:nvPr/>
        </p:nvSpPr>
        <p:spPr>
          <a:xfrm>
            <a:off x="7858148" y="6215082"/>
            <a:ext cx="1071570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Botón de acción: Inicio">
            <a:hlinkClick r:id="rId4" action="ppaction://hlinksldjump" highlightClick="1"/>
          </p:cNvPr>
          <p:cNvSpPr/>
          <p:nvPr/>
        </p:nvSpPr>
        <p:spPr>
          <a:xfrm>
            <a:off x="7643834" y="6143644"/>
            <a:ext cx="1071570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>
                <a:latin typeface="Arial" charset="0"/>
                <a:cs typeface="Arial" charset="0"/>
              </a:rPr>
              <a:t>. </a:t>
            </a:r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A causa de su alta velocidad , durabilidad y bajos requerimientos, son ideales para camaras digitales, telefonos celulares, impresoras, palmPCs, pagers, etc.</a:t>
            </a:r>
            <a:endParaRPr kumimoji="0" lang="es-ES_tradnl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Inicio">
            <a:hlinkClick r:id="rId4" action="ppaction://hlinksldjump" highlightClick="1"/>
          </p:cNvPr>
          <p:cNvSpPr/>
          <p:nvPr/>
        </p:nvSpPr>
        <p:spPr>
          <a:xfrm>
            <a:off x="7215206" y="6357958"/>
            <a:ext cx="1357322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GLOSARIO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¿Qué es un ordenador?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El uso de circuitos altamente integrados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>
                <a:latin typeface="Tahoma" pitchFamily="34" charset="0"/>
              </a:rPr>
              <a:t>.</a:t>
            </a:r>
            <a:r>
              <a:rPr kumimoji="0" lang="es-MX" sz="280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Objetivos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Procesamiento de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MX" sz="280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Relación entre los elementos del hardware: Arquitectura Von Neumann.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val="FF6600"/>
                </a:solidFill>
                <a:latin typeface="Tahoma" pitchFamily="34" charset="0"/>
              </a:rPr>
              <a:t>… pero no se debe hacer !!</a:t>
            </a:r>
          </a:p>
        </p:txBody>
      </p:sp>
      <p:sp>
        <p:nvSpPr>
          <p:cNvPr id="8" name="7 Botón de acción: Inicio">
            <a:hlinkClick r:id="rId4" action="ppaction://hlinksldjump" highlightClick="1"/>
          </p:cNvPr>
          <p:cNvSpPr/>
          <p:nvPr/>
        </p:nvSpPr>
        <p:spPr>
          <a:xfrm>
            <a:off x="5572132" y="6286520"/>
            <a:ext cx="1000132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Memoria principal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600200" y="5768975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86400" y="5768975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705225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733800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2042</TotalTime>
  <Words>1592</Words>
  <Application>Microsoft Office PowerPoint</Application>
  <PresentationFormat>Presentación en pantalla (4:3)</PresentationFormat>
  <Paragraphs>311</Paragraphs>
  <Slides>37</Slides>
  <Notes>34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Equidad</vt:lpstr>
      <vt:lpstr>Diapositiva 1</vt:lpstr>
      <vt:lpstr>               MENU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DISPOSITIVOS COMUNICACION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GLOSARIO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Personal</cp:lastModifiedBy>
  <cp:revision>127</cp:revision>
  <dcterms:created xsi:type="dcterms:W3CDTF">2001-09-11T21:39:29Z</dcterms:created>
  <dcterms:modified xsi:type="dcterms:W3CDTF">2010-09-19T18:54:18Z</dcterms:modified>
</cp:coreProperties>
</file>