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9" d="100"/>
          <a:sy n="69" d="100"/>
        </p:scale>
        <p:origin x="-90" y="-6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0C9576B2-26F7-49E2-8AF4-8FCCEC3F6046}" type="datetimeFigureOut">
              <a:rPr lang="es-ES" smtClean="0"/>
              <a:pPr/>
              <a:t>13/10/2010</a:t>
            </a:fld>
            <a:endParaRPr lang="es-ES" dirty="0"/>
          </a:p>
        </p:txBody>
      </p:sp>
      <p:sp>
        <p:nvSpPr>
          <p:cNvPr id="19" name="18 Marcador de pie de página"/>
          <p:cNvSpPr>
            <a:spLocks noGrp="1"/>
          </p:cNvSpPr>
          <p:nvPr>
            <p:ph type="ftr" sz="quarter" idx="11"/>
          </p:nvPr>
        </p:nvSpPr>
        <p:spPr/>
        <p:txBody>
          <a:bodyPr/>
          <a:lstStyle/>
          <a:p>
            <a:endParaRPr lang="es-ES" dirty="0"/>
          </a:p>
        </p:txBody>
      </p:sp>
      <p:sp>
        <p:nvSpPr>
          <p:cNvPr id="27" name="26 Marcador de número de diapositiva"/>
          <p:cNvSpPr>
            <a:spLocks noGrp="1"/>
          </p:cNvSpPr>
          <p:nvPr>
            <p:ph type="sldNum" sz="quarter" idx="12"/>
          </p:nvPr>
        </p:nvSpPr>
        <p:spPr/>
        <p:txBody>
          <a:bodyPr/>
          <a:lstStyle/>
          <a:p>
            <a:fld id="{25D80264-C2D7-4180-823B-13713F510B01}" type="slidenum">
              <a:rPr lang="es-ES" smtClean="0"/>
              <a:pPr/>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C9576B2-26F7-49E2-8AF4-8FCCEC3F6046}" type="datetimeFigureOut">
              <a:rPr lang="es-ES" smtClean="0"/>
              <a:pPr/>
              <a:t>13/10/2010</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25D80264-C2D7-4180-823B-13713F510B01}" type="slidenum">
              <a:rPr lang="es-ES" smtClean="0"/>
              <a:pPr/>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C9576B2-26F7-49E2-8AF4-8FCCEC3F6046}" type="datetimeFigureOut">
              <a:rPr lang="es-ES" smtClean="0"/>
              <a:pPr/>
              <a:t>13/10/2010</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25D80264-C2D7-4180-823B-13713F510B01}" type="slidenum">
              <a:rPr lang="es-ES" smtClean="0"/>
              <a:pPr/>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C9576B2-26F7-49E2-8AF4-8FCCEC3F6046}" type="datetimeFigureOut">
              <a:rPr lang="es-ES" smtClean="0"/>
              <a:pPr/>
              <a:t>13/10/2010</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25D80264-C2D7-4180-823B-13713F510B01}" type="slidenum">
              <a:rPr lang="es-ES" smtClean="0"/>
              <a:pPr/>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0C9576B2-26F7-49E2-8AF4-8FCCEC3F6046}" type="datetimeFigureOut">
              <a:rPr lang="es-ES" smtClean="0"/>
              <a:pPr/>
              <a:t>13/10/2010</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25D80264-C2D7-4180-823B-13713F510B01}" type="slidenum">
              <a:rPr lang="es-ES" smtClean="0"/>
              <a:pPr/>
              <a:t>‹Nº›</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0C9576B2-26F7-49E2-8AF4-8FCCEC3F6046}" type="datetimeFigureOut">
              <a:rPr lang="es-ES" smtClean="0"/>
              <a:pPr/>
              <a:t>13/10/2010</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25D80264-C2D7-4180-823B-13713F510B01}" type="slidenum">
              <a:rPr lang="es-ES" smtClean="0"/>
              <a:pPr/>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0C9576B2-26F7-49E2-8AF4-8FCCEC3F6046}" type="datetimeFigureOut">
              <a:rPr lang="es-ES" smtClean="0"/>
              <a:pPr/>
              <a:t>13/10/2010</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9" name="8 Marcador de número de diapositiva"/>
          <p:cNvSpPr>
            <a:spLocks noGrp="1"/>
          </p:cNvSpPr>
          <p:nvPr>
            <p:ph type="sldNum" sz="quarter" idx="12"/>
          </p:nvPr>
        </p:nvSpPr>
        <p:spPr/>
        <p:txBody>
          <a:bodyPr/>
          <a:lstStyle/>
          <a:p>
            <a:fld id="{25D80264-C2D7-4180-823B-13713F510B01}" type="slidenum">
              <a:rPr lang="es-ES" smtClean="0"/>
              <a:pPr/>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0C9576B2-26F7-49E2-8AF4-8FCCEC3F6046}" type="datetimeFigureOut">
              <a:rPr lang="es-ES" smtClean="0"/>
              <a:pPr/>
              <a:t>13/10/2010</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p:txBody>
          <a:bodyPr/>
          <a:lstStyle/>
          <a:p>
            <a:fld id="{25D80264-C2D7-4180-823B-13713F510B01}" type="slidenum">
              <a:rPr lang="es-ES" smtClean="0"/>
              <a:pPr/>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C9576B2-26F7-49E2-8AF4-8FCCEC3F6046}" type="datetimeFigureOut">
              <a:rPr lang="es-ES" smtClean="0"/>
              <a:pPr/>
              <a:t>13/10/2010</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25D80264-C2D7-4180-823B-13713F510B01}" type="slidenum">
              <a:rPr lang="es-ES" smtClean="0"/>
              <a:pP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0C9576B2-26F7-49E2-8AF4-8FCCEC3F6046}" type="datetimeFigureOut">
              <a:rPr lang="es-ES" smtClean="0"/>
              <a:pPr/>
              <a:t>13/10/2010</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25D80264-C2D7-4180-823B-13713F510B01}" type="slidenum">
              <a:rPr lang="es-ES" smtClean="0"/>
              <a:pPr/>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0C9576B2-26F7-49E2-8AF4-8FCCEC3F6046}" type="datetimeFigureOut">
              <a:rPr lang="es-ES" smtClean="0"/>
              <a:pPr/>
              <a:t>13/10/2010</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a:xfrm>
            <a:off x="8077200" y="6356350"/>
            <a:ext cx="609600" cy="365125"/>
          </a:xfrm>
        </p:spPr>
        <p:txBody>
          <a:bodyPr/>
          <a:lstStyle/>
          <a:p>
            <a:fld id="{25D80264-C2D7-4180-823B-13713F510B01}" type="slidenum">
              <a:rPr lang="es-ES" smtClean="0"/>
              <a:pPr/>
              <a:t>‹Nº›</a:t>
            </a:fld>
            <a:endParaRPr lang="es-ES" dirty="0"/>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dirty="0"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C9576B2-26F7-49E2-8AF4-8FCCEC3F6046}" type="datetimeFigureOut">
              <a:rPr lang="es-ES" smtClean="0"/>
              <a:pPr/>
              <a:t>13/10/2010</a:t>
            </a:fld>
            <a:endParaRPr lang="es-ES" dirty="0"/>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dirty="0"/>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5D80264-C2D7-4180-823B-13713F510B01}" type="slidenum">
              <a:rPr lang="es-ES" smtClean="0"/>
              <a:pPr/>
              <a:t>‹Nº›</a:t>
            </a:fld>
            <a:endParaRPr lang="es-ES" dirty="0"/>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2.wmf"/><Relationship Id="rId1" Type="http://schemas.openxmlformats.org/officeDocument/2006/relationships/slideLayout" Target="../slideLayouts/slideLayout1.xml"/><Relationship Id="rId5" Type="http://schemas.openxmlformats.org/officeDocument/2006/relationships/slide" Target="slide4.xml"/><Relationship Id="rId4" Type="http://schemas.openxmlformats.org/officeDocument/2006/relationships/slide" Target="slid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s.wikipedia.org/wiki/Electr%C3%B3nica" TargetMode="External"/><Relationship Id="rId2" Type="http://schemas.openxmlformats.org/officeDocument/2006/relationships/hyperlink" Target="http://es.wikipedia.org/wiki/M%C3%A1quina" TargetMode="External"/><Relationship Id="rId1" Type="http://schemas.openxmlformats.org/officeDocument/2006/relationships/slideLayout" Target="../slideLayouts/slideLayout2.xml"/><Relationship Id="rId4" Type="http://schemas.openxmlformats.org/officeDocument/2006/relationships/hyperlink" Target="http://es.wikipedia.org/wiki/Dato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descr="C:\Archivos de programa\Microsoft Office\MEDIA\CAGCAT10\j0285750.wmf"/>
          <p:cNvPicPr>
            <a:picLocks noChangeAspect="1" noChangeArrowheads="1"/>
          </p:cNvPicPr>
          <p:nvPr/>
        </p:nvPicPr>
        <p:blipFill>
          <a:blip r:embed="rId2"/>
          <a:srcRect/>
          <a:stretch>
            <a:fillRect/>
          </a:stretch>
        </p:blipFill>
        <p:spPr bwMode="auto">
          <a:xfrm>
            <a:off x="928662" y="1000108"/>
            <a:ext cx="7439810" cy="5429288"/>
          </a:xfrm>
          <a:prstGeom prst="rect">
            <a:avLst/>
          </a:prstGeom>
          <a:noFill/>
        </p:spPr>
      </p:pic>
      <p:sp>
        <p:nvSpPr>
          <p:cNvPr id="4" name="3 CuadroTexto"/>
          <p:cNvSpPr txBox="1"/>
          <p:nvPr/>
        </p:nvSpPr>
        <p:spPr>
          <a:xfrm>
            <a:off x="857224" y="2500306"/>
            <a:ext cx="7572428" cy="2123658"/>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s-ES" sz="4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dobe Garamond Pro Bold" pitchFamily="18" charset="0"/>
                <a:hlinkClick r:id="rId3" action="ppaction://hlinksldjump"/>
              </a:rPr>
              <a:t>INSTALACION</a:t>
            </a:r>
            <a:r>
              <a:rPr lang="es-ES" sz="4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dobe Garamond Pro Bold" pitchFamily="18" charset="0"/>
              </a:rPr>
              <a:t> , </a:t>
            </a:r>
            <a:r>
              <a:rPr lang="es-ES" sz="4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dobe Garamond Pro Bold" pitchFamily="18" charset="0"/>
                <a:hlinkClick r:id="rId4" action="ppaction://hlinksldjump"/>
              </a:rPr>
              <a:t>MANIPULACION</a:t>
            </a:r>
            <a:r>
              <a:rPr lang="es-ES" sz="4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dobe Garamond Pro Bold" pitchFamily="18" charset="0"/>
              </a:rPr>
              <a:t> Y </a:t>
            </a:r>
            <a:r>
              <a:rPr lang="es-ES" sz="4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dobe Garamond Pro Bold" pitchFamily="18" charset="0"/>
                <a:hlinkClick r:id="rId5" action="ppaction://hlinksldjump"/>
              </a:rPr>
              <a:t>USO DE LA COMPUTADORA</a:t>
            </a:r>
            <a:endParaRPr lang="es-ES"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dobe Garamond Pro Bold"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28596" y="571481"/>
            <a:ext cx="8358246" cy="8217634"/>
          </a:xfrm>
          <a:prstGeom prst="rect">
            <a:avLst/>
          </a:prstGeom>
          <a:noFill/>
        </p:spPr>
        <p:txBody>
          <a:bodyPr wrap="square" rtlCol="0">
            <a:spAutoFit/>
          </a:bodyPr>
          <a:lstStyle/>
          <a:p>
            <a:pPr algn="ctr"/>
            <a:r>
              <a:rPr lang="es-ES_tradnl" sz="3600" dirty="0" smtClean="0">
                <a:solidFill>
                  <a:srgbClr val="FF0000"/>
                </a:solidFill>
              </a:rPr>
              <a:t>INSTALACION</a:t>
            </a:r>
          </a:p>
          <a:p>
            <a:pPr algn="ctr"/>
            <a:r>
              <a:rPr lang="es-ES_tradnl" sz="3200" dirty="0" smtClean="0">
                <a:solidFill>
                  <a:srgbClr val="002060"/>
                </a:solidFill>
              </a:rPr>
              <a:t>Normas para instalación de la maquina:</a:t>
            </a:r>
          </a:p>
          <a:p>
            <a:pPr algn="just">
              <a:buFont typeface="Wingdings" pitchFamily="2" charset="2"/>
              <a:buChar char="§"/>
            </a:pPr>
            <a:r>
              <a:rPr lang="es-ES_tradnl" sz="2800" dirty="0" smtClean="0">
                <a:solidFill>
                  <a:srgbClr val="FF0000"/>
                </a:solidFill>
              </a:rPr>
              <a:t>No coloque la computadora en un lugar inestable</a:t>
            </a:r>
          </a:p>
          <a:p>
            <a:pPr algn="just">
              <a:buFont typeface="Wingdings" pitchFamily="2" charset="2"/>
              <a:buChar char="§"/>
            </a:pPr>
            <a:r>
              <a:rPr lang="es-ES_tradnl" sz="2800" dirty="0" smtClean="0">
                <a:solidFill>
                  <a:srgbClr val="FF0000"/>
                </a:solidFill>
              </a:rPr>
              <a:t>Elegir un lugar correcto donde no este al intemperie.</a:t>
            </a:r>
          </a:p>
          <a:p>
            <a:pPr algn="just">
              <a:buFont typeface="Wingdings" pitchFamily="2" charset="2"/>
              <a:buChar char="§"/>
            </a:pPr>
            <a:r>
              <a:rPr lang="es-ES_tradnl" sz="2800" dirty="0" smtClean="0">
                <a:solidFill>
                  <a:srgbClr val="FF0000"/>
                </a:solidFill>
              </a:rPr>
              <a:t>Se requiere para su conexión un contacto exclusivo.</a:t>
            </a:r>
          </a:p>
          <a:p>
            <a:pPr algn="just">
              <a:buFont typeface="Wingdings" pitchFamily="2" charset="2"/>
              <a:buChar char="§"/>
            </a:pPr>
            <a:r>
              <a:rPr lang="es-ES_tradnl" sz="2800" dirty="0" smtClean="0">
                <a:solidFill>
                  <a:srgbClr val="FF0000"/>
                </a:solidFill>
              </a:rPr>
              <a:t>Verificar que la corriente eléctrica sea segura.</a:t>
            </a:r>
          </a:p>
          <a:p>
            <a:pPr algn="just">
              <a:buFont typeface="Wingdings" pitchFamily="2" charset="2"/>
              <a:buChar char="§"/>
            </a:pPr>
            <a:r>
              <a:rPr lang="es-ES_tradnl" sz="2800" dirty="0" smtClean="0">
                <a:solidFill>
                  <a:srgbClr val="FF0000"/>
                </a:solidFill>
              </a:rPr>
              <a:t>La maquina debe encontrarse en un lugar ventilado.</a:t>
            </a:r>
          </a:p>
          <a:p>
            <a:pPr>
              <a:buFont typeface="Wingdings" pitchFamily="2" charset="2"/>
              <a:buChar char="§"/>
            </a:pPr>
            <a:r>
              <a:rPr lang="es-ES" sz="2800" dirty="0" smtClean="0">
                <a:solidFill>
                  <a:srgbClr val="FF0000"/>
                </a:solidFill>
              </a:rPr>
              <a:t>Coloca el monitor y el gabinete (CPU) en una superficie firme, plana y nivelada.</a:t>
            </a:r>
          </a:p>
          <a:p>
            <a:pPr>
              <a:buFont typeface="Wingdings" pitchFamily="2" charset="2"/>
              <a:buChar char="§"/>
            </a:pPr>
            <a:r>
              <a:rPr lang="es-ES" sz="2800" dirty="0" smtClean="0">
                <a:solidFill>
                  <a:srgbClr val="FF0000"/>
                </a:solidFill>
              </a:rPr>
              <a:t>corriente del monitor, el gabinete (CPU) y las bocinas al regulador de voltaje o al toma corriente más conveniente.</a:t>
            </a:r>
            <a:endParaRPr lang="es-ES_tradnl" sz="2800" dirty="0" smtClean="0">
              <a:solidFill>
                <a:srgbClr val="FF0000"/>
              </a:solidFill>
            </a:endParaRPr>
          </a:p>
          <a:p>
            <a:pPr algn="ctr"/>
            <a:endParaRPr lang="es-ES_tradnl" sz="3600" dirty="0" smtClean="0">
              <a:solidFill>
                <a:srgbClr val="FF0000"/>
              </a:solidFill>
            </a:endParaRPr>
          </a:p>
          <a:p>
            <a:pPr algn="ctr"/>
            <a:endParaRPr lang="es-ES_tradnl" sz="3600" dirty="0" smtClean="0">
              <a:solidFill>
                <a:srgbClr val="FF0000"/>
              </a:solidFill>
            </a:endParaRPr>
          </a:p>
          <a:p>
            <a:pPr algn="ctr"/>
            <a:endParaRPr lang="es-ES_tradnl" sz="3600" dirty="0" smtClean="0">
              <a:solidFill>
                <a:srgbClr val="FF0000"/>
              </a:solidFill>
            </a:endParaRPr>
          </a:p>
          <a:p>
            <a:pPr algn="ctr"/>
            <a:endParaRPr lang="es-ES_tradnl" sz="3600" dirty="0" smtClean="0">
              <a:solidFill>
                <a:srgbClr val="FF0000"/>
              </a:solidFill>
            </a:endParaRPr>
          </a:p>
          <a:p>
            <a:pPr algn="ctr"/>
            <a:endParaRPr lang="es-ES_tradnl" sz="36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plus(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strips(downLeft)">
                                      <p:cBhvr>
                                        <p:cTn id="12" dur="500"/>
                                        <p:tgtEl>
                                          <p:spTgt spid="4">
                                            <p:txEl>
                                              <p:pRg st="0" end="0"/>
                                            </p:txEl>
                                          </p:spTgt>
                                        </p:tgtEl>
                                      </p:cBhvr>
                                    </p:animEffect>
                                  </p:childTnLst>
                                </p:cTn>
                              </p:par>
                              <p:par>
                                <p:cTn id="13" presetID="18" presetClass="entr" presetSubtype="12" fill="hold" nodeType="with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strips(downLeft)">
                                      <p:cBhvr>
                                        <p:cTn id="15" dur="500"/>
                                        <p:tgtEl>
                                          <p:spTgt spid="4">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 calcmode="lin" valueType="num">
                                      <p:cBhvr additive="base">
                                        <p:cTn id="20"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4">
                                            <p:txEl>
                                              <p:pRg st="3" end="3"/>
                                            </p:txEl>
                                          </p:spTgt>
                                        </p:tgtEl>
                                        <p:attrNameLst>
                                          <p:attrName>style.visibility</p:attrName>
                                        </p:attrNameLst>
                                      </p:cBhvr>
                                      <p:to>
                                        <p:strVal val="visible"/>
                                      </p:to>
                                    </p:set>
                                    <p:anim calcmode="lin" valueType="num">
                                      <p:cBhvr additive="base">
                                        <p:cTn id="26"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 calcmode="lin" valueType="num">
                                      <p:cBhvr additive="base">
                                        <p:cTn id="32"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4">
                                            <p:txEl>
                                              <p:pRg st="5" end="5"/>
                                            </p:txEl>
                                          </p:spTgt>
                                        </p:tgtEl>
                                        <p:attrNameLst>
                                          <p:attrName>style.visibility</p:attrName>
                                        </p:attrNameLst>
                                      </p:cBhvr>
                                      <p:to>
                                        <p:strVal val="visible"/>
                                      </p:to>
                                    </p:set>
                                    <p:anim calcmode="lin" valueType="num">
                                      <p:cBhvr additive="base">
                                        <p:cTn id="38"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4">
                                            <p:txEl>
                                              <p:pRg st="6" end="6"/>
                                            </p:txEl>
                                          </p:spTgt>
                                        </p:tgtEl>
                                        <p:attrNameLst>
                                          <p:attrName>style.visibility</p:attrName>
                                        </p:attrNameLst>
                                      </p:cBhvr>
                                      <p:to>
                                        <p:strVal val="visible"/>
                                      </p:to>
                                    </p:set>
                                    <p:anim calcmode="lin" valueType="num">
                                      <p:cBhvr additive="base">
                                        <p:cTn id="44"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nodeType="clickEffect">
                                  <p:stCondLst>
                                    <p:cond delay="0"/>
                                  </p:stCondLst>
                                  <p:childTnLst>
                                    <p:set>
                                      <p:cBhvr>
                                        <p:cTn id="49" dur="1" fill="hold">
                                          <p:stCondLst>
                                            <p:cond delay="0"/>
                                          </p:stCondLst>
                                        </p:cTn>
                                        <p:tgtEl>
                                          <p:spTgt spid="4">
                                            <p:txEl>
                                              <p:pRg st="7" end="7"/>
                                            </p:txEl>
                                          </p:spTgt>
                                        </p:tgtEl>
                                        <p:attrNameLst>
                                          <p:attrName>style.visibility</p:attrName>
                                        </p:attrNameLst>
                                      </p:cBhvr>
                                      <p:to>
                                        <p:strVal val="visible"/>
                                      </p:to>
                                    </p:set>
                                    <p:anim calcmode="lin" valueType="num">
                                      <p:cBhvr additive="base">
                                        <p:cTn id="50"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nodeType="clickEffect">
                                  <p:stCondLst>
                                    <p:cond delay="0"/>
                                  </p:stCondLst>
                                  <p:childTnLst>
                                    <p:set>
                                      <p:cBhvr>
                                        <p:cTn id="55" dur="1" fill="hold">
                                          <p:stCondLst>
                                            <p:cond delay="0"/>
                                          </p:stCondLst>
                                        </p:cTn>
                                        <p:tgtEl>
                                          <p:spTgt spid="4">
                                            <p:txEl>
                                              <p:pRg st="8" end="8"/>
                                            </p:txEl>
                                          </p:spTgt>
                                        </p:tgtEl>
                                        <p:attrNameLst>
                                          <p:attrName>style.visibility</p:attrName>
                                        </p:attrNameLst>
                                      </p:cBhvr>
                                      <p:to>
                                        <p:strVal val="visible"/>
                                      </p:to>
                                    </p:set>
                                    <p:anim calcmode="lin" valueType="num">
                                      <p:cBhvr additive="base">
                                        <p:cTn id="56"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1214414" y="857232"/>
            <a:ext cx="7358114" cy="523220"/>
          </a:xfrm>
          <a:prstGeom prst="rect">
            <a:avLst/>
          </a:prstGeom>
          <a:noFill/>
        </p:spPr>
        <p:txBody>
          <a:bodyPr wrap="square" rtlCol="0">
            <a:spAutoFit/>
          </a:bodyPr>
          <a:lstStyle/>
          <a:p>
            <a:pPr algn="ctr"/>
            <a:r>
              <a:rPr lang="es-ES_tradnl" sz="2800" dirty="0" smtClean="0">
                <a:solidFill>
                  <a:srgbClr val="FF0000"/>
                </a:solidFill>
                <a:latin typeface="Adobe Garamond Pro Bold" pitchFamily="18" charset="0"/>
              </a:rPr>
              <a:t>MANIPULACION DE LA COMPUTADORA</a:t>
            </a:r>
            <a:endParaRPr lang="es-ES_tradnl" sz="2800" dirty="0">
              <a:solidFill>
                <a:srgbClr val="FF0000"/>
              </a:solidFill>
              <a:latin typeface="Adobe Garamond Pro Bold" pitchFamily="18" charset="0"/>
            </a:endParaRPr>
          </a:p>
        </p:txBody>
      </p:sp>
      <p:sp>
        <p:nvSpPr>
          <p:cNvPr id="3" name="2 Rectángulo"/>
          <p:cNvSpPr/>
          <p:nvPr/>
        </p:nvSpPr>
        <p:spPr>
          <a:xfrm>
            <a:off x="642910" y="1643050"/>
            <a:ext cx="8001056" cy="3754874"/>
          </a:xfrm>
          <a:prstGeom prst="rect">
            <a:avLst/>
          </a:prstGeom>
        </p:spPr>
        <p:txBody>
          <a:bodyPr wrap="square">
            <a:spAutoFit/>
          </a:bodyPr>
          <a:lstStyle/>
          <a:p>
            <a:r>
              <a:rPr lang="es-ES" sz="2000" dirty="0" smtClean="0">
                <a:solidFill>
                  <a:srgbClr val="002060"/>
                </a:solidFill>
              </a:rPr>
              <a:t>Una vez que el sistema operativo ha sido instalado, el escritorio puede personalizarse para satisfacer las necesidades individuales. El escritorio de una computadora es una representación gráfica de un espacio de trabajo. El escritorio posee íconos, barras de herramientas y menús para manipular archivos. Puede personalizarse con imágenes, sonidos y colores para obtener una apariencia y una configuración más acordes a las necesidades del usuario.</a:t>
            </a:r>
          </a:p>
          <a:p>
            <a:endParaRPr lang="es-ES" sz="2000" dirty="0" smtClean="0">
              <a:solidFill>
                <a:srgbClr val="002060"/>
              </a:solidFill>
            </a:endParaRPr>
          </a:p>
          <a:p>
            <a:r>
              <a:rPr lang="es-ES" sz="2000" dirty="0" smtClean="0">
                <a:solidFill>
                  <a:srgbClr val="002060"/>
                </a:solidFill>
              </a:rPr>
              <a:t>La computadora tiene varias funciones que tu puedes configurar a tu requerimiento, pero debes manipular el equipo con los cuidados necesarios.</a:t>
            </a:r>
            <a:r>
              <a:rPr lang="es-ES" dirty="0" smtClean="0">
                <a:solidFill>
                  <a:srgbClr val="002060"/>
                </a:solidFill>
              </a:rPr>
              <a:t/>
            </a:r>
            <a:br>
              <a:rPr lang="es-ES" dirty="0" smtClean="0">
                <a:solidFill>
                  <a:srgbClr val="002060"/>
                </a:solidFill>
              </a:rPr>
            </a:br>
            <a:endParaRPr lang="es-ES"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diamond(in)">
                                      <p:cBhvr>
                                        <p:cTn id="10"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857356" y="785794"/>
            <a:ext cx="6429420" cy="523220"/>
          </a:xfrm>
          <a:prstGeom prst="rect">
            <a:avLst/>
          </a:prstGeom>
          <a:noFill/>
        </p:spPr>
        <p:txBody>
          <a:bodyPr wrap="square" rtlCol="0">
            <a:spAutoFit/>
          </a:bodyPr>
          <a:lstStyle/>
          <a:p>
            <a:r>
              <a:rPr lang="es-ES_tradnl" sz="2800" dirty="0" smtClean="0">
                <a:solidFill>
                  <a:srgbClr val="FF0000"/>
                </a:solidFill>
                <a:latin typeface="Adobe Garamond Pro Bold" pitchFamily="18" charset="0"/>
              </a:rPr>
              <a:t>USO DE LA COMPUTADORA</a:t>
            </a:r>
            <a:endParaRPr lang="es-ES_tradnl" sz="2800" dirty="0">
              <a:solidFill>
                <a:srgbClr val="FF0000"/>
              </a:solidFill>
              <a:latin typeface="Adobe Garamond Pro Bold" pitchFamily="18" charset="0"/>
            </a:endParaRPr>
          </a:p>
        </p:txBody>
      </p:sp>
      <p:sp>
        <p:nvSpPr>
          <p:cNvPr id="3" name="2 Rectángulo"/>
          <p:cNvSpPr/>
          <p:nvPr/>
        </p:nvSpPr>
        <p:spPr>
          <a:xfrm>
            <a:off x="857224" y="1643050"/>
            <a:ext cx="7500990" cy="646331"/>
          </a:xfrm>
          <a:prstGeom prst="rect">
            <a:avLst/>
          </a:prstGeom>
        </p:spPr>
        <p:txBody>
          <a:bodyPr wrap="square">
            <a:spAutoFit/>
          </a:bodyPr>
          <a:lstStyle/>
          <a:p>
            <a:r>
              <a:rPr lang="es-ES" dirty="0" smtClean="0">
                <a:solidFill>
                  <a:srgbClr val="002060"/>
                </a:solidFill>
              </a:rPr>
              <a:t>También denominada ordenador , es una </a:t>
            </a:r>
            <a:r>
              <a:rPr lang="es-ES" dirty="0" smtClean="0">
                <a:solidFill>
                  <a:srgbClr val="002060"/>
                </a:solidFill>
                <a:hlinkClick r:id="rId2" action="ppaction://hlinkfile" tooltip="Máquina"/>
              </a:rPr>
              <a:t>máquina</a:t>
            </a:r>
            <a:r>
              <a:rPr lang="es-ES" dirty="0" smtClean="0">
                <a:solidFill>
                  <a:srgbClr val="002060"/>
                </a:solidFill>
              </a:rPr>
              <a:t> </a:t>
            </a:r>
            <a:r>
              <a:rPr lang="es-ES" dirty="0" smtClean="0">
                <a:solidFill>
                  <a:srgbClr val="002060"/>
                </a:solidFill>
                <a:hlinkClick r:id="rId3" action="ppaction://hlinkfile" tooltip="Electrónica"/>
              </a:rPr>
              <a:t>electrónica</a:t>
            </a:r>
            <a:r>
              <a:rPr lang="es-ES" dirty="0" smtClean="0">
                <a:solidFill>
                  <a:srgbClr val="002060"/>
                </a:solidFill>
              </a:rPr>
              <a:t> que recibe y procesa </a:t>
            </a:r>
            <a:r>
              <a:rPr lang="es-ES" dirty="0" smtClean="0">
                <a:solidFill>
                  <a:srgbClr val="002060"/>
                </a:solidFill>
                <a:hlinkClick r:id="rId4" action="ppaction://hlinkfile" tooltip="Datos"/>
              </a:rPr>
              <a:t>datos</a:t>
            </a:r>
            <a:r>
              <a:rPr lang="es-ES" dirty="0" smtClean="0">
                <a:solidFill>
                  <a:srgbClr val="002060"/>
                </a:solidFill>
              </a:rPr>
              <a:t> para convertirlos en información útil.</a:t>
            </a:r>
            <a:endParaRPr lang="es-ES" dirty="0">
              <a:solidFill>
                <a:srgbClr val="002060"/>
              </a:solidFill>
            </a:endParaRPr>
          </a:p>
        </p:txBody>
      </p:sp>
      <p:sp>
        <p:nvSpPr>
          <p:cNvPr id="5" name="4 Rectángulo"/>
          <p:cNvSpPr/>
          <p:nvPr/>
        </p:nvSpPr>
        <p:spPr>
          <a:xfrm>
            <a:off x="857224" y="2285992"/>
            <a:ext cx="7715304" cy="923330"/>
          </a:xfrm>
          <a:prstGeom prst="rect">
            <a:avLst/>
          </a:prstGeom>
        </p:spPr>
        <p:txBody>
          <a:bodyPr wrap="square">
            <a:spAutoFit/>
          </a:bodyPr>
          <a:lstStyle/>
          <a:p>
            <a:r>
              <a:rPr lang="es-ES" dirty="0" smtClean="0">
                <a:solidFill>
                  <a:srgbClr val="002060"/>
                </a:solidFill>
              </a:rPr>
              <a:t>Los computadores permiten a los diseñadores realizar planes más fácilmente, ellos posibilitan a los distritadores generar un gran número de planes de configuración alternativos para comparación y evaluación. </a:t>
            </a:r>
            <a:endParaRPr lang="es-ES" dirty="0">
              <a:solidFill>
                <a:srgbClr val="002060"/>
              </a:solidFill>
            </a:endParaRPr>
          </a:p>
        </p:txBody>
      </p:sp>
      <p:sp>
        <p:nvSpPr>
          <p:cNvPr id="6" name="5 Rectángulo"/>
          <p:cNvSpPr/>
          <p:nvPr/>
        </p:nvSpPr>
        <p:spPr>
          <a:xfrm>
            <a:off x="857224" y="3286124"/>
            <a:ext cx="7929618" cy="3139321"/>
          </a:xfrm>
          <a:prstGeom prst="rect">
            <a:avLst/>
          </a:prstGeom>
        </p:spPr>
        <p:txBody>
          <a:bodyPr wrap="square">
            <a:spAutoFit/>
          </a:bodyPr>
          <a:lstStyle/>
          <a:p>
            <a:r>
              <a:rPr lang="es-ES" dirty="0" smtClean="0">
                <a:solidFill>
                  <a:srgbClr val="002060"/>
                </a:solidFill>
              </a:rPr>
              <a:t>El uso de la computadora en sus diversas modalidades ofrece, sobre otros métodos de enseñanza, ventajas tales como: </a:t>
            </a:r>
            <a:br>
              <a:rPr lang="es-ES" dirty="0" smtClean="0">
                <a:solidFill>
                  <a:srgbClr val="002060"/>
                </a:solidFill>
              </a:rPr>
            </a:br>
            <a:r>
              <a:rPr lang="es-ES" dirty="0" smtClean="0">
                <a:solidFill>
                  <a:srgbClr val="002060"/>
                </a:solidFill>
              </a:rPr>
              <a:t>• Participación activa del alumno en la construcción de su propio aprendizaje. </a:t>
            </a:r>
            <a:br>
              <a:rPr lang="es-ES" dirty="0" smtClean="0">
                <a:solidFill>
                  <a:srgbClr val="002060"/>
                </a:solidFill>
              </a:rPr>
            </a:br>
            <a:r>
              <a:rPr lang="es-ES" dirty="0" smtClean="0">
                <a:solidFill>
                  <a:srgbClr val="002060"/>
                </a:solidFill>
              </a:rPr>
              <a:t>• Interacción entre el alumno y la máquina. </a:t>
            </a:r>
            <a:br>
              <a:rPr lang="es-ES" dirty="0" smtClean="0">
                <a:solidFill>
                  <a:srgbClr val="002060"/>
                </a:solidFill>
              </a:rPr>
            </a:br>
            <a:r>
              <a:rPr lang="es-ES" dirty="0" smtClean="0">
                <a:solidFill>
                  <a:srgbClr val="002060"/>
                </a:solidFill>
              </a:rPr>
              <a:t>• La posibilidad de dar una atención individual al estudiante. </a:t>
            </a:r>
            <a:br>
              <a:rPr lang="es-ES" dirty="0" smtClean="0">
                <a:solidFill>
                  <a:srgbClr val="002060"/>
                </a:solidFill>
              </a:rPr>
            </a:br>
            <a:r>
              <a:rPr lang="es-ES" dirty="0" smtClean="0">
                <a:solidFill>
                  <a:srgbClr val="002060"/>
                </a:solidFill>
              </a:rPr>
              <a:t>• La posibilidad de crear micro mundos que le permiten explorar y conjeturar </a:t>
            </a:r>
            <a:br>
              <a:rPr lang="es-ES" dirty="0" smtClean="0">
                <a:solidFill>
                  <a:srgbClr val="002060"/>
                </a:solidFill>
              </a:rPr>
            </a:br>
            <a:r>
              <a:rPr lang="es-ES" dirty="0" smtClean="0">
                <a:solidFill>
                  <a:srgbClr val="002060"/>
                </a:solidFill>
              </a:rPr>
              <a:t>• Permite el desarrollo cognitivo del estudiante. </a:t>
            </a:r>
            <a:br>
              <a:rPr lang="es-ES" dirty="0" smtClean="0">
                <a:solidFill>
                  <a:srgbClr val="002060"/>
                </a:solidFill>
              </a:rPr>
            </a:br>
            <a:r>
              <a:rPr lang="es-ES" dirty="0" smtClean="0">
                <a:solidFill>
                  <a:srgbClr val="002060"/>
                </a:solidFill>
              </a:rPr>
              <a:t>• Control del tiempo y secuencia del aprendizaje por el alumno. </a:t>
            </a:r>
            <a:br>
              <a:rPr lang="es-ES" dirty="0" smtClean="0">
                <a:solidFill>
                  <a:srgbClr val="002060"/>
                </a:solidFill>
              </a:rPr>
            </a:br>
            <a:r>
              <a:rPr lang="es-ES" dirty="0" smtClean="0">
                <a:solidFill>
                  <a:srgbClr val="002060"/>
                </a:solidFill>
              </a:rPr>
              <a:t>A través de la retroalimentación inmediata y efectiva, el alumno puede aprender de sus errores. </a:t>
            </a:r>
            <a:r>
              <a:rPr lang="es-ES" dirty="0" smtClean="0"/>
              <a:t/>
            </a:r>
            <a:br>
              <a:rPr lang="es-ES" dirty="0" smtClean="0"/>
            </a:br>
            <a:endParaRPr lang="es-E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randombar(horizontal)">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102</TotalTime>
  <Words>274</Words>
  <Application>Microsoft Office PowerPoint</Application>
  <PresentationFormat>Presentación en pantalla (4:3)</PresentationFormat>
  <Paragraphs>21</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Flujo</vt:lpstr>
      <vt:lpstr>Diapositiva 1</vt:lpstr>
      <vt:lpstr>Diapositiva 2</vt:lpstr>
      <vt:lpstr>Diapositiva 3</vt:lpstr>
      <vt:lpstr>Diapositiva 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ALEX</dc:creator>
  <cp:lastModifiedBy>ALEX</cp:lastModifiedBy>
  <cp:revision>13</cp:revision>
  <dcterms:created xsi:type="dcterms:W3CDTF">2010-10-12T15:29:26Z</dcterms:created>
  <dcterms:modified xsi:type="dcterms:W3CDTF">2010-10-13T15:04:05Z</dcterms:modified>
</cp:coreProperties>
</file>