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3" r:id="rId6"/>
    <p:sldId id="260" r:id="rId7"/>
    <p:sldId id="262" r:id="rId8"/>
    <p:sldId id="261" r:id="rId9"/>
    <p:sldId id="264" r:id="rId10"/>
    <p:sldId id="265"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D5F99F7E-7A3A-465A-94BD-07BA1F7E1BE0}" type="datetimeFigureOut">
              <a:rPr lang="es-ES" smtClean="0"/>
              <a:t>12/02/2005</a:t>
            </a:fld>
            <a:endParaRPr lang="es-ES"/>
          </a:p>
        </p:txBody>
      </p:sp>
      <p:sp>
        <p:nvSpPr>
          <p:cNvPr id="17" name="16 Marcador de pie de página"/>
          <p:cNvSpPr>
            <a:spLocks noGrp="1"/>
          </p:cNvSpPr>
          <p:nvPr>
            <p:ph type="ftr" sz="quarter" idx="11"/>
          </p:nvPr>
        </p:nvSpPr>
        <p:spPr>
          <a:xfrm>
            <a:off x="5410200" y="4205288"/>
            <a:ext cx="1295400" cy="457200"/>
          </a:xfrm>
        </p:spPr>
        <p:txBody>
          <a:bodyPr/>
          <a:lstStyle/>
          <a:p>
            <a:endParaRPr lang="es-ES"/>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981A45C-72BB-4A06-8B8A-13BB1807577A}"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5F99F7E-7A3A-465A-94BD-07BA1F7E1BE0}" type="datetimeFigureOut">
              <a:rPr lang="es-ES" smtClean="0"/>
              <a:t>12/02/2005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81A45C-72BB-4A06-8B8A-13BB1807577A}"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5F99F7E-7A3A-465A-94BD-07BA1F7E1BE0}" type="datetimeFigureOut">
              <a:rPr lang="es-ES" smtClean="0"/>
              <a:t>12/02/2005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81A45C-72BB-4A06-8B8A-13BB1807577A}"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5F99F7E-7A3A-465A-94BD-07BA1F7E1BE0}" type="datetimeFigureOut">
              <a:rPr lang="es-ES" smtClean="0"/>
              <a:t>12/02/2005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81A45C-72BB-4A06-8B8A-13BB1807577A}"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5F99F7E-7A3A-465A-94BD-07BA1F7E1BE0}" type="datetimeFigureOut">
              <a:rPr lang="es-ES" smtClean="0"/>
              <a:t>12/02/2005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81A45C-72BB-4A06-8B8A-13BB1807577A}"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5F99F7E-7A3A-465A-94BD-07BA1F7E1BE0}" type="datetimeFigureOut">
              <a:rPr lang="es-ES" smtClean="0"/>
              <a:t>12/02/2005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81A45C-72BB-4A06-8B8A-13BB1807577A}"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D5F99F7E-7A3A-465A-94BD-07BA1F7E1BE0}" type="datetimeFigureOut">
              <a:rPr lang="es-ES" smtClean="0"/>
              <a:t>12/02/2005</a:t>
            </a:fld>
            <a:endParaRPr lang="es-ES"/>
          </a:p>
        </p:txBody>
      </p:sp>
      <p:sp>
        <p:nvSpPr>
          <p:cNvPr id="27" name="26 Marcador de número de diapositiva"/>
          <p:cNvSpPr>
            <a:spLocks noGrp="1"/>
          </p:cNvSpPr>
          <p:nvPr>
            <p:ph type="sldNum" sz="quarter" idx="11"/>
          </p:nvPr>
        </p:nvSpPr>
        <p:spPr/>
        <p:txBody>
          <a:bodyPr rtlCol="0"/>
          <a:lstStyle/>
          <a:p>
            <a:fld id="{5981A45C-72BB-4A06-8B8A-13BB1807577A}" type="slidenum">
              <a:rPr lang="es-ES" smtClean="0"/>
              <a:t>‹Nº›</a:t>
            </a:fld>
            <a:endParaRPr lang="es-ES"/>
          </a:p>
        </p:txBody>
      </p:sp>
      <p:sp>
        <p:nvSpPr>
          <p:cNvPr id="28" name="2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D5F99F7E-7A3A-465A-94BD-07BA1F7E1BE0}" type="datetimeFigureOut">
              <a:rPr lang="es-ES" smtClean="0"/>
              <a:t>12/02/2005</a:t>
            </a:fld>
            <a:endParaRPr lang="es-ES"/>
          </a:p>
        </p:txBody>
      </p:sp>
      <p:sp>
        <p:nvSpPr>
          <p:cNvPr id="4" name="3 Marcador de pie de página"/>
          <p:cNvSpPr>
            <a:spLocks noGrp="1"/>
          </p:cNvSpPr>
          <p:nvPr>
            <p:ph type="ftr" sz="quarter" idx="11"/>
          </p:nvPr>
        </p:nvSpPr>
        <p:spPr>
          <a:xfrm>
            <a:off x="5257800" y="612648"/>
            <a:ext cx="1325880" cy="457200"/>
          </a:xfrm>
        </p:spPr>
        <p:txBody>
          <a:bodyPr/>
          <a:lstStyle/>
          <a:p>
            <a:endParaRPr lang="es-ES"/>
          </a:p>
        </p:txBody>
      </p:sp>
      <p:sp>
        <p:nvSpPr>
          <p:cNvPr id="5" name="4 Marcador de número de diapositiva"/>
          <p:cNvSpPr>
            <a:spLocks noGrp="1"/>
          </p:cNvSpPr>
          <p:nvPr>
            <p:ph type="sldNum" sz="quarter" idx="12"/>
          </p:nvPr>
        </p:nvSpPr>
        <p:spPr>
          <a:xfrm>
            <a:off x="8174736" y="2272"/>
            <a:ext cx="762000" cy="365760"/>
          </a:xfrm>
        </p:spPr>
        <p:txBody>
          <a:bodyPr/>
          <a:lstStyle/>
          <a:p>
            <a:fld id="{5981A45C-72BB-4A06-8B8A-13BB1807577A}"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5F99F7E-7A3A-465A-94BD-07BA1F7E1BE0}" type="datetimeFigureOut">
              <a:rPr lang="es-ES" smtClean="0"/>
              <a:t>12/02/2005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81A45C-72BB-4A06-8B8A-13BB1807577A}"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5F99F7E-7A3A-465A-94BD-07BA1F7E1BE0}" type="datetimeFigureOut">
              <a:rPr lang="es-ES" smtClean="0"/>
              <a:t>12/02/2005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81A45C-72BB-4A06-8B8A-13BB1807577A}"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5F99F7E-7A3A-465A-94BD-07BA1F7E1BE0}" type="datetimeFigureOut">
              <a:rPr lang="es-ES" smtClean="0"/>
              <a:t>12/02/2005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81A45C-72BB-4A06-8B8A-13BB1807577A}"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5F99F7E-7A3A-465A-94BD-07BA1F7E1BE0}" type="datetimeFigureOut">
              <a:rPr lang="es-ES" smtClean="0"/>
              <a:t>12/02/2005</a:t>
            </a:fld>
            <a:endParaRPr lang="es-ES"/>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ES"/>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981A45C-72BB-4A06-8B8A-13BB1807577A}"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Capa 6 del Modelo OSI</a:t>
            </a:r>
            <a:br>
              <a:rPr lang="es-ES" dirty="0" smtClean="0"/>
            </a:br>
            <a:endParaRPr lang="es-ES" dirty="0"/>
          </a:p>
        </p:txBody>
      </p:sp>
      <p:sp>
        <p:nvSpPr>
          <p:cNvPr id="3" name="2 Subtítulo"/>
          <p:cNvSpPr>
            <a:spLocks noGrp="1"/>
          </p:cNvSpPr>
          <p:nvPr>
            <p:ph type="subTitle" idx="1"/>
          </p:nvPr>
        </p:nvSpPr>
        <p:spPr/>
        <p:txBody>
          <a:bodyPr/>
          <a:lstStyle/>
          <a:p>
            <a:r>
              <a:rPr lang="es-ES" dirty="0" smtClean="0"/>
              <a:t>“Capa de presentación”</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cifrado de datos.jpg"/>
          <p:cNvPicPr>
            <a:picLocks noChangeAspect="1"/>
          </p:cNvPicPr>
          <p:nvPr/>
        </p:nvPicPr>
        <p:blipFill>
          <a:blip r:embed="rId2" cstate="print"/>
          <a:stretch>
            <a:fillRect/>
          </a:stretch>
        </p:blipFill>
        <p:spPr>
          <a:xfrm>
            <a:off x="5364088" y="2492896"/>
            <a:ext cx="3564260" cy="407707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1 Título"/>
          <p:cNvSpPr>
            <a:spLocks noGrp="1"/>
          </p:cNvSpPr>
          <p:nvPr>
            <p:ph type="title"/>
          </p:nvPr>
        </p:nvSpPr>
        <p:spPr>
          <a:xfrm>
            <a:off x="539552" y="620688"/>
            <a:ext cx="8229600" cy="1066800"/>
          </a:xfrm>
        </p:spPr>
        <p:txBody>
          <a:bodyPr/>
          <a:lstStyle/>
          <a:p>
            <a:r>
              <a:rPr lang="es-ES" dirty="0" smtClean="0"/>
              <a:t>Ejemplo</a:t>
            </a:r>
            <a:endParaRPr lang="es-ES" dirty="0"/>
          </a:p>
        </p:txBody>
      </p:sp>
      <p:sp>
        <p:nvSpPr>
          <p:cNvPr id="3" name="2 Marcador de contenido"/>
          <p:cNvSpPr>
            <a:spLocks noGrp="1"/>
          </p:cNvSpPr>
          <p:nvPr>
            <p:ph idx="1"/>
          </p:nvPr>
        </p:nvSpPr>
        <p:spPr>
          <a:xfrm>
            <a:off x="467544" y="1700808"/>
            <a:ext cx="8229600" cy="4325112"/>
          </a:xfrm>
        </p:spPr>
        <p:txBody>
          <a:bodyPr/>
          <a:lstStyle/>
          <a:p>
            <a:r>
              <a:rPr lang="es-ES" dirty="0" smtClean="0"/>
              <a:t>Las transacciones financieras (por ej., los datos de las tarjetas de crédito) utilizan el cifrado para proteger la información confidencial que se envía a través de Internet.</a:t>
            </a:r>
          </a:p>
          <a:p>
            <a:r>
              <a:rPr lang="es-ES" dirty="0" smtClean="0"/>
              <a:t> Se utiliza una clave de cifrado                           para cifrar los datos en el lugar                       origen y luego descifrarlos en                                  el lugar destino.</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3- Compresión de Archivos</a:t>
            </a:r>
            <a:endParaRPr lang="es-ES" dirty="0"/>
          </a:p>
        </p:txBody>
      </p:sp>
      <p:sp>
        <p:nvSpPr>
          <p:cNvPr id="3" name="2 Marcador de contenido"/>
          <p:cNvSpPr>
            <a:spLocks noGrp="1"/>
          </p:cNvSpPr>
          <p:nvPr>
            <p:ph idx="1"/>
          </p:nvPr>
        </p:nvSpPr>
        <p:spPr/>
        <p:txBody>
          <a:bodyPr/>
          <a:lstStyle/>
          <a:p>
            <a:r>
              <a:rPr lang="es-ES" dirty="0" smtClean="0"/>
              <a:t>La compresión funciona mediante el uso de algoritmos (fórmulas matemáticas complejas) para reducir el tamaño de los archivos. </a:t>
            </a:r>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El algoritmo busca patrones de bits repetidos en el archivo y entonces los reemplaza con un </a:t>
            </a:r>
            <a:r>
              <a:rPr lang="es-ES" dirty="0" err="1" smtClean="0"/>
              <a:t>token</a:t>
            </a:r>
            <a:r>
              <a:rPr lang="es-ES" dirty="0" smtClean="0"/>
              <a:t>. Un </a:t>
            </a:r>
            <a:r>
              <a:rPr lang="es-ES" dirty="0" err="1" smtClean="0"/>
              <a:t>token</a:t>
            </a:r>
            <a:r>
              <a:rPr lang="es-ES" dirty="0" smtClean="0"/>
              <a:t> es un patrón de bit mucho más corto que representa el patrón largo.</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¿Qué objetivo tiene la capa de presentación?</a:t>
            </a:r>
            <a:endParaRPr lang="es-ES" dirty="0"/>
          </a:p>
        </p:txBody>
      </p:sp>
      <p:sp>
        <p:nvSpPr>
          <p:cNvPr id="3" name="2 Marcador de contenido"/>
          <p:cNvSpPr>
            <a:spLocks noGrp="1"/>
          </p:cNvSpPr>
          <p:nvPr>
            <p:ph idx="1"/>
          </p:nvPr>
        </p:nvSpPr>
        <p:spPr/>
        <p:txBody>
          <a:bodyPr/>
          <a:lstStyle/>
          <a:p>
            <a:r>
              <a:rPr lang="es-ES" dirty="0" smtClean="0"/>
              <a:t>El objetivo es encargarse de la representación de la información, de manera que aunque distintos equipos puedan tener diferentes representaciones internas de caracteres los datos lleguen de manera reconocible.</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Esta capa es la primera en trabajar más el contenido de la comunicación que el cómo se establece la misma. En ella se tratan aspectos tales como la semántica y la sintaxis de los datos transmitidos.</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r>
              <a:rPr lang="es-ES" dirty="0" smtClean="0"/>
              <a:t>pensemos en la analogía de dos personas que hablan distintos idiomas. La única forma de que se puedan entender es que otra persona les traduzca. La capa de presentación actúa como traductor de los dispositivos que necesitan comunicarse dentro de una red.</a:t>
            </a:r>
          </a:p>
          <a:p>
            <a:endParaRPr lang="es-ES" dirty="0" smtClean="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r>
              <a:rPr lang="es-ES" b="1" dirty="0" smtClean="0"/>
              <a:t>La Capa 6, o capa de presentación, cumple tres funciones principales:</a:t>
            </a:r>
          </a:p>
          <a:p>
            <a:r>
              <a:rPr lang="es-ES" dirty="0" smtClean="0"/>
              <a:t>Formateo de datos (presentación) </a:t>
            </a:r>
          </a:p>
          <a:p>
            <a:r>
              <a:rPr lang="es-ES" dirty="0" smtClean="0"/>
              <a:t>Cifrado de datos </a:t>
            </a:r>
          </a:p>
          <a:p>
            <a:r>
              <a:rPr lang="es-ES" dirty="0" smtClean="0"/>
              <a:t>Compresión de datos </a:t>
            </a:r>
            <a:endParaRPr lang="es-ES" dirty="0"/>
          </a:p>
        </p:txBody>
      </p:sp>
      <p:pic>
        <p:nvPicPr>
          <p:cNvPr id="4" name="3 Marcador de contenido" descr="img03031.gif"/>
          <p:cNvPicPr>
            <a:picLocks noChangeAspect="1"/>
          </p:cNvPicPr>
          <p:nvPr/>
        </p:nvPicPr>
        <p:blipFill>
          <a:blip r:embed="rId2" cstate="print"/>
          <a:stretch>
            <a:fillRect/>
          </a:stretch>
        </p:blipFill>
        <p:spPr>
          <a:xfrm>
            <a:off x="4355976" y="3645024"/>
            <a:ext cx="4581525" cy="302433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67544" y="692696"/>
            <a:ext cx="8229600" cy="1066800"/>
          </a:xfrm>
        </p:spPr>
        <p:txBody>
          <a:bodyPr>
            <a:normAutofit fontScale="90000"/>
          </a:bodyPr>
          <a:lstStyle/>
          <a:p>
            <a:r>
              <a:rPr lang="es-ES" dirty="0" smtClean="0"/>
              <a:t>1- Formateo de Datos</a:t>
            </a:r>
            <a:br>
              <a:rPr lang="es-ES" dirty="0" smtClean="0"/>
            </a:br>
            <a:endParaRPr lang="es-ES" dirty="0"/>
          </a:p>
        </p:txBody>
      </p:sp>
      <p:sp>
        <p:nvSpPr>
          <p:cNvPr id="6" name="5 Marcador de contenido"/>
          <p:cNvSpPr>
            <a:spLocks noGrp="1"/>
          </p:cNvSpPr>
          <p:nvPr>
            <p:ph idx="1"/>
          </p:nvPr>
        </p:nvSpPr>
        <p:spPr>
          <a:xfrm>
            <a:off x="457200" y="1268760"/>
            <a:ext cx="8229600" cy="5305776"/>
          </a:xfrm>
        </p:spPr>
        <p:txBody>
          <a:bodyPr>
            <a:normAutofit/>
          </a:bodyPr>
          <a:lstStyle/>
          <a:p>
            <a:r>
              <a:rPr lang="es-ES" dirty="0" smtClean="0"/>
              <a:t>Para comprender cómo funciona el formateo de datos, imagina dos sistemas diferentes. El primer sistema utiliza el Código ampliado de caracteres decimal codificados en binario (EBCDIC) para representar los caracteres en la pantalla.</a:t>
            </a:r>
          </a:p>
          <a:p>
            <a:pPr>
              <a:buNone/>
            </a:pPr>
            <a:endParaRPr lang="es-ES" dirty="0" smtClean="0"/>
          </a:p>
          <a:p>
            <a:r>
              <a:rPr lang="es-ES" dirty="0" smtClean="0"/>
              <a:t> El segundo sistema utiliza el Código americano normalizado para el intercambio de la información (ASCII) para la misma función. La Capa 6 opera como traductor entre estos dos tipos diferentes de códigos.</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980728"/>
            <a:ext cx="8229600" cy="1228998"/>
          </a:xfrm>
        </p:spPr>
        <p:txBody>
          <a:bodyPr>
            <a:normAutofit fontScale="90000"/>
          </a:bodyPr>
          <a:lstStyle/>
          <a:p>
            <a:r>
              <a:rPr lang="es-ES" sz="3600" dirty="0" smtClean="0"/>
              <a:t>Los estándares de la Capa 6 también determinan la presentación de las imágenes gráficas.</a:t>
            </a:r>
            <a:r>
              <a:rPr lang="es-ES" dirty="0" smtClean="0"/>
              <a:t/>
            </a:r>
            <a:br>
              <a:rPr lang="es-ES" dirty="0" smtClean="0"/>
            </a:br>
            <a:endParaRPr lang="es-ES" dirty="0"/>
          </a:p>
        </p:txBody>
      </p:sp>
      <p:sp>
        <p:nvSpPr>
          <p:cNvPr id="3" name="2 Marcador de contenido"/>
          <p:cNvSpPr>
            <a:spLocks noGrp="1"/>
          </p:cNvSpPr>
          <p:nvPr>
            <p:ph idx="1"/>
          </p:nvPr>
        </p:nvSpPr>
        <p:spPr/>
        <p:txBody>
          <a:bodyPr>
            <a:normAutofit fontScale="92500"/>
          </a:bodyPr>
          <a:lstStyle/>
          <a:p>
            <a:r>
              <a:rPr lang="es-ES" dirty="0" smtClean="0"/>
              <a:t>Ejemplos:</a:t>
            </a:r>
          </a:p>
          <a:p>
            <a:r>
              <a:rPr lang="es-ES" dirty="0" smtClean="0"/>
              <a:t>GIF: Un formato de imagen utilizado en los primeros tiempos de las comunicaciones, en las famosas BBS o boletines electrónicos</a:t>
            </a:r>
          </a:p>
          <a:p>
            <a:r>
              <a:rPr lang="es-ES" dirty="0" smtClean="0"/>
              <a:t>TIFF (Formato de archivo de imagen etiquetado): Un formato para imágenes con asignación de bits de alta resolución </a:t>
            </a:r>
          </a:p>
          <a:p>
            <a:r>
              <a:rPr lang="es-ES" dirty="0" smtClean="0"/>
              <a:t>JPEG (Grupo conjunto de expertos fotográficos): Formato gráfico utilizado para fotografía e imágenes complejas con buena calidad/compresión </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Otros regulan la presentación de sonido y películas</a:t>
            </a:r>
            <a:endParaRPr lang="es-ES" dirty="0"/>
          </a:p>
        </p:txBody>
      </p:sp>
      <p:sp>
        <p:nvSpPr>
          <p:cNvPr id="3" name="2 Marcador de contenido"/>
          <p:cNvSpPr>
            <a:spLocks noGrp="1"/>
          </p:cNvSpPr>
          <p:nvPr>
            <p:ph idx="1"/>
          </p:nvPr>
        </p:nvSpPr>
        <p:spPr/>
        <p:txBody>
          <a:bodyPr/>
          <a:lstStyle/>
          <a:p>
            <a:r>
              <a:rPr lang="es-ES" dirty="0" smtClean="0"/>
              <a:t>MIDI: (Interfaz digital para instrumentos musicales) para música digitalizada </a:t>
            </a:r>
          </a:p>
          <a:p>
            <a:r>
              <a:rPr lang="es-ES" dirty="0" smtClean="0"/>
              <a:t>MPEG (Grupo de expertos en películas): Estándar para la compresión y codificación de vídeo</a:t>
            </a:r>
          </a:p>
          <a:p>
            <a:r>
              <a:rPr lang="es-ES" dirty="0" smtClean="0"/>
              <a:t>QuickTime: Estándar para el manejo de audio y vídeo para los sistemas operativos de los MAC</a:t>
            </a:r>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2- Cifrado de Datos</a:t>
            </a:r>
            <a:endParaRPr lang="es-ES" dirty="0"/>
          </a:p>
        </p:txBody>
      </p:sp>
      <p:sp>
        <p:nvSpPr>
          <p:cNvPr id="3" name="2 Marcador de contenido"/>
          <p:cNvSpPr>
            <a:spLocks noGrp="1"/>
          </p:cNvSpPr>
          <p:nvPr>
            <p:ph idx="1"/>
          </p:nvPr>
        </p:nvSpPr>
        <p:spPr/>
        <p:txBody>
          <a:bodyPr/>
          <a:lstStyle/>
          <a:p>
            <a:r>
              <a:rPr lang="es-ES" dirty="0"/>
              <a:t>E</a:t>
            </a:r>
            <a:r>
              <a:rPr lang="es-ES" dirty="0" smtClean="0"/>
              <a:t>s responsable del cifrado de datos: el cifrado de los datos protege la información durante la transmisión. </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72</TotalTime>
  <Words>506</Words>
  <Application>Microsoft Office PowerPoint</Application>
  <PresentationFormat>Presentación en pantalla (4:3)</PresentationFormat>
  <Paragraphs>31</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Urbano</vt:lpstr>
      <vt:lpstr>Capa 6 del Modelo OSI </vt:lpstr>
      <vt:lpstr>¿Qué objetivo tiene la capa de presentación?</vt:lpstr>
      <vt:lpstr>Diapositiva 3</vt:lpstr>
      <vt:lpstr>Diapositiva 4</vt:lpstr>
      <vt:lpstr>Diapositiva 5</vt:lpstr>
      <vt:lpstr>1- Formateo de Datos </vt:lpstr>
      <vt:lpstr>Los estándares de la Capa 6 también determinan la presentación de las imágenes gráficas. </vt:lpstr>
      <vt:lpstr>Otros regulan la presentación de sonido y películas</vt:lpstr>
      <vt:lpstr>2- Cifrado de Datos</vt:lpstr>
      <vt:lpstr>Ejemplo</vt:lpstr>
      <vt:lpstr>3- Compresión de Archivos</vt:lpstr>
      <vt:lpstr>Diapositiva 12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 6 del Modelo OSI </dc:title>
  <dc:creator>Usuario</dc:creator>
  <cp:lastModifiedBy>Usuario</cp:lastModifiedBy>
  <cp:revision>8</cp:revision>
  <dcterms:created xsi:type="dcterms:W3CDTF">2005-02-13T04:00:59Z</dcterms:created>
  <dcterms:modified xsi:type="dcterms:W3CDTF">2005-02-13T05:13:09Z</dcterms:modified>
</cp:coreProperties>
</file>