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C45490-BCBC-4D14-84BF-7D8CCADA21A8}" type="datetimeFigureOut">
              <a:rPr lang="es-ES_tradnl" smtClean="0"/>
              <a:pPr/>
              <a:t>22/10/2009</a:t>
            </a:fld>
            <a:endParaRPr lang="es-ES_tradn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806F60-C0CC-4198-859A-B8FD69D8330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pPr/>
              <a:t>22/10/2009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pPr/>
              <a:t>22/10/2009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pPr/>
              <a:t>22/10/2009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pPr/>
              <a:t>22/10/2009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pPr/>
              <a:t>22/10/2009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pPr/>
              <a:t>22/10/2009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pPr/>
              <a:t>22/10/2009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pPr/>
              <a:t>22/10/2009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pPr/>
              <a:t>22/10/2009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C45490-BCBC-4D14-84BF-7D8CCADA21A8}" type="datetimeFigureOut">
              <a:rPr lang="es-ES_tradnl" smtClean="0"/>
              <a:pPr/>
              <a:t>22/10/2009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806F60-C0CC-4198-859A-B8FD69D83303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C45490-BCBC-4D14-84BF-7D8CCADA21A8}" type="datetimeFigureOut">
              <a:rPr lang="es-ES_tradnl" smtClean="0"/>
              <a:pPr/>
              <a:t>22/10/2009</a:t>
            </a:fld>
            <a:endParaRPr lang="es-ES_tradn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806F60-C0CC-4198-859A-B8FD69D8330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Instrucci%C3%B3n" TargetMode="External"/><Relationship Id="rId13" Type="http://schemas.openxmlformats.org/officeDocument/2006/relationships/hyperlink" Target="http://es.wikipedia.org/wiki/Programador" TargetMode="External"/><Relationship Id="rId3" Type="http://schemas.openxmlformats.org/officeDocument/2006/relationships/hyperlink" Target="http://es.wikipedia.org/wiki/Electr%C3%B3nica" TargetMode="External"/><Relationship Id="rId7" Type="http://schemas.openxmlformats.org/officeDocument/2006/relationships/hyperlink" Target="http://es.wikipedia.org/wiki/Rutina" TargetMode="External"/><Relationship Id="rId12" Type="http://schemas.openxmlformats.org/officeDocument/2006/relationships/hyperlink" Target="http://es.wikipedia.org/wiki/Programaci%C3%B3n" TargetMode="External"/><Relationship Id="rId2" Type="http://schemas.openxmlformats.org/officeDocument/2006/relationships/hyperlink" Target="http://es.wikipedia.org/wiki/M%C3%A1qui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Secuencia" TargetMode="External"/><Relationship Id="rId11" Type="http://schemas.openxmlformats.org/officeDocument/2006/relationships/hyperlink" Target="http://es.wikipedia.org/wiki/Sistema" TargetMode="External"/><Relationship Id="rId5" Type="http://schemas.openxmlformats.org/officeDocument/2006/relationships/hyperlink" Target="http://es.wikipedia.org/wiki/Circuito_integrado" TargetMode="External"/><Relationship Id="rId10" Type="http://schemas.openxmlformats.org/officeDocument/2006/relationships/hyperlink" Target="http://es.wikipedia.org/wiki/Organizaci%C3%B3n" TargetMode="External"/><Relationship Id="rId4" Type="http://schemas.openxmlformats.org/officeDocument/2006/relationships/hyperlink" Target="http://es.wikipedia.org/wiki/Datos" TargetMode="External"/><Relationship Id="rId9" Type="http://schemas.openxmlformats.org/officeDocument/2006/relationships/hyperlink" Target="http://es.wikipedia.org/wiki/Orden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Placa_de_expansi%C3%B3n" TargetMode="External"/><Relationship Id="rId13" Type="http://schemas.openxmlformats.org/officeDocument/2006/relationships/hyperlink" Target="http://es.wikipedia.org/wiki/Mouse" TargetMode="External"/><Relationship Id="rId3" Type="http://schemas.openxmlformats.org/officeDocument/2006/relationships/hyperlink" Target="http://es.wikipedia.org/wiki/Pantalla_de_ordenador" TargetMode="External"/><Relationship Id="rId7" Type="http://schemas.openxmlformats.org/officeDocument/2006/relationships/hyperlink" Target="http://es.wikipedia.org/wiki/Memoria_de_acceso_aleatorio" TargetMode="External"/><Relationship Id="rId12" Type="http://schemas.openxmlformats.org/officeDocument/2006/relationships/hyperlink" Target="http://es.wikipedia.org/wiki/Teclado_de_computadora" TargetMode="External"/><Relationship Id="rId2" Type="http://schemas.openxmlformats.org/officeDocument/2006/relationships/hyperlink" Target="http://es.wikipedia.org/wiki/Computadora_person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ATA" TargetMode="External"/><Relationship Id="rId11" Type="http://schemas.openxmlformats.org/officeDocument/2006/relationships/hyperlink" Target="http://es.wikipedia.org/wiki/Disco_duro" TargetMode="External"/><Relationship Id="rId5" Type="http://schemas.openxmlformats.org/officeDocument/2006/relationships/hyperlink" Target="http://es.wikipedia.org/wiki/CPU" TargetMode="External"/><Relationship Id="rId10" Type="http://schemas.openxmlformats.org/officeDocument/2006/relationships/hyperlink" Target="http://es.wikipedia.org/wiki/Almacenamiento_%C3%B3ptico" TargetMode="External"/><Relationship Id="rId4" Type="http://schemas.openxmlformats.org/officeDocument/2006/relationships/hyperlink" Target="http://es.wikipedia.org/wiki/Placa_base" TargetMode="External"/><Relationship Id="rId9" Type="http://schemas.openxmlformats.org/officeDocument/2006/relationships/hyperlink" Target="http://es.wikipedia.org/wiki/Fuente_el%C3%A9ctrica" TargetMode="External"/><Relationship Id="rId1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COMPUTADORA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/>
            <a:r>
              <a:rPr lang="es-ES_tradnl" sz="2400" i="1" strike="sngStrike" dirty="0" smtClean="0"/>
              <a:t>también denominada </a:t>
            </a:r>
            <a:r>
              <a:rPr lang="es-ES_tradnl" sz="2400" b="1" i="1" strike="sngStrike" dirty="0" smtClean="0"/>
              <a:t>ordenador</a:t>
            </a:r>
            <a:r>
              <a:rPr lang="es-ES_tradnl" sz="2400" i="1" strike="sngStrike" dirty="0" smtClean="0"/>
              <a:t> o </a:t>
            </a:r>
            <a:r>
              <a:rPr lang="es-ES_tradnl" sz="2400" b="1" i="1" strike="sngStrike" dirty="0" smtClean="0"/>
              <a:t>computador</a:t>
            </a:r>
            <a:r>
              <a:rPr lang="es-ES_tradnl" sz="2400" i="1" strike="sngStrike" dirty="0" smtClean="0"/>
              <a:t>, es una </a:t>
            </a:r>
            <a:r>
              <a:rPr lang="es-ES_tradnl" sz="2400" i="1" strike="sngStrike" dirty="0" smtClean="0">
                <a:hlinkClick r:id="rId2" tooltip="Máquina"/>
              </a:rPr>
              <a:t>máquina</a:t>
            </a:r>
            <a:r>
              <a:rPr lang="es-ES_tradnl" sz="2400" i="1" strike="sngStrike" dirty="0" smtClean="0"/>
              <a:t> </a:t>
            </a:r>
            <a:r>
              <a:rPr lang="es-ES_tradnl" sz="2400" i="1" strike="sngStrike" dirty="0" smtClean="0">
                <a:hlinkClick r:id="rId3" tooltip="Electrónica"/>
              </a:rPr>
              <a:t>electrónica</a:t>
            </a:r>
            <a:r>
              <a:rPr lang="es-ES_tradnl" sz="2400" i="1" strike="sngStrike" dirty="0" smtClean="0"/>
              <a:t> que recibe y procesa </a:t>
            </a:r>
            <a:r>
              <a:rPr lang="es-ES_tradnl" sz="2400" i="1" strike="sngStrike" dirty="0" smtClean="0">
                <a:hlinkClick r:id="rId4" tooltip="Datos"/>
              </a:rPr>
              <a:t>datos</a:t>
            </a:r>
            <a:r>
              <a:rPr lang="es-ES_tradnl" sz="2400" i="1" strike="sngStrike" dirty="0" smtClean="0"/>
              <a:t> para convertirlos en información útil. Una computadora es una colección </a:t>
            </a:r>
            <a:r>
              <a:rPr lang="es-ES_tradnl" sz="2400" i="1" strike="sngStrike" dirty="0" smtClean="0"/>
              <a:t>de </a:t>
            </a:r>
            <a:r>
              <a:rPr lang="es-ES_tradnl" sz="2400" i="1" strike="sngStrike" dirty="0" smtClean="0">
                <a:hlinkClick r:id="rId5" tooltip="Circuito integrado"/>
              </a:rPr>
              <a:t>circuitos </a:t>
            </a:r>
            <a:r>
              <a:rPr lang="es-ES_tradnl" sz="2400" i="1" strike="sngStrike" dirty="0" smtClean="0">
                <a:hlinkClick r:id="rId5" tooltip="Circuito integrado"/>
              </a:rPr>
              <a:t>integrados</a:t>
            </a:r>
            <a:r>
              <a:rPr lang="es-ES_tradnl" sz="2400" i="1" strike="sngStrike" dirty="0" smtClean="0"/>
              <a:t> y otros componentes relacionados que puede ejecutar con exactitud, rapidez y de acuerdo a lo indicado por un usuario o automáticamente por otro programa, una gran variedad de </a:t>
            </a:r>
            <a:r>
              <a:rPr lang="es-ES_tradnl" sz="2400" i="1" strike="sngStrike" dirty="0" smtClean="0">
                <a:hlinkClick r:id="rId6" tooltip="Secuencia"/>
              </a:rPr>
              <a:t>secuencias</a:t>
            </a:r>
            <a:r>
              <a:rPr lang="es-ES_tradnl" sz="2400" i="1" strike="sngStrike" dirty="0" smtClean="0"/>
              <a:t> o </a:t>
            </a:r>
            <a:r>
              <a:rPr lang="es-ES_tradnl" sz="2400" i="1" strike="sngStrike" dirty="0" smtClean="0">
                <a:hlinkClick r:id="rId7" tooltip="Rutina"/>
              </a:rPr>
              <a:t>rutinas</a:t>
            </a:r>
            <a:r>
              <a:rPr lang="es-ES_tradnl" sz="2400" i="1" strike="sngStrike" dirty="0" smtClean="0"/>
              <a:t> de </a:t>
            </a:r>
            <a:r>
              <a:rPr lang="es-ES_tradnl" sz="2400" i="1" strike="sngStrike" dirty="0" smtClean="0">
                <a:hlinkClick r:id="rId8" tooltip="Instrucción"/>
              </a:rPr>
              <a:t>instrucciones</a:t>
            </a:r>
            <a:r>
              <a:rPr lang="es-ES_tradnl" sz="2400" i="1" strike="sngStrike" dirty="0" smtClean="0"/>
              <a:t> que son </a:t>
            </a:r>
            <a:r>
              <a:rPr lang="es-ES_tradnl" sz="2400" i="1" strike="sngStrike" dirty="0" err="1" smtClean="0">
                <a:hlinkClick r:id="rId9" tooltip="Orden"/>
              </a:rPr>
              <a:t>ordenadas</a:t>
            </a:r>
            <a:r>
              <a:rPr lang="es-ES_tradnl" sz="2400" i="1" strike="sngStrike" dirty="0" err="1" smtClean="0"/>
              <a:t>,</a:t>
            </a:r>
            <a:r>
              <a:rPr lang="es-ES_tradnl" sz="2400" i="1" strike="sngStrike" dirty="0" err="1" smtClean="0">
                <a:hlinkClick r:id="rId10" tooltip="Organización"/>
              </a:rPr>
              <a:t>organizadas</a:t>
            </a:r>
            <a:r>
              <a:rPr lang="es-ES_tradnl" sz="2400" i="1" strike="sngStrike" dirty="0" smtClean="0"/>
              <a:t> y </a:t>
            </a:r>
            <a:r>
              <a:rPr lang="es-ES_tradnl" sz="2400" i="1" strike="sngStrike" dirty="0" smtClean="0">
                <a:hlinkClick r:id="rId11" tooltip="Sistema"/>
              </a:rPr>
              <a:t>sistematizadas</a:t>
            </a:r>
            <a:r>
              <a:rPr lang="es-ES_tradnl" sz="2400" i="1" strike="sngStrike" dirty="0" smtClean="0"/>
              <a:t> en función a una amplia gama de aplicaciones prácticas y precisamente determinadas, proceso al cual se le ha denominado con el nombre de </a:t>
            </a:r>
            <a:r>
              <a:rPr lang="es-ES_tradnl" sz="2400" i="1" strike="sngStrike" dirty="0" smtClean="0">
                <a:hlinkClick r:id="rId12" tooltip="Programación"/>
              </a:rPr>
              <a:t>programación</a:t>
            </a:r>
            <a:r>
              <a:rPr lang="es-ES_tradnl" sz="2400" i="1" strike="sngStrike" dirty="0" smtClean="0"/>
              <a:t> y al que lo realiza se le llama </a:t>
            </a:r>
            <a:r>
              <a:rPr lang="es-ES_tradnl" sz="2400" i="1" strike="sngStrike" dirty="0" smtClean="0">
                <a:hlinkClick r:id="rId13" tooltip="Programador"/>
              </a:rPr>
              <a:t>programador</a:t>
            </a:r>
            <a:r>
              <a:rPr lang="es-ES_tradnl" sz="2400" i="1" strike="sngStrike" dirty="0" smtClean="0"/>
              <a:t>.</a:t>
            </a:r>
            <a:endParaRPr lang="es-ES_tradnl" sz="2400" i="1" strike="sngStrike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COMPUTADORA</a:t>
            </a:r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3500438"/>
            <a:ext cx="8569650" cy="3357562"/>
          </a:xfr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_tradnl" dirty="0" smtClean="0">
                <a:solidFill>
                  <a:srgbClr val="FF0000"/>
                </a:solidFill>
              </a:rPr>
              <a:t>Vista expandida de una </a:t>
            </a:r>
            <a:r>
              <a:rPr lang="es-ES_tradnl" dirty="0" smtClean="0">
                <a:solidFill>
                  <a:srgbClr val="FF0000"/>
                </a:solidFill>
                <a:hlinkClick r:id="rId2" tooltip="Computadora personal"/>
              </a:rPr>
              <a:t>computadora personal</a:t>
            </a:r>
            <a:r>
              <a:rPr lang="es-ES_tradnl" dirty="0" smtClean="0">
                <a:solidFill>
                  <a:srgbClr val="FF0000"/>
                </a:solidFill>
              </a:rPr>
              <a:t/>
            </a:r>
            <a:br>
              <a:rPr lang="es-ES_tradnl" dirty="0" smtClean="0">
                <a:solidFill>
                  <a:srgbClr val="FF0000"/>
                </a:solidFill>
              </a:rPr>
            </a:br>
            <a:r>
              <a:rPr lang="es-ES_tradnl" dirty="0" smtClean="0">
                <a:solidFill>
                  <a:srgbClr val="FF0000"/>
                </a:solidFill>
              </a:rPr>
              <a:t>1: </a:t>
            </a:r>
            <a:r>
              <a:rPr lang="es-ES_tradnl" dirty="0" smtClean="0">
                <a:solidFill>
                  <a:srgbClr val="FF0000"/>
                </a:solidFill>
                <a:hlinkClick r:id="rId3" tooltip="Pantalla de ordenador"/>
              </a:rPr>
              <a:t>Monitor</a:t>
            </a:r>
            <a:r>
              <a:rPr lang="es-ES_tradnl" dirty="0" smtClean="0">
                <a:solidFill>
                  <a:srgbClr val="FF0000"/>
                </a:solidFill>
              </a:rPr>
              <a:t/>
            </a:r>
            <a:br>
              <a:rPr lang="es-ES_tradnl" dirty="0" smtClean="0">
                <a:solidFill>
                  <a:srgbClr val="FF0000"/>
                </a:solidFill>
              </a:rPr>
            </a:br>
            <a:r>
              <a:rPr lang="es-ES_tradnl" dirty="0" smtClean="0">
                <a:solidFill>
                  <a:srgbClr val="FF0000"/>
                </a:solidFill>
              </a:rPr>
              <a:t>2: </a:t>
            </a:r>
            <a:r>
              <a:rPr lang="es-ES_tradnl" dirty="0" smtClean="0">
                <a:solidFill>
                  <a:srgbClr val="FF0000"/>
                </a:solidFill>
                <a:hlinkClick r:id="rId4" tooltip="Placa base"/>
              </a:rPr>
              <a:t>Placa base</a:t>
            </a:r>
            <a:r>
              <a:rPr lang="es-ES_tradnl" dirty="0" smtClean="0">
                <a:solidFill>
                  <a:srgbClr val="FF0000"/>
                </a:solidFill>
              </a:rPr>
              <a:t/>
            </a:r>
            <a:br>
              <a:rPr lang="es-ES_tradnl" dirty="0" smtClean="0">
                <a:solidFill>
                  <a:srgbClr val="FF0000"/>
                </a:solidFill>
              </a:rPr>
            </a:br>
            <a:r>
              <a:rPr lang="es-ES_tradnl" dirty="0" smtClean="0">
                <a:solidFill>
                  <a:srgbClr val="FF0000"/>
                </a:solidFill>
              </a:rPr>
              <a:t>3: </a:t>
            </a:r>
            <a:r>
              <a:rPr lang="es-ES_tradnl" dirty="0" smtClean="0">
                <a:solidFill>
                  <a:srgbClr val="FF0000"/>
                </a:solidFill>
                <a:hlinkClick r:id="rId5" tooltip="CPU"/>
              </a:rPr>
              <a:t>Procesador</a:t>
            </a:r>
            <a:r>
              <a:rPr lang="es-ES_tradnl" dirty="0" smtClean="0">
                <a:solidFill>
                  <a:srgbClr val="FF0000"/>
                </a:solidFill>
              </a:rPr>
              <a:t/>
            </a:r>
            <a:br>
              <a:rPr lang="es-ES_tradnl" dirty="0" smtClean="0">
                <a:solidFill>
                  <a:srgbClr val="FF0000"/>
                </a:solidFill>
              </a:rPr>
            </a:br>
            <a:r>
              <a:rPr lang="es-ES_tradnl" dirty="0" smtClean="0">
                <a:solidFill>
                  <a:srgbClr val="FF0000"/>
                </a:solidFill>
              </a:rPr>
              <a:t>4: Puertos </a:t>
            </a:r>
            <a:r>
              <a:rPr lang="es-ES_tradnl" dirty="0" smtClean="0">
                <a:solidFill>
                  <a:srgbClr val="FF0000"/>
                </a:solidFill>
                <a:hlinkClick r:id="rId6" tooltip="ATA"/>
              </a:rPr>
              <a:t>ATA</a:t>
            </a:r>
            <a:r>
              <a:rPr lang="es-ES_tradnl" dirty="0" smtClean="0">
                <a:solidFill>
                  <a:srgbClr val="FF0000"/>
                </a:solidFill>
              </a:rPr>
              <a:t/>
            </a:r>
            <a:br>
              <a:rPr lang="es-ES_tradnl" dirty="0" smtClean="0">
                <a:solidFill>
                  <a:srgbClr val="FF0000"/>
                </a:solidFill>
              </a:rPr>
            </a:br>
            <a:r>
              <a:rPr lang="es-ES_tradnl" dirty="0" smtClean="0">
                <a:solidFill>
                  <a:srgbClr val="FF0000"/>
                </a:solidFill>
              </a:rPr>
              <a:t>5: </a:t>
            </a:r>
            <a:r>
              <a:rPr lang="es-ES_tradnl" dirty="0" smtClean="0">
                <a:solidFill>
                  <a:srgbClr val="FF0000"/>
                </a:solidFill>
                <a:hlinkClick r:id="rId7" tooltip="Memoria de acceso aleatorio"/>
              </a:rPr>
              <a:t>Memoria principal (RAM)</a:t>
            </a:r>
            <a:r>
              <a:rPr lang="es-ES_tradnl" dirty="0" smtClean="0">
                <a:solidFill>
                  <a:srgbClr val="FF0000"/>
                </a:solidFill>
              </a:rPr>
              <a:t/>
            </a:r>
            <a:br>
              <a:rPr lang="es-ES_tradnl" dirty="0" smtClean="0">
                <a:solidFill>
                  <a:srgbClr val="FF0000"/>
                </a:solidFill>
              </a:rPr>
            </a:br>
            <a:r>
              <a:rPr lang="es-ES_tradnl" dirty="0" smtClean="0">
                <a:solidFill>
                  <a:srgbClr val="FF0000"/>
                </a:solidFill>
              </a:rPr>
              <a:t>6: </a:t>
            </a:r>
            <a:r>
              <a:rPr lang="es-ES_tradnl" dirty="0" smtClean="0">
                <a:solidFill>
                  <a:srgbClr val="FF0000"/>
                </a:solidFill>
                <a:hlinkClick r:id="rId8" tooltip="Placa de expansión"/>
              </a:rPr>
              <a:t>Placas de expansión</a:t>
            </a:r>
            <a:r>
              <a:rPr lang="es-ES_tradnl" dirty="0" smtClean="0">
                <a:solidFill>
                  <a:srgbClr val="FF0000"/>
                </a:solidFill>
              </a:rPr>
              <a:t/>
            </a:r>
            <a:br>
              <a:rPr lang="es-ES_tradnl" dirty="0" smtClean="0">
                <a:solidFill>
                  <a:srgbClr val="FF0000"/>
                </a:solidFill>
              </a:rPr>
            </a:br>
            <a:r>
              <a:rPr lang="es-ES_tradnl" dirty="0" smtClean="0">
                <a:solidFill>
                  <a:srgbClr val="FF0000"/>
                </a:solidFill>
              </a:rPr>
              <a:t>7: </a:t>
            </a:r>
            <a:r>
              <a:rPr lang="es-ES_tradnl" dirty="0" smtClean="0">
                <a:solidFill>
                  <a:srgbClr val="FF0000"/>
                </a:solidFill>
                <a:hlinkClick r:id="rId9" tooltip="Fuente eléctrica"/>
              </a:rPr>
              <a:t>Fuente eléctrica</a:t>
            </a:r>
            <a:r>
              <a:rPr lang="es-ES_tradnl" dirty="0" smtClean="0">
                <a:solidFill>
                  <a:srgbClr val="FF0000"/>
                </a:solidFill>
              </a:rPr>
              <a:t/>
            </a:r>
            <a:br>
              <a:rPr lang="es-ES_tradnl" dirty="0" smtClean="0">
                <a:solidFill>
                  <a:srgbClr val="FF0000"/>
                </a:solidFill>
              </a:rPr>
            </a:br>
            <a:r>
              <a:rPr lang="es-ES_tradnl" dirty="0" smtClean="0">
                <a:solidFill>
                  <a:srgbClr val="FF0000"/>
                </a:solidFill>
              </a:rPr>
              <a:t>8: </a:t>
            </a:r>
            <a:r>
              <a:rPr lang="es-ES_tradnl" dirty="0" smtClean="0">
                <a:solidFill>
                  <a:srgbClr val="FF0000"/>
                </a:solidFill>
                <a:hlinkClick r:id="rId10" tooltip="Almacenamiento óptico"/>
              </a:rPr>
              <a:t>Unidad de almacenamiento óptico</a:t>
            </a:r>
            <a:r>
              <a:rPr lang="es-ES_tradnl" dirty="0" smtClean="0">
                <a:solidFill>
                  <a:srgbClr val="FF0000"/>
                </a:solidFill>
              </a:rPr>
              <a:t/>
            </a:r>
            <a:br>
              <a:rPr lang="es-ES_tradnl" dirty="0" smtClean="0">
                <a:solidFill>
                  <a:srgbClr val="FF0000"/>
                </a:solidFill>
              </a:rPr>
            </a:br>
            <a:r>
              <a:rPr lang="es-ES_tradnl" dirty="0" smtClean="0">
                <a:solidFill>
                  <a:srgbClr val="FF0000"/>
                </a:solidFill>
              </a:rPr>
              <a:t>9: </a:t>
            </a:r>
            <a:r>
              <a:rPr lang="es-ES_tradnl" dirty="0" smtClean="0">
                <a:solidFill>
                  <a:srgbClr val="FF0000"/>
                </a:solidFill>
                <a:hlinkClick r:id="rId11" tooltip="Disco duro"/>
              </a:rPr>
              <a:t>Disco duro</a:t>
            </a:r>
            <a:r>
              <a:rPr lang="es-ES_tradnl" dirty="0" smtClean="0">
                <a:solidFill>
                  <a:srgbClr val="FF0000"/>
                </a:solidFill>
              </a:rPr>
              <a:t/>
            </a:r>
            <a:br>
              <a:rPr lang="es-ES_tradnl" dirty="0" smtClean="0">
                <a:solidFill>
                  <a:srgbClr val="FF0000"/>
                </a:solidFill>
              </a:rPr>
            </a:br>
            <a:r>
              <a:rPr lang="es-ES_tradnl" dirty="0" smtClean="0">
                <a:solidFill>
                  <a:srgbClr val="FF0000"/>
                </a:solidFill>
              </a:rPr>
              <a:t>10: </a:t>
            </a:r>
            <a:r>
              <a:rPr lang="es-ES_tradnl" dirty="0" smtClean="0">
                <a:solidFill>
                  <a:srgbClr val="FF0000"/>
                </a:solidFill>
                <a:hlinkClick r:id="rId12" tooltip="Teclado de computadora"/>
              </a:rPr>
              <a:t>Teclado</a:t>
            </a:r>
            <a:r>
              <a:rPr lang="es-ES_tradnl" dirty="0" smtClean="0">
                <a:solidFill>
                  <a:srgbClr val="FF0000"/>
                </a:solidFill>
              </a:rPr>
              <a:t/>
            </a:r>
            <a:br>
              <a:rPr lang="es-ES_tradnl" dirty="0" smtClean="0">
                <a:solidFill>
                  <a:srgbClr val="FF0000"/>
                </a:solidFill>
              </a:rPr>
            </a:br>
            <a:r>
              <a:rPr lang="es-ES_tradnl" dirty="0" smtClean="0">
                <a:solidFill>
                  <a:srgbClr val="FF0000"/>
                </a:solidFill>
              </a:rPr>
              <a:t>11: </a:t>
            </a:r>
            <a:r>
              <a:rPr lang="es-ES_tradnl" dirty="0" smtClean="0">
                <a:solidFill>
                  <a:srgbClr val="FF0000"/>
                </a:solidFill>
                <a:hlinkClick r:id="rId13" tooltip="Mouse"/>
              </a:rPr>
              <a:t>Ratón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7215214"/>
            <a:ext cx="7498080" cy="1143000"/>
          </a:xfrm>
        </p:spPr>
        <p:txBody>
          <a:bodyPr/>
          <a:lstStyle/>
          <a:p>
            <a:endParaRPr lang="es-ES_tradnl" dirty="0"/>
          </a:p>
        </p:txBody>
      </p:sp>
      <p:pic>
        <p:nvPicPr>
          <p:cNvPr id="37890" name="Picture 2" descr="http://juanmaymati.files.wordpress.com/2008/10/la-computadora-y-sus-partes-2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00100" y="142852"/>
            <a:ext cx="7229491" cy="3228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8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COMPUTADORA</vt:lpstr>
      <vt:lpstr>COMPUTADORA</vt:lpstr>
      <vt:lpstr>Diapositiva 3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COMPUTADORA</dc:title>
  <dc:creator>WinuE</dc:creator>
  <cp:lastModifiedBy>Inc.</cp:lastModifiedBy>
  <cp:revision>2</cp:revision>
  <dcterms:created xsi:type="dcterms:W3CDTF">2009-10-18T21:41:21Z</dcterms:created>
  <dcterms:modified xsi:type="dcterms:W3CDTF">2009-10-22T21:31:12Z</dcterms:modified>
</cp:coreProperties>
</file>