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AFB035-C496-47C1-866F-F7A0B1B21C02}" type="datetimeFigureOut">
              <a:rPr lang="es-ES" smtClean="0"/>
              <a:pPr/>
              <a:t>28/10/2009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A8B645-3C36-4EE2-A38E-7FBF2CC568C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AFB035-C496-47C1-866F-F7A0B1B21C02}" type="datetimeFigureOut">
              <a:rPr lang="es-ES" smtClean="0"/>
              <a:pPr/>
              <a:t>28/10/2009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A8B645-3C36-4EE2-A38E-7FBF2CC568C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AFB035-C496-47C1-866F-F7A0B1B21C02}" type="datetimeFigureOut">
              <a:rPr lang="es-ES" smtClean="0"/>
              <a:pPr/>
              <a:t>28/10/2009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A8B645-3C36-4EE2-A38E-7FBF2CC568C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AFB035-C496-47C1-866F-F7A0B1B21C02}" type="datetimeFigureOut">
              <a:rPr lang="es-ES" smtClean="0"/>
              <a:pPr/>
              <a:t>28/10/2009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A8B645-3C36-4EE2-A38E-7FBF2CC568C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AFB035-C496-47C1-866F-F7A0B1B21C02}" type="datetimeFigureOut">
              <a:rPr lang="es-ES" smtClean="0"/>
              <a:pPr/>
              <a:t>28/10/2009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A8B645-3C36-4EE2-A38E-7FBF2CC568C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AFB035-C496-47C1-866F-F7A0B1B21C02}" type="datetimeFigureOut">
              <a:rPr lang="es-ES" smtClean="0"/>
              <a:pPr/>
              <a:t>28/10/2009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A8B645-3C36-4EE2-A38E-7FBF2CC568C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AFB035-C496-47C1-866F-F7A0B1B21C02}" type="datetimeFigureOut">
              <a:rPr lang="es-ES" smtClean="0"/>
              <a:pPr/>
              <a:t>28/10/2009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A8B645-3C36-4EE2-A38E-7FBF2CC568C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AFB035-C496-47C1-866F-F7A0B1B21C02}" type="datetimeFigureOut">
              <a:rPr lang="es-ES" smtClean="0"/>
              <a:pPr/>
              <a:t>28/10/2009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A8B645-3C36-4EE2-A38E-7FBF2CC568C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AFB035-C496-47C1-866F-F7A0B1B21C02}" type="datetimeFigureOut">
              <a:rPr lang="es-ES" smtClean="0"/>
              <a:pPr/>
              <a:t>28/10/2009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A8B645-3C36-4EE2-A38E-7FBF2CC568C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AFB035-C496-47C1-866F-F7A0B1B21C02}" type="datetimeFigureOut">
              <a:rPr lang="es-ES" smtClean="0"/>
              <a:pPr/>
              <a:t>28/10/2009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A8B645-3C36-4EE2-A38E-7FBF2CC568C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AFB035-C496-47C1-866F-F7A0B1B21C02}" type="datetimeFigureOut">
              <a:rPr lang="es-ES" smtClean="0"/>
              <a:pPr/>
              <a:t>28/10/2009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A8B645-3C36-4EE2-A38E-7FBF2CC568C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0AFB035-C496-47C1-866F-F7A0B1B21C02}" type="datetimeFigureOut">
              <a:rPr lang="es-ES" smtClean="0"/>
              <a:pPr/>
              <a:t>28/10/2009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FA8B645-3C36-4EE2-A38E-7FBF2CC568C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nografias.com/trabajos12/elorigest/elorigest.shtml" TargetMode="External"/><Relationship Id="rId2" Type="http://schemas.openxmlformats.org/officeDocument/2006/relationships/hyperlink" Target="http://www.monografias.com/trabajos901/evolucion-historica-concepciones-tiempo/evolucion-historica-concepciones-tiempo.shtml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Frecuencia" TargetMode="External"/><Relationship Id="rId2" Type="http://schemas.openxmlformats.org/officeDocument/2006/relationships/hyperlink" Target="http://es.wikipedia.org/wiki/Onda_(f%C3%ADsica)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s.wikipedia.org/w/index.php?title=Funciones_de_onda&amp;action=edit&amp;redlink=1" TargetMode="External"/><Relationship Id="rId5" Type="http://schemas.openxmlformats.org/officeDocument/2006/relationships/hyperlink" Target="http://es.wikipedia.org/wiki/Funci%C3%B3n_de_onda" TargetMode="External"/><Relationship Id="rId4" Type="http://schemas.openxmlformats.org/officeDocument/2006/relationships/hyperlink" Target="http://es.wikipedia.org/wiki/Suma_algebraica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Sonido" TargetMode="External"/><Relationship Id="rId2" Type="http://schemas.openxmlformats.org/officeDocument/2006/relationships/hyperlink" Target="http://es.wikipedia.org/wiki/Onda_(f%C3%ADsica)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s.wikipedia.org/wiki/L%C3%A1ser" TargetMode="External"/><Relationship Id="rId5" Type="http://schemas.openxmlformats.org/officeDocument/2006/relationships/hyperlink" Target="http://es.wikipedia.org/wiki/Onda_de_radio" TargetMode="External"/><Relationship Id="rId4" Type="http://schemas.openxmlformats.org/officeDocument/2006/relationships/hyperlink" Target="http://es.wikipedia.org/wiki/Luz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2714620"/>
            <a:ext cx="7772400" cy="1470025"/>
          </a:xfrm>
        </p:spPr>
        <p:txBody>
          <a:bodyPr>
            <a:normAutofit/>
          </a:bodyPr>
          <a:lstStyle/>
          <a:p>
            <a:r>
              <a:rPr lang="es-ES" sz="6600" b="1" dirty="0" smtClean="0">
                <a:solidFill>
                  <a:schemeClr val="accent1">
                    <a:lumMod val="75000"/>
                  </a:schemeClr>
                </a:solidFill>
                <a:latin typeface="Algerian" pitchFamily="82" charset="0"/>
              </a:rPr>
              <a:t>LA LUZ</a:t>
            </a:r>
            <a:endParaRPr lang="es-ES" sz="6600" b="1" dirty="0">
              <a:solidFill>
                <a:schemeClr val="accent1">
                  <a:lumMod val="75000"/>
                </a:schemeClr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642910" y="2857496"/>
            <a:ext cx="7772400" cy="1470025"/>
          </a:xfrm>
        </p:spPr>
        <p:txBody>
          <a:bodyPr>
            <a:normAutofit/>
          </a:bodyPr>
          <a:lstStyle/>
          <a:p>
            <a:r>
              <a:rPr lang="es-ES" sz="6000" b="1" dirty="0" smtClean="0">
                <a:solidFill>
                  <a:schemeClr val="accent1">
                    <a:lumMod val="75000"/>
                  </a:schemeClr>
                </a:solidFill>
                <a:latin typeface="Algerian" pitchFamily="82" charset="0"/>
              </a:rPr>
              <a:t>REFRACCION</a:t>
            </a:r>
            <a:endParaRPr lang="es-ES" sz="6000" b="1" dirty="0">
              <a:solidFill>
                <a:schemeClr val="accent1">
                  <a:lumMod val="75000"/>
                </a:schemeClr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1357298"/>
            <a:ext cx="6400800" cy="4281502"/>
          </a:xfrm>
        </p:spPr>
        <p:txBody>
          <a:bodyPr/>
          <a:lstStyle/>
          <a:p>
            <a:pPr algn="l"/>
            <a:r>
              <a:rPr lang="es-ES" dirty="0" smtClean="0">
                <a:solidFill>
                  <a:schemeClr val="tx1"/>
                </a:solidFill>
              </a:rPr>
              <a:t>es el cambio de dirección que experimentan los rayos luminosos al pasar de un medio a otro en el que se propagan con distinta velocidad. Por ejemplo, al pasar del aire al agua, la luz se desvía, es decir, se refracta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85786" y="714356"/>
            <a:ext cx="7772400" cy="1470025"/>
          </a:xfrm>
        </p:spPr>
        <p:txBody>
          <a:bodyPr/>
          <a:lstStyle/>
          <a:p>
            <a:r>
              <a:rPr lang="es-ES" b="1" dirty="0" smtClean="0">
                <a:solidFill>
                  <a:schemeClr val="accent1">
                    <a:lumMod val="75000"/>
                  </a:schemeClr>
                </a:solidFill>
                <a:latin typeface="Algerian" pitchFamily="82" charset="0"/>
              </a:rPr>
              <a:t>Las leyes fundamentales de la refracción son</a:t>
            </a:r>
            <a:endParaRPr lang="es-ES" b="1" dirty="0">
              <a:solidFill>
                <a:schemeClr val="accent1">
                  <a:lumMod val="75000"/>
                </a:schemeClr>
              </a:solidFill>
              <a:latin typeface="Algerian" pitchFamily="82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571472" y="2643182"/>
            <a:ext cx="7715304" cy="3714776"/>
          </a:xfrm>
        </p:spPr>
        <p:txBody>
          <a:bodyPr>
            <a:normAutofit/>
          </a:bodyPr>
          <a:lstStyle/>
          <a:p>
            <a:pPr algn="l"/>
            <a:r>
              <a:rPr lang="es-ES" dirty="0" smtClean="0">
                <a:solidFill>
                  <a:schemeClr val="tx1"/>
                </a:solidFill>
              </a:rPr>
              <a:t>- El rayo refractado, el incidente y la normal se encuentran en un mismo plano.</a:t>
            </a:r>
          </a:p>
          <a:p>
            <a:pPr algn="l"/>
            <a:r>
              <a:rPr lang="es-ES" dirty="0" smtClean="0">
                <a:solidFill>
                  <a:schemeClr val="tx1"/>
                </a:solidFill>
              </a:rPr>
              <a:t>- El rayo refractado se acerca a la normal cuando pasa de un medio en el que se propaga a mayor velocidad a otro en el que se propaga a menor velocidad. Por el contrario, se aleja de la normal al pasar a un medio en el que se propaga a mayor velocidad.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642910" y="3000372"/>
            <a:ext cx="7772400" cy="1470025"/>
          </a:xfrm>
        </p:spPr>
        <p:txBody>
          <a:bodyPr>
            <a:normAutofit/>
          </a:bodyPr>
          <a:lstStyle/>
          <a:p>
            <a:r>
              <a:rPr lang="es-ES" sz="6000" b="1" dirty="0" smtClean="0">
                <a:solidFill>
                  <a:schemeClr val="accent1">
                    <a:lumMod val="75000"/>
                  </a:schemeClr>
                </a:solidFill>
                <a:latin typeface="Algerian" pitchFamily="82" charset="0"/>
              </a:rPr>
              <a:t>POLARIZACION</a:t>
            </a:r>
            <a:endParaRPr lang="es-ES" sz="6000" b="1" dirty="0">
              <a:solidFill>
                <a:schemeClr val="accent1">
                  <a:lumMod val="75000"/>
                </a:schemeClr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428596" y="428604"/>
            <a:ext cx="8143932" cy="6072230"/>
          </a:xfrm>
        </p:spPr>
        <p:txBody>
          <a:bodyPr>
            <a:noAutofit/>
          </a:bodyPr>
          <a:lstStyle/>
          <a:p>
            <a:pPr algn="l"/>
            <a:r>
              <a:rPr lang="es-ES" sz="2800" dirty="0" smtClean="0">
                <a:solidFill>
                  <a:schemeClr val="tx1"/>
                </a:solidFill>
              </a:rPr>
              <a:t>Decimos que la onda está polarizada si </a:t>
            </a:r>
            <a:r>
              <a:rPr lang="es-ES" sz="2800" i="1" dirty="0" smtClean="0">
                <a:solidFill>
                  <a:schemeClr val="tx1"/>
                </a:solidFill>
              </a:rPr>
              <a:t>el campo eléctrico vibra en forma predecible</a:t>
            </a:r>
            <a:r>
              <a:rPr lang="es-ES" sz="2800" dirty="0" smtClean="0">
                <a:solidFill>
                  <a:schemeClr val="tx1"/>
                </a:solidFill>
              </a:rPr>
              <a:t>, no aleatoria, a lo largo del </a:t>
            </a:r>
            <a:r>
              <a:rPr lang="es-ES" sz="2800" dirty="0" smtClean="0">
                <a:solidFill>
                  <a:schemeClr val="tx1"/>
                </a:solidFill>
                <a:hlinkClick r:id="rId2"/>
              </a:rPr>
              <a:t>tiempo</a:t>
            </a:r>
            <a:r>
              <a:rPr lang="es-ES" sz="2800" dirty="0" smtClean="0">
                <a:solidFill>
                  <a:schemeClr val="tx1"/>
                </a:solidFill>
              </a:rPr>
              <a:t>, ya sea siempre en una dirección fija a lo largo de una línea (polarización lineal) o rotando a una frecuencia determinada alrededor de la dirección de propagación (polarización elíptica). Cabe aclarar que existe un caso particular de esta última, llamado polarización circular. En contraposición a la luz polarizada, la luz natural proviene de un gran número de emisores atómicos orientados al azar, por lo que constantemente se emiten nuevos trenes de onda y varía </a:t>
            </a:r>
            <a:r>
              <a:rPr lang="es-ES" sz="2800" dirty="0" smtClean="0">
                <a:solidFill>
                  <a:schemeClr val="tx1"/>
                </a:solidFill>
                <a:hlinkClick r:id="rId3"/>
              </a:rPr>
              <a:t>el estado</a:t>
            </a:r>
            <a:r>
              <a:rPr lang="es-ES" sz="2800" dirty="0" smtClean="0">
                <a:solidFill>
                  <a:schemeClr val="tx1"/>
                </a:solidFill>
              </a:rPr>
              <a:t> de polarización de la onda resultante, siendo imposible determinar un </a:t>
            </a:r>
            <a:r>
              <a:rPr lang="es-ES" sz="2800" dirty="0" smtClean="0">
                <a:solidFill>
                  <a:schemeClr val="tx1"/>
                </a:solidFill>
                <a:hlinkClick r:id="rId3"/>
              </a:rPr>
              <a:t>estado</a:t>
            </a:r>
            <a:r>
              <a:rPr lang="es-ES" sz="2800" dirty="0" smtClean="0">
                <a:solidFill>
                  <a:schemeClr val="tx1"/>
                </a:solidFill>
              </a:rPr>
              <a:t> de polarización. </a:t>
            </a:r>
            <a:endParaRPr lang="es-E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000108"/>
            <a:ext cx="8072494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14348" y="2571744"/>
            <a:ext cx="7772400" cy="1470025"/>
          </a:xfrm>
        </p:spPr>
        <p:txBody>
          <a:bodyPr>
            <a:normAutofit/>
          </a:bodyPr>
          <a:lstStyle/>
          <a:p>
            <a:r>
              <a:rPr lang="es-ES" sz="6000" b="1" dirty="0" smtClean="0">
                <a:solidFill>
                  <a:schemeClr val="accent1">
                    <a:lumMod val="75000"/>
                  </a:schemeClr>
                </a:solidFill>
                <a:latin typeface="Algerian" pitchFamily="82" charset="0"/>
              </a:rPr>
              <a:t>INTERFERENCIA</a:t>
            </a:r>
            <a:endParaRPr lang="es-ES" sz="6000" b="1" dirty="0">
              <a:solidFill>
                <a:schemeClr val="accent1">
                  <a:lumMod val="75000"/>
                </a:schemeClr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Subtítulo"/>
          <p:cNvSpPr>
            <a:spLocks noGrp="1"/>
          </p:cNvSpPr>
          <p:nvPr>
            <p:ph type="subTitle" idx="1"/>
          </p:nvPr>
        </p:nvSpPr>
        <p:spPr>
          <a:xfrm>
            <a:off x="1371600" y="1571612"/>
            <a:ext cx="6400800" cy="4067188"/>
          </a:xfrm>
        </p:spPr>
        <p:txBody>
          <a:bodyPr>
            <a:normAutofit lnSpcReduction="10000"/>
          </a:bodyPr>
          <a:lstStyle/>
          <a:p>
            <a:pPr algn="l"/>
            <a:r>
              <a:rPr lang="es-ES" dirty="0" smtClean="0">
                <a:solidFill>
                  <a:schemeClr val="tx1"/>
                </a:solidFill>
              </a:rPr>
              <a:t>es el resultado de la superposición de dos o más </a:t>
            </a:r>
            <a:r>
              <a:rPr lang="es-ES" dirty="0" smtClean="0">
                <a:solidFill>
                  <a:schemeClr val="tx1"/>
                </a:solidFill>
                <a:hlinkClick r:id="rId2" tooltip="Onda (física)"/>
              </a:rPr>
              <a:t>ondas</a:t>
            </a:r>
            <a:r>
              <a:rPr lang="es-ES" dirty="0" smtClean="0">
                <a:solidFill>
                  <a:schemeClr val="tx1"/>
                </a:solidFill>
              </a:rPr>
              <a:t>, resultando en la creación de un nuevo patrón de ondas. Aunque la acepción más usual para interferencia se refiere a la superposición de dos o más ondas de </a:t>
            </a:r>
            <a:r>
              <a:rPr lang="es-ES" dirty="0" smtClean="0">
                <a:solidFill>
                  <a:schemeClr val="tx1"/>
                </a:solidFill>
                <a:hlinkClick r:id="rId3" tooltip="Frecuencia"/>
              </a:rPr>
              <a:t>frecuencia</a:t>
            </a:r>
            <a:r>
              <a:rPr lang="es-ES" dirty="0" smtClean="0">
                <a:solidFill>
                  <a:schemeClr val="tx1"/>
                </a:solidFill>
              </a:rPr>
              <a:t> idéntica o similar. Matemáticamente, la </a:t>
            </a:r>
            <a:r>
              <a:rPr lang="es-ES" dirty="0" smtClean="0">
                <a:solidFill>
                  <a:schemeClr val="tx1"/>
                </a:solidFill>
                <a:hlinkClick r:id="rId2" tooltip="Onda (física)"/>
              </a:rPr>
              <a:t>onda</a:t>
            </a:r>
            <a:r>
              <a:rPr lang="es-ES" dirty="0" smtClean="0">
                <a:solidFill>
                  <a:schemeClr val="tx1"/>
                </a:solidFill>
              </a:rPr>
              <a:t> resultante es la </a:t>
            </a:r>
            <a:r>
              <a:rPr lang="es-ES" dirty="0" smtClean="0">
                <a:solidFill>
                  <a:schemeClr val="tx1"/>
                </a:solidFill>
                <a:hlinkClick r:id="rId4" tooltip="Suma algebraica"/>
              </a:rPr>
              <a:t>suma algebraica</a:t>
            </a:r>
            <a:r>
              <a:rPr lang="es-ES" dirty="0" smtClean="0">
                <a:solidFill>
                  <a:schemeClr val="tx1"/>
                </a:solidFill>
              </a:rPr>
              <a:t> de las </a:t>
            </a:r>
            <a:r>
              <a:rPr lang="es-ES" dirty="0" smtClean="0">
                <a:solidFill>
                  <a:schemeClr val="tx1"/>
                </a:solidFill>
                <a:hlinkClick r:id="rId2" tooltip="Onda (física)"/>
              </a:rPr>
              <a:t>ondas</a:t>
            </a:r>
            <a:r>
              <a:rPr lang="es-ES" dirty="0" smtClean="0">
                <a:solidFill>
                  <a:schemeClr val="tx1"/>
                </a:solidFill>
              </a:rPr>
              <a:t> incidentes, de tal forma que la </a:t>
            </a:r>
            <a:r>
              <a:rPr lang="es-ES" dirty="0" smtClean="0">
                <a:solidFill>
                  <a:schemeClr val="tx1"/>
                </a:solidFill>
                <a:hlinkClick r:id="rId5" tooltip="Función de onda"/>
              </a:rPr>
              <a:t>función de onda</a:t>
            </a:r>
            <a:r>
              <a:rPr lang="es-ES" dirty="0" smtClean="0">
                <a:solidFill>
                  <a:schemeClr val="tx1"/>
                </a:solidFill>
              </a:rPr>
              <a:t> en un punto es la suma de todas las </a:t>
            </a:r>
            <a:r>
              <a:rPr lang="es-ES" dirty="0" smtClean="0">
                <a:solidFill>
                  <a:schemeClr val="tx1"/>
                </a:solidFill>
                <a:hlinkClick r:id="rId6" tooltip="Funciones de onda (aún no redactado)"/>
              </a:rPr>
              <a:t>funciones de onda</a:t>
            </a:r>
            <a:r>
              <a:rPr lang="es-ES" dirty="0" smtClean="0">
                <a:solidFill>
                  <a:schemeClr val="tx1"/>
                </a:solidFill>
              </a:rPr>
              <a:t> en ese punto.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714356"/>
            <a:ext cx="7072362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642910" y="2643182"/>
            <a:ext cx="7772400" cy="1470025"/>
          </a:xfrm>
        </p:spPr>
        <p:txBody>
          <a:bodyPr>
            <a:normAutofit/>
          </a:bodyPr>
          <a:lstStyle/>
          <a:p>
            <a:r>
              <a:rPr lang="es-ES" sz="6000" b="1" dirty="0" smtClean="0">
                <a:solidFill>
                  <a:schemeClr val="accent1">
                    <a:lumMod val="75000"/>
                  </a:schemeClr>
                </a:solidFill>
                <a:latin typeface="Algerian" pitchFamily="82" charset="0"/>
              </a:rPr>
              <a:t>DIFRACCION</a:t>
            </a:r>
            <a:endParaRPr lang="es-ES" sz="6000" b="1" dirty="0">
              <a:solidFill>
                <a:schemeClr val="accent1">
                  <a:lumMod val="75000"/>
                </a:schemeClr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accent1">
                    <a:lumMod val="75000"/>
                  </a:schemeClr>
                </a:solidFill>
                <a:latin typeface="Algerian" pitchFamily="82" charset="0"/>
              </a:rPr>
              <a:t>CONCEPTO</a:t>
            </a:r>
            <a:endParaRPr lang="es-ES" b="1" dirty="0">
              <a:solidFill>
                <a:schemeClr val="accent1">
                  <a:lumMod val="75000"/>
                </a:schemeClr>
              </a:solidFill>
              <a:latin typeface="Algerian" pitchFamily="82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s-ES" dirty="0" smtClean="0"/>
              <a:t> </a:t>
            </a:r>
            <a:r>
              <a:rPr lang="es-ES" dirty="0" smtClean="0">
                <a:solidFill>
                  <a:schemeClr val="tx1"/>
                </a:solidFill>
              </a:rPr>
              <a:t>Es una radiación que se propaga en forma de ondas. Las ondas que se pueden propagar en el vacío se llaman ONDAS ELECTROMAGNÉTICAS. La luz es una radiación electromagnética.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1000108"/>
            <a:ext cx="6400800" cy="4638692"/>
          </a:xfrm>
        </p:spPr>
        <p:txBody>
          <a:bodyPr>
            <a:normAutofit fontScale="92500"/>
          </a:bodyPr>
          <a:lstStyle/>
          <a:p>
            <a:pPr algn="l"/>
            <a:r>
              <a:rPr lang="es-ES" dirty="0" smtClean="0">
                <a:solidFill>
                  <a:schemeClr val="tx1"/>
                </a:solidFill>
              </a:rPr>
              <a:t>es un fenómeno característico de las </a:t>
            </a:r>
            <a:r>
              <a:rPr lang="es-ES" dirty="0" smtClean="0">
                <a:solidFill>
                  <a:schemeClr val="tx1"/>
                </a:solidFill>
                <a:hlinkClick r:id="rId2" tooltip="Onda (física)"/>
              </a:rPr>
              <a:t>ondas</a:t>
            </a:r>
            <a:r>
              <a:rPr lang="es-ES" dirty="0" smtClean="0">
                <a:solidFill>
                  <a:schemeClr val="tx1"/>
                </a:solidFill>
              </a:rPr>
              <a:t> que consiste en la dispersión y curvado aparente de las ondas cuando encuentran un obstáculo. La difracción ocurre en todo tipo de ondas, desde ondas </a:t>
            </a:r>
            <a:r>
              <a:rPr lang="es-ES" dirty="0" smtClean="0">
                <a:solidFill>
                  <a:schemeClr val="tx1"/>
                </a:solidFill>
                <a:hlinkClick r:id="rId3" tooltip="Sonido"/>
              </a:rPr>
              <a:t>sonoras</a:t>
            </a:r>
            <a:r>
              <a:rPr lang="es-ES" dirty="0" smtClean="0">
                <a:solidFill>
                  <a:schemeClr val="tx1"/>
                </a:solidFill>
              </a:rPr>
              <a:t>, ondas en la superficie de un fluido y ondas electromagnéticas como la </a:t>
            </a:r>
            <a:r>
              <a:rPr lang="es-ES" dirty="0" smtClean="0">
                <a:solidFill>
                  <a:schemeClr val="tx1"/>
                </a:solidFill>
                <a:hlinkClick r:id="rId4" tooltip="Luz"/>
              </a:rPr>
              <a:t>luz</a:t>
            </a:r>
            <a:r>
              <a:rPr lang="es-ES" dirty="0" smtClean="0">
                <a:solidFill>
                  <a:schemeClr val="tx1"/>
                </a:solidFill>
              </a:rPr>
              <a:t> y las </a:t>
            </a:r>
            <a:r>
              <a:rPr lang="es-ES" dirty="0" smtClean="0">
                <a:solidFill>
                  <a:schemeClr val="tx1"/>
                </a:solidFill>
                <a:hlinkClick r:id="rId5" tooltip="Onda de radio"/>
              </a:rPr>
              <a:t>ondas de radio</a:t>
            </a:r>
            <a:r>
              <a:rPr lang="es-ES" dirty="0" smtClean="0">
                <a:solidFill>
                  <a:schemeClr val="tx1"/>
                </a:solidFill>
              </a:rPr>
              <a:t>. También sucede cuando un grupo de ondas de tamaño finito se propaga; por ejemplo, por causa de la difracción, un haz angosto de ondas de luz de un </a:t>
            </a:r>
            <a:r>
              <a:rPr lang="es-ES" dirty="0" smtClean="0">
                <a:solidFill>
                  <a:schemeClr val="tx1"/>
                </a:solidFill>
                <a:hlinkClick r:id="rId6" tooltip="Láser"/>
              </a:rPr>
              <a:t>láser</a:t>
            </a:r>
            <a:r>
              <a:rPr lang="es-ES" dirty="0" smtClean="0">
                <a:solidFill>
                  <a:schemeClr val="tx1"/>
                </a:solidFill>
              </a:rPr>
              <a:t> deben finalmente divergir en un rayo más amplio a una distancia suficiente del emisor</a:t>
            </a:r>
            <a:r>
              <a:rPr lang="es-ES" dirty="0" smtClean="0"/>
              <a:t>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500043"/>
            <a:ext cx="6858047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 rot="20416110">
            <a:off x="685800" y="2130425"/>
            <a:ext cx="7772400" cy="1870079"/>
          </a:xfrm>
        </p:spPr>
        <p:txBody>
          <a:bodyPr>
            <a:normAutofit/>
            <a:scene3d>
              <a:camera prst="orthographicFront">
                <a:rot lat="0" lon="600000" rev="0"/>
              </a:camera>
              <a:lightRig rig="threePt" dir="t"/>
            </a:scene3d>
            <a:sp3d extrusionH="57150">
              <a:bevelT w="38100" h="38100" prst="relaxedInset"/>
              <a:bevelB w="38100" h="38100" prst="convex"/>
            </a:sp3d>
          </a:bodyPr>
          <a:lstStyle/>
          <a:p>
            <a:r>
              <a:rPr lang="es-ES" sz="8000" dirty="0" smtClean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blipFill>
                  <a:blip r:embed="rId2"/>
                  <a:tile tx="0" ty="0" sx="100000" sy="100000" flip="none" algn="tl"/>
                </a:blip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GRACIAS</a:t>
            </a:r>
            <a:endParaRPr lang="es-ES" sz="8000" dirty="0"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  <a:blipFill>
                <a:blip r:embed="rId2"/>
                <a:tile tx="0" ty="0" sx="100000" sy="100000" flip="none" algn="tl"/>
              </a:blip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14348" y="1000108"/>
            <a:ext cx="7772400" cy="2143140"/>
          </a:xfrm>
        </p:spPr>
        <p:txBody>
          <a:bodyPr>
            <a:noAutofit/>
          </a:bodyPr>
          <a:lstStyle/>
          <a:p>
            <a:r>
              <a:rPr lang="es-ES" b="1" dirty="0" smtClean="0">
                <a:solidFill>
                  <a:schemeClr val="accent1">
                    <a:lumMod val="75000"/>
                  </a:schemeClr>
                </a:solidFill>
                <a:latin typeface="Algerian" pitchFamily="82" charset="0"/>
              </a:rPr>
              <a:t>Características de las ondas electromagnéticas</a:t>
            </a:r>
            <a:endParaRPr lang="es-ES" dirty="0">
              <a:solidFill>
                <a:schemeClr val="accent1">
                  <a:lumMod val="75000"/>
                </a:schemeClr>
              </a:solidFill>
              <a:latin typeface="Algerian" pitchFamily="82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214414" y="3786190"/>
            <a:ext cx="7406640" cy="1752600"/>
          </a:xfrm>
        </p:spPr>
        <p:txBody>
          <a:bodyPr>
            <a:normAutofit/>
          </a:bodyPr>
          <a:lstStyle/>
          <a:p>
            <a:pPr algn="l"/>
            <a:r>
              <a:rPr lang="es-ES" dirty="0" smtClean="0">
                <a:solidFill>
                  <a:schemeClr val="tx1"/>
                </a:solidFill>
              </a:rPr>
              <a:t>Las </a:t>
            </a:r>
            <a:r>
              <a:rPr lang="es-ES" b="1" dirty="0" smtClean="0">
                <a:solidFill>
                  <a:schemeClr val="tx1"/>
                </a:solidFill>
              </a:rPr>
              <a:t>ondas electromagnéticas se propagan en el vacío</a:t>
            </a:r>
            <a:r>
              <a:rPr lang="es-ES" dirty="0" smtClean="0">
                <a:solidFill>
                  <a:schemeClr val="tx1"/>
                </a:solidFill>
              </a:rPr>
              <a:t> a la velocidad de </a:t>
            </a:r>
            <a:r>
              <a:rPr lang="es-ES" b="1" dirty="0" smtClean="0">
                <a:solidFill>
                  <a:schemeClr val="tx1"/>
                </a:solidFill>
              </a:rPr>
              <a:t>300000 km/s</a:t>
            </a:r>
            <a:r>
              <a:rPr lang="es-ES" dirty="0" smtClean="0">
                <a:solidFill>
                  <a:schemeClr val="tx1"/>
                </a:solidFill>
              </a:rPr>
              <a:t>, que se conoce como "velocidad de la luz en el vacío" y se simboliza con la letra </a:t>
            </a:r>
            <a:r>
              <a:rPr lang="es-ES" b="1" dirty="0" smtClean="0">
                <a:solidFill>
                  <a:schemeClr val="tx1"/>
                </a:solidFill>
              </a:rPr>
              <a:t>c</a:t>
            </a:r>
            <a:r>
              <a:rPr lang="es-ES" dirty="0" smtClean="0">
                <a:solidFill>
                  <a:schemeClr val="tx1"/>
                </a:solidFill>
              </a:rPr>
              <a:t> (c = 300000 km/s).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571472" y="1000108"/>
            <a:ext cx="7772400" cy="1470025"/>
          </a:xfrm>
        </p:spPr>
        <p:txBody>
          <a:bodyPr/>
          <a:lstStyle/>
          <a:p>
            <a:r>
              <a:rPr lang="es-ES" b="1" dirty="0" smtClean="0">
                <a:solidFill>
                  <a:schemeClr val="accent1">
                    <a:lumMod val="75000"/>
                  </a:schemeClr>
                </a:solidFill>
              </a:rPr>
              <a:t>Algunas propiedades de la luz</a:t>
            </a:r>
            <a:endParaRPr lang="es-E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642910" y="2928934"/>
            <a:ext cx="7558118" cy="2757510"/>
          </a:xfrm>
        </p:spPr>
        <p:txBody>
          <a:bodyPr>
            <a:normAutofit/>
          </a:bodyPr>
          <a:lstStyle/>
          <a:p>
            <a:pPr algn="l"/>
            <a:r>
              <a:rPr lang="es-ES" b="1" dirty="0" smtClean="0">
                <a:solidFill>
                  <a:schemeClr val="tx1"/>
                </a:solidFill>
              </a:rPr>
              <a:t>Se propaga en línea</a:t>
            </a:r>
          </a:p>
          <a:p>
            <a:pPr algn="l"/>
            <a:r>
              <a:rPr lang="es-ES" b="1" dirty="0" smtClean="0">
                <a:solidFill>
                  <a:schemeClr val="tx1"/>
                </a:solidFill>
              </a:rPr>
              <a:t>Se refleja cuando llega a una superficie reflectante</a:t>
            </a:r>
          </a:p>
          <a:p>
            <a:pPr algn="l"/>
            <a:r>
              <a:rPr lang="es-ES" b="1" dirty="0" smtClean="0">
                <a:solidFill>
                  <a:schemeClr val="tx1"/>
                </a:solidFill>
              </a:rPr>
              <a:t>Cambia de dirección cuando pasa de un medio a otro (se refracta).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7772400" cy="1470025"/>
          </a:xfrm>
        </p:spPr>
        <p:txBody>
          <a:bodyPr>
            <a:normAutofit/>
          </a:bodyPr>
          <a:lstStyle/>
          <a:p>
            <a:r>
              <a:rPr lang="es-ES" sz="5400" b="1" dirty="0" smtClean="0">
                <a:solidFill>
                  <a:schemeClr val="accent1">
                    <a:lumMod val="75000"/>
                  </a:schemeClr>
                </a:solidFill>
                <a:latin typeface="Algerian" pitchFamily="82" charset="0"/>
              </a:rPr>
              <a:t>Fenómenos de la luz</a:t>
            </a:r>
            <a:endParaRPr lang="es-ES" sz="5400" b="1" dirty="0">
              <a:solidFill>
                <a:schemeClr val="accent1">
                  <a:lumMod val="75000"/>
                </a:schemeClr>
              </a:solidFill>
              <a:latin typeface="Algerian" pitchFamily="82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571472" y="1928802"/>
            <a:ext cx="7200928" cy="4572032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v"/>
            </a:pPr>
            <a:r>
              <a:rPr lang="es-ES" dirty="0" smtClean="0">
                <a:solidFill>
                  <a:schemeClr val="tx1"/>
                </a:solidFill>
              </a:rPr>
              <a:t> COMO PARTICULA</a:t>
            </a:r>
          </a:p>
          <a:p>
            <a:pPr algn="l">
              <a:buFont typeface="Arial" pitchFamily="34" charset="0"/>
              <a:buChar char="•"/>
            </a:pPr>
            <a:r>
              <a:rPr lang="es-ES" dirty="0" smtClean="0">
                <a:solidFill>
                  <a:schemeClr val="tx1"/>
                </a:solidFill>
              </a:rPr>
              <a:t>REFLEXION</a:t>
            </a:r>
          </a:p>
          <a:p>
            <a:pPr algn="l">
              <a:buFont typeface="Arial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 </a:t>
            </a:r>
            <a:r>
              <a:rPr lang="es-ES" dirty="0" smtClean="0">
                <a:solidFill>
                  <a:schemeClr val="tx1"/>
                </a:solidFill>
              </a:rPr>
              <a:t>REFRACCION</a:t>
            </a:r>
          </a:p>
          <a:p>
            <a:pPr algn="l">
              <a:buFont typeface="Arial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 </a:t>
            </a:r>
            <a:r>
              <a:rPr lang="es-ES" dirty="0" smtClean="0">
                <a:solidFill>
                  <a:schemeClr val="tx1"/>
                </a:solidFill>
              </a:rPr>
              <a:t>POLARIZACION</a:t>
            </a:r>
          </a:p>
          <a:p>
            <a:pPr algn="l">
              <a:buFont typeface="Wingdings" pitchFamily="2" charset="2"/>
              <a:buChar char="v"/>
            </a:pPr>
            <a:r>
              <a:rPr lang="es-ES" dirty="0" smtClean="0">
                <a:solidFill>
                  <a:schemeClr val="tx1"/>
                </a:solidFill>
              </a:rPr>
              <a:t>COMO ONDA</a:t>
            </a:r>
          </a:p>
          <a:p>
            <a:pPr algn="l">
              <a:buFont typeface="Arial" pitchFamily="34" charset="0"/>
              <a:buChar char="•"/>
            </a:pPr>
            <a:r>
              <a:rPr lang="es-ES" dirty="0" smtClean="0">
                <a:solidFill>
                  <a:schemeClr val="tx1"/>
                </a:solidFill>
              </a:rPr>
              <a:t>INTERFERENCIA</a:t>
            </a:r>
          </a:p>
          <a:p>
            <a:pPr algn="l">
              <a:buFont typeface="Arial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 </a:t>
            </a:r>
            <a:r>
              <a:rPr lang="es-ES" dirty="0" smtClean="0">
                <a:solidFill>
                  <a:schemeClr val="tx1"/>
                </a:solidFill>
              </a:rPr>
              <a:t>DIFRACCION</a:t>
            </a:r>
          </a:p>
          <a:p>
            <a:pPr algn="l">
              <a:buFont typeface="Arial" pitchFamily="34" charset="0"/>
              <a:buChar char="•"/>
            </a:pPr>
            <a:endParaRPr lang="es-ES" dirty="0" smtClean="0"/>
          </a:p>
          <a:p>
            <a:pPr algn="l">
              <a:buFont typeface="Arial" pitchFamily="34" charset="0"/>
              <a:buChar char="•"/>
            </a:pPr>
            <a:endParaRPr lang="es-ES" dirty="0" smtClean="0"/>
          </a:p>
          <a:p>
            <a:pPr algn="l">
              <a:buFont typeface="Arial" pitchFamily="34" charset="0"/>
              <a:buChar char="•"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714356"/>
            <a:ext cx="7772400" cy="1470025"/>
          </a:xfrm>
        </p:spPr>
        <p:txBody>
          <a:bodyPr>
            <a:normAutofit/>
          </a:bodyPr>
          <a:lstStyle/>
          <a:p>
            <a:r>
              <a:rPr lang="es-ES" sz="5400" b="1" dirty="0" smtClean="0">
                <a:solidFill>
                  <a:schemeClr val="accent1">
                    <a:lumMod val="75000"/>
                  </a:schemeClr>
                </a:solidFill>
                <a:latin typeface="Algerian" pitchFamily="82" charset="0"/>
              </a:rPr>
              <a:t>REFLEXION</a:t>
            </a:r>
            <a:endParaRPr lang="es-ES" sz="5400" b="1" dirty="0">
              <a:solidFill>
                <a:schemeClr val="accent1">
                  <a:lumMod val="75000"/>
                </a:schemeClr>
              </a:solidFill>
              <a:latin typeface="Algerian" pitchFamily="82" charset="0"/>
            </a:endParaRPr>
          </a:p>
        </p:txBody>
      </p:sp>
      <p:sp>
        <p:nvSpPr>
          <p:cNvPr id="4" name="3 Subtítulo"/>
          <p:cNvSpPr>
            <a:spLocks noGrp="1"/>
          </p:cNvSpPr>
          <p:nvPr>
            <p:ph type="subTitle" idx="1"/>
          </p:nvPr>
        </p:nvSpPr>
        <p:spPr>
          <a:xfrm>
            <a:off x="1371600" y="2214554"/>
            <a:ext cx="6400800" cy="3424246"/>
          </a:xfrm>
        </p:spPr>
        <p:txBody>
          <a:bodyPr/>
          <a:lstStyle/>
          <a:p>
            <a:pPr algn="l"/>
            <a:r>
              <a:rPr lang="es-ES" dirty="0" smtClean="0">
                <a:solidFill>
                  <a:schemeClr val="tx1"/>
                </a:solidFill>
              </a:rPr>
              <a:t>se representa por medio de dos rayos: el que llega a una superficie, </a:t>
            </a:r>
            <a:r>
              <a:rPr lang="es-ES" b="1" dirty="0" smtClean="0">
                <a:solidFill>
                  <a:schemeClr val="tx1"/>
                </a:solidFill>
              </a:rPr>
              <a:t>rayo incidente</a:t>
            </a:r>
            <a:r>
              <a:rPr lang="es-ES" dirty="0" smtClean="0">
                <a:solidFill>
                  <a:schemeClr val="tx1"/>
                </a:solidFill>
              </a:rPr>
              <a:t>, y el que sale "rebotado" después de reflejarse, </a:t>
            </a:r>
            <a:r>
              <a:rPr lang="es-ES" b="1" dirty="0" smtClean="0">
                <a:solidFill>
                  <a:schemeClr val="tx1"/>
                </a:solidFill>
              </a:rPr>
              <a:t>rayo reflejado</a:t>
            </a:r>
            <a:r>
              <a:rPr lang="es-ES" dirty="0" smtClean="0">
                <a:solidFill>
                  <a:schemeClr val="tx1"/>
                </a:solidFill>
              </a:rPr>
              <a:t>.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14348" y="2285992"/>
            <a:ext cx="7772400" cy="1470025"/>
          </a:xfrm>
        </p:spPr>
        <p:txBody>
          <a:bodyPr>
            <a:noAutofit/>
          </a:bodyPr>
          <a:lstStyle/>
          <a:p>
            <a:r>
              <a:rPr lang="es-ES" sz="5400" b="1" dirty="0" smtClean="0">
                <a:solidFill>
                  <a:schemeClr val="accent1">
                    <a:lumMod val="75000"/>
                  </a:schemeClr>
                </a:solidFill>
                <a:latin typeface="Algerian" pitchFamily="82" charset="0"/>
              </a:rPr>
              <a:t>EXISTEN DOS TIPOS DE REFLEXION:</a:t>
            </a:r>
            <a:endParaRPr lang="es-ES" sz="5400" b="1" dirty="0">
              <a:solidFill>
                <a:schemeClr val="accent1">
                  <a:lumMod val="75000"/>
                </a:schemeClr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1357298"/>
            <a:ext cx="6400800" cy="3429024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l"/>
            <a:r>
              <a:rPr lang="es-ES" b="1" dirty="0" smtClean="0">
                <a:solidFill>
                  <a:schemeClr val="accent1">
                    <a:lumMod val="75000"/>
                  </a:schemeClr>
                </a:solidFill>
                <a:latin typeface="Algerian" pitchFamily="82" charset="0"/>
              </a:rPr>
              <a:t>Reflexión especular</a:t>
            </a:r>
            <a:r>
              <a:rPr lang="es-ES" dirty="0" smtClean="0">
                <a:solidFill>
                  <a:schemeClr val="tx1"/>
                </a:solidFill>
              </a:rPr>
              <a:t>: La superficie donde se refleja la luz es perfectamente lisa (espejos, agua en calma) y todos los rayos reflejados salen en la misma dirección.</a:t>
            </a:r>
          </a:p>
          <a:p>
            <a:pPr algn="l"/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928670"/>
            <a:ext cx="6400800" cy="4710130"/>
          </a:xfrm>
        </p:spPr>
        <p:txBody>
          <a:bodyPr/>
          <a:lstStyle/>
          <a:p>
            <a:pPr algn="l"/>
            <a:r>
              <a:rPr lang="es-ES" b="1" dirty="0" smtClean="0">
                <a:solidFill>
                  <a:schemeClr val="accent1">
                    <a:lumMod val="75000"/>
                  </a:schemeClr>
                </a:solidFill>
                <a:latin typeface="Algerian" pitchFamily="82" charset="0"/>
              </a:rPr>
              <a:t>Reflexión difusa: </a:t>
            </a:r>
            <a:r>
              <a:rPr lang="es-ES" dirty="0" smtClean="0">
                <a:solidFill>
                  <a:schemeClr val="tx1"/>
                </a:solidFill>
              </a:rPr>
              <a:t>La superficie presenta rugosidades. Los rayos salen reflejados en todas las direcciones. Podemos percibir los objetos y sus formas gracias a la reflexión difusa de la luz en su superficie.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78</TotalTime>
  <Words>676</Words>
  <Application>Microsoft Office PowerPoint</Application>
  <PresentationFormat>Presentación en pantalla (4:3)</PresentationFormat>
  <Paragraphs>35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>Solsticio</vt:lpstr>
      <vt:lpstr>LA LUZ</vt:lpstr>
      <vt:lpstr>CONCEPTO</vt:lpstr>
      <vt:lpstr>Características de las ondas electromagnéticas</vt:lpstr>
      <vt:lpstr>Algunas propiedades de la luz</vt:lpstr>
      <vt:lpstr>Fenómenos de la luz</vt:lpstr>
      <vt:lpstr>REFLEXION</vt:lpstr>
      <vt:lpstr>EXISTEN DOS TIPOS DE REFLEXION:</vt:lpstr>
      <vt:lpstr>Diapositiva 8</vt:lpstr>
      <vt:lpstr>Diapositiva 9</vt:lpstr>
      <vt:lpstr>REFRACCION</vt:lpstr>
      <vt:lpstr>Diapositiva 11</vt:lpstr>
      <vt:lpstr>Las leyes fundamentales de la refracción son</vt:lpstr>
      <vt:lpstr>POLARIZACION</vt:lpstr>
      <vt:lpstr>Diapositiva 14</vt:lpstr>
      <vt:lpstr>Diapositiva 15</vt:lpstr>
      <vt:lpstr>INTERFERENCIA</vt:lpstr>
      <vt:lpstr>Diapositiva 17</vt:lpstr>
      <vt:lpstr>Diapositiva 18</vt:lpstr>
      <vt:lpstr>DIFRACCION</vt:lpstr>
      <vt:lpstr>Diapositiva 20</vt:lpstr>
      <vt:lpstr>Diapositiva 21</vt:lpstr>
      <vt:lpstr>GRACIAS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LUZ</dc:title>
  <dc:creator>UNICO</dc:creator>
  <cp:lastModifiedBy>user</cp:lastModifiedBy>
  <cp:revision>9</cp:revision>
  <dcterms:created xsi:type="dcterms:W3CDTF">2009-10-08T19:33:18Z</dcterms:created>
  <dcterms:modified xsi:type="dcterms:W3CDTF">2009-10-29T01:09:27Z</dcterms:modified>
</cp:coreProperties>
</file>