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604F135-E286-477A-A8CE-C0B43B00191D}"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04F135-E286-477A-A8CE-C0B43B00191D}"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604F135-E286-477A-A8CE-C0B43B00191D}"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04F135-E286-477A-A8CE-C0B43B00191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178F31E-2200-4635-AAC9-95B0E8EE790F}" type="datetimeFigureOut">
              <a:rPr lang="en-US" smtClean="0"/>
              <a:t>6/15/2010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04F135-E286-477A-A8CE-C0B43B00191D}"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178F31E-2200-4635-AAC9-95B0E8EE790F}" type="datetimeFigureOut">
              <a:rPr lang="en-US" smtClean="0"/>
              <a:t>6/15/2010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604F135-E286-477A-A8CE-C0B43B00191D}"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1828800"/>
            <a:ext cx="6248400" cy="762000"/>
          </a:xfrm>
        </p:spPr>
        <p:txBody>
          <a:bodyPr/>
          <a:lstStyle/>
          <a:p>
            <a:pPr eaLnBrk="1" hangingPunct="1"/>
            <a:r>
              <a:rPr lang="en-US" smtClean="0"/>
              <a:t>Starting with a Plan</a:t>
            </a:r>
          </a:p>
        </p:txBody>
      </p:sp>
      <p:sp>
        <p:nvSpPr>
          <p:cNvPr id="3075" name="Rectangle 3"/>
          <p:cNvSpPr>
            <a:spLocks noGrp="1" noChangeArrowheads="1"/>
          </p:cNvSpPr>
          <p:nvPr>
            <p:ph type="subTitle" idx="1"/>
          </p:nvPr>
        </p:nvSpPr>
        <p:spPr/>
        <p:txBody>
          <a:bodyPr/>
          <a:lstStyle/>
          <a:p>
            <a:pPr eaLnBrk="1" hangingPunct="1"/>
            <a:r>
              <a:rPr lang="en-US" smtClean="0"/>
              <a:t>Chapter 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Beginning the Design Work</a:t>
            </a:r>
          </a:p>
        </p:txBody>
      </p:sp>
      <p:sp>
        <p:nvSpPr>
          <p:cNvPr id="12291" name="Rectangle 3"/>
          <p:cNvSpPr>
            <a:spLocks noGrp="1" noChangeArrowheads="1"/>
          </p:cNvSpPr>
          <p:nvPr>
            <p:ph idx="1"/>
          </p:nvPr>
        </p:nvSpPr>
        <p:spPr/>
        <p:txBody>
          <a:bodyPr/>
          <a:lstStyle/>
          <a:p>
            <a:pPr eaLnBrk="1" hangingPunct="1"/>
            <a:r>
              <a:rPr lang="en-US" smtClean="0"/>
              <a:t>Straight lines at 90 degrees:</a:t>
            </a:r>
          </a:p>
          <a:p>
            <a:pPr lvl="1" eaLnBrk="1" hangingPunct="1"/>
            <a:endParaRPr lang="en-US" smtClean="0"/>
          </a:p>
          <a:p>
            <a:pPr lvl="1" eaLnBrk="1" hangingPunct="1"/>
            <a:r>
              <a:rPr lang="en-US" smtClean="0"/>
              <a:t>This reflects  the architectural lines  of the house.  They give the impression  of greater control over the landscape.  This also provides a symmetrical look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Beginning the Design Work</a:t>
            </a:r>
          </a:p>
        </p:txBody>
      </p:sp>
      <p:sp>
        <p:nvSpPr>
          <p:cNvPr id="13315" name="Rectangle 3"/>
          <p:cNvSpPr>
            <a:spLocks noGrp="1" noChangeArrowheads="1"/>
          </p:cNvSpPr>
          <p:nvPr>
            <p:ph idx="1"/>
          </p:nvPr>
        </p:nvSpPr>
        <p:spPr/>
        <p:txBody>
          <a:bodyPr/>
          <a:lstStyle/>
          <a:p>
            <a:pPr eaLnBrk="1" hangingPunct="1"/>
            <a:r>
              <a:rPr lang="en-US" smtClean="0"/>
              <a:t>The 45 degree patterns:</a:t>
            </a:r>
          </a:p>
          <a:p>
            <a:pPr lvl="1" eaLnBrk="1" hangingPunct="1"/>
            <a:endParaRPr lang="en-US" smtClean="0"/>
          </a:p>
          <a:p>
            <a:pPr lvl="1" eaLnBrk="1" hangingPunct="1"/>
            <a:r>
              <a:rPr lang="en-US" smtClean="0"/>
              <a:t> also reflect the  architectural lines of the house.  The lines can be used to provide an asymmetrical look to the landscape.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Beginning the Design Work</a:t>
            </a:r>
          </a:p>
        </p:txBody>
      </p:sp>
      <p:sp>
        <p:nvSpPr>
          <p:cNvPr id="14339" name="Rectangle 3"/>
          <p:cNvSpPr>
            <a:spLocks noGrp="1" noChangeArrowheads="1"/>
          </p:cNvSpPr>
          <p:nvPr>
            <p:ph idx="1"/>
          </p:nvPr>
        </p:nvSpPr>
        <p:spPr/>
        <p:txBody>
          <a:bodyPr/>
          <a:lstStyle/>
          <a:p>
            <a:pPr eaLnBrk="1" hangingPunct="1"/>
            <a:r>
              <a:rPr lang="en-US" sz="2800" smtClean="0"/>
              <a:t>Designing Patios, Decks, Walks, and Drives</a:t>
            </a:r>
          </a:p>
          <a:p>
            <a:pPr eaLnBrk="1" hangingPunct="1"/>
            <a:endParaRPr lang="en-US" sz="2800" smtClean="0"/>
          </a:p>
          <a:p>
            <a:pPr lvl="1" eaLnBrk="1" hangingPunct="1"/>
            <a:r>
              <a:rPr lang="en-US" sz="2400" smtClean="0"/>
              <a:t>All design areas need to follow the same pattern as the planting beds.</a:t>
            </a:r>
          </a:p>
          <a:p>
            <a:pPr lvl="1" eaLnBrk="1" hangingPunct="1"/>
            <a:r>
              <a:rPr lang="en-US" sz="2400" smtClean="0"/>
              <a:t>Example  if the bed pattern style  is curved than the deck or patio should have curves in its outline as well.  A square patio  will conflict visually with the curved bed patterns.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Locating Trees in the Plan</a:t>
            </a:r>
          </a:p>
        </p:txBody>
      </p:sp>
      <p:sp>
        <p:nvSpPr>
          <p:cNvPr id="15363" name="Rectangle 3"/>
          <p:cNvSpPr>
            <a:spLocks noGrp="1" noChangeArrowheads="1"/>
          </p:cNvSpPr>
          <p:nvPr>
            <p:ph idx="1"/>
          </p:nvPr>
        </p:nvSpPr>
        <p:spPr/>
        <p:txBody>
          <a:bodyPr/>
          <a:lstStyle/>
          <a:p>
            <a:pPr eaLnBrk="1" hangingPunct="1"/>
            <a:r>
              <a:rPr lang="en-US" smtClean="0"/>
              <a:t>Trees provide shade, a backdrop to the house, screening  of poor views, frame working  of good views, and a  sense of permanency to the landscape.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Locating Trees in the Plan</a:t>
            </a:r>
          </a:p>
        </p:txBody>
      </p:sp>
      <p:sp>
        <p:nvSpPr>
          <p:cNvPr id="16387" name="Rectangle 3"/>
          <p:cNvSpPr>
            <a:spLocks noGrp="1" noChangeArrowheads="1"/>
          </p:cNvSpPr>
          <p:nvPr>
            <p:ph idx="1"/>
          </p:nvPr>
        </p:nvSpPr>
        <p:spPr/>
        <p:txBody>
          <a:bodyPr/>
          <a:lstStyle/>
          <a:p>
            <a:pPr eaLnBrk="1" hangingPunct="1"/>
            <a:r>
              <a:rPr lang="en-US" smtClean="0"/>
              <a:t>Trees have a tremendous impact on the microclimate around a  house.    When carefully  located , trees soften harsh weather conditions.  It will also improve the comfort level of the family. Trees act as  a energy requirements to heating and cooling of the house  which can be reduced.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Locating Trees in the Plan</a:t>
            </a:r>
          </a:p>
        </p:txBody>
      </p:sp>
      <p:sp>
        <p:nvSpPr>
          <p:cNvPr id="17411" name="Rectangle 3"/>
          <p:cNvSpPr>
            <a:spLocks noGrp="1" noChangeArrowheads="1"/>
          </p:cNvSpPr>
          <p:nvPr>
            <p:ph idx="1"/>
          </p:nvPr>
        </p:nvSpPr>
        <p:spPr/>
        <p:txBody>
          <a:bodyPr/>
          <a:lstStyle/>
          <a:p>
            <a:pPr eaLnBrk="1" hangingPunct="1"/>
            <a:r>
              <a:rPr lang="en-US" smtClean="0"/>
              <a:t>Deciduous Trees  are the trees  that lose their leaves in the fall, and can be used to cool the microclimate  in the summer.  The leaves of these trees reflect  some radiant heat energy back into the atmosphere.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Locating Trees in the Plan</a:t>
            </a:r>
          </a:p>
        </p:txBody>
      </p:sp>
      <p:sp>
        <p:nvSpPr>
          <p:cNvPr id="18435" name="Rectangle 3"/>
          <p:cNvSpPr>
            <a:spLocks noGrp="1" noChangeArrowheads="1"/>
          </p:cNvSpPr>
          <p:nvPr>
            <p:ph idx="1"/>
          </p:nvPr>
        </p:nvSpPr>
        <p:spPr/>
        <p:txBody>
          <a:bodyPr/>
          <a:lstStyle/>
          <a:p>
            <a:pPr eaLnBrk="1" hangingPunct="1"/>
            <a:r>
              <a:rPr lang="en-US" smtClean="0"/>
              <a:t>Evergreens are those trees that do not shed there leaves.   They are usually planted on the south side of the house which blocks the rays of sun in the winter time.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Locating Trees in the Plan</a:t>
            </a:r>
          </a:p>
        </p:txBody>
      </p:sp>
      <p:sp>
        <p:nvSpPr>
          <p:cNvPr id="19459" name="Rectangle 3"/>
          <p:cNvSpPr>
            <a:spLocks noGrp="1" noChangeArrowheads="1"/>
          </p:cNvSpPr>
          <p:nvPr>
            <p:ph idx="1"/>
          </p:nvPr>
        </p:nvSpPr>
        <p:spPr/>
        <p:txBody>
          <a:bodyPr/>
          <a:lstStyle/>
          <a:p>
            <a:pPr eaLnBrk="1" hangingPunct="1"/>
            <a:r>
              <a:rPr lang="en-US" smtClean="0"/>
              <a:t>What is a sun calculator?</a:t>
            </a:r>
          </a:p>
          <a:p>
            <a:pPr eaLnBrk="1" hangingPunct="1"/>
            <a:endParaRPr lang="en-US" smtClean="0"/>
          </a:p>
          <a:p>
            <a:pPr lvl="1" eaLnBrk="1" hangingPunct="1"/>
            <a:r>
              <a:rPr lang="en-US" smtClean="0"/>
              <a:t> it can be used to help locate trees in the landscape.  This will help you plant trees to block  the sun’s rays for a particular time.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990600"/>
            <a:ext cx="7467600" cy="762000"/>
          </a:xfrm>
        </p:spPr>
        <p:txBody>
          <a:bodyPr/>
          <a:lstStyle/>
          <a:p>
            <a:pPr eaLnBrk="1" hangingPunct="1"/>
            <a:r>
              <a:rPr lang="en-US" smtClean="0"/>
              <a:t>Lets Review</a:t>
            </a:r>
          </a:p>
        </p:txBody>
      </p:sp>
      <p:sp>
        <p:nvSpPr>
          <p:cNvPr id="20483" name="Rectangle 3"/>
          <p:cNvSpPr>
            <a:spLocks noGrp="1" noChangeArrowheads="1"/>
          </p:cNvSpPr>
          <p:nvPr>
            <p:ph idx="1"/>
          </p:nvPr>
        </p:nvSpPr>
        <p:spPr/>
        <p:txBody>
          <a:bodyPr/>
          <a:lstStyle/>
          <a:p>
            <a:pPr eaLnBrk="1" hangingPunct="1"/>
            <a:r>
              <a:rPr lang="en-US" sz="2800" smtClean="0"/>
              <a:t>Step 1  Meet the Customer</a:t>
            </a:r>
          </a:p>
          <a:p>
            <a:pPr eaLnBrk="1" hangingPunct="1"/>
            <a:r>
              <a:rPr lang="en-US" sz="2800" smtClean="0"/>
              <a:t>Step 2 Family Inventory Survey</a:t>
            </a:r>
          </a:p>
          <a:p>
            <a:pPr eaLnBrk="1" hangingPunct="1"/>
            <a:r>
              <a:rPr lang="en-US" sz="2800" smtClean="0"/>
              <a:t>Step 3 Site Analysis plan</a:t>
            </a:r>
          </a:p>
          <a:p>
            <a:pPr eaLnBrk="1" hangingPunct="1"/>
            <a:r>
              <a:rPr lang="en-US" sz="2800" smtClean="0"/>
              <a:t>Step 4 Base plan</a:t>
            </a:r>
          </a:p>
          <a:p>
            <a:pPr eaLnBrk="1" hangingPunct="1"/>
            <a:r>
              <a:rPr lang="en-US" sz="2800" smtClean="0"/>
              <a:t>Step 5 Goose Egg Plan</a:t>
            </a:r>
          </a:p>
          <a:p>
            <a:pPr eaLnBrk="1" hangingPunct="1"/>
            <a:r>
              <a:rPr lang="en-US" sz="2800" smtClean="0"/>
              <a:t>Step 6 Establish bed patterns including patios, decks, and walls</a:t>
            </a:r>
          </a:p>
          <a:p>
            <a:pPr eaLnBrk="1" hangingPunct="1"/>
            <a:r>
              <a:rPr lang="en-US" sz="2800" smtClean="0"/>
              <a:t>Step 7  Locate Trees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990600"/>
            <a:ext cx="7467600" cy="762000"/>
          </a:xfrm>
        </p:spPr>
        <p:txBody>
          <a:bodyPr/>
          <a:lstStyle/>
          <a:p>
            <a:pPr eaLnBrk="1" hangingPunct="1"/>
            <a:r>
              <a:rPr lang="en-US" smtClean="0"/>
              <a:t>The End</a:t>
            </a:r>
          </a:p>
        </p:txBody>
      </p:sp>
      <p:sp>
        <p:nvSpPr>
          <p:cNvPr id="21507" name="Rectangle 3"/>
          <p:cNvSpPr>
            <a:spLocks noGrp="1" noChangeArrowheads="1"/>
          </p:cNvSpPr>
          <p:nvPr>
            <p:ph idx="1"/>
          </p:nvPr>
        </p:nvSpPr>
        <p:spPr/>
        <p:txBody>
          <a:bodyPr/>
          <a:lstStyle/>
          <a:p>
            <a:pPr eaLnBrk="1" hangingPunct="1"/>
            <a:r>
              <a:rPr lang="en-US" smtClean="0"/>
              <a:t>Any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Beginning the Design Work</a:t>
            </a:r>
          </a:p>
        </p:txBody>
      </p:sp>
      <p:sp>
        <p:nvSpPr>
          <p:cNvPr id="4099" name="Rectangle 3"/>
          <p:cNvSpPr>
            <a:spLocks noGrp="1" noChangeArrowheads="1"/>
          </p:cNvSpPr>
          <p:nvPr>
            <p:ph idx="1"/>
          </p:nvPr>
        </p:nvSpPr>
        <p:spPr/>
        <p:txBody>
          <a:bodyPr/>
          <a:lstStyle/>
          <a:p>
            <a:pPr eaLnBrk="1" hangingPunct="1">
              <a:lnSpc>
                <a:spcPct val="90000"/>
              </a:lnSpc>
            </a:pPr>
            <a:r>
              <a:rPr lang="en-US" smtClean="0"/>
              <a:t>With a base plan it can provide enough information  to begin creating a design.</a:t>
            </a:r>
          </a:p>
          <a:p>
            <a:pPr eaLnBrk="1" hangingPunct="1">
              <a:lnSpc>
                <a:spcPct val="90000"/>
              </a:lnSpc>
            </a:pPr>
            <a:r>
              <a:rPr lang="en-US" smtClean="0"/>
              <a:t>When applying  the  design process  there are three things to consider</a:t>
            </a:r>
          </a:p>
          <a:p>
            <a:pPr eaLnBrk="1" hangingPunct="1">
              <a:lnSpc>
                <a:spcPct val="90000"/>
              </a:lnSpc>
            </a:pPr>
            <a:r>
              <a:rPr lang="en-US" smtClean="0"/>
              <a:t>1 Consider the lot on which the house sits to be like a room   A well- designed landscape becomes an extension of the indoor  living space.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Beginning the Design Work</a:t>
            </a:r>
          </a:p>
        </p:txBody>
      </p:sp>
      <p:sp>
        <p:nvSpPr>
          <p:cNvPr id="5123" name="Rectangle 3"/>
          <p:cNvSpPr>
            <a:spLocks noGrp="1" noChangeArrowheads="1"/>
          </p:cNvSpPr>
          <p:nvPr>
            <p:ph idx="1"/>
          </p:nvPr>
        </p:nvSpPr>
        <p:spPr/>
        <p:txBody>
          <a:bodyPr/>
          <a:lstStyle/>
          <a:p>
            <a:pPr eaLnBrk="1" hangingPunct="1"/>
            <a:r>
              <a:rPr lang="en-US" smtClean="0"/>
              <a:t>2 Consider  the floor plan of the house.  Locations of various rooms within the house impact the design of the landscape.  For instance, locating a patio near  the family  breakfast area is very practical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Beginning the Design Work</a:t>
            </a:r>
          </a:p>
        </p:txBody>
      </p:sp>
      <p:sp>
        <p:nvSpPr>
          <p:cNvPr id="6147" name="Rectangle 3"/>
          <p:cNvSpPr>
            <a:spLocks noGrp="1" noChangeArrowheads="1"/>
          </p:cNvSpPr>
          <p:nvPr>
            <p:ph idx="1"/>
          </p:nvPr>
        </p:nvSpPr>
        <p:spPr/>
        <p:txBody>
          <a:bodyPr/>
          <a:lstStyle/>
          <a:p>
            <a:pPr eaLnBrk="1" hangingPunct="1"/>
            <a:r>
              <a:rPr lang="en-US" smtClean="0"/>
              <a:t>3  Consider the landscape as viewed by neighbors and those who pass by.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Beginning the Design Work</a:t>
            </a:r>
          </a:p>
        </p:txBody>
      </p:sp>
      <p:sp>
        <p:nvSpPr>
          <p:cNvPr id="7171" name="Rectangle 3"/>
          <p:cNvSpPr>
            <a:spLocks noGrp="1" noChangeArrowheads="1"/>
          </p:cNvSpPr>
          <p:nvPr>
            <p:ph idx="1"/>
          </p:nvPr>
        </p:nvSpPr>
        <p:spPr/>
        <p:txBody>
          <a:bodyPr/>
          <a:lstStyle/>
          <a:p>
            <a:pPr eaLnBrk="1" hangingPunct="1"/>
            <a:r>
              <a:rPr lang="en-US" sz="2800" smtClean="0"/>
              <a:t>What is Goose Egg Planting?</a:t>
            </a:r>
          </a:p>
          <a:p>
            <a:pPr eaLnBrk="1" hangingPunct="1"/>
            <a:endParaRPr lang="en-US" sz="2800" smtClean="0"/>
          </a:p>
          <a:p>
            <a:pPr lvl="1" eaLnBrk="1" hangingPunct="1"/>
            <a:r>
              <a:rPr lang="en-US" sz="2400" smtClean="0"/>
              <a:t> This is  rough  sketches of ovals  or circles on the small drawings to represent the activities</a:t>
            </a:r>
          </a:p>
          <a:p>
            <a:pPr lvl="1" eaLnBrk="1" hangingPunct="1"/>
            <a:r>
              <a:rPr lang="en-US" sz="2400" smtClean="0"/>
              <a:t>Some  examples of the activities  or land uses sketched on the plan include:   lawn games, play area, patio or deck,  vegetable garden,  plantings, shed , screen, water garden, service area, and public area.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Beginning the Design Work</a:t>
            </a:r>
          </a:p>
        </p:txBody>
      </p:sp>
      <p:sp>
        <p:nvSpPr>
          <p:cNvPr id="8195" name="Rectangle 3"/>
          <p:cNvSpPr>
            <a:spLocks noGrp="1" noChangeArrowheads="1"/>
          </p:cNvSpPr>
          <p:nvPr>
            <p:ph idx="1"/>
          </p:nvPr>
        </p:nvSpPr>
        <p:spPr/>
        <p:txBody>
          <a:bodyPr/>
          <a:lstStyle/>
          <a:p>
            <a:pPr eaLnBrk="1" hangingPunct="1"/>
            <a:r>
              <a:rPr lang="en-US" smtClean="0"/>
              <a:t>The value of the Goose Egg Plan  is to provide a general guide for the landscape design.  It encourages the designer to be creative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Beginning the Design Work</a:t>
            </a:r>
          </a:p>
        </p:txBody>
      </p:sp>
      <p:sp>
        <p:nvSpPr>
          <p:cNvPr id="9219" name="Rectangle 3"/>
          <p:cNvSpPr>
            <a:spLocks noGrp="1" noChangeArrowheads="1"/>
          </p:cNvSpPr>
          <p:nvPr>
            <p:ph idx="1"/>
          </p:nvPr>
        </p:nvSpPr>
        <p:spPr/>
        <p:txBody>
          <a:bodyPr/>
          <a:lstStyle/>
          <a:p>
            <a:pPr eaLnBrk="1" hangingPunct="1"/>
            <a:r>
              <a:rPr lang="en-US" smtClean="0"/>
              <a:t>After the goose egg plan comes the  bed patterns.</a:t>
            </a:r>
          </a:p>
          <a:p>
            <a:pPr eaLnBrk="1" hangingPunct="1"/>
            <a:r>
              <a:rPr lang="en-US" smtClean="0"/>
              <a:t> bed pattern forms the framework for the design.   The bed pattern is a border that outlines where plants are planted and separates the lawn  from the plantings within the beds.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Beginning the Design Work</a:t>
            </a:r>
          </a:p>
        </p:txBody>
      </p:sp>
      <p:sp>
        <p:nvSpPr>
          <p:cNvPr id="10243" name="Rectangle 3"/>
          <p:cNvSpPr>
            <a:spLocks noGrp="1" noChangeArrowheads="1"/>
          </p:cNvSpPr>
          <p:nvPr>
            <p:ph idx="1"/>
          </p:nvPr>
        </p:nvSpPr>
        <p:spPr/>
        <p:txBody>
          <a:bodyPr/>
          <a:lstStyle/>
          <a:p>
            <a:pPr eaLnBrk="1" hangingPunct="1">
              <a:lnSpc>
                <a:spcPct val="90000"/>
              </a:lnSpc>
            </a:pPr>
            <a:r>
              <a:rPr lang="en-US" smtClean="0"/>
              <a:t>The eyes of the viewer tend to follow the outline of the bed patterns.  </a:t>
            </a:r>
          </a:p>
          <a:p>
            <a:pPr eaLnBrk="1" hangingPunct="1">
              <a:lnSpc>
                <a:spcPct val="90000"/>
              </a:lnSpc>
            </a:pPr>
            <a:r>
              <a:rPr lang="en-US" smtClean="0"/>
              <a:t>There are three main  styles that are commonly used for the bed patterns they are:</a:t>
            </a:r>
          </a:p>
          <a:p>
            <a:pPr lvl="1" eaLnBrk="1" hangingPunct="1">
              <a:lnSpc>
                <a:spcPct val="90000"/>
              </a:lnSpc>
            </a:pPr>
            <a:r>
              <a:rPr lang="en-US" smtClean="0"/>
              <a:t>Curved lines</a:t>
            </a:r>
          </a:p>
          <a:p>
            <a:pPr lvl="1" eaLnBrk="1" hangingPunct="1">
              <a:lnSpc>
                <a:spcPct val="90000"/>
              </a:lnSpc>
            </a:pPr>
            <a:r>
              <a:rPr lang="en-US" smtClean="0"/>
              <a:t>Straight lines at 90 degrees to the house </a:t>
            </a:r>
          </a:p>
          <a:p>
            <a:pPr lvl="1" eaLnBrk="1" hangingPunct="1">
              <a:lnSpc>
                <a:spcPct val="90000"/>
              </a:lnSpc>
            </a:pPr>
            <a:r>
              <a:rPr lang="en-US" smtClean="0"/>
              <a:t>Straight lines at 45 degrees to the house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Beginning the Design Work</a:t>
            </a:r>
          </a:p>
        </p:txBody>
      </p:sp>
      <p:sp>
        <p:nvSpPr>
          <p:cNvPr id="11267" name="Rectangle 3"/>
          <p:cNvSpPr>
            <a:spLocks noGrp="1" noChangeArrowheads="1"/>
          </p:cNvSpPr>
          <p:nvPr>
            <p:ph idx="1"/>
          </p:nvPr>
        </p:nvSpPr>
        <p:spPr/>
        <p:txBody>
          <a:bodyPr/>
          <a:lstStyle/>
          <a:p>
            <a:pPr eaLnBrk="1" hangingPunct="1"/>
            <a:r>
              <a:rPr lang="en-US" smtClean="0"/>
              <a:t>Curved lines:</a:t>
            </a:r>
          </a:p>
          <a:p>
            <a:pPr eaLnBrk="1" hangingPunct="1"/>
            <a:endParaRPr lang="en-US" smtClean="0"/>
          </a:p>
          <a:p>
            <a:pPr eaLnBrk="1" hangingPunct="1"/>
            <a:endParaRPr lang="en-US" smtClean="0"/>
          </a:p>
          <a:p>
            <a:pPr lvl="1" eaLnBrk="1" hangingPunct="1"/>
            <a:r>
              <a:rPr lang="en-US" smtClean="0"/>
              <a:t> they will flow smoothly through the landscape and lend themselves  well to a natural appearance.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737</Words>
  <Application>Microsoft Office PowerPoint</Application>
  <PresentationFormat>On-screen Show (4:3)</PresentationFormat>
  <Paragraphs>66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Starting with a Plan</vt:lpstr>
      <vt:lpstr>Beginning the Design Work</vt:lpstr>
      <vt:lpstr>Beginning the Design Work</vt:lpstr>
      <vt:lpstr>Beginning the Design Work</vt:lpstr>
      <vt:lpstr>Beginning the Design Work</vt:lpstr>
      <vt:lpstr>Beginning the Design Work</vt:lpstr>
      <vt:lpstr>Beginning the Design Work</vt:lpstr>
      <vt:lpstr>Beginning the Design Work</vt:lpstr>
      <vt:lpstr>Beginning the Design Work</vt:lpstr>
      <vt:lpstr>Beginning the Design Work</vt:lpstr>
      <vt:lpstr>Beginning the Design Work</vt:lpstr>
      <vt:lpstr>Beginning the Design Work</vt:lpstr>
      <vt:lpstr>Locating Trees in the Plan</vt:lpstr>
      <vt:lpstr>Locating Trees in the Plan</vt:lpstr>
      <vt:lpstr>Locating Trees in the Plan</vt:lpstr>
      <vt:lpstr>Locating Trees in the Plan</vt:lpstr>
      <vt:lpstr>Locating Trees in the Plan</vt:lpstr>
      <vt:lpstr>Lets Review</vt:lpstr>
      <vt:lpstr>The End</vt:lpstr>
    </vt:vector>
  </TitlesOfParts>
  <Company>Four County Carreer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with a Plan</dc:title>
  <dc:creator>ehite</dc:creator>
  <cp:lastModifiedBy>ehite</cp:lastModifiedBy>
  <cp:revision>1</cp:revision>
  <dcterms:created xsi:type="dcterms:W3CDTF">2010-06-15T18:04:04Z</dcterms:created>
  <dcterms:modified xsi:type="dcterms:W3CDTF">2010-06-15T18:04:54Z</dcterms:modified>
</cp:coreProperties>
</file>