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6D04-E469-974A-A5F3-7DD7D97D82A3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EA42-1EDB-7943-9B9D-5D4A396393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5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Birds – Basic Facts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Nearly 10,000 modern bird species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Birds are closely related to reptiles (scales on legs)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Have outer covering made of feathers, two legs used for walking or perching, and forelimbs modified into wings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Feathers separate birds from all other animal species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Feathers provide insulation for warmth; can generate on body heat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Beak/Bills adapted to type of food they eat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Highly efficient respiratory system; lungs only exposed to Oxygen rich air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Internal fertilization; amniotic eggs; many mate for life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Section 31-2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4572000" y="1751013"/>
            <a:ext cx="0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3633788" y="1165225"/>
            <a:ext cx="1876425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 b="1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309688" y="2859088"/>
            <a:ext cx="6561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295400" y="4386263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514350" y="4610100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849313" y="4108450"/>
            <a:ext cx="89217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300"/>
              <a:t>which are</a:t>
            </a: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1295400" y="3914775"/>
            <a:ext cx="0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295400" y="2859088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514350" y="3082925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936875" y="4386263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2155825" y="4610100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2532063" y="4108450"/>
            <a:ext cx="80962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300"/>
              <a:t>that also</a:t>
            </a: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2936875" y="3914775"/>
            <a:ext cx="0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2936875" y="2859088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2155825" y="3082925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578350" y="4386263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3797300" y="4610100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4098925" y="4108450"/>
            <a:ext cx="9572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300"/>
              <a:t>that power</a:t>
            </a: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4578350" y="3914775"/>
            <a:ext cx="0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4578350" y="2703513"/>
            <a:ext cx="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1" name="Oval 23"/>
          <p:cNvSpPr>
            <a:spLocks noChangeArrowheads="1"/>
          </p:cNvSpPr>
          <p:nvPr/>
        </p:nvSpPr>
        <p:spPr bwMode="auto">
          <a:xfrm>
            <a:off x="3797300" y="3082925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6219825" y="4386263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3" name="Oval 25"/>
          <p:cNvSpPr>
            <a:spLocks noChangeArrowheads="1"/>
          </p:cNvSpPr>
          <p:nvPr/>
        </p:nvSpPr>
        <p:spPr bwMode="auto">
          <a:xfrm>
            <a:off x="5438775" y="4610100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5694363" y="4108450"/>
            <a:ext cx="104933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300"/>
              <a:t>that provide</a:t>
            </a:r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>
            <a:off x="6219825" y="3914775"/>
            <a:ext cx="0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6" name="Line 28"/>
          <p:cNvSpPr>
            <a:spLocks noChangeShapeType="1"/>
          </p:cNvSpPr>
          <p:nvPr/>
        </p:nvSpPr>
        <p:spPr bwMode="auto">
          <a:xfrm>
            <a:off x="6219825" y="2859088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7" name="Oval 29"/>
          <p:cNvSpPr>
            <a:spLocks noChangeArrowheads="1"/>
          </p:cNvSpPr>
          <p:nvPr/>
        </p:nvSpPr>
        <p:spPr bwMode="auto">
          <a:xfrm>
            <a:off x="5438775" y="3082925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>
            <a:off x="7861300" y="4386263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9" name="Oval 31"/>
          <p:cNvSpPr>
            <a:spLocks noChangeArrowheads="1"/>
          </p:cNvSpPr>
          <p:nvPr/>
        </p:nvSpPr>
        <p:spPr bwMode="auto">
          <a:xfrm>
            <a:off x="7080250" y="4610100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7354888" y="4108450"/>
            <a:ext cx="101282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300"/>
              <a:t>that ensure</a:t>
            </a:r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7861300" y="3914775"/>
            <a:ext cx="0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7861300" y="2859088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03" name="Oval 35"/>
          <p:cNvSpPr>
            <a:spLocks noChangeArrowheads="1"/>
          </p:cNvSpPr>
          <p:nvPr/>
        </p:nvSpPr>
        <p:spPr bwMode="auto">
          <a:xfrm>
            <a:off x="7080250" y="3082925"/>
            <a:ext cx="1562100" cy="909638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endParaRPr lang="en-US" sz="1300"/>
          </a:p>
        </p:txBody>
      </p:sp>
      <p:sp>
        <p:nvSpPr>
          <p:cNvPr id="32804" name="Rectangle 36"/>
          <p:cNvSpPr>
            <a:spLocks noChangeArrowheads="1"/>
          </p:cNvSpPr>
          <p:nvPr/>
        </p:nvSpPr>
        <p:spPr bwMode="auto">
          <a:xfrm>
            <a:off x="3762375" y="2200275"/>
            <a:ext cx="16192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300"/>
              <a:t>have the following</a:t>
            </a:r>
            <a:br>
              <a:rPr lang="en-US" sz="1300"/>
            </a:br>
            <a:r>
              <a:rPr lang="en-US" sz="1300"/>
              <a:t>adaptations to flight</a:t>
            </a:r>
          </a:p>
        </p:txBody>
      </p:sp>
      <p:sp>
        <p:nvSpPr>
          <p:cNvPr id="32805" name="Oval 38"/>
          <p:cNvSpPr>
            <a:spLocks noChangeArrowheads="1"/>
          </p:cNvSpPr>
          <p:nvPr/>
        </p:nvSpPr>
        <p:spPr bwMode="auto">
          <a:xfrm>
            <a:off x="3617913" y="1162050"/>
            <a:ext cx="1876425" cy="914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1600" b="1"/>
              <a:t>Birds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527050" y="4606925"/>
            <a:ext cx="8128000" cy="909638"/>
            <a:chOff x="314" y="2902"/>
            <a:chExt cx="5120" cy="573"/>
          </a:xfrm>
        </p:grpSpPr>
        <p:sp>
          <p:nvSpPr>
            <p:cNvPr id="32813" name="Oval 40"/>
            <p:cNvSpPr>
              <a:spLocks noChangeArrowheads="1"/>
            </p:cNvSpPr>
            <p:nvPr/>
          </p:nvSpPr>
          <p:spPr bwMode="auto">
            <a:xfrm>
              <a:off x="314" y="2902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Homologous to</a:t>
              </a:r>
              <a:br>
                <a:rPr lang="en-US" sz="1300"/>
              </a:br>
              <a:r>
                <a:rPr lang="en-US" sz="1300"/>
                <a:t>front limbs in other</a:t>
              </a:r>
              <a:br>
                <a:rPr lang="en-US" sz="1300"/>
              </a:br>
              <a:r>
                <a:rPr lang="en-US" sz="1300"/>
                <a:t>vertebrates</a:t>
              </a:r>
            </a:p>
          </p:txBody>
        </p:sp>
        <p:sp>
          <p:nvSpPr>
            <p:cNvPr id="32814" name="Oval 41"/>
            <p:cNvSpPr>
              <a:spLocks noChangeArrowheads="1"/>
            </p:cNvSpPr>
            <p:nvPr/>
          </p:nvSpPr>
          <p:spPr bwMode="auto">
            <a:xfrm>
              <a:off x="1348" y="2902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Provide</a:t>
              </a:r>
              <a:br>
                <a:rPr lang="en-US" sz="1300"/>
              </a:br>
              <a:r>
                <a:rPr lang="en-US" sz="1300"/>
                <a:t>warmth</a:t>
              </a:r>
            </a:p>
          </p:txBody>
        </p:sp>
        <p:sp>
          <p:nvSpPr>
            <p:cNvPr id="32815" name="Oval 42"/>
            <p:cNvSpPr>
              <a:spLocks noChangeArrowheads="1"/>
            </p:cNvSpPr>
            <p:nvPr/>
          </p:nvSpPr>
          <p:spPr bwMode="auto">
            <a:xfrm>
              <a:off x="2382" y="2902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Upward and</a:t>
              </a:r>
              <a:br>
                <a:rPr lang="en-US" sz="1300"/>
              </a:br>
              <a:r>
                <a:rPr lang="en-US" sz="1300"/>
                <a:t>downward wing</a:t>
              </a:r>
              <a:br>
                <a:rPr lang="en-US" sz="1300"/>
              </a:br>
              <a:r>
                <a:rPr lang="en-US" sz="1300"/>
                <a:t>strokes</a:t>
              </a:r>
            </a:p>
          </p:txBody>
        </p:sp>
        <p:sp>
          <p:nvSpPr>
            <p:cNvPr id="32816" name="Oval 43"/>
            <p:cNvSpPr>
              <a:spLocks noChangeArrowheads="1"/>
            </p:cNvSpPr>
            <p:nvPr/>
          </p:nvSpPr>
          <p:spPr bwMode="auto">
            <a:xfrm>
              <a:off x="3416" y="2902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One-way flow</a:t>
              </a:r>
              <a:br>
                <a:rPr lang="en-US" sz="1300"/>
              </a:br>
              <a:r>
                <a:rPr lang="en-US" sz="1300"/>
                <a:t>of O</a:t>
              </a:r>
              <a:r>
                <a:rPr lang="en-US" sz="1300" baseline="-25000"/>
                <a:t>2</a:t>
              </a:r>
              <a:r>
                <a:rPr lang="en-US" sz="1300"/>
                <a:t>-rich air</a:t>
              </a:r>
            </a:p>
          </p:txBody>
        </p:sp>
        <p:sp>
          <p:nvSpPr>
            <p:cNvPr id="32817" name="Oval 44"/>
            <p:cNvSpPr>
              <a:spLocks noChangeArrowheads="1"/>
            </p:cNvSpPr>
            <p:nvPr/>
          </p:nvSpPr>
          <p:spPr bwMode="auto">
            <a:xfrm>
              <a:off x="4450" y="2902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O</a:t>
              </a:r>
              <a:r>
                <a:rPr lang="en-US" sz="1300" baseline="-25000"/>
                <a:t>2</a:t>
              </a:r>
              <a:r>
                <a:rPr lang="en-US" sz="1300"/>
                <a:t> distribution</a:t>
              </a:r>
              <a:br>
                <a:rPr lang="en-US" sz="1300"/>
              </a:br>
              <a:r>
                <a:rPr lang="en-US" sz="1300"/>
                <a:t>to body tissues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27050" y="3079750"/>
            <a:ext cx="8128000" cy="909638"/>
            <a:chOff x="314" y="1940"/>
            <a:chExt cx="5120" cy="573"/>
          </a:xfrm>
        </p:grpSpPr>
        <p:sp>
          <p:nvSpPr>
            <p:cNvPr id="32808" name="Oval 46"/>
            <p:cNvSpPr>
              <a:spLocks noChangeArrowheads="1"/>
            </p:cNvSpPr>
            <p:nvPr/>
          </p:nvSpPr>
          <p:spPr bwMode="auto">
            <a:xfrm>
              <a:off x="314" y="1940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Wings</a:t>
              </a:r>
            </a:p>
          </p:txBody>
        </p:sp>
        <p:sp>
          <p:nvSpPr>
            <p:cNvPr id="32809" name="Oval 47"/>
            <p:cNvSpPr>
              <a:spLocks noChangeArrowheads="1"/>
            </p:cNvSpPr>
            <p:nvPr/>
          </p:nvSpPr>
          <p:spPr bwMode="auto">
            <a:xfrm>
              <a:off x="1348" y="1940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Feathers</a:t>
              </a:r>
            </a:p>
          </p:txBody>
        </p:sp>
        <p:sp>
          <p:nvSpPr>
            <p:cNvPr id="32810" name="Oval 48"/>
            <p:cNvSpPr>
              <a:spLocks noChangeArrowheads="1"/>
            </p:cNvSpPr>
            <p:nvPr/>
          </p:nvSpPr>
          <p:spPr bwMode="auto">
            <a:xfrm>
              <a:off x="2382" y="1940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Strong chest</a:t>
              </a:r>
              <a:br>
                <a:rPr lang="en-US" sz="1300"/>
              </a:br>
              <a:r>
                <a:rPr lang="en-US" sz="1300"/>
                <a:t>muscles</a:t>
              </a:r>
            </a:p>
          </p:txBody>
        </p:sp>
        <p:sp>
          <p:nvSpPr>
            <p:cNvPr id="32811" name="Oval 49"/>
            <p:cNvSpPr>
              <a:spLocks noChangeArrowheads="1"/>
            </p:cNvSpPr>
            <p:nvPr/>
          </p:nvSpPr>
          <p:spPr bwMode="auto">
            <a:xfrm>
              <a:off x="3416" y="1940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Efficient</a:t>
              </a:r>
              <a:br>
                <a:rPr lang="en-US" sz="1300"/>
              </a:br>
              <a:r>
                <a:rPr lang="en-US" sz="1300"/>
                <a:t>respiratory</a:t>
              </a:r>
              <a:br>
                <a:rPr lang="en-US" sz="1300"/>
              </a:br>
              <a:r>
                <a:rPr lang="en-US" sz="1300"/>
                <a:t>system</a:t>
              </a:r>
            </a:p>
          </p:txBody>
        </p:sp>
        <p:sp>
          <p:nvSpPr>
            <p:cNvPr id="32812" name="Oval 50"/>
            <p:cNvSpPr>
              <a:spLocks noChangeArrowheads="1"/>
            </p:cNvSpPr>
            <p:nvPr/>
          </p:nvSpPr>
          <p:spPr bwMode="auto">
            <a:xfrm>
              <a:off x="4450" y="1940"/>
              <a:ext cx="984" cy="573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5000"/>
                </a:lnSpc>
              </a:pPr>
              <a:r>
                <a:rPr lang="en-US" sz="1300"/>
                <a:t>Efficient</a:t>
              </a:r>
              <a:br>
                <a:rPr lang="en-US" sz="1300"/>
              </a:br>
              <a:r>
                <a:rPr lang="en-US" sz="1300"/>
                <a:t>circulatory</a:t>
              </a:r>
              <a:br>
                <a:rPr lang="en-US" sz="1300"/>
              </a:br>
              <a:r>
                <a:rPr lang="en-US" sz="1300"/>
                <a:t>system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Groups of Birds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More than thirty orders of birds</a:t>
            </a:r>
          </a:p>
          <a:p>
            <a:pPr eaLnBrk="1" hangingPunct="1"/>
            <a:r>
              <a:rPr lang="en-US" sz="2000"/>
              <a:t>Some of the most common</a:t>
            </a:r>
          </a:p>
          <a:p>
            <a:pPr lvl="1" eaLnBrk="1" hangingPunct="1"/>
            <a:r>
              <a:rPr lang="en-US" sz="2000"/>
              <a:t>Perching Birds – largest order; many are songbirds (sparrows, crows, cardinals, etc.)</a:t>
            </a:r>
          </a:p>
          <a:p>
            <a:pPr lvl="1" eaLnBrk="1" hangingPunct="1"/>
            <a:r>
              <a:rPr lang="en-US" sz="2000"/>
              <a:t>Birds of Prey – fierce predators with hooked bills; large talons (condors, hawks, owls, eagles, etc.)</a:t>
            </a:r>
          </a:p>
          <a:p>
            <a:pPr lvl="1" eaLnBrk="1" hangingPunct="1"/>
            <a:r>
              <a:rPr lang="en-US" sz="2000"/>
              <a:t>Herons &amp; Relatives – Wade in aquatic habitats (storks, herons, cranes)</a:t>
            </a:r>
          </a:p>
          <a:p>
            <a:pPr lvl="1" eaLnBrk="1" hangingPunct="1"/>
            <a:r>
              <a:rPr lang="en-US" sz="2000"/>
              <a:t>Ostriches &amp; Relatives – flightless birds move by running or swimming (ostriches, emus, etc.)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housefin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195738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914400" y="24384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Purple Finch</a:t>
            </a:r>
          </a:p>
        </p:txBody>
      </p:sp>
      <p:pic>
        <p:nvPicPr>
          <p:cNvPr id="34820" name="Picture 8" descr="hawk-red-tailed-l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0"/>
            <a:ext cx="245745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762000" y="5638800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Red-Tailed Hawk</a:t>
            </a:r>
          </a:p>
        </p:txBody>
      </p:sp>
      <p:pic>
        <p:nvPicPr>
          <p:cNvPr id="34822" name="Picture 13" descr="stork-0405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304800"/>
            <a:ext cx="1854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14"/>
          <p:cNvSpPr txBox="1">
            <a:spLocks noChangeArrowheads="1"/>
          </p:cNvSpPr>
          <p:nvPr/>
        </p:nvSpPr>
        <p:spPr bwMode="auto">
          <a:xfrm>
            <a:off x="5486400" y="327660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Stork</a:t>
            </a:r>
          </a:p>
        </p:txBody>
      </p:sp>
      <p:pic>
        <p:nvPicPr>
          <p:cNvPr id="34824" name="Picture 16" descr="tier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3810000"/>
            <a:ext cx="3500438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5" name="Text Box 17"/>
          <p:cNvSpPr txBox="1">
            <a:spLocks noChangeArrowheads="1"/>
          </p:cNvSpPr>
          <p:nvPr/>
        </p:nvSpPr>
        <p:spPr bwMode="auto">
          <a:xfrm>
            <a:off x="5562600" y="59436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Emu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263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Birds – Basic Facts</vt:lpstr>
      <vt:lpstr>Slide 2</vt:lpstr>
      <vt:lpstr>Groups of Birds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Birds – Basic Facts</dc:title>
  <dc:creator>Karyn COX</dc:creator>
  <cp:lastModifiedBy>Karyn COX</cp:lastModifiedBy>
  <cp:revision>1</cp:revision>
  <dcterms:created xsi:type="dcterms:W3CDTF">2010-05-17T01:14:07Z</dcterms:created>
  <dcterms:modified xsi:type="dcterms:W3CDTF">2010-05-17T01:15:47Z</dcterms:modified>
</cp:coreProperties>
</file>