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44FF7-641D-3844-B774-8938E3C0243F}" type="datetimeFigureOut">
              <a:rPr lang="en-US" smtClean="0"/>
              <a:t>5/16/10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241AF-E94B-3444-A990-585350E80F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image" Target="../media/image5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herpnet.net/Minnesota-Herpetology/salamanders/images/SalamanderSpotted_4.jpg" TargetMode="External"/><Relationship Id="rId3" Type="http://schemas.openxmlformats.org/officeDocument/2006/relationships/image" Target="../media/image2.jpeg"/><Relationship Id="rId5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Amphibians – Basic Facts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43400"/>
          </a:xfrm>
        </p:spPr>
        <p:txBody>
          <a:bodyPr/>
          <a:lstStyle/>
          <a:p>
            <a:pPr eaLnBrk="1" hangingPunct="1"/>
            <a:r>
              <a:rPr lang="en-US" sz="2000" dirty="0"/>
              <a:t>Amphibian = “double life”</a:t>
            </a:r>
          </a:p>
          <a:p>
            <a:pPr eaLnBrk="1" hangingPunct="1"/>
            <a:r>
              <a:rPr lang="en-US" sz="2000" dirty="0"/>
              <a:t>Live in both water and land</a:t>
            </a:r>
          </a:p>
          <a:p>
            <a:pPr eaLnBrk="1" hangingPunct="1"/>
            <a:r>
              <a:rPr lang="en-US" sz="2000" dirty="0"/>
              <a:t>Most larvae are fishlike; adults are terrestrial carnivores</a:t>
            </a:r>
          </a:p>
          <a:p>
            <a:pPr eaLnBrk="1" hangingPunct="1"/>
            <a:r>
              <a:rPr lang="en-US" sz="2000" dirty="0"/>
              <a:t>Larvae respire through skin/gills; Adults use lungs</a:t>
            </a:r>
          </a:p>
          <a:p>
            <a:pPr eaLnBrk="1" hangingPunct="1"/>
            <a:r>
              <a:rPr lang="en-US" sz="2000" dirty="0"/>
              <a:t>Descendants of ancestral organisms that evolved some, not all, adaptations for life on land</a:t>
            </a:r>
          </a:p>
          <a:p>
            <a:pPr eaLnBrk="1" hangingPunct="1"/>
            <a:r>
              <a:rPr lang="en-US" sz="2000" dirty="0"/>
              <a:t>First appeared 360 million years ago</a:t>
            </a:r>
          </a:p>
          <a:p>
            <a:pPr eaLnBrk="1" hangingPunct="1"/>
            <a:r>
              <a:rPr lang="en-US" sz="2000" dirty="0"/>
              <a:t>External fertilization</a:t>
            </a:r>
          </a:p>
          <a:p>
            <a:pPr eaLnBrk="1" hangingPunct="1"/>
            <a:r>
              <a:rPr lang="en-US" sz="2000" dirty="0"/>
              <a:t>Closed circulatory system; three chambered heart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838200" y="762000"/>
            <a:ext cx="1709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Section 30-3</a:t>
            </a:r>
          </a:p>
        </p:txBody>
      </p:sp>
      <p:pic>
        <p:nvPicPr>
          <p:cNvPr id="22531" name="Picture 3" descr="bio_ch30_40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1000" y="1508125"/>
            <a:ext cx="5838825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305050" y="1508125"/>
            <a:ext cx="6683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1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400" b="1"/>
              <a:t>Adult Frog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1646238" y="3492500"/>
            <a:ext cx="7604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1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400" b="1"/>
              <a:t>Young Frog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592638" y="3868738"/>
            <a:ext cx="1449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1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400" b="1"/>
              <a:t>Fertilized Eggs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4375150" y="5110163"/>
            <a:ext cx="1449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1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400" b="1"/>
              <a:t>Tadpoles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3368675" y="1528763"/>
            <a:ext cx="273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1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/>
              <a:t>Adults are typically ready to</a:t>
            </a:r>
            <a:br>
              <a:rPr lang="en-US" sz="1000" b="1"/>
            </a:br>
            <a:r>
              <a:rPr lang="en-US" sz="1000" b="1"/>
              <a:t>breed in about one to two years.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3719513" y="3511550"/>
            <a:ext cx="2733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1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/>
              <a:t>Frog eggs are laid in water and</a:t>
            </a:r>
          </a:p>
          <a:p>
            <a:pPr>
              <a:defRPr/>
            </a:pPr>
            <a:r>
              <a:rPr lang="en-US" sz="1000" b="1"/>
              <a:t>undergo external fertilization.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550025" y="3511550"/>
            <a:ext cx="9175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1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/>
              <a:t>The eggs hatch into tadpoles a few days to several weeks later.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192463" y="5351463"/>
            <a:ext cx="3978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63500" dist="17961" dir="2700000" algn="ctr" rotWithShape="0">
              <a:schemeClr val="bg1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/>
              <a:t>Tadpoles gradually grow limbs, lose their tails and gills, and</a:t>
            </a:r>
          </a:p>
          <a:p>
            <a:pPr>
              <a:defRPr/>
            </a:pPr>
            <a:r>
              <a:rPr lang="en-US" sz="1000" b="1"/>
              <a:t>become meat-eaters as they develop into terrestrial adults.</a:t>
            </a:r>
          </a:p>
        </p:txBody>
      </p:sp>
      <p:sp>
        <p:nvSpPr>
          <p:cNvPr id="22540" name="AutoShape 12"/>
          <p:cNvSpPr>
            <a:spLocks noGrp="1" noChangeArrowheads="1"/>
          </p:cNvSpPr>
          <p:nvPr>
            <p:ph type="title" idx="4294967295"/>
          </p:nvPr>
        </p:nvSpPr>
        <p:spPr>
          <a:xfrm>
            <a:off x="1828800" y="457200"/>
            <a:ext cx="5494338" cy="5508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/>
              <a:t>The Life Cycle of a Frog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287713" y="4867275"/>
            <a:ext cx="1046162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/>
              <a:t>that allow for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3262313" y="5257800"/>
            <a:ext cx="1104900" cy="447675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endParaRPr lang="en-US" sz="120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5561013" y="5337175"/>
            <a:ext cx="4032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/>
              <a:t>are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4886325" y="5257800"/>
            <a:ext cx="1104900" cy="447675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endParaRPr lang="en-US" sz="1200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3810000" y="4816475"/>
            <a:ext cx="0" cy="8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7042150" y="4816475"/>
            <a:ext cx="0" cy="8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6553200" y="4867275"/>
            <a:ext cx="9779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/>
              <a:t>that provide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3810000" y="5083175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042150" y="5083175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6494463" y="5257800"/>
            <a:ext cx="1104900" cy="447675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endParaRPr lang="en-US" sz="1200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435600" y="4816475"/>
            <a:ext cx="0" cy="8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5021263" y="4867275"/>
            <a:ext cx="8255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/>
              <a:t>that allow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5435600" y="5083175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811588" y="4173538"/>
            <a:ext cx="3246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8" name="Oval 16"/>
          <p:cNvSpPr>
            <a:spLocks noChangeArrowheads="1"/>
          </p:cNvSpPr>
          <p:nvPr/>
        </p:nvSpPr>
        <p:spPr bwMode="auto">
          <a:xfrm>
            <a:off x="3262313" y="4348163"/>
            <a:ext cx="1104900" cy="447675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endParaRPr lang="en-US" sz="1200"/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5561013" y="4427538"/>
            <a:ext cx="4032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/>
              <a:t>are</a:t>
            </a:r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4886325" y="4348163"/>
            <a:ext cx="1104900" cy="447675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endParaRPr lang="en-US" sz="1200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3810000" y="4173538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7042150" y="4173538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Oval 21"/>
          <p:cNvSpPr>
            <a:spLocks noChangeArrowheads="1"/>
          </p:cNvSpPr>
          <p:nvPr/>
        </p:nvSpPr>
        <p:spPr bwMode="auto">
          <a:xfrm>
            <a:off x="6494463" y="4348163"/>
            <a:ext cx="1104900" cy="447675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endParaRPr lang="en-US" sz="1200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5435600" y="3773488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4076700" y="3916363"/>
            <a:ext cx="2716213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/>
              <a:t>and have special adaptations such as</a:t>
            </a:r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5435600" y="4173538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3813175" y="2579688"/>
            <a:ext cx="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3813175" y="1668463"/>
            <a:ext cx="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9" name="Oval 27"/>
          <p:cNvSpPr>
            <a:spLocks noChangeArrowheads="1"/>
          </p:cNvSpPr>
          <p:nvPr/>
        </p:nvSpPr>
        <p:spPr bwMode="auto">
          <a:xfrm>
            <a:off x="3051175" y="1220788"/>
            <a:ext cx="1533525" cy="471487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 b="1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2190750" y="2925763"/>
            <a:ext cx="324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533525" y="2976563"/>
            <a:ext cx="13239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/>
              <a:t>larvæ they live in</a:t>
            </a:r>
          </a:p>
        </p:txBody>
      </p:sp>
      <p:sp>
        <p:nvSpPr>
          <p:cNvPr id="23582" name="Oval 30"/>
          <p:cNvSpPr>
            <a:spLocks noChangeArrowheads="1"/>
          </p:cNvSpPr>
          <p:nvPr/>
        </p:nvSpPr>
        <p:spPr bwMode="auto">
          <a:xfrm>
            <a:off x="1641475" y="3367088"/>
            <a:ext cx="1104900" cy="447675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endParaRPr lang="en-US" sz="1200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2189163" y="2925763"/>
            <a:ext cx="0" cy="8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>
            <a:off x="5435600" y="2925763"/>
            <a:ext cx="0" cy="8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4735513" y="2976563"/>
            <a:ext cx="140017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/>
              <a:t>adults they live on</a:t>
            </a:r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>
            <a:off x="2189163" y="3192463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>
            <a:off x="5435600" y="3192463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8" name="Oval 36"/>
          <p:cNvSpPr>
            <a:spLocks noChangeArrowheads="1"/>
          </p:cNvSpPr>
          <p:nvPr/>
        </p:nvSpPr>
        <p:spPr bwMode="auto">
          <a:xfrm>
            <a:off x="4887913" y="3367088"/>
            <a:ext cx="1104900" cy="447675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endParaRPr lang="en-US" sz="1200"/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838200" y="762000"/>
            <a:ext cx="1709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solidFill>
                  <a:schemeClr val="bg1"/>
                </a:solidFill>
              </a:rPr>
              <a:t>Section 30-3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3494088" y="1760538"/>
            <a:ext cx="639762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/>
              <a:t>means</a:t>
            </a:r>
          </a:p>
        </p:txBody>
      </p:sp>
      <p:sp>
        <p:nvSpPr>
          <p:cNvPr id="23591" name="Oval 39"/>
          <p:cNvSpPr>
            <a:spLocks noChangeArrowheads="1"/>
          </p:cNvSpPr>
          <p:nvPr/>
        </p:nvSpPr>
        <p:spPr bwMode="auto">
          <a:xfrm>
            <a:off x="3265488" y="2155825"/>
            <a:ext cx="1104900" cy="45085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endParaRPr lang="en-US" sz="1200"/>
          </a:p>
        </p:txBody>
      </p:sp>
      <p:sp>
        <p:nvSpPr>
          <p:cNvPr id="23592" name="Line 40"/>
          <p:cNvSpPr>
            <a:spLocks noChangeShapeType="1"/>
          </p:cNvSpPr>
          <p:nvPr/>
        </p:nvSpPr>
        <p:spPr bwMode="auto">
          <a:xfrm>
            <a:off x="3813175" y="1989138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641725" y="2671763"/>
            <a:ext cx="34448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/>
              <a:t>as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3262313" y="5272088"/>
            <a:ext cx="4337050" cy="447675"/>
            <a:chOff x="2331" y="3211"/>
            <a:chExt cx="2732" cy="282"/>
          </a:xfrm>
        </p:grpSpPr>
        <p:sp>
          <p:nvSpPr>
            <p:cNvPr id="23604" name="Oval 44"/>
            <p:cNvSpPr>
              <a:spLocks noChangeArrowheads="1"/>
            </p:cNvSpPr>
            <p:nvPr/>
          </p:nvSpPr>
          <p:spPr bwMode="auto">
            <a:xfrm>
              <a:off x="2331" y="3211"/>
              <a:ext cx="696" cy="282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200"/>
                <a:t>Efficient</a:t>
              </a:r>
              <a:br>
                <a:rPr lang="en-US" sz="1200"/>
              </a:br>
              <a:r>
                <a:rPr lang="en-US" sz="1200"/>
                <a:t>movement</a:t>
              </a:r>
            </a:p>
          </p:txBody>
        </p:sp>
        <p:sp>
          <p:nvSpPr>
            <p:cNvPr id="23605" name="Oval 45"/>
            <p:cNvSpPr>
              <a:spLocks noChangeArrowheads="1"/>
            </p:cNvSpPr>
            <p:nvPr/>
          </p:nvSpPr>
          <p:spPr bwMode="auto">
            <a:xfrm>
              <a:off x="3354" y="3211"/>
              <a:ext cx="696" cy="282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200"/>
                <a:t>Breathing</a:t>
              </a:r>
              <a:br>
                <a:rPr lang="en-US" sz="1200"/>
              </a:br>
              <a:r>
                <a:rPr lang="en-US" sz="1200"/>
                <a:t>air</a:t>
              </a:r>
            </a:p>
          </p:txBody>
        </p:sp>
        <p:sp>
          <p:nvSpPr>
            <p:cNvPr id="23606" name="Oval 46"/>
            <p:cNvSpPr>
              <a:spLocks noChangeArrowheads="1"/>
            </p:cNvSpPr>
            <p:nvPr/>
          </p:nvSpPr>
          <p:spPr bwMode="auto">
            <a:xfrm>
              <a:off x="4367" y="3211"/>
              <a:ext cx="696" cy="282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200"/>
                <a:t>Support and</a:t>
              </a:r>
              <a:br>
                <a:rPr lang="en-US" sz="1200"/>
              </a:br>
              <a:r>
                <a:rPr lang="en-US" sz="1200"/>
                <a:t>protection</a:t>
              </a:r>
            </a:p>
          </p:txBody>
        </p:sp>
      </p:grp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3262313" y="4362450"/>
            <a:ext cx="4337050" cy="447675"/>
            <a:chOff x="2331" y="2638"/>
            <a:chExt cx="2732" cy="282"/>
          </a:xfrm>
        </p:grpSpPr>
        <p:sp>
          <p:nvSpPr>
            <p:cNvPr id="23601" name="Oval 48"/>
            <p:cNvSpPr>
              <a:spLocks noChangeArrowheads="1"/>
            </p:cNvSpPr>
            <p:nvPr/>
          </p:nvSpPr>
          <p:spPr bwMode="auto">
            <a:xfrm>
              <a:off x="2331" y="2638"/>
              <a:ext cx="696" cy="282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200"/>
                <a:t>Bones</a:t>
              </a:r>
            </a:p>
          </p:txBody>
        </p:sp>
        <p:sp>
          <p:nvSpPr>
            <p:cNvPr id="23602" name="Oval 49"/>
            <p:cNvSpPr>
              <a:spLocks noChangeArrowheads="1"/>
            </p:cNvSpPr>
            <p:nvPr/>
          </p:nvSpPr>
          <p:spPr bwMode="auto">
            <a:xfrm>
              <a:off x="3354" y="2638"/>
              <a:ext cx="696" cy="282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200"/>
                <a:t>Lungs</a:t>
              </a:r>
            </a:p>
          </p:txBody>
        </p:sp>
        <p:sp>
          <p:nvSpPr>
            <p:cNvPr id="23603" name="Oval 50"/>
            <p:cNvSpPr>
              <a:spLocks noChangeArrowheads="1"/>
            </p:cNvSpPr>
            <p:nvPr/>
          </p:nvSpPr>
          <p:spPr bwMode="auto">
            <a:xfrm>
              <a:off x="4367" y="2638"/>
              <a:ext cx="696" cy="282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200"/>
                <a:t>Ribs</a:t>
              </a:r>
            </a:p>
          </p:txBody>
        </p:sp>
      </p:grpSp>
      <p:sp>
        <p:nvSpPr>
          <p:cNvPr id="23596" name="Oval 51"/>
          <p:cNvSpPr>
            <a:spLocks noChangeArrowheads="1"/>
          </p:cNvSpPr>
          <p:nvPr/>
        </p:nvSpPr>
        <p:spPr bwMode="auto">
          <a:xfrm>
            <a:off x="3051175" y="1235075"/>
            <a:ext cx="1533525" cy="471488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/>
            <a:r>
              <a:rPr lang="en-US" sz="1400" b="1"/>
              <a:t>Amphibians</a:t>
            </a:r>
          </a:p>
        </p:txBody>
      </p: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1641475" y="3381375"/>
            <a:ext cx="4351338" cy="447675"/>
            <a:chOff x="1310" y="2020"/>
            <a:chExt cx="2741" cy="282"/>
          </a:xfrm>
        </p:grpSpPr>
        <p:sp>
          <p:nvSpPr>
            <p:cNvPr id="23599" name="Oval 53"/>
            <p:cNvSpPr>
              <a:spLocks noChangeArrowheads="1"/>
            </p:cNvSpPr>
            <p:nvPr/>
          </p:nvSpPr>
          <p:spPr bwMode="auto">
            <a:xfrm>
              <a:off x="1310" y="2020"/>
              <a:ext cx="696" cy="282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200"/>
                <a:t>Water</a:t>
              </a:r>
            </a:p>
          </p:txBody>
        </p:sp>
        <p:sp>
          <p:nvSpPr>
            <p:cNvPr id="23600" name="Oval 54"/>
            <p:cNvSpPr>
              <a:spLocks noChangeArrowheads="1"/>
            </p:cNvSpPr>
            <p:nvPr/>
          </p:nvSpPr>
          <p:spPr bwMode="auto">
            <a:xfrm>
              <a:off x="3355" y="2020"/>
              <a:ext cx="696" cy="282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200"/>
                <a:t>Land</a:t>
              </a:r>
            </a:p>
          </p:txBody>
        </p:sp>
      </p:grpSp>
      <p:sp>
        <p:nvSpPr>
          <p:cNvPr id="23598" name="Oval 55"/>
          <p:cNvSpPr>
            <a:spLocks noChangeArrowheads="1"/>
          </p:cNvSpPr>
          <p:nvPr/>
        </p:nvSpPr>
        <p:spPr bwMode="auto">
          <a:xfrm>
            <a:off x="3265488" y="2170113"/>
            <a:ext cx="1104900" cy="4508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1200"/>
              <a:t>“Double life”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Groups of Amphibians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Salamanders –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Long bodies and tails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Adults are carnivorous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Usually live in moist woods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Frogs and Toads –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Lack tails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Frogs have long legs and are usually tied to water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Toads have shorter legs and not as closely tied to water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Caecilians –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Legless animals that burrow in moist soil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Have fishlike scales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SalamanderSpotted_4_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533400"/>
            <a:ext cx="2514600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 Box 6"/>
          <p:cNvSpPr txBox="1">
            <a:spLocks noChangeArrowheads="1"/>
          </p:cNvSpPr>
          <p:nvPr/>
        </p:nvSpPr>
        <p:spPr bwMode="auto">
          <a:xfrm>
            <a:off x="685800" y="2667000"/>
            <a:ext cx="226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Spotted Salamander</a:t>
            </a:r>
          </a:p>
        </p:txBody>
      </p:sp>
      <p:pic>
        <p:nvPicPr>
          <p:cNvPr id="25604" name="Picture 8" descr="poison%20dart%20frog052303%20(32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457200"/>
            <a:ext cx="2705100" cy="255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 Box 9"/>
          <p:cNvSpPr txBox="1">
            <a:spLocks noChangeArrowheads="1"/>
          </p:cNvSpPr>
          <p:nvPr/>
        </p:nvSpPr>
        <p:spPr bwMode="auto">
          <a:xfrm>
            <a:off x="5105400" y="3124200"/>
            <a:ext cx="191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Poison Dart Frog</a:t>
            </a:r>
          </a:p>
        </p:txBody>
      </p:sp>
      <p:pic>
        <p:nvPicPr>
          <p:cNvPr id="25606" name="Picture 11" descr="firebelliedtoad9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35052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 Box 12"/>
          <p:cNvSpPr txBox="1">
            <a:spLocks noChangeArrowheads="1"/>
          </p:cNvSpPr>
          <p:nvPr/>
        </p:nvSpPr>
        <p:spPr bwMode="auto">
          <a:xfrm>
            <a:off x="685800" y="5486400"/>
            <a:ext cx="191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Fire Bellied Toad</a:t>
            </a:r>
          </a:p>
        </p:txBody>
      </p:sp>
      <p:pic>
        <p:nvPicPr>
          <p:cNvPr id="25608" name="Picture 13" descr="Ichthyophis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3733800"/>
            <a:ext cx="23812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9" name="Text Box 14"/>
          <p:cNvSpPr txBox="1">
            <a:spLocks noChangeArrowheads="1"/>
          </p:cNvSpPr>
          <p:nvPr/>
        </p:nvSpPr>
        <p:spPr bwMode="auto">
          <a:xfrm>
            <a:off x="5562600" y="55626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Caecilian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258</Words>
  <Application>Microsoft Macintosh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Amphibians – Basic Facts</vt:lpstr>
      <vt:lpstr>The Life Cycle of a Frog</vt:lpstr>
      <vt:lpstr>Slide 3</vt:lpstr>
      <vt:lpstr>Groups of Amphibians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Amphibians – Basic Facts</dc:title>
  <dc:creator>Karyn COX</dc:creator>
  <cp:lastModifiedBy>Karyn COX</cp:lastModifiedBy>
  <cp:revision>2</cp:revision>
  <dcterms:created xsi:type="dcterms:W3CDTF">2010-05-17T01:03:29Z</dcterms:created>
  <dcterms:modified xsi:type="dcterms:W3CDTF">2010-05-17T01:06:57Z</dcterms:modified>
</cp:coreProperties>
</file>