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D86E0-6B55-CF43-9F50-01B235EBC6FB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7CCF2-FB43-8946-8CE7-466C89A347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Mammals – Basic Facts	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/>
              <a:t>First true mammals appeared 220 million years ago</a:t>
            </a:r>
          </a:p>
          <a:p>
            <a:pPr eaLnBrk="1" hangingPunct="1"/>
            <a:r>
              <a:rPr lang="en-US" sz="2000"/>
              <a:t>Mammals flourished after dinosaurs became extinct – 65 million years ago</a:t>
            </a:r>
          </a:p>
          <a:p>
            <a:pPr eaLnBrk="1" hangingPunct="1"/>
            <a:r>
              <a:rPr lang="en-US" sz="2000"/>
              <a:t>Basic characteristics</a:t>
            </a:r>
          </a:p>
          <a:p>
            <a:pPr lvl="1" eaLnBrk="1" hangingPunct="1"/>
            <a:r>
              <a:rPr lang="en-US" sz="1800"/>
              <a:t>Hair</a:t>
            </a:r>
          </a:p>
          <a:p>
            <a:pPr lvl="1" eaLnBrk="1" hangingPunct="1"/>
            <a:r>
              <a:rPr lang="en-US" sz="1800"/>
              <a:t>Mammary glands – produce milk to nourish young</a:t>
            </a:r>
          </a:p>
          <a:p>
            <a:pPr lvl="1" eaLnBrk="1" hangingPunct="1"/>
            <a:r>
              <a:rPr lang="en-US" sz="1800"/>
              <a:t>Breathe air</a:t>
            </a:r>
          </a:p>
          <a:p>
            <a:pPr lvl="1" eaLnBrk="1" hangingPunct="1"/>
            <a:r>
              <a:rPr lang="en-US" sz="1800"/>
              <a:t>Four chambered heart</a:t>
            </a:r>
          </a:p>
          <a:p>
            <a:pPr lvl="1" eaLnBrk="1" hangingPunct="1"/>
            <a:r>
              <a:rPr lang="en-US" sz="1800"/>
              <a:t>Endotherms – can generate own body heat</a:t>
            </a:r>
          </a:p>
          <a:p>
            <a:pPr lvl="1" eaLnBrk="1" hangingPunct="1"/>
            <a:r>
              <a:rPr lang="en-US" sz="1800"/>
              <a:t>Internal fertilization; care for young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573088" y="1704975"/>
            <a:ext cx="7997825" cy="449263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b="1"/>
              <a:t>Orders of Placental Mammals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573088" y="2154238"/>
            <a:ext cx="1600200" cy="3046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Order</a:t>
            </a: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Insectivores</a:t>
            </a:r>
            <a:br>
              <a:rPr lang="en-US" sz="1600" b="1">
                <a:ea typeface="Times New Roman" pitchFamily="-110" charset="0"/>
                <a:cs typeface="Times New Roman" pitchFamily="-110" charset="0"/>
              </a:rPr>
            </a:br>
            <a:endParaRPr lang="en-US" sz="1600" b="1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Sirenians</a:t>
            </a: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Cetaceans</a:t>
            </a:r>
            <a:br>
              <a:rPr lang="en-US" sz="1600" b="1">
                <a:ea typeface="Times New Roman" pitchFamily="-110" charset="0"/>
                <a:cs typeface="Times New Roman" pitchFamily="-110" charset="0"/>
              </a:rPr>
            </a:br>
            <a:endParaRPr lang="en-US" sz="1600" b="1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Chiropterans </a:t>
            </a: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Rodents</a:t>
            </a:r>
            <a:endParaRPr lang="en-US" sz="1600" b="1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166938" y="2154238"/>
            <a:ext cx="3198812" cy="3046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endParaRPr lang="en-US" sz="1600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5368925" y="2154238"/>
            <a:ext cx="3198813" cy="3046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endParaRPr lang="en-US" sz="1600"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573088" y="2633663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838200" y="762000"/>
            <a:ext cx="1709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Section 32-2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573088" y="3240088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573088" y="3605213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573088" y="4221163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573088" y="4583113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Text Box 15"/>
          <p:cNvSpPr txBox="1">
            <a:spLocks noChangeArrowheads="1"/>
          </p:cNvSpPr>
          <p:nvPr/>
        </p:nvSpPr>
        <p:spPr bwMode="auto">
          <a:xfrm>
            <a:off x="2166938" y="2157413"/>
            <a:ext cx="191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/>
              <a:t>Characteristics</a:t>
            </a:r>
            <a:endParaRPr lang="en-US" sz="1400"/>
          </a:p>
        </p:txBody>
      </p:sp>
      <p:sp>
        <p:nvSpPr>
          <p:cNvPr id="36877" name="Text Box 16"/>
          <p:cNvSpPr txBox="1">
            <a:spLocks noChangeArrowheads="1"/>
          </p:cNvSpPr>
          <p:nvPr/>
        </p:nvSpPr>
        <p:spPr bwMode="auto">
          <a:xfrm>
            <a:off x="5378450" y="2152650"/>
            <a:ext cx="1801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Examples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2176463" y="2643188"/>
            <a:ext cx="3175000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Long, narrow snouts, sharp claws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Water-dwelling, slow-moving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Live and breed in ocean, come to surface to breathe 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Winged, capable of true flight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Single pair of long, curved incisor teeth in upper and lower jaws</a:t>
            </a:r>
          </a:p>
          <a:p>
            <a:pPr algn="ctr">
              <a:spcBef>
                <a:spcPct val="50000"/>
              </a:spcBef>
            </a:pPr>
            <a:endParaRPr lang="en-US" sz="1400"/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5376863" y="2643188"/>
            <a:ext cx="3421062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Shrews, hedgehogs, moles</a:t>
            </a:r>
            <a:br>
              <a:rPr lang="en-US" sz="1600">
                <a:ea typeface="Times New Roman" pitchFamily="-110" charset="0"/>
                <a:cs typeface="Times New Roman" pitchFamily="-110" charset="0"/>
              </a:rPr>
            </a:br>
            <a:endParaRPr lang="en-US" sz="1600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Manatees, dugongs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Whales, dolphins</a:t>
            </a:r>
            <a:br>
              <a:rPr lang="en-US" sz="1600">
                <a:ea typeface="Times New Roman" pitchFamily="-110" charset="0"/>
                <a:cs typeface="Times New Roman" pitchFamily="-110" charset="0"/>
              </a:rPr>
            </a:br>
            <a:endParaRPr lang="en-US" sz="1600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Bats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Mice, rats, voles, squirrels, beavers, porcupines, chinchillas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3" grpId="0" autoUpdateAnimBg="0"/>
      <p:bldP spid="450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573088" y="1704975"/>
            <a:ext cx="7997825" cy="449263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b="1"/>
              <a:t>Orders of Placental Mammals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573088" y="2154238"/>
            <a:ext cx="1600200" cy="3046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Order</a:t>
            </a: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Perissodactyls</a:t>
            </a:r>
            <a:br>
              <a:rPr lang="en-US" sz="1600" b="1">
                <a:ea typeface="Times New Roman" pitchFamily="-110" charset="0"/>
                <a:cs typeface="Times New Roman" pitchFamily="-110" charset="0"/>
              </a:rPr>
            </a:br>
            <a:endParaRPr lang="en-US" sz="1600" b="1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Carnivores</a:t>
            </a:r>
            <a:br>
              <a:rPr lang="en-US" sz="1600" b="1">
                <a:ea typeface="Times New Roman" pitchFamily="-110" charset="0"/>
                <a:cs typeface="Times New Roman" pitchFamily="-110" charset="0"/>
              </a:rPr>
            </a:br>
            <a:endParaRPr lang="en-US" sz="1600" b="1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Artiodactyls</a:t>
            </a:r>
            <a:br>
              <a:rPr lang="en-US" sz="1600" b="1">
                <a:ea typeface="Times New Roman" pitchFamily="-110" charset="0"/>
                <a:cs typeface="Times New Roman" pitchFamily="-110" charset="0"/>
              </a:rPr>
            </a:br>
            <a:endParaRPr lang="en-US" sz="1600" b="1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Proboscideans</a:t>
            </a:r>
            <a:br>
              <a:rPr lang="en-US" sz="1600" b="1">
                <a:ea typeface="Times New Roman" pitchFamily="-110" charset="0"/>
                <a:cs typeface="Times New Roman" pitchFamily="-110" charset="0"/>
              </a:rPr>
            </a:br>
            <a:endParaRPr lang="en-US" sz="1600" b="1"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166938" y="2154238"/>
            <a:ext cx="3198812" cy="3046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1600" b="1"/>
              <a:t>Characteristics</a:t>
            </a:r>
            <a:endParaRPr lang="en-US" sz="1600"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5368925" y="2154238"/>
            <a:ext cx="3198813" cy="3046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1600" b="1"/>
              <a:t>Examples</a:t>
            </a:r>
            <a:endParaRPr lang="en-US" sz="1600"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573088" y="2633663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838200" y="762000"/>
            <a:ext cx="1709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Section 32-2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573088" y="3240088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573088" y="3871913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573088" y="4487863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176463" y="2643188"/>
            <a:ext cx="31623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Hoofed, with an odd number of toes on each foot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Sharp teeth and claws</a:t>
            </a:r>
            <a:br>
              <a:rPr lang="en-US" sz="1600">
                <a:ea typeface="Times New Roman" pitchFamily="-110" charset="0"/>
                <a:cs typeface="Times New Roman" pitchFamily="-110" charset="0"/>
              </a:rPr>
            </a:br>
            <a:r>
              <a:rPr lang="en-US" sz="1600">
                <a:ea typeface="Times New Roman" pitchFamily="-110" charset="0"/>
                <a:cs typeface="Times New Roman" pitchFamily="-110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Hoofed, with an even number of toes on each foot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Trunks</a:t>
            </a:r>
          </a:p>
          <a:p>
            <a:pPr algn="ctr">
              <a:spcBef>
                <a:spcPct val="50000"/>
              </a:spcBef>
            </a:pPr>
            <a:endParaRPr lang="en-US" sz="1400"/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5378450" y="2647950"/>
            <a:ext cx="3343275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Horses, tapirs, rhinoceroses, zebras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Tigers, hyenas, dogs, foxes, bears, raccoons, walruses 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Cattle, sheep, goats, pigs, ibex, giraffes, hippopotami, camels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Asian and African elephants, mastodons and mammoths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4" grpId="0" autoUpdateAnimBg="0"/>
      <p:bldP spid="4609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573088" y="1704975"/>
            <a:ext cx="7997825" cy="449263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600" b="1"/>
              <a:t>Orders of Placental Mammals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573088" y="2154238"/>
            <a:ext cx="1600200" cy="2332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Order</a:t>
            </a: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Lagomorphs</a:t>
            </a:r>
            <a:br>
              <a:rPr lang="en-US" sz="1600" b="1">
                <a:ea typeface="Times New Roman" pitchFamily="-110" charset="0"/>
                <a:cs typeface="Times New Roman" pitchFamily="-110" charset="0"/>
              </a:rPr>
            </a:br>
            <a:endParaRPr lang="en-US" sz="1600" b="1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Xenarthrans</a:t>
            </a:r>
            <a:br>
              <a:rPr lang="en-US" sz="1600" b="1">
                <a:ea typeface="Times New Roman" pitchFamily="-110" charset="0"/>
                <a:cs typeface="Times New Roman" pitchFamily="-110" charset="0"/>
              </a:rPr>
            </a:br>
            <a:endParaRPr lang="en-US" sz="1600" b="1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>Primates</a:t>
            </a:r>
            <a:r>
              <a:rPr lang="en-US" sz="1600" b="1"/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1600" b="1"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600" b="1">
                <a:ea typeface="Times New Roman" pitchFamily="-110" charset="0"/>
                <a:cs typeface="Times New Roman" pitchFamily="-110" charset="0"/>
              </a:rPr>
            </a:br>
            <a:endParaRPr lang="en-US" sz="1600" b="1"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166938" y="2154238"/>
            <a:ext cx="3198812" cy="2332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1600" b="1"/>
              <a:t>Characteristics</a:t>
            </a:r>
            <a:endParaRPr lang="en-US" sz="1600"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5368925" y="2154238"/>
            <a:ext cx="3198813" cy="2332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1600" b="1"/>
              <a:t>Examples</a:t>
            </a:r>
            <a:endParaRPr lang="en-US" sz="1600"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573088" y="2633663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838200" y="762000"/>
            <a:ext cx="1709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Section 32-2</a:t>
            </a:r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573088" y="3240088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573088" y="3859213"/>
            <a:ext cx="7997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2176463" y="2641600"/>
            <a:ext cx="3175000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Two pairs of incisors in upper jaw, hind legs allow leaping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No teeth (or very small teeth in the back of the jaw)</a:t>
            </a: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Highly developed cerebrum and complex behaviors</a:t>
            </a:r>
            <a:r>
              <a:rPr lang="en-US" sz="1600"/>
              <a:t> </a:t>
            </a:r>
            <a:endParaRPr lang="en-US" sz="1600">
              <a:ea typeface="Times New Roman" pitchFamily="-110" charset="0"/>
              <a:cs typeface="Times New Roman" pitchFamily="-110" charset="0"/>
            </a:endParaRPr>
          </a:p>
          <a:p>
            <a:pPr algn="ctr">
              <a:spcBef>
                <a:spcPct val="50000"/>
              </a:spcBef>
            </a:pPr>
            <a:endParaRPr lang="en-US" sz="1400"/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5378450" y="2641600"/>
            <a:ext cx="3278188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Snowshoe hares, rabbits</a:t>
            </a:r>
            <a:br>
              <a:rPr lang="en-US" sz="1600">
                <a:ea typeface="Times New Roman" pitchFamily="-110" charset="0"/>
                <a:cs typeface="Times New Roman" pitchFamily="-110" charset="0"/>
              </a:rPr>
            </a:br>
            <a:endParaRPr lang="en-US" sz="1600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Sloths, anteaters, armadillos</a:t>
            </a:r>
            <a:br>
              <a:rPr lang="en-US" sz="1600">
                <a:ea typeface="Times New Roman" pitchFamily="-110" charset="0"/>
                <a:cs typeface="Times New Roman" pitchFamily="-110" charset="0"/>
              </a:rPr>
            </a:br>
            <a:endParaRPr lang="en-US" sz="1600"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1600">
                <a:ea typeface="Times New Roman" pitchFamily="-110" charset="0"/>
                <a:cs typeface="Times New Roman" pitchFamily="-110" charset="0"/>
              </a:rPr>
              <a:t>Lemurs, tarsiers, apes, gibbons, macaques, humans</a:t>
            </a:r>
          </a:p>
          <a:p>
            <a:pPr algn="ctr">
              <a:spcBef>
                <a:spcPct val="50000"/>
              </a:spcBef>
            </a:pPr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 autoUpdateAnimBg="0"/>
      <p:bldP spid="47118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304</Words>
  <Application>Microsoft Macintosh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Mammals – Basic Facts 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Mammals – Basic Facts </dc:title>
  <dc:creator>Karyn COX</dc:creator>
  <cp:lastModifiedBy>Karyn COX</cp:lastModifiedBy>
  <cp:revision>1</cp:revision>
  <dcterms:created xsi:type="dcterms:W3CDTF">2010-05-17T01:16:13Z</dcterms:created>
  <dcterms:modified xsi:type="dcterms:W3CDTF">2010-05-17T01:17:20Z</dcterms:modified>
</cp:coreProperties>
</file>