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75" r:id="rId4"/>
    <p:sldId id="259" r:id="rId5"/>
    <p:sldId id="260" r:id="rId6"/>
    <p:sldId id="271" r:id="rId7"/>
    <p:sldId id="262" r:id="rId8"/>
    <p:sldId id="272" r:id="rId9"/>
    <p:sldId id="273" r:id="rId10"/>
    <p:sldId id="274" r:id="rId11"/>
    <p:sldId id="27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8" autoAdjust="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E9A677-1881-4051-A9F9-DF31D0E9FF39}" type="doc">
      <dgm:prSet loTypeId="urn:microsoft.com/office/officeart/2005/8/layout/cycle8" loCatId="cycle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FBFA7780-58C6-4A38-B253-7C366FB1B3F9}">
      <dgm:prSet phldrT="[Texto]"/>
      <dgm:spPr/>
      <dgm:t>
        <a:bodyPr/>
        <a:lstStyle/>
        <a:p>
          <a:r>
            <a:rPr lang="es-ES" dirty="0" smtClean="0"/>
            <a:t>Capacitación</a:t>
          </a:r>
          <a:endParaRPr lang="es-ES" dirty="0"/>
        </a:p>
      </dgm:t>
    </dgm:pt>
    <dgm:pt modelId="{FEF227C2-500B-4A2B-BF87-5C40CD7B7149}" type="parTrans" cxnId="{BBCCF9B6-BA60-43F7-8E91-93D6CA112910}">
      <dgm:prSet/>
      <dgm:spPr/>
      <dgm:t>
        <a:bodyPr/>
        <a:lstStyle/>
        <a:p>
          <a:endParaRPr lang="es-ES"/>
        </a:p>
      </dgm:t>
    </dgm:pt>
    <dgm:pt modelId="{5D51F56C-CEE7-44D4-A8A6-D5A65088CE18}" type="sibTrans" cxnId="{BBCCF9B6-BA60-43F7-8E91-93D6CA112910}">
      <dgm:prSet/>
      <dgm:spPr/>
      <dgm:t>
        <a:bodyPr/>
        <a:lstStyle/>
        <a:p>
          <a:endParaRPr lang="es-ES"/>
        </a:p>
      </dgm:t>
    </dgm:pt>
    <dgm:pt modelId="{DF149F67-B97C-43A9-AC4A-1BCA58330C5B}">
      <dgm:prSet phldrT="[Texto]"/>
      <dgm:spPr/>
      <dgm:t>
        <a:bodyPr/>
        <a:lstStyle/>
        <a:p>
          <a:r>
            <a:rPr lang="es-ES" dirty="0" smtClean="0"/>
            <a:t>Herramientas</a:t>
          </a:r>
          <a:endParaRPr lang="es-ES" dirty="0"/>
        </a:p>
      </dgm:t>
    </dgm:pt>
    <dgm:pt modelId="{D7AE86BF-0AF0-42D1-ADF7-3E9EB22B3F60}" type="parTrans" cxnId="{7D15419B-0DBD-4409-B9B9-53BA268F62C2}">
      <dgm:prSet/>
      <dgm:spPr/>
      <dgm:t>
        <a:bodyPr/>
        <a:lstStyle/>
        <a:p>
          <a:endParaRPr lang="es-ES"/>
        </a:p>
      </dgm:t>
    </dgm:pt>
    <dgm:pt modelId="{9507E035-5B23-4B7F-9409-5AFE279884F7}" type="sibTrans" cxnId="{7D15419B-0DBD-4409-B9B9-53BA268F62C2}">
      <dgm:prSet/>
      <dgm:spPr/>
      <dgm:t>
        <a:bodyPr/>
        <a:lstStyle/>
        <a:p>
          <a:endParaRPr lang="es-ES"/>
        </a:p>
      </dgm:t>
    </dgm:pt>
    <dgm:pt modelId="{D8035BA4-D6D1-43AF-BBE1-B5258249877A}">
      <dgm:prSet phldrT="[Texto]"/>
      <dgm:spPr/>
      <dgm:t>
        <a:bodyPr/>
        <a:lstStyle/>
        <a:p>
          <a:r>
            <a:rPr lang="es-ES" dirty="0" smtClean="0"/>
            <a:t>Asesoría</a:t>
          </a:r>
          <a:endParaRPr lang="es-ES" dirty="0"/>
        </a:p>
      </dgm:t>
    </dgm:pt>
    <dgm:pt modelId="{1FBC40EB-CA5F-40EA-B004-7E514E37E0F5}" type="parTrans" cxnId="{5E5D747B-9D87-4F5F-88F5-83732AEC62E5}">
      <dgm:prSet/>
      <dgm:spPr/>
      <dgm:t>
        <a:bodyPr/>
        <a:lstStyle/>
        <a:p>
          <a:endParaRPr lang="es-ES"/>
        </a:p>
      </dgm:t>
    </dgm:pt>
    <dgm:pt modelId="{4A193080-26F7-463A-B02D-70772B7E9B79}" type="sibTrans" cxnId="{5E5D747B-9D87-4F5F-88F5-83732AEC62E5}">
      <dgm:prSet/>
      <dgm:spPr/>
      <dgm:t>
        <a:bodyPr/>
        <a:lstStyle/>
        <a:p>
          <a:endParaRPr lang="es-ES"/>
        </a:p>
      </dgm:t>
    </dgm:pt>
    <dgm:pt modelId="{CA6EDDB5-7AF4-4840-B06D-7AF38E68E0A7}">
      <dgm:prSet phldrT="[Texto]"/>
      <dgm:spPr/>
      <dgm:t>
        <a:bodyPr/>
        <a:lstStyle/>
        <a:p>
          <a:r>
            <a:rPr lang="es-ES" dirty="0" smtClean="0"/>
            <a:t>Seguimiento</a:t>
          </a:r>
          <a:endParaRPr lang="es-ES" dirty="0"/>
        </a:p>
      </dgm:t>
    </dgm:pt>
    <dgm:pt modelId="{DB9025A5-28AA-4FBC-AA30-9B663CFBF9FC}" type="parTrans" cxnId="{52E70D6F-D3AA-4831-A726-FE2826AB5049}">
      <dgm:prSet/>
      <dgm:spPr/>
      <dgm:t>
        <a:bodyPr/>
        <a:lstStyle/>
        <a:p>
          <a:endParaRPr lang="es-ES"/>
        </a:p>
      </dgm:t>
    </dgm:pt>
    <dgm:pt modelId="{23B663C3-A3D6-4091-B430-EBCDF4DDD3C0}" type="sibTrans" cxnId="{52E70D6F-D3AA-4831-A726-FE2826AB5049}">
      <dgm:prSet/>
      <dgm:spPr/>
      <dgm:t>
        <a:bodyPr/>
        <a:lstStyle/>
        <a:p>
          <a:endParaRPr lang="es-ES"/>
        </a:p>
      </dgm:t>
    </dgm:pt>
    <dgm:pt modelId="{227569D7-A497-4B35-AEBB-160CAB194C2B}">
      <dgm:prSet phldrT="[Texto]"/>
      <dgm:spPr/>
      <dgm:t>
        <a:bodyPr/>
        <a:lstStyle/>
        <a:p>
          <a:r>
            <a:rPr lang="es-ES" dirty="0" smtClean="0"/>
            <a:t>Investigación</a:t>
          </a:r>
          <a:endParaRPr lang="es-ES" dirty="0"/>
        </a:p>
      </dgm:t>
    </dgm:pt>
    <dgm:pt modelId="{9D25BF6E-1804-49D5-9CE4-1A1A847D4CFA}" type="parTrans" cxnId="{A0AF1B6B-38AB-4034-AAAB-B2425F8BC932}">
      <dgm:prSet/>
      <dgm:spPr/>
      <dgm:t>
        <a:bodyPr/>
        <a:lstStyle/>
        <a:p>
          <a:endParaRPr lang="es-ES"/>
        </a:p>
      </dgm:t>
    </dgm:pt>
    <dgm:pt modelId="{7B4CEE13-D026-47AD-A08D-05CA208B2D67}" type="sibTrans" cxnId="{A0AF1B6B-38AB-4034-AAAB-B2425F8BC932}">
      <dgm:prSet/>
      <dgm:spPr/>
      <dgm:t>
        <a:bodyPr/>
        <a:lstStyle/>
        <a:p>
          <a:endParaRPr lang="es-ES"/>
        </a:p>
      </dgm:t>
    </dgm:pt>
    <dgm:pt modelId="{BCD73591-578B-4F9F-9CC2-D36D6B598F06}" type="pres">
      <dgm:prSet presAssocID="{62E9A677-1881-4051-A9F9-DF31D0E9FF39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57D55B1-6361-4EE3-BAE2-367F1B01890F}" type="pres">
      <dgm:prSet presAssocID="{62E9A677-1881-4051-A9F9-DF31D0E9FF39}" presName="wedge1" presStyleLbl="node1" presStyleIdx="0" presStyleCnt="5"/>
      <dgm:spPr/>
      <dgm:t>
        <a:bodyPr/>
        <a:lstStyle/>
        <a:p>
          <a:endParaRPr lang="es-ES"/>
        </a:p>
      </dgm:t>
    </dgm:pt>
    <dgm:pt modelId="{478F68C5-8DDB-4F2B-8815-1D799382F853}" type="pres">
      <dgm:prSet presAssocID="{62E9A677-1881-4051-A9F9-DF31D0E9FF39}" presName="dummy1a" presStyleCnt="0"/>
      <dgm:spPr/>
    </dgm:pt>
    <dgm:pt modelId="{408847C2-CBFB-41BE-95D2-B39072976013}" type="pres">
      <dgm:prSet presAssocID="{62E9A677-1881-4051-A9F9-DF31D0E9FF39}" presName="dummy1b" presStyleCnt="0"/>
      <dgm:spPr/>
    </dgm:pt>
    <dgm:pt modelId="{E9BF9FEA-BEF0-4818-8E44-81F58DFA20D0}" type="pres">
      <dgm:prSet presAssocID="{62E9A677-1881-4051-A9F9-DF31D0E9FF39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21CD046-F20A-44CF-AB6F-6AFAA2F132F2}" type="pres">
      <dgm:prSet presAssocID="{62E9A677-1881-4051-A9F9-DF31D0E9FF39}" presName="wedge2" presStyleLbl="node1" presStyleIdx="1" presStyleCnt="5"/>
      <dgm:spPr/>
      <dgm:t>
        <a:bodyPr/>
        <a:lstStyle/>
        <a:p>
          <a:endParaRPr lang="es-ES"/>
        </a:p>
      </dgm:t>
    </dgm:pt>
    <dgm:pt modelId="{6C2BCB36-CEE6-4A01-A36C-6AC4AD0511CB}" type="pres">
      <dgm:prSet presAssocID="{62E9A677-1881-4051-A9F9-DF31D0E9FF39}" presName="dummy2a" presStyleCnt="0"/>
      <dgm:spPr/>
    </dgm:pt>
    <dgm:pt modelId="{672D596E-2DA9-41D8-A2B5-F294C0584E3D}" type="pres">
      <dgm:prSet presAssocID="{62E9A677-1881-4051-A9F9-DF31D0E9FF39}" presName="dummy2b" presStyleCnt="0"/>
      <dgm:spPr/>
    </dgm:pt>
    <dgm:pt modelId="{4098D08B-3A63-46C8-863A-6460E6E22E2F}" type="pres">
      <dgm:prSet presAssocID="{62E9A677-1881-4051-A9F9-DF31D0E9FF39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09AA042-9997-4CAA-821D-CF8CD432F20B}" type="pres">
      <dgm:prSet presAssocID="{62E9A677-1881-4051-A9F9-DF31D0E9FF39}" presName="wedge3" presStyleLbl="node1" presStyleIdx="2" presStyleCnt="5"/>
      <dgm:spPr/>
      <dgm:t>
        <a:bodyPr/>
        <a:lstStyle/>
        <a:p>
          <a:endParaRPr lang="es-ES"/>
        </a:p>
      </dgm:t>
    </dgm:pt>
    <dgm:pt modelId="{E21DC048-87D2-47F5-8E2E-57EADE113566}" type="pres">
      <dgm:prSet presAssocID="{62E9A677-1881-4051-A9F9-DF31D0E9FF39}" presName="dummy3a" presStyleCnt="0"/>
      <dgm:spPr/>
    </dgm:pt>
    <dgm:pt modelId="{77EB2EE0-03C2-4ADC-9BD1-AC148B2D8DEB}" type="pres">
      <dgm:prSet presAssocID="{62E9A677-1881-4051-A9F9-DF31D0E9FF39}" presName="dummy3b" presStyleCnt="0"/>
      <dgm:spPr/>
    </dgm:pt>
    <dgm:pt modelId="{F70116F9-87A1-480F-B6FB-4E76AB3A507B}" type="pres">
      <dgm:prSet presAssocID="{62E9A677-1881-4051-A9F9-DF31D0E9FF39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F3BD26B-4B7D-4834-9F9C-305E1226B8FE}" type="pres">
      <dgm:prSet presAssocID="{62E9A677-1881-4051-A9F9-DF31D0E9FF39}" presName="wedge4" presStyleLbl="node1" presStyleIdx="3" presStyleCnt="5"/>
      <dgm:spPr/>
      <dgm:t>
        <a:bodyPr/>
        <a:lstStyle/>
        <a:p>
          <a:endParaRPr lang="es-ES"/>
        </a:p>
      </dgm:t>
    </dgm:pt>
    <dgm:pt modelId="{903A396E-D626-4C89-AF9A-11053BCD0EBC}" type="pres">
      <dgm:prSet presAssocID="{62E9A677-1881-4051-A9F9-DF31D0E9FF39}" presName="dummy4a" presStyleCnt="0"/>
      <dgm:spPr/>
    </dgm:pt>
    <dgm:pt modelId="{B529630A-9916-4BBB-929D-B41BB66E538E}" type="pres">
      <dgm:prSet presAssocID="{62E9A677-1881-4051-A9F9-DF31D0E9FF39}" presName="dummy4b" presStyleCnt="0"/>
      <dgm:spPr/>
    </dgm:pt>
    <dgm:pt modelId="{64E3CD29-9E04-4C59-8052-B38CB975A54D}" type="pres">
      <dgm:prSet presAssocID="{62E9A677-1881-4051-A9F9-DF31D0E9FF39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E1891F5-2EA4-4B72-9ECD-205469C4D422}" type="pres">
      <dgm:prSet presAssocID="{62E9A677-1881-4051-A9F9-DF31D0E9FF39}" presName="wedge5" presStyleLbl="node1" presStyleIdx="4" presStyleCnt="5"/>
      <dgm:spPr/>
      <dgm:t>
        <a:bodyPr/>
        <a:lstStyle/>
        <a:p>
          <a:endParaRPr lang="es-ES"/>
        </a:p>
      </dgm:t>
    </dgm:pt>
    <dgm:pt modelId="{96F1145A-7B0D-47AC-A7C2-2EF119030974}" type="pres">
      <dgm:prSet presAssocID="{62E9A677-1881-4051-A9F9-DF31D0E9FF39}" presName="dummy5a" presStyleCnt="0"/>
      <dgm:spPr/>
    </dgm:pt>
    <dgm:pt modelId="{6645E591-D19A-4331-B6E5-E3E4A9F4A2DD}" type="pres">
      <dgm:prSet presAssocID="{62E9A677-1881-4051-A9F9-DF31D0E9FF39}" presName="dummy5b" presStyleCnt="0"/>
      <dgm:spPr/>
    </dgm:pt>
    <dgm:pt modelId="{564EF8B0-2EBD-4380-AA6D-02F593673F2F}" type="pres">
      <dgm:prSet presAssocID="{62E9A677-1881-4051-A9F9-DF31D0E9FF39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4C855DA-B11C-44D5-964C-AF0A52970C90}" type="pres">
      <dgm:prSet presAssocID="{5D51F56C-CEE7-44D4-A8A6-D5A65088CE18}" presName="arrowWedge1" presStyleLbl="fgSibTrans2D1" presStyleIdx="0" presStyleCnt="5"/>
      <dgm:spPr/>
    </dgm:pt>
    <dgm:pt modelId="{AE2A1A09-3C04-420B-879C-8B6EEA92BAB1}" type="pres">
      <dgm:prSet presAssocID="{9507E035-5B23-4B7F-9409-5AFE279884F7}" presName="arrowWedge2" presStyleLbl="fgSibTrans2D1" presStyleIdx="1" presStyleCnt="5"/>
      <dgm:spPr/>
    </dgm:pt>
    <dgm:pt modelId="{FF59C808-DD7F-45C5-8EFC-A754C9EF98F7}" type="pres">
      <dgm:prSet presAssocID="{4A193080-26F7-463A-B02D-70772B7E9B79}" presName="arrowWedge3" presStyleLbl="fgSibTrans2D1" presStyleIdx="2" presStyleCnt="5"/>
      <dgm:spPr/>
    </dgm:pt>
    <dgm:pt modelId="{1891EA2E-BB4A-4E73-9507-6A53717B9AB1}" type="pres">
      <dgm:prSet presAssocID="{23B663C3-A3D6-4091-B430-EBCDF4DDD3C0}" presName="arrowWedge4" presStyleLbl="fgSibTrans2D1" presStyleIdx="3" presStyleCnt="5"/>
      <dgm:spPr/>
    </dgm:pt>
    <dgm:pt modelId="{B30F5259-4B41-4536-AC01-C83DE9350F67}" type="pres">
      <dgm:prSet presAssocID="{7B4CEE13-D026-47AD-A08D-05CA208B2D67}" presName="arrowWedge5" presStyleLbl="fgSibTrans2D1" presStyleIdx="4" presStyleCnt="5"/>
      <dgm:spPr/>
    </dgm:pt>
  </dgm:ptLst>
  <dgm:cxnLst>
    <dgm:cxn modelId="{7F125E98-A5D9-4703-9ACC-DC0BC194208A}" type="presOf" srcId="{227569D7-A497-4B35-AEBB-160CAB194C2B}" destId="{1E1891F5-2EA4-4B72-9ECD-205469C4D422}" srcOrd="0" destOrd="0" presId="urn:microsoft.com/office/officeart/2005/8/layout/cycle8"/>
    <dgm:cxn modelId="{2DDCA666-3DD0-4860-A37F-6CB85DF910E4}" type="presOf" srcId="{D8035BA4-D6D1-43AF-BBE1-B5258249877A}" destId="{009AA042-9997-4CAA-821D-CF8CD432F20B}" srcOrd="0" destOrd="0" presId="urn:microsoft.com/office/officeart/2005/8/layout/cycle8"/>
    <dgm:cxn modelId="{60BD13D3-7A06-45B3-9702-B97E4963583B}" type="presOf" srcId="{227569D7-A497-4B35-AEBB-160CAB194C2B}" destId="{564EF8B0-2EBD-4380-AA6D-02F593673F2F}" srcOrd="1" destOrd="0" presId="urn:microsoft.com/office/officeart/2005/8/layout/cycle8"/>
    <dgm:cxn modelId="{68BE8FDC-74FE-4AF8-9D5D-E10A7F1002E5}" type="presOf" srcId="{FBFA7780-58C6-4A38-B253-7C366FB1B3F9}" destId="{E9BF9FEA-BEF0-4818-8E44-81F58DFA20D0}" srcOrd="1" destOrd="0" presId="urn:microsoft.com/office/officeart/2005/8/layout/cycle8"/>
    <dgm:cxn modelId="{31E66590-F602-449D-92C6-EAF59DD2F834}" type="presOf" srcId="{62E9A677-1881-4051-A9F9-DF31D0E9FF39}" destId="{BCD73591-578B-4F9F-9CC2-D36D6B598F06}" srcOrd="0" destOrd="0" presId="urn:microsoft.com/office/officeart/2005/8/layout/cycle8"/>
    <dgm:cxn modelId="{52E70D6F-D3AA-4831-A726-FE2826AB5049}" srcId="{62E9A677-1881-4051-A9F9-DF31D0E9FF39}" destId="{CA6EDDB5-7AF4-4840-B06D-7AF38E68E0A7}" srcOrd="3" destOrd="0" parTransId="{DB9025A5-28AA-4FBC-AA30-9B663CFBF9FC}" sibTransId="{23B663C3-A3D6-4091-B430-EBCDF4DDD3C0}"/>
    <dgm:cxn modelId="{D6A94D27-BC57-4FE5-8F06-0C98D861C9DC}" type="presOf" srcId="{D8035BA4-D6D1-43AF-BBE1-B5258249877A}" destId="{F70116F9-87A1-480F-B6FB-4E76AB3A507B}" srcOrd="1" destOrd="0" presId="urn:microsoft.com/office/officeart/2005/8/layout/cycle8"/>
    <dgm:cxn modelId="{4FA14FBF-9CC3-49DA-A3F5-91152AFE2690}" type="presOf" srcId="{FBFA7780-58C6-4A38-B253-7C366FB1B3F9}" destId="{F57D55B1-6361-4EE3-BAE2-367F1B01890F}" srcOrd="0" destOrd="0" presId="urn:microsoft.com/office/officeart/2005/8/layout/cycle8"/>
    <dgm:cxn modelId="{A0AF1B6B-38AB-4034-AAAB-B2425F8BC932}" srcId="{62E9A677-1881-4051-A9F9-DF31D0E9FF39}" destId="{227569D7-A497-4B35-AEBB-160CAB194C2B}" srcOrd="4" destOrd="0" parTransId="{9D25BF6E-1804-49D5-9CE4-1A1A847D4CFA}" sibTransId="{7B4CEE13-D026-47AD-A08D-05CA208B2D67}"/>
    <dgm:cxn modelId="{C2D3C275-0FCE-4EEF-9C43-C62F5279F346}" type="presOf" srcId="{CA6EDDB5-7AF4-4840-B06D-7AF38E68E0A7}" destId="{5F3BD26B-4B7D-4834-9F9C-305E1226B8FE}" srcOrd="0" destOrd="0" presId="urn:microsoft.com/office/officeart/2005/8/layout/cycle8"/>
    <dgm:cxn modelId="{7D15419B-0DBD-4409-B9B9-53BA268F62C2}" srcId="{62E9A677-1881-4051-A9F9-DF31D0E9FF39}" destId="{DF149F67-B97C-43A9-AC4A-1BCA58330C5B}" srcOrd="1" destOrd="0" parTransId="{D7AE86BF-0AF0-42D1-ADF7-3E9EB22B3F60}" sibTransId="{9507E035-5B23-4B7F-9409-5AFE279884F7}"/>
    <dgm:cxn modelId="{BBCCF9B6-BA60-43F7-8E91-93D6CA112910}" srcId="{62E9A677-1881-4051-A9F9-DF31D0E9FF39}" destId="{FBFA7780-58C6-4A38-B253-7C366FB1B3F9}" srcOrd="0" destOrd="0" parTransId="{FEF227C2-500B-4A2B-BF87-5C40CD7B7149}" sibTransId="{5D51F56C-CEE7-44D4-A8A6-D5A65088CE18}"/>
    <dgm:cxn modelId="{35507CE8-A516-42B5-AD12-A38C008D0874}" type="presOf" srcId="{DF149F67-B97C-43A9-AC4A-1BCA58330C5B}" destId="{521CD046-F20A-44CF-AB6F-6AFAA2F132F2}" srcOrd="0" destOrd="0" presId="urn:microsoft.com/office/officeart/2005/8/layout/cycle8"/>
    <dgm:cxn modelId="{974A8859-8BC9-49D0-B8D3-FC40656881F5}" type="presOf" srcId="{CA6EDDB5-7AF4-4840-B06D-7AF38E68E0A7}" destId="{64E3CD29-9E04-4C59-8052-B38CB975A54D}" srcOrd="1" destOrd="0" presId="urn:microsoft.com/office/officeart/2005/8/layout/cycle8"/>
    <dgm:cxn modelId="{5E5D747B-9D87-4F5F-88F5-83732AEC62E5}" srcId="{62E9A677-1881-4051-A9F9-DF31D0E9FF39}" destId="{D8035BA4-D6D1-43AF-BBE1-B5258249877A}" srcOrd="2" destOrd="0" parTransId="{1FBC40EB-CA5F-40EA-B004-7E514E37E0F5}" sibTransId="{4A193080-26F7-463A-B02D-70772B7E9B79}"/>
    <dgm:cxn modelId="{B3C91DC5-0994-4227-B792-E1E37A5F6A94}" type="presOf" srcId="{DF149F67-B97C-43A9-AC4A-1BCA58330C5B}" destId="{4098D08B-3A63-46C8-863A-6460E6E22E2F}" srcOrd="1" destOrd="0" presId="urn:microsoft.com/office/officeart/2005/8/layout/cycle8"/>
    <dgm:cxn modelId="{EAC60DBE-CA44-48AE-9DAF-86CFA91DAD84}" type="presParOf" srcId="{BCD73591-578B-4F9F-9CC2-D36D6B598F06}" destId="{F57D55B1-6361-4EE3-BAE2-367F1B01890F}" srcOrd="0" destOrd="0" presId="urn:microsoft.com/office/officeart/2005/8/layout/cycle8"/>
    <dgm:cxn modelId="{911B4A7B-CB8E-4D34-A5A1-0E0C1CDD5931}" type="presParOf" srcId="{BCD73591-578B-4F9F-9CC2-D36D6B598F06}" destId="{478F68C5-8DDB-4F2B-8815-1D799382F853}" srcOrd="1" destOrd="0" presId="urn:microsoft.com/office/officeart/2005/8/layout/cycle8"/>
    <dgm:cxn modelId="{9CD23EC6-9496-4C14-A496-2DDBBD221542}" type="presParOf" srcId="{BCD73591-578B-4F9F-9CC2-D36D6B598F06}" destId="{408847C2-CBFB-41BE-95D2-B39072976013}" srcOrd="2" destOrd="0" presId="urn:microsoft.com/office/officeart/2005/8/layout/cycle8"/>
    <dgm:cxn modelId="{B29BED20-8BD4-4787-9455-F455BBD8BD82}" type="presParOf" srcId="{BCD73591-578B-4F9F-9CC2-D36D6B598F06}" destId="{E9BF9FEA-BEF0-4818-8E44-81F58DFA20D0}" srcOrd="3" destOrd="0" presId="urn:microsoft.com/office/officeart/2005/8/layout/cycle8"/>
    <dgm:cxn modelId="{E3914AFA-1735-4A50-BDE0-8448C07BD46A}" type="presParOf" srcId="{BCD73591-578B-4F9F-9CC2-D36D6B598F06}" destId="{521CD046-F20A-44CF-AB6F-6AFAA2F132F2}" srcOrd="4" destOrd="0" presId="urn:microsoft.com/office/officeart/2005/8/layout/cycle8"/>
    <dgm:cxn modelId="{7D79F96F-F6F9-4BB9-A46F-8958B3BC07B3}" type="presParOf" srcId="{BCD73591-578B-4F9F-9CC2-D36D6B598F06}" destId="{6C2BCB36-CEE6-4A01-A36C-6AC4AD0511CB}" srcOrd="5" destOrd="0" presId="urn:microsoft.com/office/officeart/2005/8/layout/cycle8"/>
    <dgm:cxn modelId="{029FC1E4-5091-48AB-8B96-C2321B754BC5}" type="presParOf" srcId="{BCD73591-578B-4F9F-9CC2-D36D6B598F06}" destId="{672D596E-2DA9-41D8-A2B5-F294C0584E3D}" srcOrd="6" destOrd="0" presId="urn:microsoft.com/office/officeart/2005/8/layout/cycle8"/>
    <dgm:cxn modelId="{4404F4BD-CA0A-4308-85E4-90E7ED6D2AA2}" type="presParOf" srcId="{BCD73591-578B-4F9F-9CC2-D36D6B598F06}" destId="{4098D08B-3A63-46C8-863A-6460E6E22E2F}" srcOrd="7" destOrd="0" presId="urn:microsoft.com/office/officeart/2005/8/layout/cycle8"/>
    <dgm:cxn modelId="{AE566EAF-DD0A-47A7-BBED-AED971E3899C}" type="presParOf" srcId="{BCD73591-578B-4F9F-9CC2-D36D6B598F06}" destId="{009AA042-9997-4CAA-821D-CF8CD432F20B}" srcOrd="8" destOrd="0" presId="urn:microsoft.com/office/officeart/2005/8/layout/cycle8"/>
    <dgm:cxn modelId="{93EC46FF-FD13-4A50-9A32-E346037B08D9}" type="presParOf" srcId="{BCD73591-578B-4F9F-9CC2-D36D6B598F06}" destId="{E21DC048-87D2-47F5-8E2E-57EADE113566}" srcOrd="9" destOrd="0" presId="urn:microsoft.com/office/officeart/2005/8/layout/cycle8"/>
    <dgm:cxn modelId="{37B5DC32-BD60-448B-AB79-51770475B87C}" type="presParOf" srcId="{BCD73591-578B-4F9F-9CC2-D36D6B598F06}" destId="{77EB2EE0-03C2-4ADC-9BD1-AC148B2D8DEB}" srcOrd="10" destOrd="0" presId="urn:microsoft.com/office/officeart/2005/8/layout/cycle8"/>
    <dgm:cxn modelId="{80C3E903-A44B-419B-8B6C-88CD7D1D94D1}" type="presParOf" srcId="{BCD73591-578B-4F9F-9CC2-D36D6B598F06}" destId="{F70116F9-87A1-480F-B6FB-4E76AB3A507B}" srcOrd="11" destOrd="0" presId="urn:microsoft.com/office/officeart/2005/8/layout/cycle8"/>
    <dgm:cxn modelId="{DA441C01-454D-4B27-97F7-689D14D9CF7C}" type="presParOf" srcId="{BCD73591-578B-4F9F-9CC2-D36D6B598F06}" destId="{5F3BD26B-4B7D-4834-9F9C-305E1226B8FE}" srcOrd="12" destOrd="0" presId="urn:microsoft.com/office/officeart/2005/8/layout/cycle8"/>
    <dgm:cxn modelId="{46C6697C-A25C-4D16-B9B6-8E4BCC8FB655}" type="presParOf" srcId="{BCD73591-578B-4F9F-9CC2-D36D6B598F06}" destId="{903A396E-D626-4C89-AF9A-11053BCD0EBC}" srcOrd="13" destOrd="0" presId="urn:microsoft.com/office/officeart/2005/8/layout/cycle8"/>
    <dgm:cxn modelId="{F5B838E7-64B3-4A7B-A04F-A18C74218D59}" type="presParOf" srcId="{BCD73591-578B-4F9F-9CC2-D36D6B598F06}" destId="{B529630A-9916-4BBB-929D-B41BB66E538E}" srcOrd="14" destOrd="0" presId="urn:microsoft.com/office/officeart/2005/8/layout/cycle8"/>
    <dgm:cxn modelId="{31817558-48BB-4E79-A4CD-8E37EAE9DC6C}" type="presParOf" srcId="{BCD73591-578B-4F9F-9CC2-D36D6B598F06}" destId="{64E3CD29-9E04-4C59-8052-B38CB975A54D}" srcOrd="15" destOrd="0" presId="urn:microsoft.com/office/officeart/2005/8/layout/cycle8"/>
    <dgm:cxn modelId="{EB1319A4-1E5E-4FF6-986F-753D2DE7DD40}" type="presParOf" srcId="{BCD73591-578B-4F9F-9CC2-D36D6B598F06}" destId="{1E1891F5-2EA4-4B72-9ECD-205469C4D422}" srcOrd="16" destOrd="0" presId="urn:microsoft.com/office/officeart/2005/8/layout/cycle8"/>
    <dgm:cxn modelId="{A1A02A83-F669-4C2E-9944-5EB7CD7C6907}" type="presParOf" srcId="{BCD73591-578B-4F9F-9CC2-D36D6B598F06}" destId="{96F1145A-7B0D-47AC-A7C2-2EF119030974}" srcOrd="17" destOrd="0" presId="urn:microsoft.com/office/officeart/2005/8/layout/cycle8"/>
    <dgm:cxn modelId="{783A1B0D-FCCF-4B1E-8655-BEC6F8A66626}" type="presParOf" srcId="{BCD73591-578B-4F9F-9CC2-D36D6B598F06}" destId="{6645E591-D19A-4331-B6E5-E3E4A9F4A2DD}" srcOrd="18" destOrd="0" presId="urn:microsoft.com/office/officeart/2005/8/layout/cycle8"/>
    <dgm:cxn modelId="{74F928FF-8E27-46C8-BDC2-4D3A7919390F}" type="presParOf" srcId="{BCD73591-578B-4F9F-9CC2-D36D6B598F06}" destId="{564EF8B0-2EBD-4380-AA6D-02F593673F2F}" srcOrd="19" destOrd="0" presId="urn:microsoft.com/office/officeart/2005/8/layout/cycle8"/>
    <dgm:cxn modelId="{794DF56C-7F9F-4F63-AEDF-919FC9DCE559}" type="presParOf" srcId="{BCD73591-578B-4F9F-9CC2-D36D6B598F06}" destId="{B4C855DA-B11C-44D5-964C-AF0A52970C90}" srcOrd="20" destOrd="0" presId="urn:microsoft.com/office/officeart/2005/8/layout/cycle8"/>
    <dgm:cxn modelId="{454B7653-C558-461F-A2B1-0BBC78F0D908}" type="presParOf" srcId="{BCD73591-578B-4F9F-9CC2-D36D6B598F06}" destId="{AE2A1A09-3C04-420B-879C-8B6EEA92BAB1}" srcOrd="21" destOrd="0" presId="urn:microsoft.com/office/officeart/2005/8/layout/cycle8"/>
    <dgm:cxn modelId="{23F4B101-4A7F-4006-8654-E2412CB788AC}" type="presParOf" srcId="{BCD73591-578B-4F9F-9CC2-D36D6B598F06}" destId="{FF59C808-DD7F-45C5-8EFC-A754C9EF98F7}" srcOrd="22" destOrd="0" presId="urn:microsoft.com/office/officeart/2005/8/layout/cycle8"/>
    <dgm:cxn modelId="{20A19D50-5A9E-4BD3-B1A9-B17FE9C50D54}" type="presParOf" srcId="{BCD73591-578B-4F9F-9CC2-D36D6B598F06}" destId="{1891EA2E-BB4A-4E73-9507-6A53717B9AB1}" srcOrd="23" destOrd="0" presId="urn:microsoft.com/office/officeart/2005/8/layout/cycle8"/>
    <dgm:cxn modelId="{3BA4BD32-C3D5-4E90-967C-6B7BC59B3A0A}" type="presParOf" srcId="{BCD73591-578B-4F9F-9CC2-D36D6B598F06}" destId="{B30F5259-4B41-4536-AC01-C83DE9350F67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7D55B1-6361-4EE3-BAE2-367F1B01890F}">
      <dsp:nvSpPr>
        <dsp:cNvPr id="0" name=""/>
        <dsp:cNvSpPr/>
      </dsp:nvSpPr>
      <dsp:spPr>
        <a:xfrm>
          <a:off x="1793779" y="318384"/>
          <a:ext cx="4320570" cy="4320570"/>
        </a:xfrm>
        <a:prstGeom prst="pie">
          <a:avLst>
            <a:gd name="adj1" fmla="val 16200000"/>
            <a:gd name="adj2" fmla="val 2052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Capacitación</a:t>
          </a:r>
          <a:endParaRPr lang="es-ES" sz="1700" kern="1200" dirty="0"/>
        </a:p>
      </dsp:txBody>
      <dsp:txXfrm>
        <a:off x="4047677" y="1044652"/>
        <a:ext cx="1388754" cy="925836"/>
      </dsp:txXfrm>
    </dsp:sp>
    <dsp:sp modelId="{521CD046-F20A-44CF-AB6F-6AFAA2F132F2}">
      <dsp:nvSpPr>
        <dsp:cNvPr id="0" name=""/>
        <dsp:cNvSpPr/>
      </dsp:nvSpPr>
      <dsp:spPr>
        <a:xfrm>
          <a:off x="1830813" y="433600"/>
          <a:ext cx="4320570" cy="4320570"/>
        </a:xfrm>
        <a:prstGeom prst="pie">
          <a:avLst>
            <a:gd name="adj1" fmla="val 20520000"/>
            <a:gd name="adj2" fmla="val 3240000"/>
          </a:avLst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shade val="51000"/>
                <a:satMod val="130000"/>
              </a:schemeClr>
            </a:gs>
            <a:gs pos="80000">
              <a:schemeClr val="accent5">
                <a:hueOff val="-2483469"/>
                <a:satOff val="9953"/>
                <a:lumOff val="2157"/>
                <a:alphaOff val="0"/>
                <a:shade val="93000"/>
                <a:satMod val="13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Herramientas</a:t>
          </a:r>
          <a:endParaRPr lang="es-ES" sz="1700" kern="1200" dirty="0"/>
        </a:p>
      </dsp:txBody>
      <dsp:txXfrm>
        <a:off x="4613466" y="2407689"/>
        <a:ext cx="1285884" cy="1028707"/>
      </dsp:txXfrm>
    </dsp:sp>
    <dsp:sp modelId="{009AA042-9997-4CAA-821D-CF8CD432F20B}">
      <dsp:nvSpPr>
        <dsp:cNvPr id="0" name=""/>
        <dsp:cNvSpPr/>
      </dsp:nvSpPr>
      <dsp:spPr>
        <a:xfrm>
          <a:off x="1733085" y="504580"/>
          <a:ext cx="4320570" cy="4320570"/>
        </a:xfrm>
        <a:prstGeom prst="pie">
          <a:avLst>
            <a:gd name="adj1" fmla="val 3240000"/>
            <a:gd name="adj2" fmla="val 756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Asesoría</a:t>
          </a:r>
          <a:endParaRPr lang="es-ES" sz="1700" kern="1200" dirty="0"/>
        </a:p>
      </dsp:txBody>
      <dsp:txXfrm>
        <a:off x="3276146" y="3539267"/>
        <a:ext cx="1234448" cy="1131577"/>
      </dsp:txXfrm>
    </dsp:sp>
    <dsp:sp modelId="{5F3BD26B-4B7D-4834-9F9C-305E1226B8FE}">
      <dsp:nvSpPr>
        <dsp:cNvPr id="0" name=""/>
        <dsp:cNvSpPr/>
      </dsp:nvSpPr>
      <dsp:spPr>
        <a:xfrm>
          <a:off x="1635358" y="433600"/>
          <a:ext cx="4320570" cy="4320570"/>
        </a:xfrm>
        <a:prstGeom prst="pie">
          <a:avLst>
            <a:gd name="adj1" fmla="val 7560000"/>
            <a:gd name="adj2" fmla="val 11880000"/>
          </a:avLst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shade val="51000"/>
                <a:satMod val="130000"/>
              </a:schemeClr>
            </a:gs>
            <a:gs pos="80000">
              <a:schemeClr val="accent5">
                <a:hueOff val="-7450407"/>
                <a:satOff val="29858"/>
                <a:lumOff val="6471"/>
                <a:alphaOff val="0"/>
                <a:shade val="93000"/>
                <a:satMod val="13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Seguimiento</a:t>
          </a:r>
          <a:endParaRPr lang="es-ES" sz="1700" kern="1200" dirty="0"/>
        </a:p>
      </dsp:txBody>
      <dsp:txXfrm>
        <a:off x="1887391" y="2407689"/>
        <a:ext cx="1285884" cy="1028707"/>
      </dsp:txXfrm>
    </dsp:sp>
    <dsp:sp modelId="{1E1891F5-2EA4-4B72-9ECD-205469C4D422}">
      <dsp:nvSpPr>
        <dsp:cNvPr id="0" name=""/>
        <dsp:cNvSpPr/>
      </dsp:nvSpPr>
      <dsp:spPr>
        <a:xfrm>
          <a:off x="1672392" y="318384"/>
          <a:ext cx="4320570" cy="4320570"/>
        </a:xfrm>
        <a:prstGeom prst="pie">
          <a:avLst>
            <a:gd name="adj1" fmla="val 11880000"/>
            <a:gd name="adj2" fmla="val 1620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Investigación</a:t>
          </a:r>
          <a:endParaRPr lang="es-ES" sz="1700" kern="1200" dirty="0"/>
        </a:p>
      </dsp:txBody>
      <dsp:txXfrm>
        <a:off x="2350310" y="1044652"/>
        <a:ext cx="1388754" cy="925836"/>
      </dsp:txXfrm>
    </dsp:sp>
    <dsp:sp modelId="{B4C855DA-B11C-44D5-964C-AF0A52970C90}">
      <dsp:nvSpPr>
        <dsp:cNvPr id="0" name=""/>
        <dsp:cNvSpPr/>
      </dsp:nvSpPr>
      <dsp:spPr>
        <a:xfrm>
          <a:off x="1526112" y="50920"/>
          <a:ext cx="4855497" cy="4855497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E2A1A09-3C04-420B-879C-8B6EEA92BAB1}">
      <dsp:nvSpPr>
        <dsp:cNvPr id="0" name=""/>
        <dsp:cNvSpPr/>
      </dsp:nvSpPr>
      <dsp:spPr>
        <a:xfrm>
          <a:off x="1563647" y="166098"/>
          <a:ext cx="4855497" cy="4855497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shade val="51000"/>
                <a:satMod val="130000"/>
              </a:schemeClr>
            </a:gs>
            <a:gs pos="80000">
              <a:schemeClr val="accent5">
                <a:hueOff val="-2483469"/>
                <a:satOff val="9953"/>
                <a:lumOff val="2157"/>
                <a:alphaOff val="0"/>
                <a:shade val="93000"/>
                <a:satMod val="13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F59C808-DD7F-45C5-8EFC-A754C9EF98F7}">
      <dsp:nvSpPr>
        <dsp:cNvPr id="0" name=""/>
        <dsp:cNvSpPr/>
      </dsp:nvSpPr>
      <dsp:spPr>
        <a:xfrm>
          <a:off x="1465622" y="237296"/>
          <a:ext cx="4855497" cy="4855497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891EA2E-BB4A-4E73-9507-6A53717B9AB1}">
      <dsp:nvSpPr>
        <dsp:cNvPr id="0" name=""/>
        <dsp:cNvSpPr/>
      </dsp:nvSpPr>
      <dsp:spPr>
        <a:xfrm>
          <a:off x="1367596" y="166098"/>
          <a:ext cx="4855497" cy="4855497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shade val="51000"/>
                <a:satMod val="130000"/>
              </a:schemeClr>
            </a:gs>
            <a:gs pos="80000">
              <a:schemeClr val="accent5">
                <a:hueOff val="-7450407"/>
                <a:satOff val="29858"/>
                <a:lumOff val="6471"/>
                <a:alphaOff val="0"/>
                <a:shade val="93000"/>
                <a:satMod val="13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0F5259-4B41-4536-AC01-C83DE9350F67}">
      <dsp:nvSpPr>
        <dsp:cNvPr id="0" name=""/>
        <dsp:cNvSpPr/>
      </dsp:nvSpPr>
      <dsp:spPr>
        <a:xfrm>
          <a:off x="1405131" y="50920"/>
          <a:ext cx="4855497" cy="4855497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B4E3E-06FF-4F79-B0A9-EF9D53A2C198}" type="datetimeFigureOut">
              <a:rPr lang="es-ES" smtClean="0"/>
              <a:pPr/>
              <a:t>30/07/2010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CBF38-E4B2-4BFC-82DF-5B027DFF49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B4E3E-06FF-4F79-B0A9-EF9D53A2C198}" type="datetimeFigureOut">
              <a:rPr lang="es-ES" smtClean="0"/>
              <a:pPr/>
              <a:t>30/07/2010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CBF38-E4B2-4BFC-82DF-5B027DFF49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B4E3E-06FF-4F79-B0A9-EF9D53A2C198}" type="datetimeFigureOut">
              <a:rPr lang="es-ES" smtClean="0"/>
              <a:pPr/>
              <a:t>30/07/2010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CBF38-E4B2-4BFC-82DF-5B027DFF49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B4E3E-06FF-4F79-B0A9-EF9D53A2C198}" type="datetimeFigureOut">
              <a:rPr lang="es-ES" smtClean="0"/>
              <a:pPr/>
              <a:t>30/07/2010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CBF38-E4B2-4BFC-82DF-5B027DFF49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B4E3E-06FF-4F79-B0A9-EF9D53A2C198}" type="datetimeFigureOut">
              <a:rPr lang="es-ES" smtClean="0"/>
              <a:pPr/>
              <a:t>30/07/2010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CBF38-E4B2-4BFC-82DF-5B027DFF49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B4E3E-06FF-4F79-B0A9-EF9D53A2C198}" type="datetimeFigureOut">
              <a:rPr lang="es-ES" smtClean="0"/>
              <a:pPr/>
              <a:t>30/07/2010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CBF38-E4B2-4BFC-82DF-5B027DFF49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B4E3E-06FF-4F79-B0A9-EF9D53A2C198}" type="datetimeFigureOut">
              <a:rPr lang="es-ES" smtClean="0"/>
              <a:pPr/>
              <a:t>30/07/2010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CBF38-E4B2-4BFC-82DF-5B027DFF49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B4E3E-06FF-4F79-B0A9-EF9D53A2C198}" type="datetimeFigureOut">
              <a:rPr lang="es-ES" smtClean="0"/>
              <a:pPr/>
              <a:t>30/07/2010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CBF38-E4B2-4BFC-82DF-5B027DFF49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B4E3E-06FF-4F79-B0A9-EF9D53A2C198}" type="datetimeFigureOut">
              <a:rPr lang="es-ES" smtClean="0"/>
              <a:pPr/>
              <a:t>30/07/2010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CBF38-E4B2-4BFC-82DF-5B027DFF49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B4E3E-06FF-4F79-B0A9-EF9D53A2C198}" type="datetimeFigureOut">
              <a:rPr lang="es-ES" smtClean="0"/>
              <a:pPr/>
              <a:t>30/07/2010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CBF38-E4B2-4BFC-82DF-5B027DFF49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B4E3E-06FF-4F79-B0A9-EF9D53A2C198}" type="datetimeFigureOut">
              <a:rPr lang="es-ES" smtClean="0"/>
              <a:pPr/>
              <a:t>30/07/2010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CBF38-E4B2-4BFC-82DF-5B027DFF49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>
                <a:alpha val="0"/>
              </a:srgb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B4E3E-06FF-4F79-B0A9-EF9D53A2C198}" type="datetimeFigureOut">
              <a:rPr lang="es-ES" smtClean="0"/>
              <a:pPr/>
              <a:t>30/07/2010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CBF38-E4B2-4BFC-82DF-5B027DFF49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mc.ihmc.us/cmc2006Papers/cmc2006-p238.pdf" TargetMode="External"/><Relationship Id="rId2" Type="http://schemas.openxmlformats.org/officeDocument/2006/relationships/hyperlink" Target="http://cmc.ihmc.us/cmc2008papers/cmc2008-p293.pdf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cmc.ihmc.us/cmc2006Papers/cmc2006-p233.pdf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.png"/><Relationship Id="rId3" Type="http://schemas.openxmlformats.org/officeDocument/2006/relationships/image" Target="../media/image5.jpeg"/><Relationship Id="rId7" Type="http://schemas.openxmlformats.org/officeDocument/2006/relationships/image" Target="../media/image9.gif"/><Relationship Id="rId12" Type="http://schemas.openxmlformats.org/officeDocument/2006/relationships/image" Target="../media/image14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gif"/><Relationship Id="rId11" Type="http://schemas.openxmlformats.org/officeDocument/2006/relationships/image" Target="../media/image13.jpe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sedu.org/Abstracts/2009/CSEDU_2009_Abstracts.ht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071538" y="5143512"/>
            <a:ext cx="714380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CR A Extended" pitchFamily="50" charset="0"/>
              </a:rPr>
              <a:t>“Atesoramos el conocimiento”</a:t>
            </a:r>
            <a:endParaRPr lang="es-E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OCR A Extended" pitchFamily="50" charset="0"/>
            </a:endParaRPr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1214414" y="642918"/>
            <a:ext cx="3714776" cy="4214842"/>
            <a:chOff x="3855" y="2623"/>
            <a:chExt cx="5115" cy="6020"/>
          </a:xfrm>
        </p:grpSpPr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3855" y="2623"/>
              <a:ext cx="5115" cy="6020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4F81BD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36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4335" y="7589"/>
              <a:ext cx="4170" cy="3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1200" kern="10" spc="0" dirty="0" smtClean="0">
                  <a:ln w="9525">
                    <a:noFill/>
                    <a:round/>
                    <a:headEnd/>
                    <a:tailEnd/>
                  </a:ln>
                  <a:effectLst/>
                  <a:latin typeface="OCR A Extended" pitchFamily="50" charset="0"/>
                </a:rPr>
                <a:t>Smart</a:t>
              </a:r>
              <a:r>
                <a:rPr lang="en-US" sz="1200" kern="10" spc="0" dirty="0" smtClean="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0000"/>
                      </a:gs>
                      <a:gs pos="100000">
                        <a:srgbClr val="FF0000">
                          <a:gamma/>
                          <a:shade val="60000"/>
                          <a:invGamma/>
                        </a:srgbClr>
                      </a:gs>
                    </a:gsLst>
                    <a:lin ang="2700000" scaled="1"/>
                  </a:gradFill>
                  <a:effectLst/>
                  <a:latin typeface="OCR A Extended" pitchFamily="50" charset="0"/>
                </a:rPr>
                <a:t> </a:t>
              </a:r>
              <a:r>
                <a:rPr lang="en-US" sz="1200" kern="10" spc="0" dirty="0" smtClean="0">
                  <a:ln w="9525">
                    <a:noFill/>
                    <a:round/>
                    <a:headEnd/>
                    <a:tailEnd/>
                  </a:ln>
                  <a:effectLst/>
                  <a:latin typeface="OCR A Extended" pitchFamily="50" charset="0"/>
                </a:rPr>
                <a:t>Processes</a:t>
              </a:r>
              <a:r>
                <a:rPr lang="en-US" sz="1200" kern="10" spc="0" dirty="0" smtClean="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0000"/>
                      </a:gs>
                      <a:gs pos="100000">
                        <a:srgbClr val="FF0000">
                          <a:gamma/>
                          <a:shade val="60000"/>
                          <a:invGamma/>
                        </a:srgbClr>
                      </a:gs>
                    </a:gsLst>
                    <a:lin ang="2700000" scaled="1"/>
                  </a:gradFill>
                  <a:effectLst/>
                  <a:latin typeface="OCR A Extended" pitchFamily="50" charset="0"/>
                </a:rPr>
                <a:t> </a:t>
              </a:r>
              <a:r>
                <a:rPr lang="en-US" sz="1200" kern="10" spc="0" dirty="0" smtClean="0">
                  <a:ln w="9525">
                    <a:noFill/>
                    <a:round/>
                    <a:headEnd/>
                    <a:tailEnd/>
                  </a:ln>
                  <a:effectLst/>
                  <a:latin typeface="OCR A Extended" pitchFamily="50" charset="0"/>
                </a:rPr>
                <a:t>to</a:t>
              </a:r>
              <a:r>
                <a:rPr lang="en-US" sz="1200" kern="10" spc="0" dirty="0" smtClean="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0000"/>
                      </a:gs>
                      <a:gs pos="100000">
                        <a:srgbClr val="FF0000">
                          <a:gamma/>
                          <a:shade val="60000"/>
                          <a:invGamma/>
                        </a:srgbClr>
                      </a:gs>
                    </a:gsLst>
                    <a:lin ang="2700000" scaled="1"/>
                  </a:gradFill>
                  <a:effectLst/>
                  <a:latin typeface="OCR A Extended" pitchFamily="50" charset="0"/>
                </a:rPr>
                <a:t> </a:t>
              </a:r>
              <a:r>
                <a:rPr lang="en-US" sz="1200" kern="10" spc="0" dirty="0" smtClean="0">
                  <a:ln w="9525">
                    <a:noFill/>
                    <a:round/>
                    <a:headEnd/>
                    <a:tailEnd/>
                  </a:ln>
                  <a:effectLst/>
                  <a:latin typeface="OCR A Extended" pitchFamily="50" charset="0"/>
                </a:rPr>
                <a:t>Innovate</a:t>
              </a:r>
              <a:r>
                <a:rPr lang="en-US" sz="1200" kern="10" spc="0" dirty="0" smtClean="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0000"/>
                      </a:gs>
                      <a:gs pos="100000">
                        <a:srgbClr val="FF0000">
                          <a:gamma/>
                          <a:shade val="60000"/>
                          <a:invGamma/>
                        </a:srgbClr>
                      </a:gs>
                    </a:gsLst>
                    <a:lin ang="2700000" scaled="1"/>
                  </a:gradFill>
                  <a:effectLst/>
                  <a:latin typeface="OCR A Extended" pitchFamily="50" charset="0"/>
                </a:rPr>
                <a:t> </a:t>
              </a:r>
              <a:r>
                <a:rPr lang="en-US" sz="1200" kern="10" spc="0" dirty="0" smtClean="0">
                  <a:ln w="9525">
                    <a:noFill/>
                    <a:round/>
                    <a:headEnd/>
                    <a:tailEnd/>
                  </a:ln>
                  <a:effectLst/>
                  <a:latin typeface="OCR A Extended" pitchFamily="50" charset="0"/>
                </a:rPr>
                <a:t>in</a:t>
              </a:r>
              <a:endParaRPr lang="es-ES" sz="1200" kern="10" spc="0" dirty="0">
                <a:ln w="9525">
                  <a:noFill/>
                  <a:round/>
                  <a:headEnd/>
                  <a:tailEnd/>
                </a:ln>
                <a:effectLst/>
                <a:latin typeface="OCR A Extended" pitchFamily="50" charset="0"/>
              </a:endParaRPr>
            </a:p>
          </p:txBody>
        </p:sp>
        <p:sp>
          <p:nvSpPr>
            <p:cNvPr id="1037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5608" y="3510"/>
              <a:ext cx="2222" cy="117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s-ES" sz="2000" kern="10" spc="0" dirty="0" smtClean="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0000">
                          <a:gamma/>
                          <a:shade val="60000"/>
                          <a:invGamma/>
                        </a:srgbClr>
                      </a:gs>
                      <a:gs pos="100000">
                        <a:srgbClr val="FF0000"/>
                      </a:gs>
                    </a:gsLst>
                    <a:lin ang="18900000" scaled="1"/>
                  </a:gradFill>
                  <a:effectLst/>
                  <a:latin typeface="Arial Black"/>
                </a:rPr>
                <a:t>pin</a:t>
              </a:r>
              <a:endParaRPr lang="es-ES" sz="2000" kern="10" spc="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0000">
                        <a:gamma/>
                        <a:shade val="60000"/>
                        <a:invGamma/>
                      </a:srgbClr>
                    </a:gs>
                    <a:gs pos="100000">
                      <a:srgbClr val="FF0000"/>
                    </a:gs>
                  </a:gsLst>
                  <a:lin ang="18900000" scaled="1"/>
                </a:gradFill>
                <a:effectLst/>
                <a:latin typeface="Arial Black"/>
              </a:endParaRPr>
            </a:p>
          </p:txBody>
        </p:sp>
        <p:sp>
          <p:nvSpPr>
            <p:cNvPr id="1038" name="WordArt 14"/>
            <p:cNvSpPr>
              <a:spLocks noChangeArrowheads="1" noChangeShapeType="1" noTextEdit="1"/>
            </p:cNvSpPr>
            <p:nvPr/>
          </p:nvSpPr>
          <p:spPr bwMode="auto">
            <a:xfrm rot="10800000">
              <a:off x="4536" y="4563"/>
              <a:ext cx="3345" cy="275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1912"/>
                </a:avLst>
              </a:prstTxWarp>
            </a:bodyPr>
            <a:lstStyle/>
            <a:p>
              <a:pPr algn="ctr" rtl="0"/>
              <a:r>
                <a:rPr lang="es-ES" sz="3600" kern="10" spc="0" dirty="0" smtClean="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00CC00"/>
                      </a:gs>
                      <a:gs pos="100000">
                        <a:srgbClr val="00CC00">
                          <a:gamma/>
                          <a:shade val="60000"/>
                          <a:invGamma/>
                        </a:srgbClr>
                      </a:gs>
                    </a:gsLst>
                    <a:lin ang="16200000" scaled="1"/>
                  </a:gradFill>
                  <a:effectLst/>
                  <a:latin typeface="Georgia"/>
                </a:rPr>
                <a:t>K</a:t>
              </a:r>
              <a:endParaRPr lang="es-ES" sz="3600" kern="10" spc="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00CC00"/>
                    </a:gs>
                    <a:gs pos="100000">
                      <a:srgbClr val="00CC00">
                        <a:gamma/>
                        <a:shade val="60000"/>
                        <a:invGamma/>
                      </a:srgbClr>
                    </a:gs>
                  </a:gsLst>
                  <a:lin ang="16200000" scaled="1"/>
                </a:gradFill>
                <a:effectLst/>
                <a:latin typeface="Georgia"/>
              </a:endParaRPr>
            </a:p>
          </p:txBody>
        </p:sp>
        <p:sp>
          <p:nvSpPr>
            <p:cNvPr id="1039" name="WordArt 15"/>
            <p:cNvSpPr>
              <a:spLocks noChangeArrowheads="1" noChangeShapeType="1" noTextEdit="1"/>
            </p:cNvSpPr>
            <p:nvPr/>
          </p:nvSpPr>
          <p:spPr bwMode="auto">
            <a:xfrm rot="582272">
              <a:off x="4416" y="2743"/>
              <a:ext cx="1177" cy="185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s-ES" sz="3600" kern="10" spc="0" smtClean="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0000">
                          <a:gamma/>
                          <a:shade val="60000"/>
                          <a:invGamma/>
                        </a:srgbClr>
                      </a:gs>
                      <a:gs pos="100000">
                        <a:srgbClr val="FF0000"/>
                      </a:gs>
                    </a:gsLst>
                    <a:lin ang="21017728" scaled="1"/>
                  </a:gradFill>
                  <a:effectLst/>
                  <a:latin typeface="Berlin Sans FB Demi"/>
                </a:rPr>
                <a:t>S</a:t>
              </a:r>
              <a:endParaRPr lang="es-ES" sz="3600" kern="10" spc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0000">
                        <a:gamma/>
                        <a:shade val="60000"/>
                        <a:invGamma/>
                      </a:srgbClr>
                    </a:gs>
                    <a:gs pos="100000">
                      <a:srgbClr val="FF0000"/>
                    </a:gs>
                  </a:gsLst>
                  <a:lin ang="21017728" scaled="1"/>
                </a:gradFill>
                <a:effectLst/>
                <a:latin typeface="Berlin Sans FB Demi"/>
              </a:endParaRPr>
            </a:p>
          </p:txBody>
        </p:sp>
        <p:sp>
          <p:nvSpPr>
            <p:cNvPr id="1040" name="AutoShape 16"/>
            <p:cNvSpPr>
              <a:spLocks noChangeArrowheads="1"/>
            </p:cNvSpPr>
            <p:nvPr/>
          </p:nvSpPr>
          <p:spPr bwMode="auto">
            <a:xfrm rot="10600238">
              <a:off x="4996" y="5483"/>
              <a:ext cx="3598" cy="1113"/>
            </a:xfrm>
            <a:custGeom>
              <a:avLst/>
              <a:gdLst>
                <a:gd name="G0" fmla="+- 1927037 0 0"/>
                <a:gd name="G1" fmla="+- 7902506 0 0"/>
                <a:gd name="G2" fmla="+- 1927037 0 7902506"/>
                <a:gd name="G3" fmla="+- 10800 0 0"/>
                <a:gd name="G4" fmla="+- 0 0 1927037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448 0 0"/>
                <a:gd name="G9" fmla="+- 0 0 7902506"/>
                <a:gd name="G10" fmla="+- 7448 0 2700"/>
                <a:gd name="G11" fmla="cos G10 1927037"/>
                <a:gd name="G12" fmla="sin G10 1927037"/>
                <a:gd name="G13" fmla="cos 13500 1927037"/>
                <a:gd name="G14" fmla="sin 13500 1927037"/>
                <a:gd name="G15" fmla="+- G11 10800 0"/>
                <a:gd name="G16" fmla="+- G12 10800 0"/>
                <a:gd name="G17" fmla="+- G13 10800 0"/>
                <a:gd name="G18" fmla="+- G14 10800 0"/>
                <a:gd name="G19" fmla="*/ 7448 1 2"/>
                <a:gd name="G20" fmla="+- G19 5400 0"/>
                <a:gd name="G21" fmla="cos G20 1927037"/>
                <a:gd name="G22" fmla="sin G20 1927037"/>
                <a:gd name="G23" fmla="+- G21 10800 0"/>
                <a:gd name="G24" fmla="+- G12 G23 G22"/>
                <a:gd name="G25" fmla="+- G22 G23 G11"/>
                <a:gd name="G26" fmla="cos 10800 1927037"/>
                <a:gd name="G27" fmla="sin 10800 1927037"/>
                <a:gd name="G28" fmla="cos 7448 1927037"/>
                <a:gd name="G29" fmla="sin 7448 1927037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7902506"/>
                <a:gd name="G36" fmla="sin G34 7902506"/>
                <a:gd name="G37" fmla="+/ 7902506 1927037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448 G39"/>
                <a:gd name="G43" fmla="sin 7448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003 w 21600"/>
                <a:gd name="T5" fmla="*/ 368 h 21600"/>
                <a:gd name="T6" fmla="*/ 6157 w 21600"/>
                <a:gd name="T7" fmla="*/ 18654 h 21600"/>
                <a:gd name="T8" fmla="*/ 8871 w 21600"/>
                <a:gd name="T9" fmla="*/ 3606 h 21600"/>
                <a:gd name="T10" fmla="*/ 22560 w 21600"/>
                <a:gd name="T11" fmla="*/ 17428 h 21600"/>
                <a:gd name="T12" fmla="*/ 16600 w 21600"/>
                <a:gd name="T13" fmla="*/ 19091 h 21600"/>
                <a:gd name="T14" fmla="*/ 14936 w 21600"/>
                <a:gd name="T15" fmla="*/ 13131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288" y="14456"/>
                  </a:moveTo>
                  <a:cubicBezTo>
                    <a:pt x="17917" y="13340"/>
                    <a:pt x="18248" y="12081"/>
                    <a:pt x="18248" y="10800"/>
                  </a:cubicBezTo>
                  <a:cubicBezTo>
                    <a:pt x="18248" y="6686"/>
                    <a:pt x="14913" y="3352"/>
                    <a:pt x="10800" y="3352"/>
                  </a:cubicBezTo>
                  <a:cubicBezTo>
                    <a:pt x="6686" y="3352"/>
                    <a:pt x="3352" y="6686"/>
                    <a:pt x="3352" y="10800"/>
                  </a:cubicBezTo>
                  <a:cubicBezTo>
                    <a:pt x="3351" y="13433"/>
                    <a:pt x="4743" y="15871"/>
                    <a:pt x="7010" y="17211"/>
                  </a:cubicBezTo>
                  <a:lnTo>
                    <a:pt x="5305" y="20097"/>
                  </a:lnTo>
                  <a:cubicBezTo>
                    <a:pt x="2017" y="18154"/>
                    <a:pt x="0" y="14619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600" y="4835"/>
                    <a:pt x="21600" y="10800"/>
                  </a:cubicBezTo>
                  <a:cubicBezTo>
                    <a:pt x="21600" y="12657"/>
                    <a:pt x="21120" y="14484"/>
                    <a:pt x="20208" y="16102"/>
                  </a:cubicBezTo>
                  <a:lnTo>
                    <a:pt x="22560" y="17428"/>
                  </a:lnTo>
                  <a:lnTo>
                    <a:pt x="16600" y="19091"/>
                  </a:lnTo>
                  <a:lnTo>
                    <a:pt x="14936" y="13131"/>
                  </a:lnTo>
                  <a:lnTo>
                    <a:pt x="17288" y="14456"/>
                  </a:lnTo>
                  <a:close/>
                </a:path>
              </a:pathLst>
            </a:custGeom>
            <a:solidFill>
              <a:srgbClr val="0033CC"/>
            </a:solidFill>
            <a:ln w="9525">
              <a:solidFill>
                <a:srgbClr val="F2F2F2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41" name="WordArt 17"/>
            <p:cNvSpPr>
              <a:spLocks noChangeArrowheads="1" noChangeShapeType="1" noTextEdit="1"/>
            </p:cNvSpPr>
            <p:nvPr/>
          </p:nvSpPr>
          <p:spPr bwMode="auto">
            <a:xfrm>
              <a:off x="5587" y="8043"/>
              <a:ext cx="1935" cy="45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s-ES" sz="1600" b="1" i="1" kern="10" spc="0" dirty="0" smtClean="0">
                  <a:ln w="9525">
                    <a:noFill/>
                    <a:round/>
                    <a:headEnd/>
                    <a:tailEnd/>
                  </a:ln>
                  <a:effectLst/>
                  <a:latin typeface="Arial Narrow" pitchFamily="34" charset="0"/>
                </a:rPr>
                <a:t>Knowledge</a:t>
              </a:r>
              <a:endParaRPr lang="es-ES" sz="1600" b="1" i="1" kern="10" spc="0" dirty="0">
                <a:ln w="9525">
                  <a:noFill/>
                  <a:round/>
                  <a:headEnd/>
                  <a:tailEnd/>
                </a:ln>
                <a:effectLst/>
                <a:latin typeface="Arial Narrow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357158" y="1565397"/>
            <a:ext cx="850112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…Continúa</a:t>
            </a:r>
          </a:p>
          <a:p>
            <a:endParaRPr lang="es-ES" dirty="0"/>
          </a:p>
          <a:p>
            <a:pPr algn="just"/>
            <a:r>
              <a:rPr lang="es-PA" dirty="0" smtClean="0"/>
              <a:t>*</a:t>
            </a:r>
            <a:r>
              <a:rPr lang="en-US" b="1" dirty="0" smtClean="0">
                <a:hlinkClick r:id="rId2"/>
              </a:rPr>
              <a:t>Concept Maps in Panamanian Classrooms: Searching for Photographs of Knowledge</a:t>
            </a:r>
            <a:endParaRPr lang="es-ES" b="1" dirty="0" smtClean="0"/>
          </a:p>
          <a:p>
            <a:pPr algn="just"/>
            <a:r>
              <a:rPr lang="es-PA" i="1" dirty="0" smtClean="0"/>
              <a:t>Investigación en colaboración con personal de Hagamos Ciencia (SEANCYT)</a:t>
            </a:r>
            <a:endParaRPr lang="es-ES" dirty="0" smtClean="0"/>
          </a:p>
          <a:p>
            <a:pPr algn="just"/>
            <a:r>
              <a:rPr lang="es-PA" dirty="0" smtClean="0"/>
              <a:t>Artículo y Presentación en el 3er Congreso Mundial de Mapas Conceptuales (Estonia-Finlandia, 2008) </a:t>
            </a:r>
            <a:endParaRPr lang="es-ES" dirty="0" smtClean="0"/>
          </a:p>
          <a:p>
            <a:pPr algn="just"/>
            <a:r>
              <a:rPr lang="es-PA" dirty="0" smtClean="0"/>
              <a:t>Enlace al artículo </a:t>
            </a:r>
            <a:r>
              <a:rPr lang="es-PA" u="sng" dirty="0" smtClean="0">
                <a:hlinkClick r:id="rId2"/>
              </a:rPr>
              <a:t>http://cmc.ihmc.us/cmc2008papers/cmc2008-p293.pdf</a:t>
            </a:r>
            <a:endParaRPr lang="es-ES" dirty="0" smtClean="0"/>
          </a:p>
          <a:p>
            <a:r>
              <a:rPr lang="es-PA" dirty="0" smtClean="0"/>
              <a:t> </a:t>
            </a:r>
            <a:endParaRPr lang="es-ES" dirty="0" smtClean="0"/>
          </a:p>
          <a:p>
            <a:r>
              <a:rPr lang="es-PA" b="1" dirty="0" smtClean="0"/>
              <a:t>*Mapas Conceptuales en las Aulas Panameñas: Aptitud para cambiar Actitud.</a:t>
            </a:r>
            <a:r>
              <a:rPr lang="es-PA" dirty="0" smtClean="0"/>
              <a:t> </a:t>
            </a:r>
            <a:endParaRPr lang="es-ES" dirty="0" smtClean="0"/>
          </a:p>
          <a:p>
            <a:r>
              <a:rPr lang="es-PA" dirty="0" smtClean="0"/>
              <a:t>Artículo y Presentación en el 2do Congreso Mundial de Mapas Conceptuales (San José Costa Rica 2006).  </a:t>
            </a:r>
            <a:endParaRPr lang="es-ES" dirty="0" smtClean="0"/>
          </a:p>
          <a:p>
            <a:r>
              <a:rPr lang="es-PA" dirty="0" smtClean="0"/>
              <a:t>Enlace al artículo: </a:t>
            </a:r>
            <a:r>
              <a:rPr lang="es-PA" u="sng" dirty="0" smtClean="0">
                <a:hlinkClick r:id="rId3"/>
              </a:rPr>
              <a:t>http://cmc.ihmc.us/cmc2006Papers/cmc2006-p238.pdf</a:t>
            </a:r>
            <a:endParaRPr lang="es-ES" dirty="0" smtClean="0"/>
          </a:p>
          <a:p>
            <a:r>
              <a:rPr lang="es-PA" dirty="0" smtClean="0"/>
              <a:t> </a:t>
            </a:r>
            <a:endParaRPr lang="es-ES" dirty="0" smtClean="0"/>
          </a:p>
          <a:p>
            <a:r>
              <a:rPr lang="es-PA" b="1" dirty="0" smtClean="0"/>
              <a:t>*Confiabilidad de una Taxonomía Topológica de Mapas Conceptuales</a:t>
            </a:r>
            <a:r>
              <a:rPr lang="es-PA" dirty="0" smtClean="0"/>
              <a:t>. </a:t>
            </a:r>
            <a:endParaRPr lang="es-ES" dirty="0" smtClean="0"/>
          </a:p>
          <a:p>
            <a:r>
              <a:rPr lang="es-PA" dirty="0" smtClean="0"/>
              <a:t>Artículo y Presentación en el 2do Congreso Mundial de Mapas Conceptuales (San José Costa Rica 2006).  </a:t>
            </a:r>
            <a:endParaRPr lang="es-ES" dirty="0" smtClean="0"/>
          </a:p>
          <a:p>
            <a:r>
              <a:rPr lang="es-PA" dirty="0" smtClean="0"/>
              <a:t>Enlace al artículo: </a:t>
            </a:r>
            <a:r>
              <a:rPr lang="es-PA" u="sng" dirty="0" smtClean="0">
                <a:hlinkClick r:id="rId4"/>
              </a:rPr>
              <a:t>http://cmc.ihmc.us/cmc2006Papers/cmc2006-p233.pdf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428596" y="428604"/>
            <a:ext cx="835821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OCR A Extended" pitchFamily="50" charset="0"/>
              </a:rPr>
              <a:t>Investigaciones</a:t>
            </a:r>
            <a:endParaRPr lang="es-ES" sz="36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OCR A Extended" pitchFamily="50" charset="0"/>
            </a:endParaRPr>
          </a:p>
        </p:txBody>
      </p:sp>
      <p:pic>
        <p:nvPicPr>
          <p:cNvPr id="7" name="0 Imagen" descr="spin logo 2.bmp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28596" y="357166"/>
            <a:ext cx="704850" cy="762001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071538" y="5143512"/>
            <a:ext cx="714380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CR A Extended" pitchFamily="50" charset="0"/>
              </a:rPr>
              <a:t>“Atesoramos el conocimiento”</a:t>
            </a:r>
            <a:endParaRPr lang="es-E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OCR A Extended" pitchFamily="50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214414" y="642918"/>
            <a:ext cx="3714776" cy="4214842"/>
            <a:chOff x="3855" y="2623"/>
            <a:chExt cx="5115" cy="6020"/>
          </a:xfrm>
        </p:grpSpPr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3855" y="2623"/>
              <a:ext cx="5115" cy="6020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4F81BD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36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4335" y="7589"/>
              <a:ext cx="4170" cy="3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n-US" sz="1200" kern="10" spc="0" dirty="0" smtClean="0">
                  <a:ln w="9525">
                    <a:noFill/>
                    <a:round/>
                    <a:headEnd/>
                    <a:tailEnd/>
                  </a:ln>
                  <a:effectLst/>
                  <a:latin typeface="OCR A Extended" pitchFamily="50" charset="0"/>
                </a:rPr>
                <a:t>Smart</a:t>
              </a:r>
              <a:r>
                <a:rPr lang="en-US" sz="1200" kern="10" spc="0" dirty="0" smtClean="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0000"/>
                      </a:gs>
                      <a:gs pos="100000">
                        <a:srgbClr val="FF0000">
                          <a:gamma/>
                          <a:shade val="60000"/>
                          <a:invGamma/>
                        </a:srgbClr>
                      </a:gs>
                    </a:gsLst>
                    <a:lin ang="2700000" scaled="1"/>
                  </a:gradFill>
                  <a:effectLst/>
                  <a:latin typeface="OCR A Extended" pitchFamily="50" charset="0"/>
                </a:rPr>
                <a:t> </a:t>
              </a:r>
              <a:r>
                <a:rPr lang="en-US" sz="1200" kern="10" spc="0" dirty="0" smtClean="0">
                  <a:ln w="9525">
                    <a:noFill/>
                    <a:round/>
                    <a:headEnd/>
                    <a:tailEnd/>
                  </a:ln>
                  <a:effectLst/>
                  <a:latin typeface="OCR A Extended" pitchFamily="50" charset="0"/>
                </a:rPr>
                <a:t>Processes</a:t>
              </a:r>
              <a:r>
                <a:rPr lang="en-US" sz="1200" kern="10" spc="0" dirty="0" smtClean="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0000"/>
                      </a:gs>
                      <a:gs pos="100000">
                        <a:srgbClr val="FF0000">
                          <a:gamma/>
                          <a:shade val="60000"/>
                          <a:invGamma/>
                        </a:srgbClr>
                      </a:gs>
                    </a:gsLst>
                    <a:lin ang="2700000" scaled="1"/>
                  </a:gradFill>
                  <a:effectLst/>
                  <a:latin typeface="OCR A Extended" pitchFamily="50" charset="0"/>
                </a:rPr>
                <a:t> </a:t>
              </a:r>
              <a:r>
                <a:rPr lang="en-US" sz="1200" kern="10" spc="0" dirty="0" smtClean="0">
                  <a:ln w="9525">
                    <a:noFill/>
                    <a:round/>
                    <a:headEnd/>
                    <a:tailEnd/>
                  </a:ln>
                  <a:effectLst/>
                  <a:latin typeface="OCR A Extended" pitchFamily="50" charset="0"/>
                </a:rPr>
                <a:t>to</a:t>
              </a:r>
              <a:r>
                <a:rPr lang="en-US" sz="1200" kern="10" spc="0" dirty="0" smtClean="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0000"/>
                      </a:gs>
                      <a:gs pos="100000">
                        <a:srgbClr val="FF0000">
                          <a:gamma/>
                          <a:shade val="60000"/>
                          <a:invGamma/>
                        </a:srgbClr>
                      </a:gs>
                    </a:gsLst>
                    <a:lin ang="2700000" scaled="1"/>
                  </a:gradFill>
                  <a:effectLst/>
                  <a:latin typeface="OCR A Extended" pitchFamily="50" charset="0"/>
                </a:rPr>
                <a:t> </a:t>
              </a:r>
              <a:r>
                <a:rPr lang="en-US" sz="1200" kern="10" spc="0" dirty="0" smtClean="0">
                  <a:ln w="9525">
                    <a:noFill/>
                    <a:round/>
                    <a:headEnd/>
                    <a:tailEnd/>
                  </a:ln>
                  <a:effectLst/>
                  <a:latin typeface="OCR A Extended" pitchFamily="50" charset="0"/>
                </a:rPr>
                <a:t>Innovate</a:t>
              </a:r>
              <a:r>
                <a:rPr lang="en-US" sz="1200" kern="10" spc="0" dirty="0" smtClean="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0000"/>
                      </a:gs>
                      <a:gs pos="100000">
                        <a:srgbClr val="FF0000">
                          <a:gamma/>
                          <a:shade val="60000"/>
                          <a:invGamma/>
                        </a:srgbClr>
                      </a:gs>
                    </a:gsLst>
                    <a:lin ang="2700000" scaled="1"/>
                  </a:gradFill>
                  <a:effectLst/>
                  <a:latin typeface="OCR A Extended" pitchFamily="50" charset="0"/>
                </a:rPr>
                <a:t> </a:t>
              </a:r>
              <a:r>
                <a:rPr lang="en-US" sz="1200" kern="10" spc="0" dirty="0" smtClean="0">
                  <a:ln w="9525">
                    <a:noFill/>
                    <a:round/>
                    <a:headEnd/>
                    <a:tailEnd/>
                  </a:ln>
                  <a:effectLst/>
                  <a:latin typeface="OCR A Extended" pitchFamily="50" charset="0"/>
                </a:rPr>
                <a:t>in</a:t>
              </a:r>
              <a:endParaRPr lang="es-ES" sz="1200" kern="10" spc="0" dirty="0">
                <a:ln w="9525">
                  <a:noFill/>
                  <a:round/>
                  <a:headEnd/>
                  <a:tailEnd/>
                </a:ln>
                <a:effectLst/>
                <a:latin typeface="OCR A Extended" pitchFamily="50" charset="0"/>
              </a:endParaRPr>
            </a:p>
          </p:txBody>
        </p:sp>
        <p:sp>
          <p:nvSpPr>
            <p:cNvPr id="1037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5608" y="3510"/>
              <a:ext cx="2222" cy="117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s-ES" sz="2000" kern="10" spc="0" dirty="0" smtClean="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0000">
                          <a:gamma/>
                          <a:shade val="60000"/>
                          <a:invGamma/>
                        </a:srgbClr>
                      </a:gs>
                      <a:gs pos="100000">
                        <a:srgbClr val="FF0000"/>
                      </a:gs>
                    </a:gsLst>
                    <a:lin ang="18900000" scaled="1"/>
                  </a:gradFill>
                  <a:effectLst/>
                  <a:latin typeface="Arial Black"/>
                </a:rPr>
                <a:t>pin</a:t>
              </a:r>
              <a:endParaRPr lang="es-ES" sz="2000" kern="10" spc="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0000">
                        <a:gamma/>
                        <a:shade val="60000"/>
                        <a:invGamma/>
                      </a:srgbClr>
                    </a:gs>
                    <a:gs pos="100000">
                      <a:srgbClr val="FF0000"/>
                    </a:gs>
                  </a:gsLst>
                  <a:lin ang="18900000" scaled="1"/>
                </a:gradFill>
                <a:effectLst/>
                <a:latin typeface="Arial Black"/>
              </a:endParaRPr>
            </a:p>
          </p:txBody>
        </p:sp>
        <p:sp>
          <p:nvSpPr>
            <p:cNvPr id="1038" name="WordArt 14"/>
            <p:cNvSpPr>
              <a:spLocks noChangeArrowheads="1" noChangeShapeType="1" noTextEdit="1"/>
            </p:cNvSpPr>
            <p:nvPr/>
          </p:nvSpPr>
          <p:spPr bwMode="auto">
            <a:xfrm rot="10800000">
              <a:off x="4536" y="4563"/>
              <a:ext cx="3345" cy="275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1912"/>
                </a:avLst>
              </a:prstTxWarp>
            </a:bodyPr>
            <a:lstStyle/>
            <a:p>
              <a:pPr algn="ctr" rtl="0"/>
              <a:r>
                <a:rPr lang="es-ES" sz="3600" kern="10" spc="0" dirty="0" smtClean="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00CC00"/>
                      </a:gs>
                      <a:gs pos="100000">
                        <a:srgbClr val="00CC00">
                          <a:gamma/>
                          <a:shade val="60000"/>
                          <a:invGamma/>
                        </a:srgbClr>
                      </a:gs>
                    </a:gsLst>
                    <a:lin ang="16200000" scaled="1"/>
                  </a:gradFill>
                  <a:effectLst/>
                  <a:latin typeface="Georgia"/>
                </a:rPr>
                <a:t>K</a:t>
              </a:r>
              <a:endParaRPr lang="es-ES" sz="3600" kern="10" spc="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00CC00"/>
                    </a:gs>
                    <a:gs pos="100000">
                      <a:srgbClr val="00CC00">
                        <a:gamma/>
                        <a:shade val="60000"/>
                        <a:invGamma/>
                      </a:srgbClr>
                    </a:gs>
                  </a:gsLst>
                  <a:lin ang="16200000" scaled="1"/>
                </a:gradFill>
                <a:effectLst/>
                <a:latin typeface="Georgia"/>
              </a:endParaRPr>
            </a:p>
          </p:txBody>
        </p:sp>
        <p:sp>
          <p:nvSpPr>
            <p:cNvPr id="1039" name="WordArt 15"/>
            <p:cNvSpPr>
              <a:spLocks noChangeArrowheads="1" noChangeShapeType="1" noTextEdit="1"/>
            </p:cNvSpPr>
            <p:nvPr/>
          </p:nvSpPr>
          <p:spPr bwMode="auto">
            <a:xfrm rot="582272">
              <a:off x="4416" y="2743"/>
              <a:ext cx="1177" cy="185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s-ES" sz="3600" kern="10" spc="0" smtClean="0">
                  <a:ln w="9525">
                    <a:noFill/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FF0000">
                          <a:gamma/>
                          <a:shade val="60000"/>
                          <a:invGamma/>
                        </a:srgbClr>
                      </a:gs>
                      <a:gs pos="100000">
                        <a:srgbClr val="FF0000"/>
                      </a:gs>
                    </a:gsLst>
                    <a:lin ang="21017728" scaled="1"/>
                  </a:gradFill>
                  <a:effectLst/>
                  <a:latin typeface="Berlin Sans FB Demi"/>
                </a:rPr>
                <a:t>S</a:t>
              </a:r>
              <a:endParaRPr lang="es-ES" sz="3600" kern="10" spc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0000">
                        <a:gamma/>
                        <a:shade val="60000"/>
                        <a:invGamma/>
                      </a:srgbClr>
                    </a:gs>
                    <a:gs pos="100000">
                      <a:srgbClr val="FF0000"/>
                    </a:gs>
                  </a:gsLst>
                  <a:lin ang="21017728" scaled="1"/>
                </a:gradFill>
                <a:effectLst/>
                <a:latin typeface="Berlin Sans FB Demi"/>
              </a:endParaRPr>
            </a:p>
          </p:txBody>
        </p:sp>
        <p:sp>
          <p:nvSpPr>
            <p:cNvPr id="1040" name="AutoShape 16"/>
            <p:cNvSpPr>
              <a:spLocks noChangeArrowheads="1"/>
            </p:cNvSpPr>
            <p:nvPr/>
          </p:nvSpPr>
          <p:spPr bwMode="auto">
            <a:xfrm rot="10600238">
              <a:off x="4996" y="5483"/>
              <a:ext cx="3598" cy="1113"/>
            </a:xfrm>
            <a:custGeom>
              <a:avLst/>
              <a:gdLst>
                <a:gd name="G0" fmla="+- 1927037 0 0"/>
                <a:gd name="G1" fmla="+- 7902506 0 0"/>
                <a:gd name="G2" fmla="+- 1927037 0 7902506"/>
                <a:gd name="G3" fmla="+- 10800 0 0"/>
                <a:gd name="G4" fmla="+- 0 0 1927037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448 0 0"/>
                <a:gd name="G9" fmla="+- 0 0 7902506"/>
                <a:gd name="G10" fmla="+- 7448 0 2700"/>
                <a:gd name="G11" fmla="cos G10 1927037"/>
                <a:gd name="G12" fmla="sin G10 1927037"/>
                <a:gd name="G13" fmla="cos 13500 1927037"/>
                <a:gd name="G14" fmla="sin 13500 1927037"/>
                <a:gd name="G15" fmla="+- G11 10800 0"/>
                <a:gd name="G16" fmla="+- G12 10800 0"/>
                <a:gd name="G17" fmla="+- G13 10800 0"/>
                <a:gd name="G18" fmla="+- G14 10800 0"/>
                <a:gd name="G19" fmla="*/ 7448 1 2"/>
                <a:gd name="G20" fmla="+- G19 5400 0"/>
                <a:gd name="G21" fmla="cos G20 1927037"/>
                <a:gd name="G22" fmla="sin G20 1927037"/>
                <a:gd name="G23" fmla="+- G21 10800 0"/>
                <a:gd name="G24" fmla="+- G12 G23 G22"/>
                <a:gd name="G25" fmla="+- G22 G23 G11"/>
                <a:gd name="G26" fmla="cos 10800 1927037"/>
                <a:gd name="G27" fmla="sin 10800 1927037"/>
                <a:gd name="G28" fmla="cos 7448 1927037"/>
                <a:gd name="G29" fmla="sin 7448 1927037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7902506"/>
                <a:gd name="G36" fmla="sin G34 7902506"/>
                <a:gd name="G37" fmla="+/ 7902506 1927037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448 G39"/>
                <a:gd name="G43" fmla="sin 7448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003 w 21600"/>
                <a:gd name="T5" fmla="*/ 368 h 21600"/>
                <a:gd name="T6" fmla="*/ 6157 w 21600"/>
                <a:gd name="T7" fmla="*/ 18654 h 21600"/>
                <a:gd name="T8" fmla="*/ 8871 w 21600"/>
                <a:gd name="T9" fmla="*/ 3606 h 21600"/>
                <a:gd name="T10" fmla="*/ 22560 w 21600"/>
                <a:gd name="T11" fmla="*/ 17428 h 21600"/>
                <a:gd name="T12" fmla="*/ 16600 w 21600"/>
                <a:gd name="T13" fmla="*/ 19091 h 21600"/>
                <a:gd name="T14" fmla="*/ 14936 w 21600"/>
                <a:gd name="T15" fmla="*/ 13131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7288" y="14456"/>
                  </a:moveTo>
                  <a:cubicBezTo>
                    <a:pt x="17917" y="13340"/>
                    <a:pt x="18248" y="12081"/>
                    <a:pt x="18248" y="10800"/>
                  </a:cubicBezTo>
                  <a:cubicBezTo>
                    <a:pt x="18248" y="6686"/>
                    <a:pt x="14913" y="3352"/>
                    <a:pt x="10800" y="3352"/>
                  </a:cubicBezTo>
                  <a:cubicBezTo>
                    <a:pt x="6686" y="3352"/>
                    <a:pt x="3352" y="6686"/>
                    <a:pt x="3352" y="10800"/>
                  </a:cubicBezTo>
                  <a:cubicBezTo>
                    <a:pt x="3351" y="13433"/>
                    <a:pt x="4743" y="15871"/>
                    <a:pt x="7010" y="17211"/>
                  </a:cubicBezTo>
                  <a:lnTo>
                    <a:pt x="5305" y="20097"/>
                  </a:lnTo>
                  <a:cubicBezTo>
                    <a:pt x="2017" y="18154"/>
                    <a:pt x="0" y="14619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600" y="4835"/>
                    <a:pt x="21600" y="10800"/>
                  </a:cubicBezTo>
                  <a:cubicBezTo>
                    <a:pt x="21600" y="12657"/>
                    <a:pt x="21120" y="14484"/>
                    <a:pt x="20208" y="16102"/>
                  </a:cubicBezTo>
                  <a:lnTo>
                    <a:pt x="22560" y="17428"/>
                  </a:lnTo>
                  <a:lnTo>
                    <a:pt x="16600" y="19091"/>
                  </a:lnTo>
                  <a:lnTo>
                    <a:pt x="14936" y="13131"/>
                  </a:lnTo>
                  <a:lnTo>
                    <a:pt x="17288" y="14456"/>
                  </a:lnTo>
                  <a:close/>
                </a:path>
              </a:pathLst>
            </a:custGeom>
            <a:solidFill>
              <a:srgbClr val="0033CC"/>
            </a:solidFill>
            <a:ln w="9525">
              <a:solidFill>
                <a:srgbClr val="F2F2F2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41" name="WordArt 17"/>
            <p:cNvSpPr>
              <a:spLocks noChangeArrowheads="1" noChangeShapeType="1" noTextEdit="1"/>
            </p:cNvSpPr>
            <p:nvPr/>
          </p:nvSpPr>
          <p:spPr bwMode="auto">
            <a:xfrm>
              <a:off x="5587" y="8043"/>
              <a:ext cx="1935" cy="45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es-ES" sz="1600" b="1" i="1" kern="10" spc="0" dirty="0" smtClean="0">
                  <a:ln w="9525">
                    <a:noFill/>
                    <a:round/>
                    <a:headEnd/>
                    <a:tailEnd/>
                  </a:ln>
                  <a:effectLst/>
                  <a:latin typeface="Arial Narrow" pitchFamily="34" charset="0"/>
                </a:rPr>
                <a:t>Knowledge</a:t>
              </a:r>
              <a:endParaRPr lang="es-ES" sz="1600" b="1" i="1" kern="10" spc="0" dirty="0">
                <a:ln w="9525">
                  <a:noFill/>
                  <a:round/>
                  <a:headEnd/>
                  <a:tailEnd/>
                </a:ln>
                <a:effectLst/>
                <a:latin typeface="Arial Narrow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1285852" y="357166"/>
            <a:ext cx="66527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CR A Extended" pitchFamily="50" charset="0"/>
              </a:rPr>
              <a:t>¿Qué es </a:t>
            </a:r>
            <a:r>
              <a:rPr lang="es-E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CR A Extended" pitchFamily="50" charset="0"/>
              </a:rPr>
              <a:t>Spin</a:t>
            </a:r>
            <a:r>
              <a:rPr lang="es-E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CR A Extended" pitchFamily="50" charset="0"/>
              </a:rPr>
              <a:t> </a:t>
            </a:r>
            <a:r>
              <a:rPr lang="es-E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CR A Extended" pitchFamily="50" charset="0"/>
              </a:rPr>
              <a:t>K</a:t>
            </a:r>
            <a:r>
              <a:rPr lang="es-E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CR A Extended" pitchFamily="50" charset="0"/>
              </a:rPr>
              <a:t>?</a:t>
            </a:r>
            <a:endParaRPr lang="es-E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OCR A Extended" pitchFamily="50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57158" y="1746958"/>
            <a:ext cx="8429684" cy="3539430"/>
          </a:xfrm>
          <a:prstGeom prst="rect">
            <a:avLst/>
          </a:prstGeom>
          <a:ln w="76200">
            <a:solidFill>
              <a:schemeClr val="bg1">
                <a:lumMod val="75000"/>
              </a:schemeClr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perspectiveContrastingRightFacing"/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3200" b="1" dirty="0" smtClean="0">
                <a:solidFill>
                  <a:srgbClr val="FF0000"/>
                </a:solidFill>
              </a:rPr>
              <a:t>Smart </a:t>
            </a:r>
            <a:r>
              <a:rPr lang="es-ES" sz="3200" b="1" dirty="0" err="1" smtClean="0">
                <a:solidFill>
                  <a:srgbClr val="FF0000"/>
                </a:solidFill>
              </a:rPr>
              <a:t>Processes</a:t>
            </a:r>
            <a:r>
              <a:rPr lang="es-ES" sz="3200" b="1" dirty="0" smtClean="0">
                <a:solidFill>
                  <a:srgbClr val="FF0000"/>
                </a:solidFill>
              </a:rPr>
              <a:t> </a:t>
            </a:r>
            <a:r>
              <a:rPr lang="es-ES" sz="3200" b="1" dirty="0" err="1" smtClean="0">
                <a:solidFill>
                  <a:srgbClr val="FF0000"/>
                </a:solidFill>
              </a:rPr>
              <a:t>to</a:t>
            </a:r>
            <a:r>
              <a:rPr lang="es-ES" sz="3200" b="1" dirty="0" smtClean="0">
                <a:solidFill>
                  <a:srgbClr val="FF0000"/>
                </a:solidFill>
              </a:rPr>
              <a:t> </a:t>
            </a:r>
            <a:r>
              <a:rPr lang="es-ES" sz="3200" b="1" dirty="0" err="1" smtClean="0">
                <a:solidFill>
                  <a:srgbClr val="FF0000"/>
                </a:solidFill>
              </a:rPr>
              <a:t>Innovate</a:t>
            </a:r>
            <a:r>
              <a:rPr lang="es-ES" sz="3200" b="1" dirty="0" smtClean="0">
                <a:solidFill>
                  <a:srgbClr val="FF0000"/>
                </a:solidFill>
              </a:rPr>
              <a:t> in </a:t>
            </a:r>
            <a:r>
              <a:rPr lang="es-ES" sz="3200" b="1" dirty="0" smtClean="0">
                <a:solidFill>
                  <a:srgbClr val="00CC00"/>
                </a:solidFill>
              </a:rPr>
              <a:t>Knowledge</a:t>
            </a:r>
            <a:r>
              <a:rPr lang="es-ES" sz="3200" dirty="0" smtClean="0">
                <a:solidFill>
                  <a:srgbClr val="00B050"/>
                </a:solidFill>
              </a:rPr>
              <a:t> </a:t>
            </a:r>
            <a:r>
              <a:rPr lang="es-ES" sz="3200" dirty="0" smtClean="0"/>
              <a:t>es una empresa que se dedica a la gestión del conocimiento.</a:t>
            </a:r>
          </a:p>
          <a:p>
            <a:pPr algn="just"/>
            <a:r>
              <a:rPr lang="es-ES" sz="3200" dirty="0" smtClean="0"/>
              <a:t>Puede literalmente decirse que ayudamos a dar un “giro en el conocimiento” de los procesos de las organizaciones.</a:t>
            </a:r>
          </a:p>
          <a:p>
            <a:endParaRPr lang="es-ES" sz="3200" dirty="0"/>
          </a:p>
        </p:txBody>
      </p:sp>
      <p:pic>
        <p:nvPicPr>
          <p:cNvPr id="6" name="0 Imagen" descr="spin logo 2.bmp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8596" y="357166"/>
            <a:ext cx="704850" cy="762001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1785918" y="571480"/>
            <a:ext cx="62215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OCR A Extended" pitchFamily="50" charset="0"/>
              </a:rPr>
              <a:t>Rueda de Giro </a:t>
            </a:r>
          </a:p>
        </p:txBody>
      </p:sp>
      <p:graphicFrame>
        <p:nvGraphicFramePr>
          <p:cNvPr id="10" name="9 Diagrama"/>
          <p:cNvGraphicFramePr/>
          <p:nvPr/>
        </p:nvGraphicFramePr>
        <p:xfrm>
          <a:off x="571472" y="1428736"/>
          <a:ext cx="7786742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" name="0 Imagen" descr="spin logo 2.bmp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28596" y="357166"/>
            <a:ext cx="704850" cy="762001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 rot="959497">
            <a:off x="980709" y="2009451"/>
            <a:ext cx="8429684" cy="4154984"/>
          </a:xfrm>
          <a:prstGeom prst="rect">
            <a:avLst/>
          </a:prstGeom>
          <a:scene3d>
            <a:camera prst="perspectiveContrastingRightFacing"/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s-ES" sz="2400" b="1" dirty="0" smtClean="0">
                <a:latin typeface="Arial Narrow" pitchFamily="34" charset="0"/>
              </a:rPr>
              <a:t> </a:t>
            </a:r>
            <a:r>
              <a:rPr lang="es-ES" sz="2400" b="1" dirty="0" smtClean="0">
                <a:solidFill>
                  <a:srgbClr val="FF0000"/>
                </a:solidFill>
                <a:latin typeface="Arial Narrow" pitchFamily="34" charset="0"/>
              </a:rPr>
              <a:t>Productos gratuitos y guías de uso </a:t>
            </a:r>
            <a:r>
              <a:rPr lang="es-ES" sz="2400" dirty="0" smtClean="0">
                <a:latin typeface="Arial Narrow" pitchFamily="34" charset="0"/>
              </a:rPr>
              <a:t>relacionados a </a:t>
            </a:r>
            <a:r>
              <a:rPr lang="es-ES" sz="2400" b="1" i="1" dirty="0" smtClean="0">
                <a:latin typeface="Arial Narrow" pitchFamily="34" charset="0"/>
              </a:rPr>
              <a:t>herramientas</a:t>
            </a:r>
            <a:r>
              <a:rPr lang="es-ES" sz="2400" b="1" dirty="0" smtClean="0">
                <a:latin typeface="Arial Narrow" pitchFamily="34" charset="0"/>
              </a:rPr>
              <a:t> de software </a:t>
            </a:r>
            <a:r>
              <a:rPr lang="es-ES" sz="2400" dirty="0" smtClean="0">
                <a:latin typeface="Arial Narrow" pitchFamily="34" charset="0"/>
              </a:rPr>
              <a:t>que facilitan la captura, representación y organización del conocimiento, así como los procesos de colaboración dentro de una organización.</a:t>
            </a:r>
          </a:p>
          <a:p>
            <a:pPr algn="just"/>
            <a:endParaRPr lang="es-ES" sz="2400" dirty="0" smtClean="0">
              <a:latin typeface="Arial Narrow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s-ES" sz="2400" b="1" dirty="0" smtClean="0">
                <a:latin typeface="Arial Narrow" pitchFamily="34" charset="0"/>
              </a:rPr>
              <a:t> </a:t>
            </a:r>
            <a:r>
              <a:rPr lang="es-ES" sz="2400" b="1" dirty="0" smtClean="0">
                <a:solidFill>
                  <a:srgbClr val="FF0000"/>
                </a:solidFill>
                <a:latin typeface="Arial Narrow" pitchFamily="34" charset="0"/>
              </a:rPr>
              <a:t>Capacitaciones al personal </a:t>
            </a:r>
            <a:r>
              <a:rPr lang="es-ES" sz="2400" dirty="0" smtClean="0">
                <a:latin typeface="Arial Narrow" pitchFamily="34" charset="0"/>
              </a:rPr>
              <a:t>en torno al uso y aprovechamiento al máximo de dichas herramientas.</a:t>
            </a:r>
          </a:p>
          <a:p>
            <a:pPr algn="just">
              <a:buFont typeface="Wingdings" pitchFamily="2" charset="2"/>
              <a:buChar char="v"/>
            </a:pPr>
            <a:endParaRPr lang="es-ES" sz="2400" dirty="0">
              <a:latin typeface="Arial Narrow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s-ES" sz="2400" b="1" dirty="0" smtClean="0">
                <a:latin typeface="Arial Narrow" pitchFamily="34" charset="0"/>
              </a:rPr>
              <a:t> </a:t>
            </a:r>
            <a:r>
              <a:rPr lang="es-ES" sz="2400" b="1" dirty="0" smtClean="0">
                <a:solidFill>
                  <a:srgbClr val="FF0000"/>
                </a:solidFill>
                <a:latin typeface="Arial Narrow" pitchFamily="34" charset="0"/>
              </a:rPr>
              <a:t>Asesoría corporativa</a:t>
            </a:r>
            <a:r>
              <a:rPr lang="es-ES" sz="24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s-ES" sz="2400" dirty="0" smtClean="0">
                <a:latin typeface="Arial Narrow" pitchFamily="34" charset="0"/>
              </a:rPr>
              <a:t>en relación a la gestión del conocimiento corporativo de las organizaciones.</a:t>
            </a:r>
          </a:p>
          <a:p>
            <a:pPr algn="just"/>
            <a:endParaRPr lang="es-ES" sz="2400" dirty="0">
              <a:latin typeface="Arial Narrow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428728" y="357166"/>
            <a:ext cx="749435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CR A Extended" pitchFamily="50" charset="0"/>
              </a:rPr>
              <a:t>¿Qué ofrece Spin K?</a:t>
            </a:r>
            <a:endParaRPr lang="es-ES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OCR A Extended" pitchFamily="50" charset="0"/>
            </a:endParaRPr>
          </a:p>
        </p:txBody>
      </p:sp>
      <p:pic>
        <p:nvPicPr>
          <p:cNvPr id="8" name="0 Imagen" descr="spin logo 2.bmp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8596" y="357166"/>
            <a:ext cx="704850" cy="762001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642910" y="3561710"/>
            <a:ext cx="7786742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Mapas Conceptuales   </a:t>
            </a:r>
          </a:p>
          <a:p>
            <a:pPr algn="ctr"/>
            <a:r>
              <a:rPr lang="es-ES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+</a:t>
            </a:r>
            <a:r>
              <a:rPr lang="es-E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s-E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CmapTools</a:t>
            </a:r>
            <a:endParaRPr lang="es-ES" sz="4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36621" t="35156" r="33349" b="43359"/>
          <a:stretch>
            <a:fillRect/>
          </a:stretch>
        </p:blipFill>
        <p:spPr bwMode="auto">
          <a:xfrm>
            <a:off x="6286512" y="5000636"/>
            <a:ext cx="2529555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CuadroTexto"/>
          <p:cNvSpPr txBox="1"/>
          <p:nvPr/>
        </p:nvSpPr>
        <p:spPr>
          <a:xfrm>
            <a:off x="357158" y="2620028"/>
            <a:ext cx="8072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solidFill>
                  <a:srgbClr val="C00000"/>
                </a:solidFill>
              </a:rPr>
              <a:t>Para captura y representación del Conocimiento</a:t>
            </a:r>
            <a:endParaRPr lang="es-ES" sz="2800" b="1" dirty="0">
              <a:solidFill>
                <a:srgbClr val="C00000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57158" y="1299977"/>
            <a:ext cx="850109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CR A Extended" pitchFamily="50" charset="0"/>
              </a:rPr>
              <a:t>Herramientas que Promovemos </a:t>
            </a:r>
          </a:p>
          <a:p>
            <a:pPr algn="ctr"/>
            <a:r>
              <a:rPr lang="es-E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CR A Extended" pitchFamily="50" charset="0"/>
              </a:rPr>
              <a:t>(Spin-</a:t>
            </a:r>
            <a:r>
              <a:rPr lang="es-ES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CR A Extended" pitchFamily="50" charset="0"/>
              </a:rPr>
              <a:t>tools</a:t>
            </a:r>
            <a:r>
              <a:rPr lang="es-E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CR A Extended" pitchFamily="50" charset="0"/>
              </a:rPr>
              <a:t>)</a:t>
            </a:r>
            <a:endParaRPr lang="es-E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OCR A Extended" pitchFamily="50" charset="0"/>
            </a:endParaRPr>
          </a:p>
        </p:txBody>
      </p:sp>
      <p:pic>
        <p:nvPicPr>
          <p:cNvPr id="10" name="0 Imagen" descr="spin logo 2.bmp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8596" y="357166"/>
            <a:ext cx="704850" cy="762001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273" t="11719" r="26758" b="10156"/>
          <a:stretch>
            <a:fillRect/>
          </a:stretch>
        </p:blipFill>
        <p:spPr bwMode="auto">
          <a:xfrm>
            <a:off x="571472" y="4714884"/>
            <a:ext cx="2269007" cy="16430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-500098" y="3429000"/>
            <a:ext cx="7786742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Modelos de Conocimiento </a:t>
            </a:r>
          </a:p>
          <a:p>
            <a:pPr algn="ctr"/>
            <a:r>
              <a:rPr lang="es-ES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+</a:t>
            </a:r>
            <a:r>
              <a:rPr lang="es-ES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s-ES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CmapTools</a:t>
            </a:r>
            <a:endParaRPr lang="es-ES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36621" t="35156" r="33349" b="43359"/>
          <a:stretch>
            <a:fillRect/>
          </a:stretch>
        </p:blipFill>
        <p:spPr bwMode="auto">
          <a:xfrm>
            <a:off x="6286512" y="4929198"/>
            <a:ext cx="2529555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CuadroTexto"/>
          <p:cNvSpPr txBox="1"/>
          <p:nvPr/>
        </p:nvSpPr>
        <p:spPr>
          <a:xfrm>
            <a:off x="285720" y="2643182"/>
            <a:ext cx="6858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</a:rPr>
              <a:t>Para Organizar y relacionar el Conocimiento</a:t>
            </a:r>
            <a:endParaRPr lang="es-ES" sz="2800" dirty="0">
              <a:solidFill>
                <a:schemeClr val="bg1"/>
              </a:solidFill>
            </a:endParaRPr>
          </a:p>
        </p:txBody>
      </p:sp>
      <p:pic>
        <p:nvPicPr>
          <p:cNvPr id="10" name="0 Imagen" descr="spin logo 2.bmp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8596" y="357166"/>
            <a:ext cx="704850" cy="762001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  <p:sp>
        <p:nvSpPr>
          <p:cNvPr id="11" name="10 Rectángulo"/>
          <p:cNvSpPr/>
          <p:nvPr/>
        </p:nvSpPr>
        <p:spPr>
          <a:xfrm>
            <a:off x="357158" y="1357298"/>
            <a:ext cx="850109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OCR A Extended" pitchFamily="50" charset="0"/>
              </a:rPr>
              <a:t>Herramientas que Promovemos</a:t>
            </a:r>
            <a:r>
              <a:rPr lang="es-ES" sz="36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OCR A Extended" pitchFamily="50" charset="0"/>
              </a:rPr>
              <a:t> </a:t>
            </a:r>
          </a:p>
          <a:p>
            <a:pPr algn="ctr"/>
            <a:r>
              <a:rPr lang="es-ES" sz="36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OCR A Extended" pitchFamily="50" charset="0"/>
              </a:rPr>
              <a:t>(Spin-</a:t>
            </a:r>
            <a:r>
              <a:rPr lang="es-ES" sz="3600" b="1" cap="none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OCR A Extended" pitchFamily="50" charset="0"/>
              </a:rPr>
              <a:t>tools</a:t>
            </a:r>
            <a:r>
              <a:rPr lang="es-ES" sz="36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OCR A Extended" pitchFamily="50" charset="0"/>
              </a:rPr>
              <a:t>)</a:t>
            </a:r>
            <a:endParaRPr lang="es-ES" sz="36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OCR A Extended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://www.eldia.es/zonaweb/wp-content/uploads/2009/09/gmail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5357826"/>
            <a:ext cx="1201036" cy="615531"/>
          </a:xfrm>
          <a:prstGeom prst="rect">
            <a:avLst/>
          </a:prstGeom>
          <a:noFill/>
        </p:spPr>
      </p:pic>
      <p:pic>
        <p:nvPicPr>
          <p:cNvPr id="15366" name="Picture 6" descr="http://www.thetechherald.com/media/images/200827/GoogleTalkLogo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5357826"/>
            <a:ext cx="857256" cy="571504"/>
          </a:xfrm>
          <a:prstGeom prst="rect">
            <a:avLst/>
          </a:prstGeom>
          <a:noFill/>
        </p:spPr>
      </p:pic>
      <p:pic>
        <p:nvPicPr>
          <p:cNvPr id="15368" name="Picture 8" descr="http://www.visualbeta.es/files/2009/03/google-doc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6314" y="5500702"/>
            <a:ext cx="1143008" cy="403863"/>
          </a:xfrm>
          <a:prstGeom prst="rect">
            <a:avLst/>
          </a:prstGeom>
          <a:noFill/>
        </p:spPr>
      </p:pic>
      <p:pic>
        <p:nvPicPr>
          <p:cNvPr id="15370" name="Picture 10" descr="http://ilearntechnology.com/wordpress/wp-content/uploads/2007/10/blogger.png"/>
          <p:cNvPicPr>
            <a:picLocks noChangeAspect="1" noChangeArrowheads="1"/>
          </p:cNvPicPr>
          <p:nvPr/>
        </p:nvPicPr>
        <p:blipFill>
          <a:blip r:embed="rId5" cstate="print"/>
          <a:srcRect t="25000" b="25000"/>
          <a:stretch>
            <a:fillRect/>
          </a:stretch>
        </p:blipFill>
        <p:spPr bwMode="auto">
          <a:xfrm>
            <a:off x="357158" y="6143644"/>
            <a:ext cx="1381108" cy="517919"/>
          </a:xfrm>
          <a:prstGeom prst="rect">
            <a:avLst/>
          </a:prstGeom>
          <a:noFill/>
        </p:spPr>
      </p:pic>
      <p:pic>
        <p:nvPicPr>
          <p:cNvPr id="15372" name="Picture 12" descr="Googl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00364" y="5500702"/>
            <a:ext cx="1504950" cy="381001"/>
          </a:xfrm>
          <a:prstGeom prst="rect">
            <a:avLst/>
          </a:prstGeom>
          <a:noFill/>
        </p:spPr>
      </p:pic>
      <p:pic>
        <p:nvPicPr>
          <p:cNvPr id="15374" name="Picture 14" descr="http://www.stephenrahn.com/blog/wp-content/uploads/2009/01/picasa_logo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67482" y="5286388"/>
            <a:ext cx="1619228" cy="641214"/>
          </a:xfrm>
          <a:prstGeom prst="rect">
            <a:avLst/>
          </a:prstGeom>
          <a:noFill/>
        </p:spPr>
      </p:pic>
      <p:pic>
        <p:nvPicPr>
          <p:cNvPr id="15376" name="Picture 16" descr="http://dancull.files.wordpress.com/2009/06/youtube_logo.jpg"/>
          <p:cNvPicPr>
            <a:picLocks noChangeAspect="1" noChangeArrowheads="1"/>
          </p:cNvPicPr>
          <p:nvPr/>
        </p:nvPicPr>
        <p:blipFill>
          <a:blip r:embed="rId8" cstate="print"/>
          <a:srcRect t="11111" b="11111"/>
          <a:stretch>
            <a:fillRect/>
          </a:stretch>
        </p:blipFill>
        <p:spPr bwMode="auto">
          <a:xfrm>
            <a:off x="2278944" y="6143644"/>
            <a:ext cx="1078610" cy="500066"/>
          </a:xfrm>
          <a:prstGeom prst="rect">
            <a:avLst/>
          </a:prstGeom>
          <a:noFill/>
        </p:spPr>
      </p:pic>
      <p:pic>
        <p:nvPicPr>
          <p:cNvPr id="15378" name="Picture 18" descr="http://mostlynerdy.files.wordpress.com/2009/07/google_chrome1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920268" y="5286388"/>
            <a:ext cx="652260" cy="750099"/>
          </a:xfrm>
          <a:prstGeom prst="rect">
            <a:avLst/>
          </a:prstGeom>
          <a:noFill/>
        </p:spPr>
      </p:pic>
      <p:pic>
        <p:nvPicPr>
          <p:cNvPr id="15380" name="Picture 20" descr="http://pedroinfante.wikispaces.com/file/view/wikispaces.png/3787989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81454" y="6143644"/>
            <a:ext cx="1433488" cy="409568"/>
          </a:xfrm>
          <a:prstGeom prst="rect">
            <a:avLst/>
          </a:prstGeom>
          <a:noFill/>
        </p:spPr>
      </p:pic>
      <p:pic>
        <p:nvPicPr>
          <p:cNvPr id="15382" name="Picture 22" descr="http://vulnerabilityteam.files.wordpress.com/2009/02/skype11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572132" y="6072206"/>
            <a:ext cx="1095345" cy="482728"/>
          </a:xfrm>
          <a:prstGeom prst="rect">
            <a:avLst/>
          </a:prstGeom>
          <a:noFill/>
        </p:spPr>
      </p:pic>
      <p:sp>
        <p:nvSpPr>
          <p:cNvPr id="16" name="15 Rectángulo"/>
          <p:cNvSpPr/>
          <p:nvPr/>
        </p:nvSpPr>
        <p:spPr>
          <a:xfrm>
            <a:off x="285720" y="3120094"/>
            <a:ext cx="458638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Correo/chat/Video llamadas</a:t>
            </a:r>
            <a:endParaRPr lang="es-ES" sz="2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5072066" y="3120094"/>
            <a:ext cx="360547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Documentos Online</a:t>
            </a:r>
            <a:endParaRPr lang="es-E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5214942" y="3857628"/>
            <a:ext cx="291855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Creación de Sitios,</a:t>
            </a:r>
          </a:p>
          <a:p>
            <a:pPr algn="ctr"/>
            <a:r>
              <a:rPr lang="es-ES" sz="28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Blogs, Wikis</a:t>
            </a:r>
            <a:endParaRPr lang="es-ES" sz="2800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857224" y="3857628"/>
            <a:ext cx="3472424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Gestión de recursos </a:t>
            </a:r>
          </a:p>
          <a:p>
            <a:pPr algn="ctr"/>
            <a:r>
              <a:rPr lang="es-ES" sz="2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multimedia en la Web</a:t>
            </a:r>
            <a:endParaRPr lang="es-ES" sz="28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4338" name="Picture 2" descr="slideshare logo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72330" y="6072206"/>
            <a:ext cx="1476372" cy="369093"/>
          </a:xfrm>
          <a:prstGeom prst="rect">
            <a:avLst/>
          </a:prstGeom>
          <a:noFill/>
        </p:spPr>
      </p:pic>
      <p:pic>
        <p:nvPicPr>
          <p:cNvPr id="23" name="0 Imagen" descr="spin logo 2.bmp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428596" y="357166"/>
            <a:ext cx="704850" cy="762001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  <p:sp>
        <p:nvSpPr>
          <p:cNvPr id="24" name="23 Rectángulo"/>
          <p:cNvSpPr/>
          <p:nvPr/>
        </p:nvSpPr>
        <p:spPr>
          <a:xfrm>
            <a:off x="357158" y="1299977"/>
            <a:ext cx="850109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OCR A Extended" pitchFamily="50" charset="0"/>
              </a:rPr>
              <a:t>Herramientas que Promovemos</a:t>
            </a:r>
            <a:r>
              <a:rPr lang="es-ES" sz="36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OCR A Extended" pitchFamily="50" charset="0"/>
              </a:rPr>
              <a:t> </a:t>
            </a:r>
          </a:p>
          <a:p>
            <a:pPr algn="ctr"/>
            <a:r>
              <a:rPr lang="es-ES" sz="36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OCR A Extended" pitchFamily="50" charset="0"/>
              </a:rPr>
              <a:t>(Spin-</a:t>
            </a:r>
            <a:r>
              <a:rPr lang="es-ES" sz="3600" b="1" cap="none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OCR A Extended" pitchFamily="50" charset="0"/>
              </a:rPr>
              <a:t>tools</a:t>
            </a:r>
            <a:r>
              <a:rPr lang="es-ES" sz="36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OCR A Extended" pitchFamily="50" charset="0"/>
              </a:rPr>
              <a:t>)</a:t>
            </a:r>
            <a:endParaRPr lang="es-ES" sz="36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OCR A Extended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428596" y="714356"/>
            <a:ext cx="835821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OCR A Extended" pitchFamily="50" charset="0"/>
              </a:rPr>
              <a:t>Respaldo Teórico</a:t>
            </a:r>
            <a:endParaRPr lang="es-ES" sz="36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OCR A Extended" pitchFamily="50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42910" y="1928802"/>
            <a:ext cx="79296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 smtClean="0">
                <a:solidFill>
                  <a:schemeClr val="bg1"/>
                </a:solidFill>
              </a:rPr>
              <a:t>Trabajamos directamente con los gestores de las </a:t>
            </a:r>
            <a:r>
              <a:rPr lang="es-ES" sz="2400" dirty="0" smtClean="0"/>
              <a:t>herramientas</a:t>
            </a:r>
            <a:r>
              <a:rPr lang="es-ES" sz="2400" dirty="0" smtClean="0">
                <a:solidFill>
                  <a:schemeClr val="bg1"/>
                </a:solidFill>
              </a:rPr>
              <a:t> y metodologías que promovemos. Hemos </a:t>
            </a:r>
            <a:r>
              <a:rPr lang="es-ES" sz="2400" dirty="0" smtClean="0"/>
              <a:t>participado </a:t>
            </a:r>
            <a:r>
              <a:rPr lang="es-ES" sz="2400" dirty="0" smtClean="0">
                <a:solidFill>
                  <a:schemeClr val="bg1"/>
                </a:solidFill>
              </a:rPr>
              <a:t>activamente con investigadores como Joseph </a:t>
            </a:r>
            <a:r>
              <a:rPr lang="es-ES" sz="2400" dirty="0" err="1" smtClean="0">
                <a:solidFill>
                  <a:schemeClr val="bg1"/>
                </a:solidFill>
              </a:rPr>
              <a:t>Novak</a:t>
            </a:r>
            <a:r>
              <a:rPr lang="es-ES" sz="2400" dirty="0" smtClean="0">
                <a:solidFill>
                  <a:schemeClr val="bg1"/>
                </a:solidFill>
              </a:rPr>
              <a:t> (creador de los mapas conceptuales) y Alberto Cañas (creador del CmapTools). </a:t>
            </a:r>
            <a:endParaRPr lang="es-ES" sz="2400" dirty="0">
              <a:solidFill>
                <a:schemeClr val="bg1"/>
              </a:solidFill>
            </a:endParaRPr>
          </a:p>
        </p:txBody>
      </p:sp>
      <p:pic>
        <p:nvPicPr>
          <p:cNvPr id="5" name="4 Imagen" descr="Foto con Novak.jpg"/>
          <p:cNvPicPr>
            <a:picLocks noChangeAspect="1"/>
          </p:cNvPicPr>
          <p:nvPr/>
        </p:nvPicPr>
        <p:blipFill>
          <a:blip r:embed="rId2" cstate="print"/>
          <a:srcRect l="3662" r="19433" b="-9864"/>
          <a:stretch>
            <a:fillRect/>
          </a:stretch>
        </p:blipFill>
        <p:spPr>
          <a:xfrm>
            <a:off x="1071538" y="3929066"/>
            <a:ext cx="3167085" cy="3393305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6" name="5 Imagen" descr="P1060288.JPG"/>
          <p:cNvPicPr>
            <a:picLocks noChangeAspect="1"/>
          </p:cNvPicPr>
          <p:nvPr/>
        </p:nvPicPr>
        <p:blipFill>
          <a:blip r:embed="rId3" cstate="print"/>
          <a:srcRect t="-2704"/>
          <a:stretch>
            <a:fillRect/>
          </a:stretch>
        </p:blipFill>
        <p:spPr>
          <a:xfrm>
            <a:off x="5429256" y="3857628"/>
            <a:ext cx="3524242" cy="2714644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7" name="0 Imagen" descr="spin logo 2.bmp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28596" y="357166"/>
            <a:ext cx="704850" cy="762001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28596" y="1714488"/>
            <a:ext cx="857256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 smtClean="0"/>
              <a:t>Investigaciones realizadas por los miembros de Spin K</a:t>
            </a:r>
          </a:p>
          <a:p>
            <a:pPr algn="just"/>
            <a:endParaRPr lang="es-ES" sz="2800" dirty="0" smtClean="0"/>
          </a:p>
          <a:p>
            <a:pPr algn="just"/>
            <a:r>
              <a:rPr lang="en-US" dirty="0"/>
              <a:t>*</a:t>
            </a:r>
            <a:r>
              <a:rPr lang="en-US" b="1" dirty="0"/>
              <a:t>The Use of an Innovation Classroom - Successful Cases</a:t>
            </a:r>
            <a:endParaRPr lang="es-ES" dirty="0"/>
          </a:p>
          <a:p>
            <a:pPr algn="just"/>
            <a:r>
              <a:rPr lang="en-US" dirty="0" err="1"/>
              <a:t>Artículo</a:t>
            </a:r>
            <a:r>
              <a:rPr lang="en-US" dirty="0"/>
              <a:t> y </a:t>
            </a:r>
            <a:r>
              <a:rPr lang="en-US" dirty="0" err="1"/>
              <a:t>Presentación</a:t>
            </a:r>
            <a:r>
              <a:rPr lang="en-US" dirty="0"/>
              <a:t> en el World Congress on Science Education, </a:t>
            </a:r>
            <a:r>
              <a:rPr lang="en-US" dirty="0" err="1"/>
              <a:t>organizado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el World Academy of Science, Engineering and  Technology (WASET) -Paris, 2009.</a:t>
            </a:r>
            <a:endParaRPr lang="es-ES" dirty="0"/>
          </a:p>
          <a:p>
            <a:pPr algn="just"/>
            <a:r>
              <a:rPr lang="en-US" dirty="0"/>
              <a:t> </a:t>
            </a:r>
            <a:endParaRPr lang="es-ES" dirty="0"/>
          </a:p>
          <a:p>
            <a:pPr algn="just"/>
            <a:r>
              <a:rPr lang="en-US" b="1" dirty="0"/>
              <a:t>*The Use of an Innovation Classroom - A Perspective in the Introduction of ICT in Elementary Schools</a:t>
            </a:r>
            <a:endParaRPr lang="es-ES" dirty="0"/>
          </a:p>
          <a:p>
            <a:pPr algn="just"/>
            <a:r>
              <a:rPr lang="es-PA" dirty="0"/>
              <a:t>Artículo y Presentación en el International </a:t>
            </a:r>
            <a:r>
              <a:rPr lang="en-US" dirty="0"/>
              <a:t>Conference on Computer Supported Education</a:t>
            </a:r>
            <a:r>
              <a:rPr lang="es-PA" dirty="0"/>
              <a:t> (Lisboa, 2009).</a:t>
            </a:r>
            <a:endParaRPr lang="es-ES" dirty="0"/>
          </a:p>
          <a:p>
            <a:pPr algn="just"/>
            <a:r>
              <a:rPr lang="es-PA" dirty="0"/>
              <a:t>Enlace  a los </a:t>
            </a:r>
            <a:r>
              <a:rPr lang="es-PA" dirty="0" err="1"/>
              <a:t>abstracts</a:t>
            </a:r>
            <a:r>
              <a:rPr lang="es-PA" dirty="0"/>
              <a:t> de artículos: </a:t>
            </a:r>
            <a:r>
              <a:rPr lang="es-PA" u="sng" dirty="0">
                <a:hlinkClick r:id="rId2"/>
              </a:rPr>
              <a:t>http://</a:t>
            </a:r>
            <a:r>
              <a:rPr lang="es-PA" u="sng" dirty="0" smtClean="0">
                <a:hlinkClick r:id="rId2"/>
              </a:rPr>
              <a:t>www.csedu.org/Abstracts/2009/CSEDU_2009_Abstracts.htm</a:t>
            </a:r>
            <a:endParaRPr lang="es-PA" u="sng" dirty="0" smtClean="0"/>
          </a:p>
          <a:p>
            <a:pPr algn="just"/>
            <a:endParaRPr lang="es-PA" u="sng" dirty="0"/>
          </a:p>
          <a:p>
            <a:pPr algn="just"/>
            <a:endParaRPr lang="es-ES" dirty="0"/>
          </a:p>
          <a:p>
            <a:pPr algn="just"/>
            <a:r>
              <a:rPr lang="es-ES" dirty="0"/>
              <a:t> </a:t>
            </a:r>
            <a:endParaRPr lang="es-ES" dirty="0" smtClean="0"/>
          </a:p>
        </p:txBody>
      </p:sp>
      <p:sp>
        <p:nvSpPr>
          <p:cNvPr id="5" name="4 Rectángulo"/>
          <p:cNvSpPr/>
          <p:nvPr/>
        </p:nvSpPr>
        <p:spPr>
          <a:xfrm>
            <a:off x="428596" y="571480"/>
            <a:ext cx="835821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OCR A Extended" pitchFamily="50" charset="0"/>
              </a:rPr>
              <a:t>Investigaciones</a:t>
            </a:r>
            <a:endParaRPr lang="es-ES" sz="36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OCR A Extended" pitchFamily="50" charset="0"/>
            </a:endParaRPr>
          </a:p>
        </p:txBody>
      </p:sp>
      <p:pic>
        <p:nvPicPr>
          <p:cNvPr id="7" name="0 Imagen" descr="spin logo 2.bmp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8596" y="357166"/>
            <a:ext cx="704850" cy="762001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</TotalTime>
  <Words>345</Words>
  <Application>Microsoft Office PowerPoint</Application>
  <PresentationFormat>Presentación en pantalla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miguelr</dc:creator>
  <cp:lastModifiedBy>esanchez</cp:lastModifiedBy>
  <cp:revision>10</cp:revision>
  <dcterms:created xsi:type="dcterms:W3CDTF">2009-11-11T18:42:12Z</dcterms:created>
  <dcterms:modified xsi:type="dcterms:W3CDTF">2010-07-30T20:48:03Z</dcterms:modified>
</cp:coreProperties>
</file>