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50"/>
  </p:notesMasterIdLst>
  <p:sldIdLst>
    <p:sldId id="283" r:id="rId2"/>
    <p:sldId id="304" r:id="rId3"/>
    <p:sldId id="343" r:id="rId4"/>
    <p:sldId id="344" r:id="rId5"/>
    <p:sldId id="345" r:id="rId6"/>
    <p:sldId id="346" r:id="rId7"/>
    <p:sldId id="353" r:id="rId8"/>
    <p:sldId id="342" r:id="rId9"/>
    <p:sldId id="288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274" r:id="rId25"/>
    <p:sldId id="319" r:id="rId26"/>
    <p:sldId id="320" r:id="rId27"/>
    <p:sldId id="289" r:id="rId28"/>
    <p:sldId id="321" r:id="rId29"/>
    <p:sldId id="290" r:id="rId30"/>
    <p:sldId id="291" r:id="rId31"/>
    <p:sldId id="292" r:id="rId32"/>
    <p:sldId id="323" r:id="rId33"/>
    <p:sldId id="324" r:id="rId34"/>
    <p:sldId id="327" r:id="rId35"/>
    <p:sldId id="350" r:id="rId36"/>
    <p:sldId id="351" r:id="rId37"/>
    <p:sldId id="347" r:id="rId38"/>
    <p:sldId id="325" r:id="rId39"/>
    <p:sldId id="331" r:id="rId40"/>
    <p:sldId id="326" r:id="rId41"/>
    <p:sldId id="332" r:id="rId42"/>
    <p:sldId id="333" r:id="rId43"/>
    <p:sldId id="334" r:id="rId44"/>
    <p:sldId id="335" r:id="rId45"/>
    <p:sldId id="336" r:id="rId46"/>
    <p:sldId id="337" r:id="rId47"/>
    <p:sldId id="352" r:id="rId48"/>
    <p:sldId id="340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CC00"/>
    <a:srgbClr val="800080"/>
    <a:srgbClr val="CC0000"/>
    <a:srgbClr val="003399"/>
    <a:srgbClr val="336699"/>
    <a:srgbClr val="FF9900"/>
    <a:srgbClr val="6CDC89"/>
    <a:srgbClr val="2CB8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20"/>
    </p:cViewPr>
  </p:sorterViewPr>
  <p:notesViewPr>
    <p:cSldViewPr>
      <p:cViewPr varScale="1">
        <p:scale>
          <a:sx n="31" d="100"/>
          <a:sy n="31" d="100"/>
        </p:scale>
        <p:origin x="-120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D1E17A-2012-4290-8620-C1D0E6E8A7C6}" type="datetimeFigureOut">
              <a:rPr lang="es-MX"/>
              <a:pPr>
                <a:defRPr/>
              </a:pPr>
              <a:t>05/10/2010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C58980-0DD6-4AD2-8688-657A6F4790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7CCE11-F7C2-47EB-8EBD-8068E746E90E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939011-D41D-49B2-8409-1D3DA01A1D9E}" type="slidenum">
              <a:rPr lang="es-MX" smtClean="0"/>
              <a:pPr/>
              <a:t>10</a:t>
            </a:fld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E9B5AD-E034-4171-B7B9-C00D1C9976E5}" type="slidenum">
              <a:rPr lang="es-MX" smtClean="0"/>
              <a:pPr/>
              <a:t>11</a:t>
            </a:fld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F93FF9-ED27-4ECF-88FE-F56BF7A2D982}" type="slidenum">
              <a:rPr lang="es-MX" smtClean="0"/>
              <a:pPr/>
              <a:t>12</a:t>
            </a:fld>
            <a:endParaRPr lang="es-MX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C92EE5-4938-41CD-9680-3630967BCF6A}" type="slidenum">
              <a:rPr lang="es-MX" smtClean="0"/>
              <a:pPr/>
              <a:t>13</a:t>
            </a:fld>
            <a:endParaRPr lang="es-MX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E604D3-CFFD-4AFC-B4A1-367F7E0D92D8}" type="slidenum">
              <a:rPr lang="es-MX" smtClean="0"/>
              <a:pPr/>
              <a:t>14</a:t>
            </a:fld>
            <a:endParaRPr lang="es-MX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001F4A-BBC0-4C49-9A4D-41B339783F79}" type="slidenum">
              <a:rPr lang="es-MX" smtClean="0"/>
              <a:pPr/>
              <a:t>15</a:t>
            </a:fld>
            <a:endParaRPr lang="es-MX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B2EEF-4D5F-4A89-B770-D37DA91C0C2E}" type="slidenum">
              <a:rPr lang="es-MX" smtClean="0"/>
              <a:pPr/>
              <a:t>16</a:t>
            </a:fld>
            <a:endParaRPr lang="es-MX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2CAC3F-0265-4017-A127-7CA89464E38C}" type="slidenum">
              <a:rPr lang="es-MX" smtClean="0"/>
              <a:pPr/>
              <a:t>17</a:t>
            </a:fld>
            <a:endParaRPr lang="es-MX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9438B8-E555-499D-BF99-2859FAE83024}" type="slidenum">
              <a:rPr lang="es-MX" smtClean="0"/>
              <a:pPr/>
              <a:t>18</a:t>
            </a:fld>
            <a:endParaRPr lang="es-MX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FEA64A-BC1E-4690-842A-41778E1FF67E}" type="slidenum">
              <a:rPr lang="es-MX" smtClean="0"/>
              <a:pPr/>
              <a:t>19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915E0D-39F4-4932-9066-DDD8C10A8A23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F650DE-AA33-4649-B201-FFB4D187AE58}" type="slidenum">
              <a:rPr lang="es-MX" smtClean="0"/>
              <a:pPr/>
              <a:t>20</a:t>
            </a:fld>
            <a:endParaRPr lang="es-MX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8A3DB-6FD2-4C96-A938-7DFCE08706A0}" type="slidenum">
              <a:rPr lang="es-MX" smtClean="0"/>
              <a:pPr/>
              <a:t>21</a:t>
            </a:fld>
            <a:endParaRPr lang="es-MX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4CB73C-A98D-4DEE-A138-D75CAF9CE71E}" type="slidenum">
              <a:rPr lang="es-MX" smtClean="0"/>
              <a:pPr/>
              <a:t>22</a:t>
            </a:fld>
            <a:endParaRPr lang="es-MX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49B0A-46A3-45F5-9AEB-DB7D24DB6CD9}" type="slidenum">
              <a:rPr lang="es-MX" smtClean="0"/>
              <a:pPr/>
              <a:t>23</a:t>
            </a:fld>
            <a:endParaRPr lang="es-MX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B1361-AE36-4FEA-B13F-DF964D19CEC1}" type="slidenum">
              <a:rPr lang="es-MX" smtClean="0"/>
              <a:pPr/>
              <a:t>24</a:t>
            </a:fld>
            <a:endParaRPr lang="es-MX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C7CBF3-65E7-4FFB-99B7-41F48ABF7356}" type="slidenum">
              <a:rPr lang="es-MX" smtClean="0"/>
              <a:pPr/>
              <a:t>25</a:t>
            </a:fld>
            <a:endParaRPr lang="es-MX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7AD9F-1BE6-4C3A-A79E-BE858DA68886}" type="slidenum">
              <a:rPr lang="es-MX" smtClean="0"/>
              <a:pPr/>
              <a:t>26</a:t>
            </a:fld>
            <a:endParaRPr lang="es-MX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F2489F-7755-498D-8A4A-94E3CDC60BAF}" type="slidenum">
              <a:rPr lang="es-MX" smtClean="0"/>
              <a:pPr/>
              <a:t>27</a:t>
            </a:fld>
            <a:endParaRPr lang="es-MX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09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27FD6D-EA75-4015-BF25-9B2ABD392D12}" type="slidenum">
              <a:rPr lang="es-MX" smtClean="0"/>
              <a:pPr/>
              <a:t>28</a:t>
            </a:fld>
            <a:endParaRPr lang="es-MX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19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7C75FA-075C-4D2C-983C-3B3388FA82ED}" type="slidenum">
              <a:rPr lang="es-MX" smtClean="0"/>
              <a:pPr/>
              <a:t>29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8FEE01-52AA-4206-B265-DB495B5020FB}" type="slidenum">
              <a:rPr lang="es-MX" smtClean="0"/>
              <a:pPr/>
              <a:t>3</a:t>
            </a:fld>
            <a:endParaRPr lang="es-MX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29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F76364-4A83-4836-9FF9-7FB8CE2AD013}" type="slidenum">
              <a:rPr lang="es-MX" smtClean="0"/>
              <a:pPr/>
              <a:t>30</a:t>
            </a:fld>
            <a:endParaRPr lang="es-MX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39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F392A5-D3D0-4D23-A03D-D19228FD9647}" type="slidenum">
              <a:rPr lang="es-MX" smtClean="0"/>
              <a:pPr/>
              <a:t>31</a:t>
            </a:fld>
            <a:endParaRPr lang="es-MX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49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160BD6-F6D7-4076-8EFF-E7408712DFAA}" type="slidenum">
              <a:rPr lang="es-MX" smtClean="0"/>
              <a:pPr/>
              <a:t>32</a:t>
            </a:fld>
            <a:endParaRPr lang="es-MX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46B8A1-4A55-4A04-BC09-30A869B94578}" type="slidenum">
              <a:rPr lang="es-MX" smtClean="0"/>
              <a:pPr/>
              <a:t>33</a:t>
            </a:fld>
            <a:endParaRPr lang="es-MX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70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DECA07-04EF-49BD-AE3F-257AF5EBCE31}" type="slidenum">
              <a:rPr lang="es-MX" smtClean="0"/>
              <a:pPr/>
              <a:t>34</a:t>
            </a:fld>
            <a:endParaRPr lang="es-MX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80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AB1FE-1CC3-459A-8D86-7458A747858B}" type="slidenum">
              <a:rPr lang="es-MX" smtClean="0"/>
              <a:pPr/>
              <a:t>35</a:t>
            </a:fld>
            <a:endParaRPr lang="es-MX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90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E4B2BA-14BB-4393-B906-EAB6325DB80C}" type="slidenum">
              <a:rPr lang="es-MX" smtClean="0"/>
              <a:pPr/>
              <a:t>36</a:t>
            </a:fld>
            <a:endParaRPr lang="es-MX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13CAFB-6729-43B3-87BC-3E47DA8621B4}" type="slidenum">
              <a:rPr lang="es-MX" smtClean="0"/>
              <a:pPr/>
              <a:t>37</a:t>
            </a:fld>
            <a:endParaRPr lang="es-MX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11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3B274B-2C7C-4985-A2C0-89075CB75256}" type="slidenum">
              <a:rPr lang="es-MX" smtClean="0"/>
              <a:pPr/>
              <a:t>38</a:t>
            </a:fld>
            <a:endParaRPr lang="es-MX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21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CAE3DF-A240-42C8-94FB-3DA52C84AA06}" type="slidenum">
              <a:rPr lang="es-MX" smtClean="0"/>
              <a:pPr/>
              <a:t>39</a:t>
            </a:fld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1F7586-5960-40F4-9796-8433FCB758CF}" type="slidenum">
              <a:rPr lang="es-MX" smtClean="0"/>
              <a:pPr/>
              <a:t>4</a:t>
            </a:fld>
            <a:endParaRPr lang="es-MX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31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08A90B-651C-49A4-B760-929C435BC5C9}" type="slidenum">
              <a:rPr lang="es-MX" smtClean="0"/>
              <a:pPr/>
              <a:t>40</a:t>
            </a:fld>
            <a:endParaRPr lang="es-MX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585C97-87C5-49A1-ACF9-0921D7BFD424}" type="slidenum">
              <a:rPr lang="es-MX" smtClean="0"/>
              <a:pPr/>
              <a:t>41</a:t>
            </a:fld>
            <a:endParaRPr lang="es-MX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52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5C766-C789-4863-9EFA-1A55ED1FD076}" type="slidenum">
              <a:rPr lang="es-MX" smtClean="0"/>
              <a:pPr/>
              <a:t>42</a:t>
            </a:fld>
            <a:endParaRPr lang="es-MX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3E13CB-A543-4016-9CBC-A64A3DCCCB5D}" type="slidenum">
              <a:rPr lang="es-MX" smtClean="0"/>
              <a:pPr/>
              <a:t>43</a:t>
            </a:fld>
            <a:endParaRPr lang="es-MX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79E32-7E35-4A12-85E9-09307B640F58}" type="slidenum">
              <a:rPr lang="es-MX" smtClean="0"/>
              <a:pPr/>
              <a:t>44</a:t>
            </a:fld>
            <a:endParaRPr lang="es-MX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681D5D-657E-47BB-8179-F77A35CC7FBE}" type="slidenum">
              <a:rPr lang="es-MX" smtClean="0"/>
              <a:pPr/>
              <a:t>45</a:t>
            </a:fld>
            <a:endParaRPr lang="es-MX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2D417C-03FA-4D6E-9365-6CB6E80E042C}" type="slidenum">
              <a:rPr lang="es-MX" smtClean="0"/>
              <a:pPr/>
              <a:t>46</a:t>
            </a:fld>
            <a:endParaRPr lang="es-MX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03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6550BD-530A-4A5B-B84E-824C51DDC257}" type="slidenum">
              <a:rPr lang="es-MX" smtClean="0"/>
              <a:pPr/>
              <a:t>47</a:t>
            </a:fld>
            <a:endParaRPr lang="es-MX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13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D5DEF5-511B-4D25-B100-A99B005A56ED}" type="slidenum">
              <a:rPr lang="es-MX" smtClean="0"/>
              <a:pPr/>
              <a:t>48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76179C-00D8-4CD4-8FAB-FE2374242092}" type="slidenum">
              <a:rPr lang="es-MX" smtClean="0"/>
              <a:pPr/>
              <a:t>5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F4D672-AB5F-47DD-8D73-3E82FEAEC99A}" type="slidenum">
              <a:rPr lang="es-MX" smtClean="0"/>
              <a:pPr/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B752C0-0715-4730-9BF2-F0FAC76040F5}" type="slidenum">
              <a:rPr lang="es-MX" smtClean="0"/>
              <a:pPr/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9742E-B1C7-4205-9E0F-E5927F3477A5}" type="slidenum">
              <a:rPr lang="es-MX" smtClean="0"/>
              <a:pPr/>
              <a:t>8</a:t>
            </a:fld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5495A-BA6D-4ED2-BF3E-959752798DBA}" type="slidenum">
              <a:rPr lang="es-MX" smtClean="0"/>
              <a:pPr/>
              <a:t>9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DB3AE9-5F19-45A3-912C-53BF80F1B0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02E41-F42C-47BA-870E-872B51B5700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45EE9-F4C3-4430-AC94-57D66AA1D6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401AE-4916-4A9F-9F5C-EB498A43BB8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E840F88-2357-4748-A545-60243614C54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B482F-5BE2-4E95-8C69-A4DD948BF0F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48402-E62A-49BD-BA19-A8F986920B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E4D80-B6DE-4839-8196-D610C3B7C6F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37A13-16EC-474A-B9AB-03692E4C0DB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50161-C37C-46F8-9B88-FFCE10F051D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D38ACDB-E999-446D-B203-887922E111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15E47D3-04AB-4004-9880-35FCC6A0870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ALEX\Documents\COPAIA%20MEMORIA%2016GB\PROGRAMAS\HACER%20COPIA%20DE%20ARCHIVOS\OPERAR%20HERRAMIENTAS%20DE%20COMPUTO\HARDWARE%20Y%20SOFTWARE\LA%20REINA%20DE%20SABA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SCHMS0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657600"/>
            <a:ext cx="28860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457200" y="1828800"/>
            <a:ext cx="8458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4400" b="1">
                <a:solidFill>
                  <a:srgbClr val="800080"/>
                </a:solidFill>
                <a:latin typeface="Arial Narrow" pitchFamily="34" charset="0"/>
              </a:rPr>
              <a:t>Tema: Componentes lógicos de un ordenador.</a:t>
            </a:r>
            <a:endParaRPr lang="es-ES" sz="44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3076" name="WordArt 9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4419600" cy="2895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s-MX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Software</a:t>
            </a:r>
          </a:p>
        </p:txBody>
      </p:sp>
      <p:pic>
        <p:nvPicPr>
          <p:cNvPr id="5" name="LA REINA DE SAB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 sistema operativo?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 sz="2800">
                <a:latin typeface="Arial Narrow" pitchFamily="34" charset="0"/>
              </a:rPr>
              <a:t>programa de control maestro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del ordenador.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software más importante, puesto que </a:t>
            </a:r>
            <a:r>
              <a:rPr lang="es-MX" sz="2800">
                <a:latin typeface="Arial Narrow" pitchFamily="34" charset="0"/>
              </a:rPr>
              <a:t>proporciona la plataforma lógica sobre la cual se pueden ejecutar los otros programas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Sin él, no podríamos trabajar con nuestro ordenador.</a:t>
            </a:r>
          </a:p>
        </p:txBody>
      </p:sp>
      <p:sp>
        <p:nvSpPr>
          <p:cNvPr id="59398" name="Text Box 1030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Sistemas Operativos.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2293" name="Text Box 103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8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¿Cuáles son sus funciones?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04800" y="3243263"/>
            <a:ext cx="8534400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Posibilita la </a:t>
            </a:r>
            <a:r>
              <a:rPr lang="es-MX" sz="2800">
                <a:latin typeface="Arial Narrow" pitchFamily="34" charset="0"/>
              </a:rPr>
              <a:t>comunicación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entre el usuario y el ordenador.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Carga en memoria RAM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otros programas para su ejecución.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Coordina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trabajo entre el hardware y el resto del software.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Administra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almacenamiento de información.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  <p:bldP spid="6042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usuario.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838200" y="3352800"/>
            <a:ext cx="79248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la forma 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como el Sistema Operativo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posibilita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la comunicación entre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el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ordenador y quien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lo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38200" y="4724400"/>
            <a:ext cx="80010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ser de dos tipos: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Gráfica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(GUI: Graphic User Interface).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</a:t>
            </a:r>
            <a:r>
              <a:rPr lang="es-MX" sz="2800">
                <a:latin typeface="Arial Narrow" pitchFamily="34" charset="0"/>
              </a:rPr>
              <a:t>línea de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  <p:bldP spid="61445" grpId="0" autoUpdateAnimBg="0"/>
      <p:bldP spid="6144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La metáfora de un escritorio, donde se muestran </a:t>
            </a:r>
            <a:r>
              <a:rPr lang="es-MX" sz="2800">
                <a:latin typeface="Arial Narrow" pitchFamily="34" charset="0"/>
              </a:rPr>
              <a:t>objetos gráficos para representar los recursos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disponibles.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ratón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 grupo de </a:t>
            </a:r>
            <a:r>
              <a:rPr lang="es-MX" sz="2800">
                <a:latin typeface="Arial Narrow" pitchFamily="34" charset="0"/>
              </a:rPr>
              <a:t>herramientas gráficas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especiales: Ventanas, íconos y menús.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>
                <a:latin typeface="Arial Narrow" pitchFamily="34" charset="0"/>
              </a:rPr>
              <a:t>Herramientas gráficas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latin typeface="Arial Narrow" pitchFamily="34" charset="0"/>
              </a:rPr>
              <a:t> Ventanas: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marcos gráficos que representan programas y sus archivos asociados.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Iconos: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dibujos que representan los recursos del ordenador.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Menús: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listas de comandos relacionados entre sí.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962150"/>
            <a:ext cx="6324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467600" y="5791200"/>
            <a:ext cx="1157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Ventana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 flipH="1" flipV="1">
            <a:off x="6858000" y="5257800"/>
            <a:ext cx="609600" cy="685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752600" y="1981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Iconos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743200" y="2362200"/>
            <a:ext cx="6096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2209800" y="2438400"/>
            <a:ext cx="457200" cy="381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1066800" y="4876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Menú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rot="-2843157">
            <a:off x="2057400" y="4876800"/>
            <a:ext cx="457200" cy="533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9" name="Text Box 18"/>
          <p:cNvSpPr txBox="1">
            <a:spLocks noChangeArrowheads="1"/>
          </p:cNvSpPr>
          <p:nvPr/>
        </p:nvSpPr>
        <p:spPr bwMode="auto">
          <a:xfrm>
            <a:off x="381000" y="3098800"/>
            <a:ext cx="1905000" cy="879475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Gráfica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utoUpdateAnimBg="0"/>
      <p:bldP spid="64520" grpId="0" animBg="1"/>
      <p:bldP spid="64521" grpId="0" autoUpdateAnimBg="0"/>
      <p:bldP spid="64522" grpId="0" animBg="1"/>
      <p:bldP spid="64523" grpId="0" animBg="1"/>
      <p:bldP spid="64526" grpId="0" autoUpdateAnimBg="0"/>
      <p:bldP spid="645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línea de comandos.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686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conocimiento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de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que pertenecen al sistema operativo, por parte del usuario.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teclado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Una línea latente en la pantalla, donde </a:t>
            </a:r>
            <a:r>
              <a:rPr lang="es-MX" sz="2800">
                <a:latin typeface="Arial Narrow" pitchFamily="34" charset="0"/>
              </a:rPr>
              <a:t>el usuario debe escribir cada comando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Esta línea se conoce como </a:t>
            </a:r>
            <a:r>
              <a:rPr lang="es-MX" sz="2800" i="1">
                <a:latin typeface="Arial Narrow" pitchFamily="34" charset="0"/>
              </a:rPr>
              <a:t>prompt.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  <p:bldP spid="6554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7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6573" name="Picture 10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514600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4" name="Line 1038"/>
          <p:cNvSpPr>
            <a:spLocks noChangeShapeType="1"/>
          </p:cNvSpPr>
          <p:nvPr/>
        </p:nvSpPr>
        <p:spPr bwMode="auto">
          <a:xfrm flipH="1">
            <a:off x="1898650" y="5334000"/>
            <a:ext cx="1468438" cy="114776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6575" name="Text Box 1039"/>
          <p:cNvSpPr txBox="1">
            <a:spLocks noChangeArrowheads="1"/>
          </p:cNvSpPr>
          <p:nvPr/>
        </p:nvSpPr>
        <p:spPr bwMode="auto">
          <a:xfrm>
            <a:off x="3498850" y="4953000"/>
            <a:ext cx="2520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Línea de comandos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19462" name="Text Box 1040"/>
          <p:cNvSpPr txBox="1">
            <a:spLocks noChangeArrowheads="1"/>
          </p:cNvSpPr>
          <p:nvPr/>
        </p:nvSpPr>
        <p:spPr bwMode="auto">
          <a:xfrm>
            <a:off x="2362200" y="1905000"/>
            <a:ext cx="4191000" cy="514350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de línea de comandos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9463" name="Text Box 104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 animBg="1"/>
      <p:bldP spid="6657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04800" y="2141538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2)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Carga en memoria RAM otros programas para su ejecución.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838200" y="2719388"/>
            <a:ext cx="8153400" cy="368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Como parte de esta función, los sistemas operativos se encargan de: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ejecución de las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tareas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manipulación de los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archivos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el </a:t>
            </a:r>
            <a:r>
              <a:rPr lang="es-MX" sz="2800">
                <a:latin typeface="Arial Narrow" pitchFamily="34" charset="0"/>
              </a:rPr>
              <a:t>uso de 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memoria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las </a:t>
            </a:r>
            <a:r>
              <a:rPr lang="es-MX" sz="2800">
                <a:latin typeface="Arial Narrow" pitchFamily="34" charset="0"/>
              </a:rPr>
              <a:t>solicitudes de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impresión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Facilitar que los </a:t>
            </a:r>
            <a:r>
              <a:rPr lang="es-MX" sz="2800">
                <a:latin typeface="Arial Narrow" pitchFamily="34" charset="0"/>
              </a:rPr>
              <a:t>programas compartan información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  <a:endParaRPr lang="es-MX" sz="2800" i="1">
              <a:latin typeface="Arial Narrow" pitchFamily="34" charset="0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  <p:bldP spid="6758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3)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Coordina el trabajo entre el hardware y el resto del software.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los sistemas operativos hacen uso de “</a:t>
            </a:r>
            <a:r>
              <a:rPr lang="es-MX" sz="2800">
                <a:latin typeface="Arial Narrow" pitchFamily="34" charset="0"/>
              </a:rPr>
              <a:t>solicitudes de interrupción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” (IRQ =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Interrupt Request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 IRQ es una señal enviada por el sistema operativo a la CPU, solicitando tiempo de procesamiento para una tarea específica.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También los controladores (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 de los dispositivos de entrada pueden enviar IRQs. Un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 una pieza de software que controla a un dispositivo en particular.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los elementos que integran un sistema informático?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066800" y="3125788"/>
            <a:ext cx="146050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Hardware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124200" y="3506788"/>
            <a:ext cx="1347788" cy="531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latin typeface="Arial Narrow" pitchFamily="34" charset="0"/>
              </a:rPr>
              <a:t>Software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060950" y="2973388"/>
            <a:ext cx="9588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Datos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705600" y="3430588"/>
            <a:ext cx="14287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Personas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440055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52400" y="52260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 dispositivo físico </a:t>
            </a:r>
            <a:r>
              <a:rPr lang="es-MX" sz="2800">
                <a:latin typeface="Arial Narrow" pitchFamily="34" charset="0"/>
              </a:rPr>
              <a:t>programable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, que se utiliza para procesar información.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 advAuto="0"/>
      <p:bldP spid="58378" grpId="0" animBg="1" autoUpdateAnimBg="0"/>
      <p:bldP spid="58379" grpId="0" animBg="1" autoUpdateAnimBg="0"/>
      <p:bldP spid="58380" grpId="0" animBg="1" autoUpdateAnimBg="0"/>
      <p:bldP spid="58381" grpId="0" animBg="1" autoUpdateAnimBg="0"/>
      <p:bldP spid="58382" grpId="0" build="p" autoUpdateAnimBg="0" advAuto="0"/>
      <p:bldP spid="5838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28600" y="3006725"/>
            <a:ext cx="327660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el sistema operativo hace uso del registro de todos los archivos presentes en cada disco, es decir la </a:t>
            </a:r>
            <a:r>
              <a:rPr lang="es-MX" sz="2800">
                <a:latin typeface="Arial Narrow" pitchFamily="34" charset="0"/>
              </a:rPr>
              <a:t>FAT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(File Allocation Table).</a:t>
            </a:r>
          </a:p>
        </p:txBody>
      </p:sp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5146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810000" y="6172200"/>
            <a:ext cx="66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FAT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 rot="1666651" flipV="1">
            <a:off x="4953000" y="4419600"/>
            <a:ext cx="1524000" cy="2438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  <p:bldP spid="69637" grpId="0" autoUpdateAnimBg="0"/>
      <p:bldP spid="69639" grpId="0" autoUpdateAnimBg="0"/>
      <p:bldP spid="696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pic>
        <p:nvPicPr>
          <p:cNvPr id="7066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481263"/>
            <a:ext cx="58674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Unidad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4114800" y="3205163"/>
            <a:ext cx="3810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5235575" y="53340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Carpeta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rot="-601858" flipH="1" flipV="1">
            <a:off x="4406900" y="4349750"/>
            <a:ext cx="762000" cy="1219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7239000" y="5029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Archivo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rot="-997015" flipH="1" flipV="1">
            <a:off x="5943600" y="4648200"/>
            <a:ext cx="1219200" cy="762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152400" y="2930525"/>
            <a:ext cx="28194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Además, los sistemas operativos proveen un </a:t>
            </a:r>
            <a:r>
              <a:rPr lang="es-MX" sz="2800">
                <a:latin typeface="Arial Narrow" pitchFamily="34" charset="0"/>
              </a:rPr>
              <a:t>sistema jerárquico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que permite al usuario </a:t>
            </a:r>
            <a:r>
              <a:rPr lang="es-MX" sz="2800">
                <a:latin typeface="Arial Narrow" pitchFamily="34" charset="0"/>
              </a:rPr>
              <a:t>organizar sus archivos dentro de cada unidad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almacenamiento.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5181600" y="6061075"/>
            <a:ext cx="388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1800" b="1">
                <a:latin typeface="Arial Narrow" pitchFamily="34" charset="0"/>
              </a:rPr>
              <a:t>Ejemplo: Sistema jerárquico de Windows</a:t>
            </a:r>
          </a:p>
        </p:txBody>
      </p:sp>
      <p:sp>
        <p:nvSpPr>
          <p:cNvPr id="23565" name="Text Box 2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8" grpId="0" autoUpdateAnimBg="0"/>
      <p:bldP spid="70669" grpId="0" animBg="1"/>
      <p:bldP spid="70670" grpId="0" autoUpdateAnimBg="0"/>
      <p:bldP spid="70671" grpId="0" animBg="1"/>
      <p:bldP spid="70672" grpId="0" autoUpdateAnimBg="0"/>
      <p:bldP spid="70673" grpId="0" animBg="1"/>
      <p:bldP spid="70674" grpId="0" autoUpdateAnimBg="0"/>
      <p:bldP spid="7067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28600" y="323215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Multitarea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múltiples programas o tareas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Multiusuario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a </a:t>
            </a:r>
            <a:r>
              <a:rPr lang="es-MX" sz="2800">
                <a:latin typeface="Arial Narrow" pitchFamily="34" charset="0"/>
              </a:rPr>
              <a:t>dos o más usuarios ejecutando programas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Algunos sistemas operativos pueden controlar miles de usuarios (Ejemplo: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mainframe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Multiproceso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programas en más de un procesador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52400" y="2614613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Entre otras categorías, resaltan tres: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 autoUpdateAnimBg="0"/>
      <p:bldP spid="7168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590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28600" y="3321050"/>
            <a:ext cx="2971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Ejemplo de sistema operativo multitarea:</a:t>
            </a:r>
          </a:p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Windows ejecutando varios programas simultáneamente.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2600325"/>
            <a:ext cx="4191000" cy="380047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solidFill>
                  <a:srgbClr val="800080"/>
                </a:solidFill>
                <a:latin typeface="Arial Narrow" pitchFamily="34" charset="0"/>
              </a:rPr>
              <a:t>UNIX</a:t>
            </a:r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 / LINUX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,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multiproceso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de línea de comando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 Sin embargo,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la mayoría de sus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versiones ya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disponen de una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opcional, que el usuario puede instalar.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724400" y="2590800"/>
            <a:ext cx="4191000" cy="3810000"/>
            <a:chOff x="2976" y="1632"/>
            <a:chExt cx="2640" cy="2400"/>
          </a:xfrm>
        </p:grpSpPr>
        <p:sp>
          <p:nvSpPr>
            <p:cNvPr id="26630" name="Text Box 8"/>
            <p:cNvSpPr txBox="1">
              <a:spLocks noChangeArrowheads="1"/>
            </p:cNvSpPr>
            <p:nvPr/>
          </p:nvSpPr>
          <p:spPr bwMode="auto">
            <a:xfrm>
              <a:off x="2976" y="1638"/>
              <a:ext cx="2640" cy="166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DOS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Puede controlar sólo una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tarea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,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usuario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y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procesador.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Usa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interfaz de línea de comando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s. 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6631" name="Rectangle 9"/>
            <p:cNvSpPr>
              <a:spLocks noChangeArrowheads="1"/>
            </p:cNvSpPr>
            <p:nvPr/>
          </p:nvSpPr>
          <p:spPr bwMode="auto">
            <a:xfrm>
              <a:off x="2976" y="1632"/>
              <a:ext cx="2640" cy="240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6629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048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MacOS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Diseñado para procesadores Motorola (Equipos MacIntosh).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multiusuario.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7244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Windows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procesadores Intel (Equipos PC).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gráfica.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52400" y="5908675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latin typeface="Arial Narrow" pitchFamily="34" charset="0"/>
              </a:rPr>
              <a:t>Actualmente existen aplicaciones que permiten intercambiar archivos entre estos sistemas operativos</a:t>
            </a:r>
            <a:endParaRPr lang="es-ES">
              <a:latin typeface="Arial Narrow" pitchFamily="34" charset="0"/>
            </a:endParaRPr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 autoUpdateAnimBg="0"/>
      <p:bldP spid="73733" grpId="0" animBg="1" autoUpdateAnimBg="0"/>
      <p:bldP spid="7373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00600" y="2362200"/>
            <a:ext cx="4114800" cy="41656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PalmOS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equipos de bolsillo.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sincroniza con equipos de mayor tamaño (desktop o laptop).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utiliza en equipos Palm, Handspring y otros, incluyendo algunos celulares Nokia.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2400" y="2362200"/>
            <a:ext cx="4343400" cy="4191000"/>
            <a:chOff x="96" y="1488"/>
            <a:chExt cx="2736" cy="2640"/>
          </a:xfrm>
        </p:grpSpPr>
        <p:sp>
          <p:nvSpPr>
            <p:cNvPr id="28678" name="Text Box 2"/>
            <p:cNvSpPr txBox="1">
              <a:spLocks noChangeArrowheads="1"/>
            </p:cNvSpPr>
            <p:nvPr/>
          </p:nvSpPr>
          <p:spPr bwMode="auto">
            <a:xfrm>
              <a:off x="192" y="1488"/>
              <a:ext cx="2640" cy="235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Windows CE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Diseñado para equipos de bolsillo.</a:t>
              </a:r>
            </a:p>
            <a:p>
              <a:pPr>
                <a:buFont typeface="Wingdings" pitchFamily="2" charset="2"/>
                <a:buChar char="v"/>
              </a:pPr>
              <a:endParaRPr lang="es-MX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sincroniza con equipos de mayor tamaño (desktop o laptop).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utiliza en los equipos denominados PalmPC.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96" y="1488"/>
              <a:ext cx="2640" cy="264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4800" y="323215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una aplicación?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un </a:t>
            </a:r>
            <a:r>
              <a:rPr lang="es-MX" sz="2800">
                <a:latin typeface="Arial Narrow" pitchFamily="34" charset="0"/>
              </a:rPr>
              <a:t>programa diseñado y desarrollado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que los usuarios de un ordenador, ejecuten una </a:t>
            </a:r>
            <a:r>
              <a:rPr lang="es-MX" sz="2800">
                <a:latin typeface="Arial Narrow" pitchFamily="34" charset="0"/>
              </a:rPr>
              <a:t>tarea 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aplicaciones </a:t>
            </a:r>
            <a:r>
              <a:rPr lang="es-MX" sz="2800">
                <a:latin typeface="Arial Narrow" pitchFamily="34" charset="0"/>
              </a:rPr>
              <a:t>requieren un 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cumplir su función y deben estar desarrolladas bajo los requerimientos y características de ese sistema operativo.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Aplicaciones.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29701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utoUpdateAnimBg="0"/>
      <p:bldP spid="41993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" y="50434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de productividad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básicos (o utilitarios)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funciones de una aplicación dependen de su propósito,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según el cual pueden clasificarse en dos categorías: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52400" y="38544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mejorar, en alguna forma, el desempeño del ordenador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52400" y="57150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facilitar, agilizar y mejorar para el usuario, la ejecución de ciertas tareas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  <p:bldP spid="75782" grpId="0" build="p" autoUpdateAnimBg="0" advAuto="0"/>
      <p:bldP spid="75783" grpId="0" build="p" autoUpdateAnimBg="0" advAuto="0"/>
      <p:bldP spid="75784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04800" y="1943100"/>
            <a:ext cx="8610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Antivirus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Prevención, detección y corrección de virus para ordenadores.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Compresor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de archivos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Mejor aprovechamiento del espacio de almacenamiento disponible, reduciendo el que ocupa cada archivo.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Defragmentador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Mayor eficiencia en el uso del espacio de almacenamiento disponible y en el proceso de búsqueda, guardando la totalidad de cada archivo en ocupaciones contiguas.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para respaldo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Garantía de la disponibilidad de los datos, haciendo copias de ellos.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 de recuperación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: Restablecer archivos borrados por error.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básicos o utilitarios</a:t>
            </a:r>
          </a:p>
        </p:txBody>
      </p:sp>
      <p:sp>
        <p:nvSpPr>
          <p:cNvPr id="3174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las principales características de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Responde de manera precisa a un </a:t>
            </a:r>
            <a:r>
              <a:rPr lang="es-MX" sz="2800">
                <a:latin typeface="Arial Narrow" pitchFamily="34" charset="0"/>
              </a:rPr>
              <a:t>conjunto específico de instrucciones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Puede ejecutar una lista de </a:t>
            </a:r>
            <a:r>
              <a:rPr lang="es-MX" sz="2800">
                <a:latin typeface="Arial Narrow" pitchFamily="34" charset="0"/>
              </a:rPr>
              <a:t>instrucciones pre-grabadas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¿Cómo representa todos sus datos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152400" y="5364163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Mediante el sistema de numeración binario, es decir, usando los dígitos 0 y 1. Lo único que transmite, recibe, almacena y procesa un ordenador son ceros y unos.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 autoUpdateAnimBg="0" advAuto="0"/>
      <p:bldP spid="98309" grpId="0" build="p" autoUpdateAnimBg="0"/>
      <p:bldP spid="98313" grpId="0" build="p" autoUpdateAnimBg="0" advAuto="0"/>
      <p:bldP spid="9831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320925"/>
            <a:ext cx="8763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Procesadores de texto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editar y/o procesar de texto, logrando documentos de alta calidad.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Hojas de cálculo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especialmente diseñadas para introducir, calcular, manipular y analizar conjuntos de números.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Presentaciones automatizadas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permiten al usuario crear y editar presentaciones atractivas, incluyendo imágenes y sonidos.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2772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52400" y="2206625"/>
            <a:ext cx="8839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Navegadores de Internet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proveer acceso a Internet, sus servicios y sus recursos.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Administradores de bases de datos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acceder, almacenar y procesar grandes colecciones de datos, en una forma eficiente.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Desarrolladores de sitios web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brindan al usuario las herramientas necesarias para diseñar, crear, editar y publicar páginas y sitios Web.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3795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04800" y="3455988"/>
            <a:ext cx="8534400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utiliza exactamente como fue escrito.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modifica para adaptarlo a las necesidades específicas del usuario.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desarrolla completamente bajo las especificaciones del usuario.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Los usuarios pueden obtener los programas que necesitan, de tres formas diferentes:</a:t>
            </a:r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 autoUpdateAnimBg="0"/>
      <p:bldP spid="77830" grpId="0" build="p" autoUpdateAnimBg="0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04800" y="34194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Se obtiene rápidamente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costo es relativamente bajo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04800" y="50958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usuario debe adaptarse a las características del programa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podría no ajustarse a las necesidades del usuario</a:t>
            </a: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584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utoUpdateAnimBg="0"/>
      <p:bldP spid="78853" grpId="0" build="p" autoUpdateAnimBg="0" advAuto="0"/>
      <p:bldP spid="7885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04800" y="42672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Una licencia de software es un </a:t>
            </a:r>
            <a:r>
              <a:rPr lang="es-MX" sz="2800">
                <a:latin typeface="Arial Narrow" pitchFamily="34" charset="0"/>
              </a:rPr>
              <a:t>permiso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le otorga a un individuo o grupo,</a:t>
            </a:r>
            <a:r>
              <a:rPr lang="es-ES" sz="2800">
                <a:latin typeface="Arial Narrow" pitchFamily="34" charset="0"/>
                <a:cs typeface="Arial" charset="0"/>
              </a:rPr>
              <a:t> para el uso de una pieza de </a:t>
            </a:r>
            <a:r>
              <a:rPr lang="es-MX" sz="2800">
                <a:latin typeface="Arial Narrow" pitchFamily="34" charset="0"/>
                <a:cs typeface="Arial" charset="0"/>
              </a:rPr>
              <a:t>software</a:t>
            </a:r>
            <a:r>
              <a:rPr lang="es-ES" sz="2800">
                <a:latin typeface="Arial Narrow" pitchFamily="34" charset="0"/>
                <a:cs typeface="Arial" charset="0"/>
              </a:rPr>
              <a:t>.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 licencia tiene un </a:t>
            </a:r>
            <a:r>
              <a:rPr lang="es-MX" sz="2800">
                <a:latin typeface="Arial Narrow" pitchFamily="34" charset="0"/>
                <a:cs typeface="Arial" charset="0"/>
              </a:rPr>
              <a:t>costo asociado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el software está </a:t>
            </a:r>
            <a:r>
              <a:rPr lang="es-MX" sz="2800">
                <a:latin typeface="Arial Narrow" pitchFamily="34" charset="0"/>
                <a:cs typeface="Arial" charset="0"/>
              </a:rPr>
              <a:t>sujeto a derechos de autor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de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687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build="p" autoUpdateAnimBg="0"/>
      <p:bldP spid="8192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1027"/>
          <p:cNvSpPr txBox="1">
            <a:spLocks noChangeArrowheads="1"/>
          </p:cNvSpPr>
          <p:nvPr/>
        </p:nvSpPr>
        <p:spPr bwMode="auto">
          <a:xfrm>
            <a:off x="304800" y="3962400"/>
            <a:ext cx="85344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sujetos a derechos de autor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distribuyen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originalmente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sin</a:t>
            </a:r>
            <a:r>
              <a:rPr lang="es-ES" sz="2800">
                <a:latin typeface="Arial Narrow" pitchFamily="34" charset="0"/>
                <a:cs typeface="Arial" charset="0"/>
              </a:rPr>
              <a:t> cargo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cuyo </a:t>
            </a:r>
            <a:r>
              <a:rPr lang="es-MX" sz="2800">
                <a:latin typeface="Arial Narrow" pitchFamily="34" charset="0"/>
                <a:cs typeface="Arial" charset="0"/>
              </a:rPr>
              <a:t>uso regular requiere </a:t>
            </a:r>
            <a:r>
              <a:rPr lang="es-ES" sz="2800">
                <a:latin typeface="Arial Narrow" pitchFamily="34" charset="0"/>
                <a:cs typeface="Arial" charset="0"/>
              </a:rPr>
              <a:t>el </a:t>
            </a:r>
            <a:r>
              <a:rPr lang="es-MX" sz="2800">
                <a:latin typeface="Arial Narrow" pitchFamily="34" charset="0"/>
                <a:cs typeface="Arial" charset="0"/>
              </a:rPr>
              <a:t>pago de</a:t>
            </a:r>
            <a:r>
              <a:rPr lang="es-ES" sz="2800">
                <a:latin typeface="Arial Narrow" pitchFamily="34" charset="0"/>
                <a:cs typeface="Arial" charset="0"/>
              </a:rPr>
              <a:t> una tarifa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al 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Al cancelar, el usuario queda registrado y puede recibir asistencia y actualizaciones.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copiar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y distribuir el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shareware, pero se espera que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cada usuario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pague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tarifa si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usa regularmente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producto.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7891" name="Text Box 1028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5477" name="Text Box 1029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Shareware.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7893" name="Text Box 1031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7894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  <p:bldP spid="10547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04800" y="3995738"/>
            <a:ext cx="853440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protegidos</a:t>
            </a:r>
            <a:r>
              <a:rPr lang="es-ES" sz="2800">
                <a:latin typeface="Arial Narrow" pitchFamily="34" charset="0"/>
                <a:cs typeface="Arial" charset="0"/>
              </a:rPr>
              <a:t> por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latin typeface="Arial Narrow" pitchFamily="34" charset="0"/>
                <a:cs typeface="Arial" charset="0"/>
              </a:rPr>
              <a:t>,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liberados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 para su</a:t>
            </a:r>
            <a:r>
              <a:rPr lang="es-ES" sz="2800">
                <a:latin typeface="Arial Narrow" pitchFamily="34" charset="0"/>
                <a:cs typeface="Arial" charset="0"/>
              </a:rPr>
              <a:t> uso 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freeware está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disponible sin costo,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usuario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sólo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utilizarlo en las formas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expresamente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permitidas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Generalmente, se permite el uso pero no la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reproducción con fines comerciales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Freeware.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891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  <p:bldP spid="10650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04800" y="4065588"/>
            <a:ext cx="8534400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cualquier programa que</a:t>
            </a:r>
            <a:r>
              <a:rPr lang="es-ES" sz="2800">
                <a:latin typeface="Arial Narrow" pitchFamily="34" charset="0"/>
                <a:cs typeface="Arial" charset="0"/>
              </a:rPr>
              <a:t> no está sujeto a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Este software es </a:t>
            </a:r>
            <a:r>
              <a:rPr lang="es-ES" sz="2800">
                <a:latin typeface="Arial Narrow" pitchFamily="34" charset="0"/>
                <a:cs typeface="Arial" charset="0"/>
              </a:rPr>
              <a:t>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se puede usar </a:t>
            </a:r>
            <a:r>
              <a:rPr lang="es-ES" sz="2800">
                <a:latin typeface="Arial Narrow" pitchFamily="34" charset="0"/>
                <a:cs typeface="Arial" charset="0"/>
              </a:rPr>
              <a:t>sin restricciones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En la mayoría de los casos, el software de dominio público se publica en Internet, por lo que los usuarios pueden obtenerlo fácilmente.</a:t>
            </a:r>
          </a:p>
        </p:txBody>
      </p:sp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Software de dominio público.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9942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build="p" autoUpdateAnimBg="0"/>
      <p:bldP spid="10240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Con algunas modificaciones, el usuario obtiene los resultados específicos que requiere.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04800" y="4830763"/>
            <a:ext cx="85344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encuentra una opción válida en el mercado.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logra una adaptación completa.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crear dependencia del desarrollador.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7" grpId="0" build="p" autoUpdateAnimBg="0" advAuto="0"/>
      <p:bldP spid="7987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04800" y="4114800"/>
            <a:ext cx="85344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condiciones de adquisición de este tipo de software incluyen la posibilidad de aplicarle las modificaciones necesarias al programa original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Estos cambios pueden estar a cargo del usuario o del desarrollador, según el convenio que se establezca.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o venta del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 autoUpdateAnimBg="0"/>
      <p:bldP spid="860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se guarda en la memoria RAM?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Todos los datos y </a:t>
            </a:r>
            <a:r>
              <a:rPr lang="es-MX" sz="2800">
                <a:latin typeface="Arial Narrow" pitchFamily="34" charset="0"/>
              </a:rPr>
              <a:t>programas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que se están ejecutando en un momento determinado.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28600" y="449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la FAT (File Allocation Table)?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52400" y="53784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Una tabla que guarda la ubicación de cada archivo dentro de un disco.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build="p" autoUpdateAnimBg="0" advAuto="0"/>
      <p:bldP spid="99333" grpId="0" autoUpdateAnimBg="0"/>
      <p:bldP spid="99334" grpId="0" build="p" autoUpdateAnimBg="0" advAuto="0"/>
      <p:bldP spid="9933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04800" y="34290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hace exactamente lo que el usuario necesita.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04800" y="50292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Tiene costo relativamente elevado.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Toma más tiempo obtener el programa.</a:t>
            </a:r>
          </a:p>
        </p:txBody>
      </p: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utoUpdateAnimBg="0"/>
      <p:bldP spid="80901" grpId="0" build="p" autoUpdateAnimBg="0" advAuto="0"/>
      <p:bldP spid="8090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04800" y="3995738"/>
            <a:ext cx="85344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La programación es la disciplina dedicada a la </a:t>
            </a:r>
            <a:r>
              <a:rPr lang="es-MX">
                <a:latin typeface="Arial Narrow" pitchFamily="34" charset="0"/>
              </a:rPr>
              <a:t>solución de problemas, usando el ordenador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Programar es un proceso que implica </a:t>
            </a:r>
            <a:r>
              <a:rPr lang="es-MX">
                <a:latin typeface="Arial Narrow" pitchFamily="34" charset="0"/>
              </a:rPr>
              <a:t>diseñar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, </a:t>
            </a:r>
            <a:r>
              <a:rPr lang="es-MX">
                <a:latin typeface="Arial Narrow" pitchFamily="34" charset="0"/>
              </a:rPr>
              <a:t>desarrollar y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>
                <a:latin typeface="Arial Narrow" pitchFamily="34" charset="0"/>
              </a:rPr>
              <a:t>probar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instrucciones electrónicas (software) que responden a requerimientos específicos de los futuros usuarios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Este proceso sólo es posible mediante el uso de un </a:t>
            </a:r>
            <a:r>
              <a:rPr lang="es-MX">
                <a:latin typeface="Arial Narrow" pitchFamily="34" charset="0"/>
                <a:cs typeface="Arial" charset="0"/>
              </a:rPr>
              <a:t>lenguaje de programación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Programación propia.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4037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build="p" autoUpdateAnimBg="0"/>
      <p:bldP spid="87047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instrucciones que se incluyen en un programa, deben estar en un lenguaje que entienda el ordenador.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lenguajes de programación emplean </a:t>
            </a:r>
            <a:r>
              <a:rPr lang="es-MX" sz="2800">
                <a:latin typeface="Arial Narrow" pitchFamily="34" charset="0"/>
                <a:cs typeface="Arial" charset="0"/>
              </a:rPr>
              <a:t>palabras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similares a las que usan las personas para comunicarse, pero con una </a:t>
            </a:r>
            <a:r>
              <a:rPr lang="es-MX" sz="2800">
                <a:latin typeface="Arial Narrow" pitchFamily="34" charset="0"/>
                <a:cs typeface="Arial" charset="0"/>
              </a:rPr>
              <a:t>sintaxis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(estructura, orden, gramática y ortografía) </a:t>
            </a:r>
            <a:r>
              <a:rPr lang="es-MX" sz="2800">
                <a:latin typeface="Arial Narrow" pitchFamily="34" charset="0"/>
                <a:cs typeface="Arial" charset="0"/>
              </a:rPr>
              <a:t>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cuyas normas establece el propio lenguaje.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personas que desarrollan estos conjuntos de instrucciones se conocen como </a:t>
            </a:r>
            <a:r>
              <a:rPr lang="es-MX" sz="2800">
                <a:latin typeface="Arial Narrow" pitchFamily="34" charset="0"/>
                <a:cs typeface="Arial" charset="0"/>
              </a:rPr>
              <a:t>programadores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programador debe </a:t>
            </a:r>
            <a:r>
              <a:rPr lang="es-MX" sz="2800">
                <a:latin typeface="Arial Narrow" pitchFamily="34" charset="0"/>
                <a:cs typeface="Arial" charset="0"/>
              </a:rPr>
              <a:t>conocer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que va a utilizar y debe </a:t>
            </a:r>
            <a:r>
              <a:rPr lang="es-MX" sz="2800">
                <a:latin typeface="Arial Narrow" pitchFamily="34" charset="0"/>
                <a:cs typeface="Arial" charset="0"/>
              </a:rPr>
              <a:t>dividir el problema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que quiere resolver, en pasos detallados que pueda convertir en instrucciones precisas, que no dejen lugar a ambigüedades.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Una vez listo el programa, </a:t>
            </a:r>
            <a:r>
              <a:rPr lang="es-MX" sz="2800">
                <a:latin typeface="Arial Narrow" pitchFamily="34" charset="0"/>
                <a:cs typeface="Arial" charset="0"/>
              </a:rPr>
              <a:t>el ordenador traducirá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de programación al lenguaje de ceros y unos que ella puede procesar. 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5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Hay dos tipos de traductores para lenguajes de programación: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Interpretadores: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Traducen una línea a la vez, ejecutando cada comando a medida que se traduce. Este proceso de ejecución individual es lento y obliga a interpretar el programa cada vez que se ejecuta.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Compiladores: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Se traduce el programa completo y después se ejecuta. Aunque el proceso de compilación toma un tiempo considerable, la versión compilada se ejecuta con rapidez y puede usarse tantas veces como sea necesario.</a:t>
            </a: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04800" y="22860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Existen lenguajes de programación interpretados, lenguajes compilados y algunos que pueden aplicar ambos tipos de traductores, usando el interpretador durante la etapa de pruebas y la versión compilada una vez que se ha depurado.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conjunto de instrucciones elaboradas en lenguaje de programación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fuente.</a:t>
            </a:r>
          </a:p>
          <a:p>
            <a:pPr>
              <a:lnSpc>
                <a:spcPct val="80000"/>
              </a:lnSpc>
            </a:pPr>
            <a:endParaRPr lang="es-MX" sz="2800"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 traducido (interpretado o compilado)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objeto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abierto 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abierto” se refiere a una certificación especial otorgada por la organización Open Source Initiative, a los programas que cumplen con los siguientes criterios: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04800" y="3505200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conserva la propiedad intelectual del software, pero renuncia a cobrar royalties por su distribución.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código fuente del programa está disponible a todo individuo, grupo o empresa, sin restricciones de acceso o costo de adquisición.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permite que se hagan modificaciones y derivaciones de su trabajo, bajo el nombre original del programa.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abierto: Linux</a:t>
            </a:r>
          </a:p>
        </p:txBody>
      </p:sp>
      <p:sp>
        <p:nvSpPr>
          <p:cNvPr id="49157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  <p:bldP spid="9216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propietario 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04800" y="20574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propietario” se refiere a programas que pertenecen y son controlados por una persona o empresa. 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programas distribuidos bajo el esquema de código propietario tienen las siguientes características: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85344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Están sujetos a derechos de autor.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Su adquisición, reproducción, modificación y comercialización está restringida por el propietario.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Generalmente, el usuario sólo obtiene el código objeto. 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propietario: Windows, Microsoft Office.</a:t>
            </a: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utoUpdateAnimBg="0"/>
      <p:bldP spid="10752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Uso ilegal del software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04800" y="2138363"/>
            <a:ext cx="8534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os usuarios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utilizan el software ilegalmente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cuando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copian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usan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y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/o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distribuyen </a:t>
            </a:r>
            <a:r>
              <a:rPr lang="es-ES" sz="2800">
                <a:latin typeface="Arial Narrow" pitchFamily="34" charset="0"/>
                <a:cs typeface="Times New Roman" pitchFamily="18" charset="0"/>
              </a:rPr>
              <a:t>sin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la debida autorización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Estas actividades se denominan comúnmente “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piratería de software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” y ha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sido prácticamente imposible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detenerlas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a pesar de las sanciones legales y las múltiples demandas que se han aplicado a los infractores descubiertos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Venezuela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estos delitos se sancionan mediante la aplicación de la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 Ley Especial Contra Delitos Informáticos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Cuando se guarda un archivo en disco ¿Qué componente del sistema informático interactúa con la FAT?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3397250"/>
            <a:ext cx="8839200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Cuando se requiere guardar un archivo, el sistema operativo busca en la FAT un área disponible, almacena el archivo y, finalmente, lo identifica con su ubicación en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28600" y="534828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¿Y cuando se busca un archivo?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152400" y="6034088"/>
            <a:ext cx="883920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También es 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que interactúa con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 advAuto="0"/>
      <p:bldP spid="100357" grpId="0" autoUpdateAnimBg="0"/>
      <p:bldP spid="100360" grpId="0" build="p" autoUpdateAnimBg="0" advAuto="0"/>
      <p:bldP spid="1003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Explicar el concepto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Clasificar el software según el propósito para el que fue diseñado.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Describir las características y funciones de cada categoría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Identificar las diferentes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Reconocer las formas legales de utilizar 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Exponer los conceptos fundamentales de la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Objetivos</a:t>
            </a:r>
          </a:p>
        </p:txBody>
      </p:sp>
      <p:sp>
        <p:nvSpPr>
          <p:cNvPr id="8196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Definición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Clasificación del software según el propósito para el que fue diseñado.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sistema.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aplicación.</a:t>
            </a:r>
          </a:p>
          <a:p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Conceptos fundamentales de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219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Contenidos</a:t>
            </a:r>
          </a:p>
        </p:txBody>
      </p:sp>
      <p:sp>
        <p:nvSpPr>
          <p:cNvPr id="9220" name="Text Box 102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28600" y="2133600"/>
            <a:ext cx="6492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>
                <a:latin typeface="Arial Narrow" pitchFamily="34" charset="0"/>
              </a:rPr>
              <a:t>conjunto de instrucciones electrónicas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que le dicen al hardware lo que debe hacer.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Estos conjuntos de instrucciones también se conocen como </a:t>
            </a:r>
            <a:r>
              <a:rPr lang="es-MX">
                <a:latin typeface="Arial Narrow" pitchFamily="34" charset="0"/>
              </a:rPr>
              <a:t>programas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y cada uno de ellos se desarrolla para un propósito específico.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28600" y="4772025"/>
            <a:ext cx="6096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Cuando un ordenador usa un programa, se dice que está </a:t>
            </a:r>
            <a:r>
              <a:rPr lang="es-MX">
                <a:latin typeface="Arial Narrow" pitchFamily="34" charset="0"/>
              </a:rPr>
              <a:t>corriendo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o </a:t>
            </a:r>
            <a:r>
              <a:rPr lang="es-MX">
                <a:latin typeface="Arial Narrow" pitchFamily="34" charset="0"/>
              </a:rPr>
              <a:t>ejecutando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ese programa.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El primer paso para ejecutar un programa es </a:t>
            </a:r>
            <a:r>
              <a:rPr lang="es-MX">
                <a:latin typeface="Arial Narrow" pitchFamily="34" charset="0"/>
              </a:rPr>
              <a:t>guardarlo en la memoria RAM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Definición de software</a:t>
            </a:r>
          </a:p>
        </p:txBody>
      </p:sp>
      <p:pic>
        <p:nvPicPr>
          <p:cNvPr id="97286" name="Picture 6" descr="DESKC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5863" y="4038600"/>
            <a:ext cx="21923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  <p:bldP spid="972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49530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rgbClr val="800080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realizar tareas específicas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el usuario.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1267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del Software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04800" y="3455988"/>
            <a:ext cx="85344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usar sus propios componentes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Arial Narrow" pitchFamily="34" charset="0"/>
              </a:rPr>
              <a:t>De acuerdo con el propósito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para el que fueron desarrollados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los programas se clasifican en dos categorías:</a:t>
            </a:r>
          </a:p>
        </p:txBody>
      </p:sp>
      <p:sp>
        <p:nvSpPr>
          <p:cNvPr id="11270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6" grpId="0" autoUpdateAnimBg="0"/>
      <p:bldP spid="39947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2530</TotalTime>
  <Words>3371</Words>
  <Application>Microsoft Office PowerPoint</Application>
  <PresentationFormat>Presentación en pantalla (4:3)</PresentationFormat>
  <Paragraphs>454</Paragraphs>
  <Slides>48</Slides>
  <Notes>48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49" baseType="lpstr">
      <vt:lpstr>Equidad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</vt:vector>
  </TitlesOfParts>
  <Company>Pc - 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Operativo</dc:title>
  <dc:creator>José Francisco Méndez</dc:creator>
  <cp:lastModifiedBy>ALEX</cp:lastModifiedBy>
  <cp:revision>97</cp:revision>
  <dcterms:created xsi:type="dcterms:W3CDTF">2001-09-18T20:46:27Z</dcterms:created>
  <dcterms:modified xsi:type="dcterms:W3CDTF">2010-10-05T23:20:36Z</dcterms:modified>
</cp:coreProperties>
</file>