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43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48" r:id="rId12"/>
    <p:sldId id="349" r:id="rId13"/>
    <p:sldId id="350" r:id="rId14"/>
    <p:sldId id="351" r:id="rId15"/>
    <p:sldId id="352" r:id="rId16"/>
    <p:sldId id="353" r:id="rId17"/>
    <p:sldId id="319" r:id="rId18"/>
    <p:sldId id="318" r:id="rId19"/>
    <p:sldId id="320" r:id="rId20"/>
    <p:sldId id="317" r:id="rId21"/>
    <p:sldId id="321" r:id="rId22"/>
    <p:sldId id="271" r:id="rId23"/>
    <p:sldId id="272" r:id="rId24"/>
    <p:sldId id="322" r:id="rId25"/>
    <p:sldId id="323" r:id="rId26"/>
    <p:sldId id="324" r:id="rId27"/>
    <p:sldId id="325" r:id="rId28"/>
    <p:sldId id="326" r:id="rId29"/>
    <p:sldId id="327" r:id="rId30"/>
    <p:sldId id="275" r:id="rId31"/>
    <p:sldId id="329" r:id="rId32"/>
    <p:sldId id="276" r:id="rId33"/>
    <p:sldId id="328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278" r:id="rId42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9900"/>
    <a:srgbClr val="0000FF"/>
    <a:srgbClr val="FF6600"/>
    <a:srgbClr val="CC0000"/>
    <a:srgbClr val="66FF33"/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17" autoAdjust="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4.xml"/><Relationship Id="rId2" Type="http://schemas.openxmlformats.org/officeDocument/2006/relationships/slide" Target="slides/slide29.xml"/><Relationship Id="rId1" Type="http://schemas.openxmlformats.org/officeDocument/2006/relationships/slide" Target="slides/slide22.xml"/><Relationship Id="rId5" Type="http://schemas.openxmlformats.org/officeDocument/2006/relationships/slide" Target="slides/slide39.xml"/><Relationship Id="rId4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17</a:t>
            </a:fld>
            <a:endParaRPr lang="es-ES_tradn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40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41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D-ROM" TargetMode="External"/><Relationship Id="rId2" Type="http://schemas.openxmlformats.org/officeDocument/2006/relationships/hyperlink" Target="http://es.wikipedia.org/wiki/Computadora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4.jpeg"/><Relationship Id="rId4" Type="http://schemas.openxmlformats.org/officeDocument/2006/relationships/hyperlink" Target="http://es.wikipedia.org/wiki/Impresor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es.wikipedia.org/wiki/Red_de_ordenadores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onografias.com/trabajos12/norin/norin.shtml" TargetMode="External"/><Relationship Id="rId3" Type="http://schemas.openxmlformats.org/officeDocument/2006/relationships/hyperlink" Target="http://www.monografias.com/trabajos/adolmodin/adolmodin.shtml" TargetMode="External"/><Relationship Id="rId7" Type="http://schemas.openxmlformats.org/officeDocument/2006/relationships/hyperlink" Target="http://www.monografias.com/trabajos5/norbad/norbad.shtml" TargetMode="External"/><Relationship Id="rId2" Type="http://schemas.openxmlformats.org/officeDocument/2006/relationships/hyperlink" Target="http://www.monografias.com/trabajos7/swich/swich.s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nografias.com/trabajos6/napro/napro.shtml" TargetMode="External"/><Relationship Id="rId5" Type="http://schemas.openxmlformats.org/officeDocument/2006/relationships/hyperlink" Target="http://www.monografias.com/trabajos14/dificultades-iso/dificultades-iso.shtml" TargetMode="External"/><Relationship Id="rId10" Type="http://schemas.openxmlformats.org/officeDocument/2006/relationships/image" Target="../media/image16.jpeg"/><Relationship Id="rId4" Type="http://schemas.openxmlformats.org/officeDocument/2006/relationships/hyperlink" Target="http://www.monografias.com/trabajos13/modosi/modosi.shtml" TargetMode="External"/><Relationship Id="rId9" Type="http://schemas.openxmlformats.org/officeDocument/2006/relationships/hyperlink" Target="http://www.monografias.com/Computacion/Rede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Hardware" TargetMode="External"/><Relationship Id="rId2" Type="http://schemas.openxmlformats.org/officeDocument/2006/relationships/hyperlink" Target="http://es.wikipedia.org/wiki/Idioma_ingl%C3%A9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hyperlink" Target="http://es.wikipedia.org/wiki/Nivel_de_red" TargetMode="External"/><Relationship Id="rId4" Type="http://schemas.openxmlformats.org/officeDocument/2006/relationships/hyperlink" Target="http://es.wikipedia.org/wiki/Red_de_ordenadore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22.xml"/><Relationship Id="rId17" Type="http://schemas.openxmlformats.org/officeDocument/2006/relationships/slide" Target="slide40.xml"/><Relationship Id="rId2" Type="http://schemas.openxmlformats.org/officeDocument/2006/relationships/slide" Target="slide3.xml"/><Relationship Id="rId16" Type="http://schemas.openxmlformats.org/officeDocument/2006/relationships/slide" Target="slide3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20.xml"/><Relationship Id="rId5" Type="http://schemas.openxmlformats.org/officeDocument/2006/relationships/slide" Target="slide6.xml"/><Relationship Id="rId15" Type="http://schemas.openxmlformats.org/officeDocument/2006/relationships/slide" Target="slide32.xml"/><Relationship Id="rId10" Type="http://schemas.openxmlformats.org/officeDocument/2006/relationships/slide" Target="slide18.xml"/><Relationship Id="rId4" Type="http://schemas.openxmlformats.org/officeDocument/2006/relationships/slide" Target="slide5.xml"/><Relationship Id="rId9" Type="http://schemas.openxmlformats.org/officeDocument/2006/relationships/slide" Target="slide17.xml"/><Relationship Id="rId14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6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30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 dirty="0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858016" y="85723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6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357166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357422" y="1000108"/>
            <a:ext cx="4179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s-ES_tradnl" dirty="0" smtClean="0">
                <a:latin typeface="Tahoma" pitchFamily="34" charset="0"/>
              </a:rPr>
              <a:t>Dispositivos de Comunicación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42910" y="164305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Su función es permitir o facilitar la interacción entre dos o mas computadoras, o entre una computadora y otro periférico  externa a la computadora. Entre ello se encuentran los siguientes:</a:t>
            </a:r>
            <a:endParaRPr lang="es-ES_tradnl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000372"/>
            <a:ext cx="8572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MODEM: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módem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es un dispositivo que sirve para enviar una señal llamada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moduladora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mediante otra señal llamada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portadora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8" name="7 Imagen" descr="FAX%20MODEM%2056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786190"/>
            <a:ext cx="2643206" cy="2643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8 CuadroTexto"/>
          <p:cNvSpPr txBox="1"/>
          <p:nvPr/>
        </p:nvSpPr>
        <p:spPr>
          <a:xfrm>
            <a:off x="7286644" y="592933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102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00100" y="285728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357158" y="1214422"/>
            <a:ext cx="850112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TARJETA</a:t>
            </a:r>
            <a:r>
              <a:rPr kumimoji="0" lang="es-E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 RED</a:t>
            </a:r>
            <a:r>
              <a:rPr kumimoji="0" lang="es-E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tarjeta de red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permite la comunicación entre diferentes aparatos conectados entre si y también permite compartir recursos entre dos o más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2" tooltip="Computadora"/>
              </a:rPr>
              <a:t>computadoras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(discos duros,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3" tooltip="CD-ROM"/>
              </a:rPr>
              <a:t>CD-ROM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4" tooltip="Impresora"/>
              </a:rPr>
              <a:t>impresoras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etc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). A las tarjetas de red también se les llama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adaptador de red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NIC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Network Interface </a:t>
            </a:r>
            <a:r>
              <a:rPr kumimoji="0" lang="es-E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Card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Tarjeta de interfaz de red en español).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" name="3 Imagen" descr="TARJETA R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612" y="3000372"/>
            <a:ext cx="3810000" cy="2832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7572396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6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6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357166"/>
            <a:ext cx="8001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1214414" y="1285860"/>
            <a:ext cx="778671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CONCENTRADOR: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concentrador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hub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es un dispositivo que permite centralizar el cableado de una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2" tooltip="Red de ordenadores"/>
              </a:rPr>
              <a:t>red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y poder ampliarla. Esto significa que dicho dispositivo recibe una señal y repite esta señal emitiéndola por sus diferentes puertos.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4 Imagen" descr="CONCENTRAD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857496"/>
            <a:ext cx="3429024" cy="25780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5 CuadroTexto"/>
          <p:cNvSpPr txBox="1"/>
          <p:nvPr/>
        </p:nvSpPr>
        <p:spPr>
          <a:xfrm>
            <a:off x="7572396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00100" y="214290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571472" y="857232"/>
            <a:ext cx="81439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sng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pitchFamily="34" charset="0"/>
              </a:rPr>
              <a:t>SWITCH: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Un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2"/>
              </a:rPr>
              <a:t>Switch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es un dispositivo de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Networking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situado en la capa 2 del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3"/>
              </a:rPr>
              <a:t>modelo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de referencia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4"/>
              </a:rPr>
              <a:t>OSI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(no confundir con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5"/>
              </a:rPr>
              <a:t>ISO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6"/>
              </a:rPr>
              <a:t>Organización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Internacional para la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7"/>
              </a:rPr>
              <a:t>Normalización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).</a:t>
            </a:r>
            <a:endParaRPr kumimoji="0" lang="es-ES_tradnl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En esta capa además se encuentran las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8"/>
              </a:rPr>
              <a:t>NIC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Netwok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Interface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Card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; Placa de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  <a:hlinkClick r:id="rId9"/>
              </a:rPr>
              <a:t>Red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) pueden ser inalámbricas y los Bridges (Puentes).</a:t>
            </a:r>
            <a:endParaRPr kumimoji="0" lang="es-ES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4" name="3 Imagen" descr="SW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14546" y="2928934"/>
            <a:ext cx="4762500" cy="2419350"/>
          </a:xfrm>
          <a:prstGeom prst="rect">
            <a:avLst/>
          </a:prstGeom>
          <a:ln cmpd="dbl">
            <a:solidFill>
              <a:schemeClr val="bg1"/>
            </a:solidFill>
          </a:ln>
          <a:effectLst>
            <a:glow rad="228600">
              <a:srgbClr val="0000FF">
                <a:alpha val="4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8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88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7  0.075 -0.08267  0.125 -0.08267  C 0.175 -0.08267  0.22 -0.05067  0.25 0  C 0.22 0.05067  0.175 0.08267  0.125 0.08267  C 0.075 0.08267  0.03 0.05067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714348" y="1214422"/>
            <a:ext cx="735808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ENRUTADOR:</a:t>
            </a:r>
            <a:endParaRPr kumimoji="0" lang="es-ES_tradnl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El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enrutador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(calco del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2" tooltip="Idioma inglés"/>
              </a:rPr>
              <a:t>inglés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router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direccionador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ruteador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encaminador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es un dispositivo de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3" tooltip="Hardware"/>
              </a:rPr>
              <a:t>hardware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para interconexión de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4" tooltip="Red de ordenadores"/>
              </a:rPr>
              <a:t>red de ordenadores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que opera en la capa tres (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  <a:hlinkClick r:id="rId5" tooltip="Nivel de red"/>
              </a:rPr>
              <a:t>nivel de red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). Un enrutador es un dispositivo para la interconexión de redes informáticas que permite asegurar el enrutamiento de paquetes entre redes o determinar la ruta que debe tomar el paquete de datos.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00100" y="357166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pic>
        <p:nvPicPr>
          <p:cNvPr id="5" name="4 Imagen" descr="Rout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0364" y="3714752"/>
            <a:ext cx="2714644" cy="2714644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9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357166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TARJETA BLUETOOTH</a:t>
            </a:r>
            <a:endParaRPr lang="es-ES_tradnl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85720" y="1571613"/>
            <a:ext cx="821537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El Dongle USB con Bluetooth</a:t>
            </a:r>
            <a:r>
              <a:rPr kumimoji="0" lang="es-ES_tradnl" sz="2000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TM</a:t>
            </a: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Blue-USB</a:t>
            </a:r>
            <a:r>
              <a:rPr kumimoji="0" lang="es-ES_tradnl" sz="2000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 TM</a:t>
            </a: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 es una solución rápida, fácil y barata para los</a:t>
            </a:r>
            <a:r>
              <a:rPr kumimoji="0" lang="es-ES_tradnl" sz="20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que quieran tener una conexión BluetoothTM en su PC, dándoles la posibilidad de comunicarlo con cualquier periférico con tecnología BluetoothTM.</a:t>
            </a:r>
            <a:r>
              <a:rPr kumimoji="0" lang="es-ES_tradnl" sz="2000" dirty="0" smtClean="0">
                <a:solidFill>
                  <a:srgbClr val="222222"/>
                </a:solidFill>
                <a:ea typeface="Times New Roman" pitchFamily="18" charset="0"/>
                <a:cs typeface="Arial" pitchFamily="34" charset="0"/>
              </a:rPr>
              <a:t> La sincronización</a:t>
            </a: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 de los dispositivos Bluetooth: actualizar las bases de datos de contactos y calendarios con estos dispositivos rápidamente.</a:t>
            </a:r>
            <a:b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Arial" pitchFamily="34" charset="0"/>
              </a:rPr>
              <a:t>Enlace sin cables y conexiones en redes locales: conexión a Internet y a redes locales a través de teléfonos con tecnología Bluetooth (GSM,GPRS, CDMA) o a través de puntos de acceso a redes locales Bluetooth. </a:t>
            </a:r>
            <a:endParaRPr kumimoji="0" lang="es-ES_tradnl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6 Imagen" descr="bluetoo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786322"/>
            <a:ext cx="2414111" cy="1714512"/>
          </a:xfrm>
          <a:prstGeom prst="rect">
            <a:avLst/>
          </a:prstGeom>
          <a:effectLst>
            <a:glow rad="228600">
              <a:srgbClr val="009900">
                <a:alpha val="40000"/>
              </a:srgb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dirty="0">
                <a:latin typeface="Tahoma" pitchFamily="34" charset="0"/>
              </a:rPr>
              <a:t>Es el procedimiento mediante el cual los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 dirty="0">
                <a:latin typeface="Tahoma" pitchFamily="34" charset="0"/>
              </a:rPr>
              <a:t> crudos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 dirty="0">
                <a:latin typeface="Tahoma" pitchFamily="34" charset="0"/>
              </a:rPr>
              <a:t> en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 dirty="0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Para realizar esta transformación,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 dirty="0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 dirty="0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 dirty="0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dirty="0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 dirty="0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 dirty="0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 dirty="0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 dirty="0">
                <a:solidFill>
                  <a:srgbClr val="66FF33"/>
                </a:solidFill>
                <a:latin typeface="Tahoma" pitchFamily="34" charset="0"/>
              </a:rPr>
              <a:t>Arquitectura Von </a:t>
            </a:r>
            <a:r>
              <a:rPr kumimoji="0" lang="es-ES_tradnl" altLang="es-ES_tradnl" sz="2800" dirty="0" err="1">
                <a:solidFill>
                  <a:srgbClr val="66FF33"/>
                </a:solidFill>
                <a:latin typeface="Tahoma" pitchFamily="34" charset="0"/>
              </a:rPr>
              <a:t>Neumann</a:t>
            </a:r>
            <a:endParaRPr kumimoji="0" lang="es-ES_tradnl" altLang="es-ES_tradnl" sz="2800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572396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71868" y="428604"/>
            <a:ext cx="1856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MENU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1397000"/>
          <a:ext cx="60960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2" action="ppaction://hlinksldjump"/>
                        </a:rPr>
                        <a:t>ELEMENTOS DE UN SISTEMA INFORMATICO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3" action="ppaction://hlinksldjump"/>
                        </a:rPr>
                        <a:t>¿QUE ES UN ORDENADOR?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4" action="ppaction://hlinksldjump"/>
                        </a:rPr>
                        <a:t>OBEJETIVOS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5" action="ppaction://hlinksldjump"/>
                        </a:rPr>
                        <a:t>CONTENIDOS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6" action="ppaction://hlinksldjump"/>
                        </a:rPr>
                        <a:t>HARDWARE</a:t>
                      </a:r>
                      <a:r>
                        <a:rPr lang="es-ES_tradnl" dirty="0" smtClean="0"/>
                        <a:t> 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7" action="ppaction://hlinksldjump"/>
                        </a:rPr>
                        <a:t>CLASIFICAION DEL HARDWARE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8" action="ppaction://hlinksldjump"/>
                        </a:rPr>
                        <a:t>DIPOSITIVOS DE COMUNICACIÓN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9" action="ppaction://hlinksldjump"/>
                        </a:rPr>
                        <a:t>PROCESAMIENTO DE DATOS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10" action="ppaction://hlinksldjump"/>
                        </a:rPr>
                        <a:t>ELEMENTOS DEL HARDWARE (ARQ. VON NEUMANN)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1" action="ppaction://hlinksldjump"/>
                        </a:rPr>
                        <a:t>REPASO 1 Y 2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2" action="ppaction://hlinksldjump"/>
                        </a:rPr>
                        <a:t>PROCESADOR O CPU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3" action="ppaction://hlinksldjump"/>
                        </a:rPr>
                        <a:t>MEMORIA PRINCIPAL Y MEM. ROM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14" action="ppaction://hlinksldjump"/>
                        </a:rPr>
                        <a:t>El </a:t>
                      </a:r>
                      <a:r>
                        <a:rPr lang="en-US" dirty="0" smtClean="0">
                          <a:hlinkClick r:id="rId14" action="ppaction://hlinksldjump"/>
                        </a:rPr>
                        <a:t>BIOS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5" action="ppaction://hlinksldjump"/>
                        </a:rPr>
                        <a:t>MEMORIA RAM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6" action="ppaction://hlinksldjump"/>
                        </a:rPr>
                        <a:t>MEMORIA CACHE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hlinkClick r:id="rId17" action="ppaction://hlinksldjump"/>
                        </a:rPr>
                        <a:t>TECNOLOGIAS RECIENTES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786710" y="78579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72396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72396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72396" y="107154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643834" y="100010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96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una </a:t>
            </a:r>
            <a:r>
              <a:rPr kumimoji="0" lang="es-ES_tradnl" b="1" dirty="0" smtClean="0">
                <a:solidFill>
                  <a:schemeClr val="folHlink"/>
                </a:solidFill>
                <a:latin typeface="Tahoma" pitchFamily="34" charset="0"/>
              </a:rPr>
              <a:t>computadora</a:t>
            </a:r>
          </a:p>
          <a:p>
            <a:pPr eaLnBrk="0" hangingPunct="0"/>
            <a:endParaRPr kumimoji="0" lang="es-ES_tradnl" dirty="0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 dirty="0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dirty="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Hardware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Software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Datos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Personas: Usuarios, operadores, programadores.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43636" y="614364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El BIOS (Basic Input/Output </a:t>
            </a:r>
            <a:r>
              <a:rPr kumimoji="0" lang="es-ES_tradnl" sz="3200" b="1" dirty="0" err="1">
                <a:latin typeface="Tahoma" pitchFamily="34" charset="0"/>
              </a:rPr>
              <a:t>System</a:t>
            </a:r>
            <a:r>
              <a:rPr kumimoji="0" lang="es-ES_tradnl" sz="3200" b="1" dirty="0">
                <a:latin typeface="Tahoma" pitchFamily="34" charset="0"/>
              </a:rPr>
              <a:t>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00958" y="100010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5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5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 dirty="0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dirty="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 dirty="0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dirty="0">
                <a:latin typeface="Tahoma" pitchFamily="34" charset="0"/>
              </a:rPr>
              <a:t>El uso de circuitos altamente integrados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282" y="628652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3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00958" y="14287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643834" y="100010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 dirty="0">
                <a:latin typeface="Tahoma" pitchFamily="34" charset="0"/>
              </a:rPr>
              <a:t>.</a:t>
            </a:r>
            <a:r>
              <a:rPr kumimoji="0" lang="es-MX" sz="2800" dirty="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 dirty="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 dirty="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 dirty="0">
                <a:latin typeface="Tahoma" pitchFamily="34" charset="0"/>
              </a:rPr>
              <a:t>.</a:t>
            </a:r>
            <a:endParaRPr kumimoji="0" lang="es-ES_tradnl" sz="2800" dirty="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Objetivos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000892" y="857232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Procesamiento de datos</a:t>
            </a:r>
            <a:r>
              <a:rPr kumimoji="0" lang="es-ES" sz="2800" dirty="0">
                <a:latin typeface="Tahoma" pitchFamily="34" charset="0"/>
              </a:rPr>
              <a:t>.</a:t>
            </a:r>
            <a:endParaRPr kumimoji="0" lang="es-MX" sz="2800" dirty="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 dirty="0">
                <a:latin typeface="Tahoma" pitchFamily="34" charset="0"/>
              </a:rPr>
              <a:t>Relación entre los elementos del hardware: Arquitectura Von </a:t>
            </a:r>
            <a:r>
              <a:rPr kumimoji="0" lang="es-MX" sz="2800" dirty="0" err="1">
                <a:latin typeface="Tahoma" pitchFamily="34" charset="0"/>
              </a:rPr>
              <a:t>Neumann</a:t>
            </a:r>
            <a:r>
              <a:rPr kumimoji="0" lang="es-MX" sz="2800">
                <a:latin typeface="Tahoma" pitchFamily="34" charset="0"/>
              </a:rPr>
              <a:t>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429520" y="571501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429256" y="621508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858016" y="85723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5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858016" y="85723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5" action="ppaction://hlinksldjump"/>
              </a:rPr>
              <a:t>MENU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2041</TotalTime>
  <Words>2021</Words>
  <Application>Microsoft PowerPoint</Application>
  <PresentationFormat>Presentación en pantalla (4:3)</PresentationFormat>
  <Paragraphs>350</Paragraphs>
  <Slides>41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NENA</cp:lastModifiedBy>
  <cp:revision>126</cp:revision>
  <dcterms:created xsi:type="dcterms:W3CDTF">2001-09-11T21:39:29Z</dcterms:created>
  <dcterms:modified xsi:type="dcterms:W3CDTF">2010-10-12T15:20:04Z</dcterms:modified>
</cp:coreProperties>
</file>