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9" r:id="rId1"/>
  </p:sldMasterIdLst>
  <p:notesMasterIdLst>
    <p:notesMasterId r:id="rId38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48" r:id="rId12"/>
    <p:sldId id="319" r:id="rId13"/>
    <p:sldId id="318" r:id="rId14"/>
    <p:sldId id="320" r:id="rId15"/>
    <p:sldId id="317" r:id="rId16"/>
    <p:sldId id="321" r:id="rId17"/>
    <p:sldId id="27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275" r:id="rId26"/>
    <p:sldId id="329" r:id="rId27"/>
    <p:sldId id="276" r:id="rId28"/>
    <p:sldId id="328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78" r:id="rId3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33"/>
    <a:srgbClr val="FF0066"/>
    <a:srgbClr val="FF6600"/>
    <a:srgbClr val="CC0000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571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9.xml"/><Relationship Id="rId2" Type="http://schemas.openxmlformats.org/officeDocument/2006/relationships/slide" Target="slides/slide24.xml"/><Relationship Id="rId1" Type="http://schemas.openxmlformats.org/officeDocument/2006/relationships/slide" Target="slides/slide17.xml"/><Relationship Id="rId5" Type="http://schemas.openxmlformats.org/officeDocument/2006/relationships/slide" Target="slides/slide34.xml"/><Relationship Id="rId4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36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6.xml"/><Relationship Id="rId3" Type="http://schemas.openxmlformats.org/officeDocument/2006/relationships/slide" Target="slide12.xml"/><Relationship Id="rId7" Type="http://schemas.openxmlformats.org/officeDocument/2006/relationships/slide" Target="slide24.xml"/><Relationship Id="rId12" Type="http://schemas.openxmlformats.org/officeDocument/2006/relationships/slide" Target="slide3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33.xml"/><Relationship Id="rId5" Type="http://schemas.openxmlformats.org/officeDocument/2006/relationships/slide" Target="slide14.xml"/><Relationship Id="rId10" Type="http://schemas.openxmlformats.org/officeDocument/2006/relationships/slide" Target="slide27.xml"/><Relationship Id="rId4" Type="http://schemas.openxmlformats.org/officeDocument/2006/relationships/slide" Target="slide13.xml"/><Relationship Id="rId9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 dirty="0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074" grpId="0"/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dirty="0">
                <a:latin typeface="Tahoma" pitchFamily="34" charset="0"/>
              </a:rPr>
              <a:t>Cada pieza de hardware, forma parte de una </a:t>
            </a:r>
            <a:r>
              <a:rPr kumimoji="0" lang="es-ES_tradnl" dirty="0" smtClean="0">
                <a:latin typeface="Tahoma" pitchFamily="34" charset="0"/>
              </a:rPr>
              <a:t>de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seis</a:t>
            </a:r>
            <a:r>
              <a:rPr kumimoji="0" lang="es-ES_tradnl" dirty="0" smtClean="0">
                <a:latin typeface="Tahoma" pitchFamily="34" charset="0"/>
              </a:rPr>
              <a:t>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categorías</a:t>
            </a:r>
            <a:r>
              <a:rPr kumimoji="0" lang="es-ES_tradnl" dirty="0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857224" y="128586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Hardware</a:t>
            </a:r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1066800" y="2428868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dirty="0">
                <a:latin typeface="Tahoma" pitchFamily="34" charset="0"/>
              </a:rPr>
              <a:t>Cada pieza de hardware, forma parte de una </a:t>
            </a:r>
            <a:r>
              <a:rPr kumimoji="0" lang="es-ES_tradnl" dirty="0" smtClean="0">
                <a:latin typeface="Tahoma" pitchFamily="34" charset="0"/>
              </a:rPr>
              <a:t>de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seis</a:t>
            </a:r>
            <a:r>
              <a:rPr kumimoji="0" lang="es-ES_tradnl" dirty="0" smtClean="0">
                <a:latin typeface="Tahoma" pitchFamily="34" charset="0"/>
              </a:rPr>
              <a:t>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categorías</a:t>
            </a:r>
            <a:r>
              <a:rPr kumimoji="0" lang="es-ES_tradnl" dirty="0">
                <a:latin typeface="Tahoma" pitchFamily="34" charset="0"/>
              </a:rPr>
              <a:t>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57356" y="6072206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Tahoma" pitchFamily="34" charset="0"/>
                <a:cs typeface="Tahoma" pitchFamily="34" charset="0"/>
              </a:rPr>
              <a:t>Dispositivos de Comunicación</a:t>
            </a:r>
            <a:endParaRPr lang="es-ES" sz="28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62" name="61 Grupo"/>
          <p:cNvGrpSpPr/>
          <p:nvPr/>
        </p:nvGrpSpPr>
        <p:grpSpPr>
          <a:xfrm>
            <a:off x="1571604" y="3429000"/>
            <a:ext cx="6000792" cy="2491577"/>
            <a:chOff x="1785918" y="2643182"/>
            <a:chExt cx="6000792" cy="2491577"/>
          </a:xfrm>
        </p:grpSpPr>
        <p:pic>
          <p:nvPicPr>
            <p:cNvPr id="1028" name="Picture 4" descr="http://comps.fotosearch.com/comp/UNN/UNN430/jusikgeo-risa-comunicacion_~u11606826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86116" y="2928934"/>
              <a:ext cx="3168100" cy="2185990"/>
            </a:xfrm>
            <a:prstGeom prst="rect">
              <a:avLst/>
            </a:prstGeom>
            <a:noFill/>
          </p:spPr>
        </p:pic>
        <p:cxnSp>
          <p:nvCxnSpPr>
            <p:cNvPr id="9" name="8 Conector recto de flecha"/>
            <p:cNvCxnSpPr/>
            <p:nvPr/>
          </p:nvCxnSpPr>
          <p:spPr>
            <a:xfrm>
              <a:off x="6286512" y="4286256"/>
              <a:ext cx="357190" cy="500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>
            <a:xfrm rot="10800000" flipV="1">
              <a:off x="2928926" y="4429132"/>
              <a:ext cx="357190" cy="500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6643702" y="4214818"/>
              <a:ext cx="1143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Conector RJ45</a:t>
              </a:r>
              <a:endParaRPr lang="es-ES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000232" y="4286256"/>
              <a:ext cx="928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 smtClean="0"/>
                <a:t>Puentes</a:t>
              </a:r>
              <a:endParaRPr lang="es-ES" sz="1200" dirty="0"/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>
              <a:off x="6143636" y="4786322"/>
              <a:ext cx="357190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6572264" y="4786322"/>
              <a:ext cx="1214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Puertas de Enlace</a:t>
              </a:r>
              <a:endParaRPr lang="es-ES" sz="1200" dirty="0"/>
            </a:p>
          </p:txBody>
        </p:sp>
        <p:cxnSp>
          <p:nvCxnSpPr>
            <p:cNvPr id="19" name="18 Conector recto de flecha"/>
            <p:cNvCxnSpPr/>
            <p:nvPr/>
          </p:nvCxnSpPr>
          <p:spPr>
            <a:xfrm rot="10800000" flipV="1">
              <a:off x="3000364" y="4857760"/>
              <a:ext cx="357190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2500298" y="4857760"/>
              <a:ext cx="5000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Hubs</a:t>
              </a:r>
              <a:endParaRPr lang="es-ES" sz="1200" dirty="0"/>
            </a:p>
          </p:txBody>
        </p:sp>
        <p:cxnSp>
          <p:nvCxnSpPr>
            <p:cNvPr id="23" name="22 Conector recto de flecha"/>
            <p:cNvCxnSpPr/>
            <p:nvPr/>
          </p:nvCxnSpPr>
          <p:spPr>
            <a:xfrm>
              <a:off x="6286512" y="386080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6643702" y="3722300"/>
              <a:ext cx="785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Servidor</a:t>
              </a:r>
              <a:endParaRPr lang="es-ES" sz="1200" dirty="0"/>
            </a:p>
          </p:txBody>
        </p:sp>
        <p:cxnSp>
          <p:nvCxnSpPr>
            <p:cNvPr id="28" name="27 Conector recto de flecha"/>
            <p:cNvCxnSpPr/>
            <p:nvPr/>
          </p:nvCxnSpPr>
          <p:spPr>
            <a:xfrm rot="10800000">
              <a:off x="2857488" y="3859212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CuadroTexto"/>
            <p:cNvSpPr txBox="1"/>
            <p:nvPr/>
          </p:nvSpPr>
          <p:spPr>
            <a:xfrm>
              <a:off x="1928794" y="3722300"/>
              <a:ext cx="857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 smtClean="0"/>
                <a:t>Bluetooth</a:t>
              </a:r>
              <a:endParaRPr lang="es-ES" sz="1200" dirty="0"/>
            </a:p>
          </p:txBody>
        </p:sp>
        <p:cxnSp>
          <p:nvCxnSpPr>
            <p:cNvPr id="38" name="37 Conector recto de flecha"/>
            <p:cNvCxnSpPr/>
            <p:nvPr/>
          </p:nvCxnSpPr>
          <p:spPr>
            <a:xfrm flipV="1">
              <a:off x="6215074" y="3573464"/>
              <a:ext cx="357190" cy="698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CuadroTexto"/>
            <p:cNvSpPr txBox="1"/>
            <p:nvPr/>
          </p:nvSpPr>
          <p:spPr>
            <a:xfrm>
              <a:off x="6429388" y="3429000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 smtClean="0"/>
                <a:t>Cable UTP</a:t>
              </a:r>
              <a:endParaRPr lang="es-ES" sz="1200" dirty="0"/>
            </a:p>
          </p:txBody>
        </p:sp>
        <p:cxnSp>
          <p:nvCxnSpPr>
            <p:cNvPr id="41" name="40 Conector recto de flecha"/>
            <p:cNvCxnSpPr/>
            <p:nvPr/>
          </p:nvCxnSpPr>
          <p:spPr>
            <a:xfrm rot="10800000">
              <a:off x="2857488" y="3500438"/>
              <a:ext cx="357190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42 CuadroTexto"/>
            <p:cNvSpPr txBox="1"/>
            <p:nvPr/>
          </p:nvSpPr>
          <p:spPr>
            <a:xfrm>
              <a:off x="1785918" y="3357562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Tarjeta de Red</a:t>
              </a:r>
              <a:endParaRPr lang="es-ES" sz="1200" dirty="0"/>
            </a:p>
          </p:txBody>
        </p:sp>
        <p:cxnSp>
          <p:nvCxnSpPr>
            <p:cNvPr id="44" name="43 Conector recto de flecha"/>
            <p:cNvCxnSpPr/>
            <p:nvPr/>
          </p:nvCxnSpPr>
          <p:spPr>
            <a:xfrm flipV="1">
              <a:off x="6072198" y="3286124"/>
              <a:ext cx="357190" cy="714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48 CuadroTexto"/>
            <p:cNvSpPr txBox="1"/>
            <p:nvPr/>
          </p:nvSpPr>
          <p:spPr>
            <a:xfrm>
              <a:off x="6357950" y="3071810"/>
              <a:ext cx="6429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Modem</a:t>
              </a:r>
              <a:endParaRPr lang="es-ES" sz="1200" dirty="0"/>
            </a:p>
          </p:txBody>
        </p:sp>
        <p:cxnSp>
          <p:nvCxnSpPr>
            <p:cNvPr id="52" name="51 Conector recto de flecha"/>
            <p:cNvCxnSpPr/>
            <p:nvPr/>
          </p:nvCxnSpPr>
          <p:spPr>
            <a:xfrm rot="10800000">
              <a:off x="2928926" y="3214686"/>
              <a:ext cx="357190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CuadroTexto"/>
            <p:cNvSpPr txBox="1"/>
            <p:nvPr/>
          </p:nvSpPr>
          <p:spPr>
            <a:xfrm>
              <a:off x="2214546" y="3000372"/>
              <a:ext cx="857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Celulares</a:t>
              </a:r>
              <a:endParaRPr lang="es-ES" sz="1200" dirty="0"/>
            </a:p>
          </p:txBody>
        </p:sp>
        <p:cxnSp>
          <p:nvCxnSpPr>
            <p:cNvPr id="56" name="55 Conector recto de flecha"/>
            <p:cNvCxnSpPr/>
            <p:nvPr/>
          </p:nvCxnSpPr>
          <p:spPr>
            <a:xfrm rot="5400000" flipH="1" flipV="1">
              <a:off x="4571206" y="3071810"/>
              <a:ext cx="28654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60 CuadroTexto"/>
            <p:cNvSpPr txBox="1"/>
            <p:nvPr/>
          </p:nvSpPr>
          <p:spPr>
            <a:xfrm>
              <a:off x="4143372" y="2643182"/>
              <a:ext cx="10715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dirty="0" smtClean="0"/>
                <a:t>Modem </a:t>
              </a:r>
              <a:r>
                <a:rPr lang="es-ES" sz="1200" dirty="0" err="1" smtClean="0"/>
                <a:t>Switch</a:t>
              </a:r>
              <a:endParaRPr lang="es-ES" sz="1200" dirty="0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 dirty="0">
                <a:latin typeface="Tahoma" pitchFamily="34" charset="0"/>
              </a:rPr>
              <a:t>Procesamiento de datos</a:t>
            </a:r>
          </a:p>
        </p:txBody>
      </p:sp>
      <p:sp>
        <p:nvSpPr>
          <p:cNvPr id="5" name="4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501090" y="6286520"/>
            <a:ext cx="500066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78579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86182" y="3571876"/>
            <a:ext cx="1909770" cy="20002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 dirty="0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 dirty="0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000628" y="5643578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4071934" y="3714752"/>
            <a:ext cx="1360684" cy="64633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kumimoji="0" lang="es-ES_tradnl" altLang="es-ES_tradnl" sz="1800" dirty="0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 sz="1800" dirty="0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071935" y="4643446"/>
            <a:ext cx="1285884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kumimoji="0" lang="es-ES_tradnl" altLang="es-ES_tradnl" sz="2000" dirty="0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 sz="2000" dirty="0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1785926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 dirty="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  <p:sp>
        <p:nvSpPr>
          <p:cNvPr id="15" name="14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501090" y="6357958"/>
            <a:ext cx="50006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4570412" y="2786058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4999040" y="2786058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3571868" y="235743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ahoma" pitchFamily="34" charset="0"/>
                <a:cs typeface="Tahoma" pitchFamily="34" charset="0"/>
              </a:rPr>
              <a:t>Comunicación</a:t>
            </a:r>
            <a:endParaRPr lang="es-E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  <p:bldP spid="16" grpId="0" animBg="1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Arquitectura Von Neumann</a:t>
            </a:r>
          </a:p>
        </p:txBody>
      </p:sp>
      <p:sp>
        <p:nvSpPr>
          <p:cNvPr id="5" name="4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572528" y="6357958"/>
            <a:ext cx="428628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¿Cómo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 dirty="0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Dispositivos de almacenamiento secundario</a:t>
            </a:r>
            <a:endParaRPr kumimoji="0" lang="es-ES_tradnl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14546" y="5500702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ahoma" pitchFamily="34" charset="0"/>
                <a:cs typeface="Tahoma" pitchFamily="34" charset="0"/>
              </a:rPr>
              <a:t>Dispositivos de Comunicación</a:t>
            </a:r>
            <a:endParaRPr lang="es-E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dirty="0">
                <a:latin typeface="Tahoma" pitchFamily="34" charset="0"/>
              </a:rPr>
              <a:t>¿Cómo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 dirty="0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 dirty="0">
              <a:latin typeface="Tahoma" pitchFamily="34" charset="0"/>
            </a:endParaRPr>
          </a:p>
          <a:p>
            <a:pPr algn="ctr" eaLnBrk="0" hangingPunct="0"/>
            <a:r>
              <a:rPr kumimoji="0" lang="es-ES_tradnl" dirty="0">
                <a:latin typeface="Tahoma" pitchFamily="34" charset="0"/>
              </a:rPr>
              <a:t>Según el modelo llamado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Compuesto por dos elementos: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 dirty="0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429652" y="6286520"/>
            <a:ext cx="571472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397000"/>
          <a:ext cx="6096000" cy="505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88926">
                <a:tc>
                  <a:txBody>
                    <a:bodyPr/>
                    <a:lstStyle/>
                    <a:p>
                      <a:r>
                        <a:rPr lang="es-ES" dirty="0" smtClean="0"/>
                        <a:t>COMPUTADORA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HARDWARE</a:t>
                      </a:r>
                      <a:endParaRPr lang="es-MX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2" action="ppaction://hlinksldjump"/>
                        </a:rPr>
                        <a:t>Clasificación del Hardware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3" action="ppaction://hlinksldjump"/>
                        </a:rPr>
                        <a:t>Procesamiento de datos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4" action="ppaction://hlinksldjump"/>
                        </a:rPr>
                        <a:t>Relación entre los elementos de Hardware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5" action="ppaction://hlinksldjump"/>
                        </a:rPr>
                        <a:t>Arquitectura Von Neumann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6" action="ppaction://hlinksldjump"/>
                        </a:rPr>
                        <a:t>El procesador o CPU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7" action="ppaction://hlinksldjump"/>
                        </a:rPr>
                        <a:t>Memoria principal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8" action="ppaction://hlinksldjump"/>
                        </a:rPr>
                        <a:t>Memoria ROM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9" action="ppaction://hlinksldjump"/>
                        </a:rPr>
                        <a:t>El BIOS (Basic Input/Output </a:t>
                      </a:r>
                      <a:r>
                        <a:rPr kumimoji="0" lang="es-ES_tradnl" sz="1800" b="1" dirty="0" err="1" smtClean="0">
                          <a:latin typeface="Tahoma" pitchFamily="34" charset="0"/>
                          <a:hlinkClick r:id="rId9" action="ppaction://hlinksldjump"/>
                        </a:rPr>
                        <a:t>System</a:t>
                      </a:r>
                      <a:r>
                        <a:rPr kumimoji="0" lang="es-ES_tradnl" sz="1800" b="1" dirty="0" smtClean="0">
                          <a:latin typeface="Tahoma" pitchFamily="34" charset="0"/>
                          <a:hlinkClick r:id="rId9" action="ppaction://hlinksldjump"/>
                        </a:rPr>
                        <a:t>)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10" action="ppaction://hlinksldjump"/>
                        </a:rPr>
                        <a:t>Memoria RAM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11" action="ppaction://hlinksldjump"/>
                        </a:rPr>
                        <a:t>Memoria Caché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12" action="ppaction://hlinksldjump"/>
                        </a:rPr>
                        <a:t>Tecnologías recientes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_tradnl" sz="1800" b="1" dirty="0" smtClean="0">
                        <a:latin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b="1" dirty="0" smtClean="0">
                          <a:solidFill>
                            <a:schemeClr val="tx1"/>
                          </a:solidFill>
                          <a:latin typeface="Tahoma" pitchFamily="34" charset="0"/>
                          <a:hlinkClick r:id="rId13" action="ppaction://hlinksldjump"/>
                        </a:rPr>
                        <a:t>Tema: Componentes físicos de un ordenador</a:t>
                      </a:r>
                      <a:endParaRPr kumimoji="0" lang="es-ES_tradnl" dirty="0" smtClean="0">
                        <a:solidFill>
                          <a:schemeClr val="tx1"/>
                        </a:solidFill>
                        <a:latin typeface="Tahoma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00298" y="357166"/>
            <a:ext cx="4214842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chemeClr val="accent1">
                    <a:lumMod val="50000"/>
                  </a:schemeClr>
                </a:solidFill>
                <a:latin typeface="Algerian" pitchFamily="82" charset="0"/>
              </a:rPr>
              <a:t>MENU </a:t>
            </a:r>
            <a:endParaRPr lang="es-MX" sz="4000" dirty="0">
              <a:solidFill>
                <a:schemeClr val="accent1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420802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 dirty="0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 dirty="0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 dirty="0">
                <a:latin typeface="Tahoma" pitchFamily="34" charset="0"/>
              </a:rPr>
              <a:t>Memoria ROM (</a:t>
            </a:r>
            <a:r>
              <a:rPr kumimoji="0" lang="es-ES_tradnl" dirty="0" err="1">
                <a:latin typeface="Tahoma" pitchFamily="34" charset="0"/>
              </a:rPr>
              <a:t>Read</a:t>
            </a:r>
            <a:r>
              <a:rPr kumimoji="0" lang="es-ES_tradnl" dirty="0">
                <a:latin typeface="Tahoma" pitchFamily="34" charset="0"/>
              </a:rPr>
              <a:t> </a:t>
            </a:r>
            <a:r>
              <a:rPr kumimoji="0" lang="es-ES_tradnl" dirty="0" err="1">
                <a:latin typeface="Tahoma" pitchFamily="34" charset="0"/>
              </a:rPr>
              <a:t>Only</a:t>
            </a:r>
            <a:r>
              <a:rPr kumimoji="0" lang="es-ES_tradnl" dirty="0">
                <a:latin typeface="Tahoma" pitchFamily="34" charset="0"/>
              </a:rPr>
              <a:t> </a:t>
            </a:r>
            <a:r>
              <a:rPr kumimoji="0" lang="es-ES_tradnl" dirty="0" err="1">
                <a:latin typeface="Tahoma" pitchFamily="34" charset="0"/>
              </a:rPr>
              <a:t>Memory</a:t>
            </a:r>
            <a:r>
              <a:rPr kumimoji="0" lang="es-ES_tradnl" dirty="0">
                <a:latin typeface="Tahoma" pitchFamily="34" charset="0"/>
              </a:rPr>
              <a:t>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 dirty="0">
                <a:latin typeface="Tahoma" pitchFamily="34" charset="0"/>
              </a:rPr>
              <a:t>Memoria RAM (</a:t>
            </a:r>
            <a:r>
              <a:rPr kumimoji="0" lang="es-ES_tradnl" dirty="0" err="1">
                <a:latin typeface="Tahoma" pitchFamily="34" charset="0"/>
              </a:rPr>
              <a:t>Random</a:t>
            </a:r>
            <a:r>
              <a:rPr kumimoji="0" lang="es-ES_tradnl" dirty="0">
                <a:latin typeface="Tahoma" pitchFamily="34" charset="0"/>
              </a:rPr>
              <a:t> Access </a:t>
            </a:r>
            <a:r>
              <a:rPr kumimoji="0" lang="es-ES_tradnl" dirty="0" err="1">
                <a:latin typeface="Tahoma" pitchFamily="34" charset="0"/>
              </a:rPr>
              <a:t>Memory</a:t>
            </a:r>
            <a:r>
              <a:rPr kumimoji="0" lang="es-ES_tradnl" dirty="0">
                <a:latin typeface="Tahoma" pitchFamily="34" charset="0"/>
              </a:rPr>
              <a:t>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501090" y="6357958"/>
            <a:ext cx="50006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501090" y="6286520"/>
            <a:ext cx="500034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BIOS (Basic Input/Output </a:t>
            </a:r>
            <a:r>
              <a:rPr kumimoji="0" lang="es-ES_tradnl" sz="3200" b="1" dirty="0" err="1">
                <a:latin typeface="Tahoma" pitchFamily="34" charset="0"/>
              </a:rPr>
              <a:t>System</a:t>
            </a:r>
            <a:r>
              <a:rPr kumimoji="0" lang="es-ES_tradnl" sz="3200" b="1" dirty="0">
                <a:latin typeface="Tahoma" pitchFamily="34" charset="0"/>
              </a:rPr>
              <a:t>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Botón de acción: Hacia atrás o Anterior">
            <a:hlinkClick r:id="rId5" action="ppaction://hlinksldjump" highlightClick="1"/>
          </p:cNvPr>
          <p:cNvSpPr/>
          <p:nvPr/>
        </p:nvSpPr>
        <p:spPr>
          <a:xfrm>
            <a:off x="8572528" y="6429396"/>
            <a:ext cx="428628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572528" y="6357958"/>
            <a:ext cx="428628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 dirty="0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 dirty="0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428628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 dirty="0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 dirty="0">
                <a:latin typeface="Arial" charset="0"/>
                <a:cs typeface="Arial" charset="0"/>
              </a:rPr>
              <a:t>. </a:t>
            </a:r>
            <a:endParaRPr kumimoji="0" lang="es-MX" dirty="0">
              <a:latin typeface="Arial" charset="0"/>
              <a:cs typeface="Arial" charset="0"/>
            </a:endParaRPr>
          </a:p>
          <a:p>
            <a:pPr eaLnBrk="0" hangingPunct="0"/>
            <a:endParaRPr kumimoji="0" lang="es-MX" dirty="0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 dirty="0">
                <a:latin typeface="Arial" charset="0"/>
                <a:cs typeface="Arial" charset="0"/>
              </a:rPr>
              <a:t>A causa de su alta velocidad , durabilidad y bajos requerimientos, son ideales para </a:t>
            </a:r>
            <a:r>
              <a:rPr kumimoji="0" lang="es-MX" dirty="0" err="1">
                <a:latin typeface="Arial" charset="0"/>
                <a:cs typeface="Arial" charset="0"/>
              </a:rPr>
              <a:t>camaras</a:t>
            </a:r>
            <a:r>
              <a:rPr kumimoji="0" lang="es-MX" dirty="0">
                <a:latin typeface="Arial" charset="0"/>
                <a:cs typeface="Arial" charset="0"/>
              </a:rPr>
              <a:t> digitales, </a:t>
            </a:r>
            <a:r>
              <a:rPr kumimoji="0" lang="es-MX" dirty="0" err="1">
                <a:latin typeface="Arial" charset="0"/>
                <a:cs typeface="Arial" charset="0"/>
              </a:rPr>
              <a:t>telefonos</a:t>
            </a:r>
            <a:r>
              <a:rPr kumimoji="0" lang="es-MX" dirty="0">
                <a:latin typeface="Arial" charset="0"/>
                <a:cs typeface="Arial" charset="0"/>
              </a:rPr>
              <a:t> celulares, impresoras, </a:t>
            </a:r>
            <a:r>
              <a:rPr kumimoji="0" lang="es-MX" dirty="0" err="1">
                <a:latin typeface="Arial" charset="0"/>
                <a:cs typeface="Arial" charset="0"/>
              </a:rPr>
              <a:t>palmPCs</a:t>
            </a:r>
            <a:r>
              <a:rPr kumimoji="0" lang="es-MX" dirty="0">
                <a:latin typeface="Arial" charset="0"/>
                <a:cs typeface="Arial" charset="0"/>
              </a:rPr>
              <a:t>, </a:t>
            </a:r>
            <a:r>
              <a:rPr kumimoji="0" lang="es-MX" dirty="0" err="1">
                <a:latin typeface="Arial" charset="0"/>
                <a:cs typeface="Arial" charset="0"/>
              </a:rPr>
              <a:t>pagers</a:t>
            </a:r>
            <a:r>
              <a:rPr kumimoji="0" lang="es-MX" dirty="0">
                <a:latin typeface="Arial" charset="0"/>
                <a:cs typeface="Arial" charset="0"/>
              </a:rPr>
              <a:t>, etc.</a:t>
            </a:r>
            <a:endParaRPr kumimoji="0" lang="es-ES_tradnl" dirty="0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429652" y="6286520"/>
            <a:ext cx="50006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6" name="5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429652" y="6286520"/>
            <a:ext cx="500066" cy="39947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dirty="0">
                <a:latin typeface="Tahoma" pitchFamily="34" charset="0"/>
              </a:rPr>
              <a:t>Cada pieza de hardware, forma parte de una de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seis categorías</a:t>
            </a:r>
            <a:r>
              <a:rPr kumimoji="0" lang="es-ES_tradnl" dirty="0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 dirty="0">
                <a:latin typeface="Tahoma" pitchFamily="34" charset="0"/>
              </a:rPr>
              <a:t>Memoria principal</a:t>
            </a:r>
          </a:p>
        </p:txBody>
      </p:sp>
      <p:sp>
        <p:nvSpPr>
          <p:cNvPr id="9" name="8 Botón de acción: Hacia atrás o Anterior">
            <a:hlinkClick r:id="rId5" action="ppaction://hlinksldjump" highlightClick="1"/>
          </p:cNvPr>
          <p:cNvSpPr/>
          <p:nvPr/>
        </p:nvSpPr>
        <p:spPr>
          <a:xfrm>
            <a:off x="8501090" y="6357958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dirty="0">
                <a:latin typeface="Tahoma" pitchFamily="34" charset="0"/>
              </a:rPr>
              <a:t>Cada pieza de hardware, forma parte de una de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seis categorías</a:t>
            </a:r>
            <a:r>
              <a:rPr kumimoji="0" lang="es-ES_tradnl" dirty="0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785786" y="5715016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29256" y="5715016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714752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1646</Words>
  <Application>Microsoft PowerPoint</Application>
  <PresentationFormat>Presentación en pantalla (4:3)</PresentationFormat>
  <Paragraphs>317</Paragraphs>
  <Slides>36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TigerXP</cp:lastModifiedBy>
  <cp:revision>118</cp:revision>
  <dcterms:created xsi:type="dcterms:W3CDTF">2001-09-11T21:39:29Z</dcterms:created>
  <dcterms:modified xsi:type="dcterms:W3CDTF">2010-09-09T12:08:03Z</dcterms:modified>
</cp:coreProperties>
</file>