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9" r:id="rId1"/>
  </p:sldMasterIdLst>
  <p:notesMasterIdLst>
    <p:notesMasterId r:id="rId38"/>
  </p:notesMasterIdLst>
  <p:sldIdLst>
    <p:sldId id="306" r:id="rId2"/>
    <p:sldId id="347" r:id="rId3"/>
    <p:sldId id="345" r:id="rId4"/>
    <p:sldId id="346" r:id="rId5"/>
    <p:sldId id="313" r:id="rId6"/>
    <p:sldId id="344" r:id="rId7"/>
    <p:sldId id="312" r:id="rId8"/>
    <p:sldId id="314" r:id="rId9"/>
    <p:sldId id="315" r:id="rId10"/>
    <p:sldId id="316" r:id="rId11"/>
    <p:sldId id="348" r:id="rId12"/>
    <p:sldId id="319" r:id="rId13"/>
    <p:sldId id="318" r:id="rId14"/>
    <p:sldId id="320" r:id="rId15"/>
    <p:sldId id="317" r:id="rId16"/>
    <p:sldId id="321" r:id="rId17"/>
    <p:sldId id="271" r:id="rId18"/>
    <p:sldId id="272" r:id="rId19"/>
    <p:sldId id="322" r:id="rId20"/>
    <p:sldId id="323" r:id="rId21"/>
    <p:sldId id="324" r:id="rId22"/>
    <p:sldId id="325" r:id="rId23"/>
    <p:sldId id="326" r:id="rId24"/>
    <p:sldId id="327" r:id="rId25"/>
    <p:sldId id="275" r:id="rId26"/>
    <p:sldId id="329" r:id="rId27"/>
    <p:sldId id="276" r:id="rId28"/>
    <p:sldId id="328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278" r:id="rId3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FF33"/>
    <a:srgbClr val="FF0066"/>
    <a:srgbClr val="FF6600"/>
    <a:srgbClr val="CC0000"/>
    <a:srgbClr val="009900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571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432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914"/>
    </p:cViewPr>
  </p:sorterViewPr>
  <p:notesViewPr>
    <p:cSldViewPr>
      <p:cViewPr>
        <p:scale>
          <a:sx n="100" d="100"/>
          <a:sy n="100" d="100"/>
        </p:scale>
        <p:origin x="348" y="36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9.xml"/><Relationship Id="rId2" Type="http://schemas.openxmlformats.org/officeDocument/2006/relationships/slide" Target="slides/slide24.xml"/><Relationship Id="rId1" Type="http://schemas.openxmlformats.org/officeDocument/2006/relationships/slide" Target="slides/slide17.xml"/><Relationship Id="rId5" Type="http://schemas.openxmlformats.org/officeDocument/2006/relationships/slide" Target="slides/slide34.xml"/><Relationship Id="rId4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AB82971-9553-4C76-B8C1-94651034261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7B73-2983-4110-97D4-7F55E1951AE2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36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10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COPIA%20ARCHIVOS%2014MAYO2010\COPIA%20LAPTO\HARDWARE%20Y%20SOFTWARE\EMANUELLE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36.xml"/><Relationship Id="rId3" Type="http://schemas.openxmlformats.org/officeDocument/2006/relationships/slide" Target="slide12.xml"/><Relationship Id="rId7" Type="http://schemas.openxmlformats.org/officeDocument/2006/relationships/slide" Target="slide24.xml"/><Relationship Id="rId12" Type="http://schemas.openxmlformats.org/officeDocument/2006/relationships/slide" Target="slide35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7.xml"/><Relationship Id="rId11" Type="http://schemas.openxmlformats.org/officeDocument/2006/relationships/slide" Target="slide33.xml"/><Relationship Id="rId5" Type="http://schemas.openxmlformats.org/officeDocument/2006/relationships/slide" Target="slide14.xml"/><Relationship Id="rId10" Type="http://schemas.openxmlformats.org/officeDocument/2006/relationships/slide" Target="slide27.xml"/><Relationship Id="rId4" Type="http://schemas.openxmlformats.org/officeDocument/2006/relationships/slide" Target="slide13.xml"/><Relationship Id="rId9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20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 dirty="0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EMANUELL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3074" grpId="0"/>
      <p:bldP spid="30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dirty="0">
                <a:latin typeface="Tahoma" pitchFamily="34" charset="0"/>
              </a:rPr>
              <a:t>Cada pieza de hardware, forma parte de una </a:t>
            </a:r>
            <a:r>
              <a:rPr kumimoji="0" lang="es-ES_tradnl" dirty="0" smtClean="0">
                <a:latin typeface="Tahoma" pitchFamily="34" charset="0"/>
              </a:rPr>
              <a:t>de </a:t>
            </a:r>
            <a:r>
              <a:rPr kumimoji="0" lang="es-ES_tradnl" dirty="0" smtClean="0">
                <a:solidFill>
                  <a:srgbClr val="66FF33"/>
                </a:solidFill>
                <a:latin typeface="Tahoma" pitchFamily="34" charset="0"/>
              </a:rPr>
              <a:t>seis</a:t>
            </a:r>
            <a:r>
              <a:rPr kumimoji="0" lang="es-ES_tradnl" dirty="0" smtClean="0">
                <a:latin typeface="Tahoma" pitchFamily="34" charset="0"/>
              </a:rPr>
              <a:t> </a:t>
            </a:r>
            <a:r>
              <a:rPr kumimoji="0" lang="es-ES_tradnl" dirty="0" smtClean="0">
                <a:solidFill>
                  <a:srgbClr val="66FF33"/>
                </a:solidFill>
                <a:latin typeface="Tahoma" pitchFamily="34" charset="0"/>
              </a:rPr>
              <a:t>categorías</a:t>
            </a:r>
            <a:r>
              <a:rPr kumimoji="0" lang="es-ES_tradnl" dirty="0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3" name="Text Box 1027"/>
          <p:cNvSpPr txBox="1">
            <a:spLocks noChangeArrowheads="1"/>
          </p:cNvSpPr>
          <p:nvPr/>
        </p:nvSpPr>
        <p:spPr bwMode="auto">
          <a:xfrm>
            <a:off x="857224" y="128586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Clasificación del Hardware</a:t>
            </a:r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1066800" y="2428868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dirty="0">
                <a:latin typeface="Tahoma" pitchFamily="34" charset="0"/>
              </a:rPr>
              <a:t>Cada pieza de hardware, forma parte de una </a:t>
            </a:r>
            <a:r>
              <a:rPr kumimoji="0" lang="es-ES_tradnl" dirty="0" smtClean="0">
                <a:latin typeface="Tahoma" pitchFamily="34" charset="0"/>
              </a:rPr>
              <a:t>de </a:t>
            </a:r>
            <a:r>
              <a:rPr kumimoji="0" lang="es-ES_tradnl" dirty="0" smtClean="0">
                <a:solidFill>
                  <a:srgbClr val="66FF33"/>
                </a:solidFill>
                <a:latin typeface="Tahoma" pitchFamily="34" charset="0"/>
              </a:rPr>
              <a:t>seis</a:t>
            </a:r>
            <a:r>
              <a:rPr kumimoji="0" lang="es-ES_tradnl" dirty="0" smtClean="0">
                <a:latin typeface="Tahoma" pitchFamily="34" charset="0"/>
              </a:rPr>
              <a:t> </a:t>
            </a:r>
            <a:r>
              <a:rPr kumimoji="0" lang="es-ES_tradnl" dirty="0" smtClean="0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categorías</a:t>
            </a:r>
            <a:r>
              <a:rPr kumimoji="0" lang="es-ES_tradnl" dirty="0">
                <a:latin typeface="Tahoma" pitchFamily="34" charset="0"/>
              </a:rPr>
              <a:t>: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857356" y="6072206"/>
            <a:ext cx="5429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latin typeface="Tahoma" pitchFamily="34" charset="0"/>
                <a:cs typeface="Tahoma" pitchFamily="34" charset="0"/>
              </a:rPr>
              <a:t>Dispositivos de Comunicación</a:t>
            </a:r>
            <a:endParaRPr lang="es-ES" sz="28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62" name="61 Grupo"/>
          <p:cNvGrpSpPr/>
          <p:nvPr/>
        </p:nvGrpSpPr>
        <p:grpSpPr>
          <a:xfrm>
            <a:off x="1571604" y="3429000"/>
            <a:ext cx="6000792" cy="2491577"/>
            <a:chOff x="1785918" y="2643182"/>
            <a:chExt cx="6000792" cy="2491577"/>
          </a:xfrm>
        </p:grpSpPr>
        <p:pic>
          <p:nvPicPr>
            <p:cNvPr id="1028" name="Picture 4" descr="http://comps.fotosearch.com/comp/UNN/UNN430/jusikgeo-risa-comunicacion_~u11606826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286116" y="2928934"/>
              <a:ext cx="3168100" cy="2185990"/>
            </a:xfrm>
            <a:prstGeom prst="rect">
              <a:avLst/>
            </a:prstGeom>
            <a:noFill/>
          </p:spPr>
        </p:pic>
        <p:cxnSp>
          <p:nvCxnSpPr>
            <p:cNvPr id="9" name="8 Conector recto de flecha"/>
            <p:cNvCxnSpPr/>
            <p:nvPr/>
          </p:nvCxnSpPr>
          <p:spPr>
            <a:xfrm>
              <a:off x="6286512" y="4286256"/>
              <a:ext cx="357190" cy="500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 de flecha"/>
            <p:cNvCxnSpPr/>
            <p:nvPr/>
          </p:nvCxnSpPr>
          <p:spPr>
            <a:xfrm rot="10800000" flipV="1">
              <a:off x="2928926" y="4429132"/>
              <a:ext cx="357190" cy="500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CuadroTexto"/>
            <p:cNvSpPr txBox="1"/>
            <p:nvPr/>
          </p:nvSpPr>
          <p:spPr>
            <a:xfrm>
              <a:off x="6643702" y="4214818"/>
              <a:ext cx="11430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Conector RJ45</a:t>
              </a:r>
              <a:endParaRPr lang="es-ES" sz="1200" dirty="0"/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000232" y="4286256"/>
              <a:ext cx="92869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dirty="0" smtClean="0"/>
                <a:t>Puentes</a:t>
              </a:r>
              <a:endParaRPr lang="es-ES" sz="1200" dirty="0"/>
            </a:p>
          </p:txBody>
        </p:sp>
        <p:cxnSp>
          <p:nvCxnSpPr>
            <p:cNvPr id="16" name="15 Conector recto de flecha"/>
            <p:cNvCxnSpPr/>
            <p:nvPr/>
          </p:nvCxnSpPr>
          <p:spPr>
            <a:xfrm>
              <a:off x="6143636" y="4786322"/>
              <a:ext cx="357190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16 CuadroTexto"/>
            <p:cNvSpPr txBox="1"/>
            <p:nvPr/>
          </p:nvSpPr>
          <p:spPr>
            <a:xfrm>
              <a:off x="6572264" y="4786322"/>
              <a:ext cx="121444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Puertas de Enlace</a:t>
              </a:r>
              <a:endParaRPr lang="es-ES" sz="1200" dirty="0"/>
            </a:p>
          </p:txBody>
        </p:sp>
        <p:cxnSp>
          <p:nvCxnSpPr>
            <p:cNvPr id="19" name="18 Conector recto de flecha"/>
            <p:cNvCxnSpPr/>
            <p:nvPr/>
          </p:nvCxnSpPr>
          <p:spPr>
            <a:xfrm rot="10800000" flipV="1">
              <a:off x="3000364" y="4857760"/>
              <a:ext cx="357190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19 CuadroTexto"/>
            <p:cNvSpPr txBox="1"/>
            <p:nvPr/>
          </p:nvSpPr>
          <p:spPr>
            <a:xfrm>
              <a:off x="2500298" y="4857760"/>
              <a:ext cx="5000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Hubs</a:t>
              </a:r>
              <a:endParaRPr lang="es-ES" sz="1200" dirty="0"/>
            </a:p>
          </p:txBody>
        </p:sp>
        <p:cxnSp>
          <p:nvCxnSpPr>
            <p:cNvPr id="23" name="22 Conector recto de flecha"/>
            <p:cNvCxnSpPr/>
            <p:nvPr/>
          </p:nvCxnSpPr>
          <p:spPr>
            <a:xfrm>
              <a:off x="6286512" y="3860800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CuadroTexto"/>
            <p:cNvSpPr txBox="1"/>
            <p:nvPr/>
          </p:nvSpPr>
          <p:spPr>
            <a:xfrm>
              <a:off x="6643702" y="3722300"/>
              <a:ext cx="7858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Servidor</a:t>
              </a:r>
              <a:endParaRPr lang="es-ES" sz="1200" dirty="0"/>
            </a:p>
          </p:txBody>
        </p:sp>
        <p:cxnSp>
          <p:nvCxnSpPr>
            <p:cNvPr id="28" name="27 Conector recto de flecha"/>
            <p:cNvCxnSpPr/>
            <p:nvPr/>
          </p:nvCxnSpPr>
          <p:spPr>
            <a:xfrm rot="10800000">
              <a:off x="2857488" y="3859212"/>
              <a:ext cx="35719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8 CuadroTexto"/>
            <p:cNvSpPr txBox="1"/>
            <p:nvPr/>
          </p:nvSpPr>
          <p:spPr>
            <a:xfrm>
              <a:off x="1928794" y="3722300"/>
              <a:ext cx="8572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dirty="0" smtClean="0"/>
                <a:t>Bluetooth</a:t>
              </a:r>
              <a:endParaRPr lang="es-ES" sz="1200" dirty="0"/>
            </a:p>
          </p:txBody>
        </p:sp>
        <p:cxnSp>
          <p:nvCxnSpPr>
            <p:cNvPr id="38" name="37 Conector recto de flecha"/>
            <p:cNvCxnSpPr/>
            <p:nvPr/>
          </p:nvCxnSpPr>
          <p:spPr>
            <a:xfrm flipV="1">
              <a:off x="6215074" y="3573464"/>
              <a:ext cx="357190" cy="698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CuadroTexto"/>
            <p:cNvSpPr txBox="1"/>
            <p:nvPr/>
          </p:nvSpPr>
          <p:spPr>
            <a:xfrm>
              <a:off x="6429388" y="3429000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dirty="0" smtClean="0"/>
                <a:t>Cable UTP</a:t>
              </a:r>
              <a:endParaRPr lang="es-ES" sz="1200" dirty="0"/>
            </a:p>
          </p:txBody>
        </p:sp>
        <p:cxnSp>
          <p:nvCxnSpPr>
            <p:cNvPr id="41" name="40 Conector recto de flecha"/>
            <p:cNvCxnSpPr/>
            <p:nvPr/>
          </p:nvCxnSpPr>
          <p:spPr>
            <a:xfrm rot="10800000">
              <a:off x="2857488" y="3500438"/>
              <a:ext cx="357190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42 CuadroTexto"/>
            <p:cNvSpPr txBox="1"/>
            <p:nvPr/>
          </p:nvSpPr>
          <p:spPr>
            <a:xfrm>
              <a:off x="1785918" y="3357562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Tarjeta de Red</a:t>
              </a:r>
              <a:endParaRPr lang="es-ES" sz="1200" dirty="0"/>
            </a:p>
          </p:txBody>
        </p:sp>
        <p:cxnSp>
          <p:nvCxnSpPr>
            <p:cNvPr id="44" name="43 Conector recto de flecha"/>
            <p:cNvCxnSpPr/>
            <p:nvPr/>
          </p:nvCxnSpPr>
          <p:spPr>
            <a:xfrm flipV="1">
              <a:off x="6072198" y="3286124"/>
              <a:ext cx="357190" cy="714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48 CuadroTexto"/>
            <p:cNvSpPr txBox="1"/>
            <p:nvPr/>
          </p:nvSpPr>
          <p:spPr>
            <a:xfrm>
              <a:off x="6357950" y="3071810"/>
              <a:ext cx="6429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Modem</a:t>
              </a:r>
              <a:endParaRPr lang="es-ES" sz="1200" dirty="0"/>
            </a:p>
          </p:txBody>
        </p:sp>
        <p:cxnSp>
          <p:nvCxnSpPr>
            <p:cNvPr id="52" name="51 Conector recto de flecha"/>
            <p:cNvCxnSpPr/>
            <p:nvPr/>
          </p:nvCxnSpPr>
          <p:spPr>
            <a:xfrm rot="10800000">
              <a:off x="2928926" y="3214686"/>
              <a:ext cx="357190" cy="14287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CuadroTexto"/>
            <p:cNvSpPr txBox="1"/>
            <p:nvPr/>
          </p:nvSpPr>
          <p:spPr>
            <a:xfrm>
              <a:off x="2214546" y="3000372"/>
              <a:ext cx="8572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Celulares</a:t>
              </a:r>
              <a:endParaRPr lang="es-ES" sz="1200" dirty="0"/>
            </a:p>
          </p:txBody>
        </p:sp>
        <p:cxnSp>
          <p:nvCxnSpPr>
            <p:cNvPr id="56" name="55 Conector recto de flecha"/>
            <p:cNvCxnSpPr/>
            <p:nvPr/>
          </p:nvCxnSpPr>
          <p:spPr>
            <a:xfrm rot="5400000" flipH="1" flipV="1">
              <a:off x="4571206" y="3071810"/>
              <a:ext cx="286546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60 CuadroTexto"/>
            <p:cNvSpPr txBox="1"/>
            <p:nvPr/>
          </p:nvSpPr>
          <p:spPr>
            <a:xfrm>
              <a:off x="4143372" y="2643182"/>
              <a:ext cx="10715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200" dirty="0" smtClean="0"/>
                <a:t>Modem </a:t>
              </a:r>
              <a:r>
                <a:rPr lang="es-ES" sz="1200" dirty="0" err="1" smtClean="0"/>
                <a:t>Switch</a:t>
              </a:r>
              <a:endParaRPr lang="es-ES" sz="1200" dirty="0"/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Es el procedimiento mediante el cual los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kumimoji="0" lang="es-ES_tradnl">
                <a:latin typeface="Tahoma" pitchFamily="34" charset="0"/>
              </a:rPr>
              <a:t> crudos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transforman</a:t>
            </a:r>
            <a:r>
              <a:rPr kumimoji="0" lang="es-ES_tradnl">
                <a:latin typeface="Tahoma" pitchFamily="34" charset="0"/>
              </a:rPr>
              <a:t> en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información</a:t>
            </a:r>
            <a:r>
              <a:rPr kumimoji="0" lang="es-ES_tradnl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Para realizar esta transformación,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intervienen</a:t>
            </a:r>
            <a:r>
              <a:rPr kumimoji="0" lang="es-ES_tradnl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 dirty="0">
                <a:latin typeface="Tahoma" pitchFamily="34" charset="0"/>
              </a:rPr>
              <a:t>Procesamiento de datos</a:t>
            </a:r>
          </a:p>
        </p:txBody>
      </p:sp>
      <p:sp>
        <p:nvSpPr>
          <p:cNvPr id="5" name="4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501090" y="6286520"/>
            <a:ext cx="500066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785794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86182" y="3571876"/>
            <a:ext cx="1909770" cy="200026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 dirty="0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 dirty="0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 dirty="0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000628" y="5643578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4071934" y="3714752"/>
            <a:ext cx="1360684" cy="646331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kumimoji="0" lang="es-ES_tradnl" altLang="es-ES_tradnl" sz="1800" dirty="0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 sz="1800" dirty="0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071935" y="4643446"/>
            <a:ext cx="1285884" cy="70788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0" lang="es-ES_tradnl" altLang="es-ES_tradnl" sz="2000" dirty="0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 sz="2000" dirty="0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1785926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 dirty="0">
                <a:solidFill>
                  <a:srgbClr val="66FF33"/>
                </a:solidFill>
                <a:latin typeface="Tahoma" pitchFamily="34" charset="0"/>
              </a:rPr>
              <a:t>Arquitectura Von Neumann</a:t>
            </a:r>
          </a:p>
        </p:txBody>
      </p:sp>
      <p:sp>
        <p:nvSpPr>
          <p:cNvPr id="15" name="14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8501090" y="6357958"/>
            <a:ext cx="500066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4570412" y="2786058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 flipV="1">
            <a:off x="4999040" y="2786058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8" name="17 CuadroTexto"/>
          <p:cNvSpPr txBox="1"/>
          <p:nvPr/>
        </p:nvSpPr>
        <p:spPr>
          <a:xfrm>
            <a:off x="3571868" y="235743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Tahoma" pitchFamily="34" charset="0"/>
                <a:cs typeface="Tahoma" pitchFamily="34" charset="0"/>
              </a:rPr>
              <a:t>Comunicación</a:t>
            </a:r>
            <a:endParaRPr lang="es-ES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  <p:bldP spid="16" grpId="0" animBg="1"/>
      <p:bldP spid="17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modelo</a:t>
            </a:r>
            <a:r>
              <a:rPr lang="es-ES" altLang="es-ES_tradnl">
                <a:latin typeface="Tahoma" pitchFamily="34" charset="0"/>
              </a:rPr>
              <a:t> eficiente para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procesar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MX" altLang="es-ES_tradnl">
                <a:latin typeface="Tahoma" pitchFamily="34" charset="0"/>
              </a:rPr>
              <a:t>,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es decir,</a:t>
            </a:r>
            <a:r>
              <a:rPr lang="es-ES" altLang="es-ES_tradnl">
                <a:latin typeface="Tahoma" pitchFamily="34" charset="0"/>
              </a:rPr>
              <a:t> hardware</a:t>
            </a:r>
            <a:r>
              <a:rPr lang="es-MX" altLang="es-ES_tradnl">
                <a:latin typeface="Tahoma" pitchFamily="34" charset="0"/>
              </a:rPr>
              <a:t> </a:t>
            </a:r>
            <a:r>
              <a:rPr lang="es-ES" altLang="es-ES_tradnl">
                <a:latin typeface="Tahoma" pitchFamily="34" charset="0"/>
              </a:rPr>
              <a:t>capaz de </a:t>
            </a:r>
            <a:r>
              <a:rPr lang="es-MX" altLang="es-ES_tradnl">
                <a:latin typeface="Tahoma" pitchFamily="34" charset="0"/>
              </a:rPr>
              <a:t>“</a:t>
            </a:r>
            <a:r>
              <a:rPr lang="es-ES" altLang="es-ES_tradnl">
                <a:latin typeface="Tahoma" pitchFamily="34" charset="0"/>
              </a:rPr>
              <a:t>memorizar</a:t>
            </a:r>
            <a:r>
              <a:rPr lang="es-MX" altLang="es-ES_tradnl">
                <a:latin typeface="Tahoma" pitchFamily="34" charset="0"/>
              </a:rPr>
              <a:t>” datos, 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MX" altLang="es-ES_tradnl">
                <a:latin typeface="Tahoma" pitchFamily="34" charset="0"/>
              </a:rPr>
              <a:t>transformarlos y </a:t>
            </a:r>
            <a:r>
              <a:rPr lang="es-ES" altLang="es-ES_tradnl">
                <a:latin typeface="Tahoma" pitchFamily="34" charset="0"/>
              </a:rPr>
              <a:t>mostrar </a:t>
            </a:r>
            <a:r>
              <a:rPr lang="es-MX" altLang="es-ES_tradnl">
                <a:latin typeface="Tahoma" pitchFamily="34" charset="0"/>
              </a:rPr>
              <a:t>los resultados</a:t>
            </a:r>
            <a:r>
              <a:rPr lang="es-ES" altLang="es-ES_tradnl">
                <a:latin typeface="Tahoma" pitchFamily="34" charset="0"/>
              </a:rPr>
              <a:t>. </a:t>
            </a: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>
                <a:latin typeface="Tahoma" pitchFamily="34" charset="0"/>
              </a:rPr>
              <a:t>Hacia 1950,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John Von Neumann</a:t>
            </a:r>
            <a:r>
              <a:rPr lang="es-ES" altLang="es-ES_tradnl">
                <a:latin typeface="Tahoma" pitchFamily="34" charset="0"/>
              </a:rPr>
              <a:t> tuvo la idea de construir una máquina que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memorizar</a:t>
            </a:r>
            <a:r>
              <a:rPr lang="es-MX" altLang="es-ES_tradnl">
                <a:solidFill>
                  <a:srgbClr val="66FF33"/>
                </a:solidFill>
                <a:latin typeface="Tahoma" pitchFamily="34" charset="0"/>
              </a:rPr>
              <a:t>a</a:t>
            </a:r>
            <a:r>
              <a:rPr lang="es-ES" altLang="es-ES_tradnl">
                <a:latin typeface="Tahoma" pitchFamily="34" charset="0"/>
              </a:rPr>
              <a:t>" una serie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órdenes</a:t>
            </a:r>
            <a:r>
              <a:rPr lang="es-ES" altLang="es-ES_tradnl">
                <a:latin typeface="Tahoma" pitchFamily="34" charset="0"/>
              </a:rPr>
              <a:t> y un </a:t>
            </a:r>
            <a:r>
              <a:rPr lang="es-MX" altLang="es-ES_tradnl">
                <a:latin typeface="Tahoma" pitchFamily="34" charset="0"/>
              </a:rPr>
              <a:t>grupo</a:t>
            </a:r>
            <a:r>
              <a:rPr lang="es-ES" altLang="es-ES_tradnl">
                <a:latin typeface="Tahoma" pitchFamily="34" charset="0"/>
              </a:rPr>
              <a:t> de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ES" altLang="es-ES_tradnl">
                <a:latin typeface="Tahoma" pitchFamily="34" charset="0"/>
              </a:rPr>
              <a:t>, </a:t>
            </a:r>
            <a:r>
              <a:rPr lang="es-MX" altLang="es-ES_tradnl">
                <a:latin typeface="Tahoma" pitchFamily="34" charset="0"/>
              </a:rPr>
              <a:t>para</a:t>
            </a:r>
            <a:r>
              <a:rPr lang="es-ES" altLang="es-ES_tradnl">
                <a:latin typeface="Tahoma" pitchFamily="34" charset="0"/>
              </a:rPr>
              <a:t> que pudiera luego "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trabajar sola</a:t>
            </a:r>
            <a:r>
              <a:rPr lang="es-ES" altLang="es-ES_tradnl">
                <a:latin typeface="Tahoma" pitchFamily="34" charset="0"/>
              </a:rPr>
              <a:t>" hasta lograr </a:t>
            </a:r>
            <a:r>
              <a:rPr lang="es-MX" altLang="es-ES_tradnl">
                <a:latin typeface="Tahoma" pitchFamily="34" charset="0"/>
              </a:rPr>
              <a:t>un</a:t>
            </a:r>
            <a:r>
              <a:rPr lang="es-ES" altLang="es-ES_tradnl">
                <a:latin typeface="Tahoma" pitchFamily="34" charset="0"/>
              </a:rPr>
              <a:t> </a:t>
            </a:r>
            <a:r>
              <a:rPr lang="es-ES" altLang="es-ES_tradnl">
                <a:solidFill>
                  <a:srgbClr val="66FF33"/>
                </a:solidFill>
                <a:latin typeface="Tahoma" pitchFamily="34" charset="0"/>
              </a:rPr>
              <a:t>resultado</a:t>
            </a:r>
            <a:r>
              <a:rPr lang="es-ES" altLang="es-ES_tradnl">
                <a:latin typeface="Tahoma" pitchFamily="34" charset="0"/>
              </a:rPr>
              <a:t>.</a:t>
            </a:r>
            <a:endParaRPr lang="es-ES_tradnl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Arquitectura Von Neumann</a:t>
            </a:r>
          </a:p>
        </p:txBody>
      </p:sp>
      <p:sp>
        <p:nvSpPr>
          <p:cNvPr id="5" name="4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572528" y="6357958"/>
            <a:ext cx="428628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dirty="0">
                <a:latin typeface="Tahoma" pitchFamily="34" charset="0"/>
              </a:rPr>
              <a:t>¿Cómo se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clasifican</a:t>
            </a:r>
            <a:r>
              <a:rPr kumimoji="0" lang="es-ES_tradnl" dirty="0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 dirty="0">
              <a:latin typeface="Tahoma" pitchFamily="34" charset="0"/>
            </a:endParaRP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Dispositivos de almacenamiento secundario</a:t>
            </a:r>
            <a:endParaRPr kumimoji="0" lang="es-ES_tradnl" dirty="0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14546" y="5500702"/>
            <a:ext cx="55007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latin typeface="Tahoma" pitchFamily="34" charset="0"/>
                <a:cs typeface="Tahoma" pitchFamily="34" charset="0"/>
              </a:rPr>
              <a:t>Dispositivos de Comunicación</a:t>
            </a:r>
            <a:endParaRPr lang="es-ES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dirty="0">
                <a:latin typeface="Tahoma" pitchFamily="34" charset="0"/>
              </a:rPr>
              <a:t>¿Cómo se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relacionan</a:t>
            </a:r>
            <a:r>
              <a:rPr kumimoji="0" lang="es-ES_tradnl" dirty="0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 dirty="0">
              <a:latin typeface="Tahoma" pitchFamily="34" charset="0"/>
            </a:endParaRP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Según el modelo llamado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 Arquitectura Von Neumann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“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Cerebro</a:t>
            </a:r>
            <a:r>
              <a:rPr kumimoji="0" lang="es-ES_tradnl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lugar donde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manipulan los datos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Compuesto por dos elementos: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 dirty="0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8429652" y="6286520"/>
            <a:ext cx="571472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Ejecuta operaciones aritméticas y pruebas lógicas entre operandos.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524000" y="1397000"/>
          <a:ext cx="6096000" cy="5052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88926">
                <a:tc>
                  <a:txBody>
                    <a:bodyPr/>
                    <a:lstStyle/>
                    <a:p>
                      <a:r>
                        <a:rPr lang="es-ES" dirty="0" smtClean="0"/>
                        <a:t>COMPUTADORA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HARDWARE</a:t>
                      </a:r>
                      <a:endParaRPr lang="es-MX" dirty="0"/>
                    </a:p>
                  </a:txBody>
                  <a:tcPr/>
                </a:tc>
              </a:tr>
              <a:tr h="388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2" action="ppaction://hlinksldjump"/>
                        </a:rPr>
                        <a:t>Clasificación del Hardware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3" action="ppaction://hlinksldjump"/>
                        </a:rPr>
                        <a:t>Procesamiento de datos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  <a:tr h="388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4" action="ppaction://hlinksldjump"/>
                        </a:rPr>
                        <a:t>Relación entre los elementos de Hardware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5" action="ppaction://hlinksldjump"/>
                        </a:rPr>
                        <a:t>Arquitectura Von Neumann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  <a:tr h="388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6" action="ppaction://hlinksldjump"/>
                        </a:rPr>
                        <a:t>El procesador o CPU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7" action="ppaction://hlinksldjump"/>
                        </a:rPr>
                        <a:t>Memoria principal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  <a:tr h="388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8" action="ppaction://hlinksldjump"/>
                        </a:rPr>
                        <a:t>Memoria ROM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9" action="ppaction://hlinksldjump"/>
                        </a:rPr>
                        <a:t>El BIOS (Basic Input/Output </a:t>
                      </a:r>
                      <a:r>
                        <a:rPr kumimoji="0" lang="es-ES_tradnl" sz="1800" b="1" dirty="0" err="1" smtClean="0">
                          <a:latin typeface="Tahoma" pitchFamily="34" charset="0"/>
                          <a:hlinkClick r:id="rId9" action="ppaction://hlinksldjump"/>
                        </a:rPr>
                        <a:t>System</a:t>
                      </a:r>
                      <a:r>
                        <a:rPr kumimoji="0" lang="es-ES_tradnl" sz="1800" b="1" dirty="0" smtClean="0">
                          <a:latin typeface="Tahoma" pitchFamily="34" charset="0"/>
                          <a:hlinkClick r:id="rId9" action="ppaction://hlinksldjump"/>
                        </a:rPr>
                        <a:t>)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  <a:tr h="388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10" action="ppaction://hlinksldjump"/>
                        </a:rPr>
                        <a:t>Memoria RAM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11" action="ppaction://hlinksldjump"/>
                        </a:rPr>
                        <a:t>Memoria Caché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  <a:tr h="3889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sz="1800" b="1" dirty="0" smtClean="0">
                          <a:latin typeface="Tahoma" pitchFamily="34" charset="0"/>
                          <a:hlinkClick r:id="rId12" action="ppaction://hlinksldjump"/>
                        </a:rPr>
                        <a:t>Tecnologías recientes</a:t>
                      </a:r>
                      <a:endParaRPr kumimoji="0" lang="es-ES_tradnl" sz="1800" b="1" dirty="0" smtClean="0">
                        <a:latin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_tradnl" sz="1800" b="1" dirty="0" smtClean="0"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_tradnl" b="1" dirty="0" smtClean="0">
                          <a:solidFill>
                            <a:schemeClr val="tx1"/>
                          </a:solidFill>
                          <a:latin typeface="Tahoma" pitchFamily="34" charset="0"/>
                          <a:hlinkClick r:id="rId13" action="ppaction://hlinksldjump"/>
                        </a:rPr>
                        <a:t>Tema: Componentes físicos de un ordenador</a:t>
                      </a:r>
                      <a:endParaRPr kumimoji="0" lang="es-ES_tradnl" dirty="0" smtClean="0">
                        <a:solidFill>
                          <a:schemeClr val="tx1"/>
                        </a:solidFill>
                        <a:latin typeface="Tahoma" pitchFamily="34" charset="0"/>
                      </a:endParaRPr>
                    </a:p>
                    <a:p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2500298" y="357166"/>
            <a:ext cx="4214842" cy="7078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4000" dirty="0" smtClean="0">
                <a:solidFill>
                  <a:schemeClr val="accent1">
                    <a:lumMod val="50000"/>
                  </a:schemeClr>
                </a:solidFill>
                <a:latin typeface="Algerian" pitchFamily="82" charset="0"/>
              </a:rPr>
              <a:t>MENU </a:t>
            </a:r>
            <a:endParaRPr lang="es-MX" sz="4000" dirty="0">
              <a:solidFill>
                <a:schemeClr val="accent1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8768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95300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Cyrix</a:t>
            </a: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420802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 dirty="0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 dirty="0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 dirty="0">
                <a:latin typeface="Tahoma" pitchFamily="34" charset="0"/>
              </a:rPr>
              <a:t>Memoria ROM (</a:t>
            </a:r>
            <a:r>
              <a:rPr kumimoji="0" lang="es-ES_tradnl" dirty="0" err="1">
                <a:latin typeface="Tahoma" pitchFamily="34" charset="0"/>
              </a:rPr>
              <a:t>Read</a:t>
            </a:r>
            <a:r>
              <a:rPr kumimoji="0" lang="es-ES_tradnl" dirty="0">
                <a:latin typeface="Tahoma" pitchFamily="34" charset="0"/>
              </a:rPr>
              <a:t> </a:t>
            </a:r>
            <a:r>
              <a:rPr kumimoji="0" lang="es-ES_tradnl" dirty="0" err="1">
                <a:latin typeface="Tahoma" pitchFamily="34" charset="0"/>
              </a:rPr>
              <a:t>Only</a:t>
            </a:r>
            <a:r>
              <a:rPr kumimoji="0" lang="es-ES_tradnl" dirty="0">
                <a:latin typeface="Tahoma" pitchFamily="34" charset="0"/>
              </a:rPr>
              <a:t> </a:t>
            </a:r>
            <a:r>
              <a:rPr kumimoji="0" lang="es-ES_tradnl" dirty="0" err="1">
                <a:latin typeface="Tahoma" pitchFamily="34" charset="0"/>
              </a:rPr>
              <a:t>Memory</a:t>
            </a:r>
            <a:r>
              <a:rPr kumimoji="0" lang="es-ES_tradnl" dirty="0">
                <a:latin typeface="Tahoma" pitchFamily="34" charset="0"/>
              </a:rPr>
              <a:t>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 dirty="0">
                <a:latin typeface="Tahoma" pitchFamily="34" charset="0"/>
              </a:rPr>
              <a:t>Memoria RAM (</a:t>
            </a:r>
            <a:r>
              <a:rPr kumimoji="0" lang="es-ES_tradnl" dirty="0" err="1">
                <a:latin typeface="Tahoma" pitchFamily="34" charset="0"/>
              </a:rPr>
              <a:t>Random</a:t>
            </a:r>
            <a:r>
              <a:rPr kumimoji="0" lang="es-ES_tradnl" dirty="0">
                <a:latin typeface="Tahoma" pitchFamily="34" charset="0"/>
              </a:rPr>
              <a:t> Access </a:t>
            </a:r>
            <a:r>
              <a:rPr kumimoji="0" lang="es-ES_tradnl" dirty="0" err="1">
                <a:latin typeface="Tahoma" pitchFamily="34" charset="0"/>
              </a:rPr>
              <a:t>Memory</a:t>
            </a:r>
            <a:r>
              <a:rPr kumimoji="0" lang="es-ES_tradnl" dirty="0">
                <a:latin typeface="Tahoma" pitchFamily="34" charset="0"/>
              </a:rPr>
              <a:t>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501090" y="6357958"/>
            <a:ext cx="500066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Forma parte de la categoría conocida como “</a:t>
            </a:r>
            <a:r>
              <a:rPr kumimoji="0" lang="es-ES_tradnl" i="1">
                <a:latin typeface="Tahoma" pitchFamily="34" charset="0"/>
              </a:rPr>
              <a:t>firmware</a:t>
            </a:r>
            <a:r>
              <a:rPr kumimoji="0" lang="es-ES_tradnl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8501090" y="6286520"/>
            <a:ext cx="500034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El BIOS (Basic Input/Output </a:t>
            </a:r>
            <a:r>
              <a:rPr kumimoji="0" lang="es-ES_tradnl" sz="3200" b="1" dirty="0" err="1">
                <a:latin typeface="Tahoma" pitchFamily="34" charset="0"/>
              </a:rPr>
              <a:t>System</a:t>
            </a:r>
            <a:r>
              <a:rPr kumimoji="0" lang="es-ES_tradnl" sz="3200" b="1" dirty="0">
                <a:latin typeface="Tahoma" pitchFamily="34" charset="0"/>
              </a:rPr>
              <a:t>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Botón de acción: Hacia atrás o Anterior">
            <a:hlinkClick r:id="rId5" action="ppaction://hlinksldjump" highlightClick="1"/>
          </p:cNvPr>
          <p:cNvSpPr/>
          <p:nvPr/>
        </p:nvSpPr>
        <p:spPr>
          <a:xfrm>
            <a:off x="8572528" y="6429396"/>
            <a:ext cx="428628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8572528" y="6357958"/>
            <a:ext cx="428628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38200" y="2895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Son placas que contienen los chips de memoria y que se conectan a la tarjeta principal del ordenador. Son las piezas que se adquieren, para ampliar la memoria RAM del ordenador.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1081" name="Picture 9" descr="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267200"/>
            <a:ext cx="3817938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 autoUpdateAnimBg="0"/>
      <p:bldP spid="1310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Hardware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Software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Datos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Personas: Usuarios, operadores, programadores.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Tecnologías de memoria RAM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 dirty="0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 dirty="0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Botón de acción: Hacia atrás o Anterior">
            <a:hlinkClick r:id="rId3" action="ppaction://hlinksldjump" highlightClick="1"/>
          </p:cNvPr>
          <p:cNvSpPr/>
          <p:nvPr/>
        </p:nvSpPr>
        <p:spPr>
          <a:xfrm>
            <a:off x="8501090" y="6215082"/>
            <a:ext cx="428628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 dirty="0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 dirty="0">
                <a:latin typeface="Arial" charset="0"/>
                <a:cs typeface="Arial" charset="0"/>
              </a:rPr>
              <a:t>. </a:t>
            </a:r>
            <a:endParaRPr kumimoji="0" lang="es-MX" dirty="0">
              <a:latin typeface="Arial" charset="0"/>
              <a:cs typeface="Arial" charset="0"/>
            </a:endParaRPr>
          </a:p>
          <a:p>
            <a:pPr eaLnBrk="0" hangingPunct="0"/>
            <a:endParaRPr kumimoji="0" lang="es-MX" dirty="0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 dirty="0">
                <a:latin typeface="Arial" charset="0"/>
                <a:cs typeface="Arial" charset="0"/>
              </a:rPr>
              <a:t>A causa de su alta velocidad , durabilidad y bajos requerimientos, son ideales para </a:t>
            </a:r>
            <a:r>
              <a:rPr kumimoji="0" lang="es-MX" dirty="0" err="1">
                <a:latin typeface="Arial" charset="0"/>
                <a:cs typeface="Arial" charset="0"/>
              </a:rPr>
              <a:t>camaras</a:t>
            </a:r>
            <a:r>
              <a:rPr kumimoji="0" lang="es-MX" dirty="0">
                <a:latin typeface="Arial" charset="0"/>
                <a:cs typeface="Arial" charset="0"/>
              </a:rPr>
              <a:t> digitales, </a:t>
            </a:r>
            <a:r>
              <a:rPr kumimoji="0" lang="es-MX" dirty="0" err="1">
                <a:latin typeface="Arial" charset="0"/>
                <a:cs typeface="Arial" charset="0"/>
              </a:rPr>
              <a:t>telefonos</a:t>
            </a:r>
            <a:r>
              <a:rPr kumimoji="0" lang="es-MX" dirty="0">
                <a:latin typeface="Arial" charset="0"/>
                <a:cs typeface="Arial" charset="0"/>
              </a:rPr>
              <a:t> celulares, impresoras, </a:t>
            </a:r>
            <a:r>
              <a:rPr kumimoji="0" lang="es-MX" dirty="0" err="1">
                <a:latin typeface="Arial" charset="0"/>
                <a:cs typeface="Arial" charset="0"/>
              </a:rPr>
              <a:t>palmPCs</a:t>
            </a:r>
            <a:r>
              <a:rPr kumimoji="0" lang="es-MX" dirty="0">
                <a:latin typeface="Arial" charset="0"/>
                <a:cs typeface="Arial" charset="0"/>
              </a:rPr>
              <a:t>, </a:t>
            </a:r>
            <a:r>
              <a:rPr kumimoji="0" lang="es-MX" dirty="0" err="1">
                <a:latin typeface="Arial" charset="0"/>
                <a:cs typeface="Arial" charset="0"/>
              </a:rPr>
              <a:t>pagers</a:t>
            </a:r>
            <a:r>
              <a:rPr kumimoji="0" lang="es-MX" dirty="0">
                <a:latin typeface="Arial" charset="0"/>
                <a:cs typeface="Arial" charset="0"/>
              </a:rPr>
              <a:t>, etc.</a:t>
            </a:r>
            <a:endParaRPr kumimoji="0" lang="es-ES_tradnl" dirty="0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8429652" y="6286520"/>
            <a:ext cx="500066" cy="42862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 dirty="0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 dirty="0">
              <a:latin typeface="Tahoma" pitchFamily="34" charset="0"/>
            </a:endParaRPr>
          </a:p>
        </p:txBody>
      </p:sp>
      <p:sp>
        <p:nvSpPr>
          <p:cNvPr id="6" name="5 Botón de acción: Hacia atrás o Anterior">
            <a:hlinkClick r:id="rId4" action="ppaction://hlinksldjump" highlightClick="1"/>
          </p:cNvPr>
          <p:cNvSpPr/>
          <p:nvPr/>
        </p:nvSpPr>
        <p:spPr>
          <a:xfrm>
            <a:off x="8429652" y="6286520"/>
            <a:ext cx="500066" cy="39947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¿Qué es un ordenador?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El uso de circuitos altamente integrados</a:t>
            </a:r>
            <a:endParaRPr kumimoji="0" lang="es-ES_tradnl" sz="28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>
                <a:latin typeface="Tahoma" pitchFamily="34" charset="0"/>
              </a:rPr>
              <a:t>.</a:t>
            </a:r>
            <a:r>
              <a:rPr kumimoji="0" lang="es-MX" sz="280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Objetivos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Procesamiento de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MX" sz="280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Relación entre los elementos del hardware: Arquitectura Von Neumann.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val="FF6600"/>
                </a:solidFill>
                <a:latin typeface="Tahoma" pitchFamily="34" charset="0"/>
              </a:rPr>
              <a:t>… pero no se debe hacer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dirty="0">
                <a:latin typeface="Tahoma" pitchFamily="34" charset="0"/>
              </a:rPr>
              <a:t>Cada pieza de hardware, forma parte de una de </a:t>
            </a:r>
            <a:r>
              <a:rPr kumimoji="0" lang="es-ES_tradnl" dirty="0" smtClean="0">
                <a:solidFill>
                  <a:srgbClr val="66FF33"/>
                </a:solidFill>
                <a:latin typeface="Tahoma" pitchFamily="34" charset="0"/>
              </a:rPr>
              <a:t>seis categorías</a:t>
            </a:r>
            <a:r>
              <a:rPr kumimoji="0" lang="es-ES_tradnl" dirty="0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 dirty="0">
                <a:latin typeface="Tahoma" pitchFamily="34" charset="0"/>
              </a:rPr>
              <a:t>Memoria principal</a:t>
            </a:r>
          </a:p>
        </p:txBody>
      </p:sp>
      <p:sp>
        <p:nvSpPr>
          <p:cNvPr id="9" name="8 Botón de acción: Hacia atrás o Anterior">
            <a:hlinkClick r:id="rId5" action="ppaction://hlinksldjump" highlightClick="1"/>
          </p:cNvPr>
          <p:cNvSpPr/>
          <p:nvPr/>
        </p:nvSpPr>
        <p:spPr>
          <a:xfrm>
            <a:off x="8501090" y="6357958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 dirty="0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dirty="0">
                <a:latin typeface="Tahoma" pitchFamily="34" charset="0"/>
              </a:rPr>
              <a:t>Cada pieza de hardware, forma parte de una de </a:t>
            </a:r>
            <a:r>
              <a:rPr kumimoji="0" lang="es-ES_tradnl" dirty="0" smtClean="0">
                <a:solidFill>
                  <a:srgbClr val="66FF33"/>
                </a:solidFill>
                <a:latin typeface="Tahoma" pitchFamily="34" charset="0"/>
              </a:rPr>
              <a:t>seis categorías</a:t>
            </a:r>
            <a:r>
              <a:rPr kumimoji="0" lang="es-ES_tradnl" dirty="0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785786" y="5715016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29256" y="5715016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 dirty="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714752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3714752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2140</TotalTime>
  <Words>1646</Words>
  <Application>Microsoft PowerPoint</Application>
  <PresentationFormat>Presentación en pantalla (4:3)</PresentationFormat>
  <Paragraphs>317</Paragraphs>
  <Slides>36</Slides>
  <Notes>34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</vt:vector>
  </TitlesOfParts>
  <Company>Compaq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Compaq Computer Corporation</dc:creator>
  <cp:lastModifiedBy>TigerXP</cp:lastModifiedBy>
  <cp:revision>118</cp:revision>
  <dcterms:created xsi:type="dcterms:W3CDTF">2001-09-11T21:39:29Z</dcterms:created>
  <dcterms:modified xsi:type="dcterms:W3CDTF">2010-09-09T12:08:03Z</dcterms:modified>
</cp:coreProperties>
</file>