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58" r:id="rId4"/>
    <p:sldId id="267" r:id="rId5"/>
    <p:sldId id="268" r:id="rId6"/>
    <p:sldId id="259" r:id="rId7"/>
    <p:sldId id="274" r:id="rId8"/>
    <p:sldId id="262" r:id="rId9"/>
    <p:sldId id="263" r:id="rId10"/>
    <p:sldId id="264" r:id="rId11"/>
    <p:sldId id="265" r:id="rId12"/>
    <p:sldId id="266" r:id="rId13"/>
    <p:sldId id="261" r:id="rId14"/>
    <p:sldId id="269" r:id="rId15"/>
    <p:sldId id="270" r:id="rId16"/>
    <p:sldId id="271" r:id="rId17"/>
    <p:sldId id="272" r:id="rId18"/>
    <p:sldId id="275"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3DCFE1-6C6F-4B78-9F86-834068A1900B}" type="datetimeFigureOut">
              <a:rPr lang="en-US" smtClean="0"/>
              <a:pPr/>
              <a:t>10/2/2010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E9388-13DD-4AC1-88B2-7C06931CF6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6E9388-13DD-4AC1-88B2-7C06931CF639}"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4F967B-C1A2-44FA-B316-9E32367F73C5}" type="datetimeFigureOut">
              <a:rPr lang="en-US" smtClean="0"/>
              <a:pPr/>
              <a:t>10/2/2010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4F967B-C1A2-44FA-B316-9E32367F73C5}" type="datetimeFigureOut">
              <a:rPr lang="en-US" smtClean="0"/>
              <a:pPr/>
              <a:t>10/2/2010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4F967B-C1A2-44FA-B316-9E32367F73C5}" type="datetimeFigureOut">
              <a:rPr lang="en-US" smtClean="0"/>
              <a:pPr/>
              <a:t>10/2/2010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4F967B-C1A2-44FA-B316-9E32367F73C5}" type="datetimeFigureOut">
              <a:rPr lang="en-US" smtClean="0"/>
              <a:pPr/>
              <a:t>10/2/2010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4F967B-C1A2-44FA-B316-9E32367F73C5}" type="datetimeFigureOut">
              <a:rPr lang="en-US" smtClean="0"/>
              <a:pPr/>
              <a:t>10/2/2010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4F967B-C1A2-44FA-B316-9E32367F73C5}" type="datetimeFigureOut">
              <a:rPr lang="en-US" smtClean="0"/>
              <a:pPr/>
              <a:t>10/2/2010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4F967B-C1A2-44FA-B316-9E32367F73C5}" type="datetimeFigureOut">
              <a:rPr lang="en-US" smtClean="0"/>
              <a:pPr/>
              <a:t>10/2/2010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4F967B-C1A2-44FA-B316-9E32367F73C5}" type="datetimeFigureOut">
              <a:rPr lang="en-US" smtClean="0"/>
              <a:pPr/>
              <a:t>10/2/2010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F967B-C1A2-44FA-B316-9E32367F73C5}" type="datetimeFigureOut">
              <a:rPr lang="en-US" smtClean="0"/>
              <a:pPr/>
              <a:t>10/2/2010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4F967B-C1A2-44FA-B316-9E32367F73C5}" type="datetimeFigureOut">
              <a:rPr lang="en-US" smtClean="0"/>
              <a:pPr/>
              <a:t>10/2/2010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4F967B-C1A2-44FA-B316-9E32367F73C5}" type="datetimeFigureOut">
              <a:rPr lang="en-US" smtClean="0"/>
              <a:pPr/>
              <a:t>10/2/2010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1AABC8-F408-4CAC-AEC0-4C874AAA87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7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F967B-C1A2-44FA-B316-9E32367F73C5}" type="datetimeFigureOut">
              <a:rPr lang="en-US" smtClean="0"/>
              <a:pPr/>
              <a:t>10/2/2010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AABC8-F408-4CAC-AEC0-4C874AAA87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3.xml"/><Relationship Id="rId7" Type="http://schemas.openxmlformats.org/officeDocument/2006/relationships/slide" Target="slide1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14.xml"/><Relationship Id="rId5" Type="http://schemas.openxmlformats.org/officeDocument/2006/relationships/slide" Target="slide6.xml"/><Relationship Id="rId10" Type="http://schemas.openxmlformats.org/officeDocument/2006/relationships/slide" Target="slide19.xml"/><Relationship Id="rId4" Type="http://schemas.openxmlformats.org/officeDocument/2006/relationships/slide" Target="slide5.xml"/><Relationship Id="rId9" Type="http://schemas.openxmlformats.org/officeDocument/2006/relationships/slide" Target="slide17.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slide" Target="slide7.xml"/><Relationship Id="rId2" Type="http://schemas.openxmlformats.org/officeDocument/2006/relationships/hyperlink" Target="http://coolmath.com/graphit/" TargetMode="Externa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image" Target="../media/image2.jpeg"/><Relationship Id="rId4" Type="http://schemas.openxmlformats.org/officeDocument/2006/relationships/slide" Target="slide1.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slide" Target="slide7.xml"/><Relationship Id="rId2" Type="http://schemas.openxmlformats.org/officeDocument/2006/relationships/hyperlink" Target="http://coolmath.com/graphit/" TargetMode="Externa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image" Target="../media/image2.jpeg"/><Relationship Id="rId4" Type="http://schemas.openxmlformats.org/officeDocument/2006/relationships/slide" Target="slide1.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slide" Target="slide7.xml"/><Relationship Id="rId2" Type="http://schemas.openxmlformats.org/officeDocument/2006/relationships/hyperlink" Target="http://www.bing.com/images/search?q=free+images&amp;qpvt=free+images&amp;FORM=Z7FD" TargetMode="Externa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image" Target="../media/image2.jpeg"/><Relationship Id="rId4" Type="http://schemas.openxmlformats.org/officeDocument/2006/relationships/slide" Target="slide1.xml"/></Relationships>
</file>

<file path=ppt/slides/_rels/slide13.xml.rels><?xml version="1.0" encoding="UTF-8" standalone="yes"?>
<Relationships xmlns="http://schemas.openxmlformats.org/package/2006/relationships"><Relationship Id="rId8" Type="http://schemas.openxmlformats.org/officeDocument/2006/relationships/hyperlink" Target="http://hotmath.com/help/gt/genericalg1/section_9_6.html" TargetMode="External"/><Relationship Id="rId3" Type="http://schemas.openxmlformats.org/officeDocument/2006/relationships/hyperlink" Target="http://www.regentsprep.org/Regents/math/ALGEBRA/AE7/ExpDecayP.htm" TargetMode="External"/><Relationship Id="rId7" Type="http://schemas.openxmlformats.org/officeDocument/2006/relationships/hyperlink" Target="http://www.ask.com/questions-about/Exponential-Growth-and-Decay" TargetMode="External"/><Relationship Id="rId2" Type="http://schemas.openxmlformats.org/officeDocument/2006/relationships/hyperlink" Target="http://www.regentsprep.org/Regents/math/ALGEBRA/AE7/ExpDecayL.htm" TargetMode="External"/><Relationship Id="rId1" Type="http://schemas.openxmlformats.org/officeDocument/2006/relationships/slideLayout" Target="../slideLayouts/slideLayout2.xml"/><Relationship Id="rId6" Type="http://schemas.openxmlformats.org/officeDocument/2006/relationships/hyperlink" Target="http://www.slideshare.net/mcdirector/exponential-growth-decay" TargetMode="External"/><Relationship Id="rId11" Type="http://schemas.openxmlformats.org/officeDocument/2006/relationships/slide" Target="slide14.xml"/><Relationship Id="rId5" Type="http://schemas.openxmlformats.org/officeDocument/2006/relationships/hyperlink" Target="http://www.youtube.com/watch?v=_8KltTEMUV4&amp;feature=related" TargetMode="External"/><Relationship Id="rId10" Type="http://schemas.openxmlformats.org/officeDocument/2006/relationships/image" Target="../media/image2.jpeg"/><Relationship Id="rId4" Type="http://schemas.openxmlformats.org/officeDocument/2006/relationships/hyperlink" Target="http://www.youtube.com/watch?v=Q1VRXn6zEc0&amp;feature=related" TargetMode="External"/><Relationship Id="rId9" Type="http://schemas.openxmlformats.org/officeDocument/2006/relationships/slide" Target="slide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8" Type="http://schemas.openxmlformats.org/officeDocument/2006/relationships/hyperlink" Target="http://www.youtube.com/watch?v=_8KltTEMUV4&amp;feature=related" TargetMode="External"/><Relationship Id="rId3" Type="http://schemas.openxmlformats.org/officeDocument/2006/relationships/hyperlink" Target="http://www.slideshare.net/mcdirector/exponential-growth-decay" TargetMode="External"/><Relationship Id="rId7" Type="http://schemas.openxmlformats.org/officeDocument/2006/relationships/hyperlink" Target="http://hotmath.com/help/gt/genericalg1/section_9_6.html" TargetMode="External"/><Relationship Id="rId2" Type="http://schemas.openxmlformats.org/officeDocument/2006/relationships/hyperlink" Target="http://www.ask.com/questions-about/Exponential-Growth-and-Decay" TargetMode="External"/><Relationship Id="rId1" Type="http://schemas.openxmlformats.org/officeDocument/2006/relationships/slideLayout" Target="../slideLayouts/slideLayout2.xml"/><Relationship Id="rId6" Type="http://schemas.openxmlformats.org/officeDocument/2006/relationships/hyperlink" Target="http://www.regentsprep.org/Regents/math/ALGEBRA/AE7/ExpDecayP.htm" TargetMode="External"/><Relationship Id="rId11" Type="http://schemas.openxmlformats.org/officeDocument/2006/relationships/slide" Target="slide18.xml"/><Relationship Id="rId5" Type="http://schemas.openxmlformats.org/officeDocument/2006/relationships/hyperlink" Target="http://www.regentsprep.org/Regents/math/ALGEBRA/AE7/ExpDecayL.htm" TargetMode="External"/><Relationship Id="rId10" Type="http://schemas.openxmlformats.org/officeDocument/2006/relationships/image" Target="../media/image2.jpeg"/><Relationship Id="rId4" Type="http://schemas.openxmlformats.org/officeDocument/2006/relationships/hyperlink" Target="http://www.youtube.com/watch?v=Q1VRXn6zEc0&amp;feature=related" TargetMode="External"/><Relationship Id="rId9" Type="http://schemas.openxmlformats.org/officeDocument/2006/relationships/slide" Target="slide1.xml"/></Relationships>
</file>

<file path=ppt/slides/_rels/slide18.xml.rels><?xml version="1.0" encoding="UTF-8" standalone="yes"?>
<Relationships xmlns="http://schemas.openxmlformats.org/package/2006/relationships"><Relationship Id="rId8" Type="http://schemas.openxmlformats.org/officeDocument/2006/relationships/hyperlink" Target="http://www.bing.com/images/search?q=dying+flowers&amp;form=QBIR&amp;qs=n&amp;sk=&amp;sc=2-13" TargetMode="External"/><Relationship Id="rId13" Type="http://schemas.openxmlformats.org/officeDocument/2006/relationships/slide" Target="slide19.xml"/><Relationship Id="rId3" Type="http://schemas.openxmlformats.org/officeDocument/2006/relationships/hyperlink" Target="http://office.microsoft.com/en-us/images/results.aspx?qu=army#ai:MC900057681|" TargetMode="External"/><Relationship Id="rId7" Type="http://schemas.openxmlformats.org/officeDocument/2006/relationships/hyperlink" Target="http://www.bing.com/images/search?q=bunnies&amp;form=QBIR&amp;qs=n&amp;sk=&amp;sc=8-7#focal=191dc832ca88afda2f746134ec258893&amp;furl=http%3A%2F%2Fthundafunda.com%2F393%2Fimages%2Fwallpapers%2Fanimals%2Fcute-and-lovely-bunnies-rabbits-in-a-family.JPG" TargetMode="External"/><Relationship Id="rId12" Type="http://schemas.openxmlformats.org/officeDocument/2006/relationships/hyperlink" Target="http://office.microsoft.com/en-us/images/results.aspx?qu=textbook#ai:MC900048345|" TargetMode="External"/><Relationship Id="rId2" Type="http://schemas.openxmlformats.org/officeDocument/2006/relationships/hyperlink" Target="http://office.microsoft.com/en-us/images/results.aspx?qu=army#ai:MC900136325|" TargetMode="External"/><Relationship Id="rId1" Type="http://schemas.openxmlformats.org/officeDocument/2006/relationships/slideLayout" Target="../slideLayouts/slideLayout2.xml"/><Relationship Id="rId6" Type="http://schemas.openxmlformats.org/officeDocument/2006/relationships/hyperlink" Target="http://office.microsoft.com/en-us/images/results.aspx?qu=computer#ai:MP900399981|" TargetMode="External"/><Relationship Id="rId11" Type="http://schemas.openxmlformats.org/officeDocument/2006/relationships/hyperlink" Target="http://www.bing.com/images/search?q=roller+coaster&amp;form=QBIR&amp;qs=n&amp;sk=&amp;sc=8-14#focal=b8c49bdd6a4cfe85f189a3d910d65904&amp;furl=http%3A%2F%2Fabacus.bates.edu%2F~mgreer%2Fmaths45%2Fphotos%2Fimages%2Fdemondrop.jpg" TargetMode="External"/><Relationship Id="rId5" Type="http://schemas.openxmlformats.org/officeDocument/2006/relationships/hyperlink" Target="http://www.bing.com/images/search?q=car&amp;form=QBIR&amp;qs=n&amp;sk=&amp;sc=8-3#focal=9df8d0e54485fac861e5d286faf28e78&amp;furl=http%3A%2F%2Fstatic1.meowns.com%2Fitem%2Fimage%2F2677%2F1920car_44015.jpg" TargetMode="External"/><Relationship Id="rId15" Type="http://schemas.openxmlformats.org/officeDocument/2006/relationships/image" Target="../media/image2.jpeg"/><Relationship Id="rId10" Type="http://schemas.openxmlformats.org/officeDocument/2006/relationships/hyperlink" Target="http://office.microsoft.com/en-us/images/results.aspx?qu=home#ai:MC900434907|" TargetMode="External"/><Relationship Id="rId4" Type="http://schemas.openxmlformats.org/officeDocument/2006/relationships/hyperlink" Target="http://office.microsoft.com/en-us/images/results.aspx?qu=book#ai:MC900155585|" TargetMode="External"/><Relationship Id="rId9" Type="http://schemas.openxmlformats.org/officeDocument/2006/relationships/hyperlink" Target="http://office.microsoft.com/enus/images/results.aspx?qu=growth&amp;origin=FX101741979#ai:MP900387255|" TargetMode="External"/><Relationship Id="rId14" Type="http://schemas.openxmlformats.org/officeDocument/2006/relationships/slide" Target="slide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image" Target="../media/image2.jpeg"/><Relationship Id="rId4" Type="http://schemas.openxmlformats.org/officeDocument/2006/relationships/slide" Target="slide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8" Type="http://schemas.openxmlformats.org/officeDocument/2006/relationships/hyperlink" Target="http://www.ask.com/questions-about/Exponential-Growth-and-Decay" TargetMode="External"/><Relationship Id="rId13" Type="http://schemas.openxmlformats.org/officeDocument/2006/relationships/hyperlink" Target="http://coolmath.com/graphit/" TargetMode="External"/><Relationship Id="rId18" Type="http://schemas.openxmlformats.org/officeDocument/2006/relationships/image" Target="../media/image2.jpeg"/><Relationship Id="rId3" Type="http://schemas.openxmlformats.org/officeDocument/2006/relationships/hyperlink" Target="http://www.youtube.com/watch?v=Q1VRXn6zEc0&amp;feature=related" TargetMode="External"/><Relationship Id="rId7" Type="http://schemas.openxmlformats.org/officeDocument/2006/relationships/hyperlink" Target="http://www.slideshare.net/mcdirector/exponential-growth-decay" TargetMode="External"/><Relationship Id="rId12" Type="http://schemas.openxmlformats.org/officeDocument/2006/relationships/hyperlink" Target="http://www.bing.com/images/search?q=Exponential+Decay+Graph&amp;form=QBIR&amp;qs=n&amp;sk=&amp;sc=1-23" TargetMode="External"/><Relationship Id="rId17" Type="http://schemas.openxmlformats.org/officeDocument/2006/relationships/slide" Target="slide1.xml"/><Relationship Id="rId2" Type="http://schemas.openxmlformats.org/officeDocument/2006/relationships/notesSlide" Target="../notesSlides/notesSlide1.xml"/><Relationship Id="rId16"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hyperlink" Target="http://www.regentsprep.org/Regents/math/ALGEBRA/AE7/ExpDecayP.htm" TargetMode="External"/><Relationship Id="rId11" Type="http://schemas.openxmlformats.org/officeDocument/2006/relationships/hyperlink" Target="http://www.bing.com/images/search?q=Exponential+Growth+Graph&amp;FORM=IGRE&amp;qpvt=Exponential+Growth+Graph" TargetMode="External"/><Relationship Id="rId5" Type="http://schemas.openxmlformats.org/officeDocument/2006/relationships/hyperlink" Target="http://www.regentsprep.org/Regents/math/ALGEBRA/AE7/ExpDecayL.htm" TargetMode="External"/><Relationship Id="rId15" Type="http://schemas.openxmlformats.org/officeDocument/2006/relationships/image" Target="../media/image5.jpeg"/><Relationship Id="rId10" Type="http://schemas.openxmlformats.org/officeDocument/2006/relationships/hyperlink" Target="http://www.docstoc.com/docs/40204103/Coordinate-Grid-Paper" TargetMode="External"/><Relationship Id="rId19" Type="http://schemas.openxmlformats.org/officeDocument/2006/relationships/slide" Target="slide6.xml"/><Relationship Id="rId4" Type="http://schemas.openxmlformats.org/officeDocument/2006/relationships/hyperlink" Target="http://www.youtube.com/watch?v=_8KltTEMUV4&amp;feature=related" TargetMode="External"/><Relationship Id="rId9" Type="http://schemas.openxmlformats.org/officeDocument/2006/relationships/hyperlink" Target="http://hotmath.com/help/gt/genericalg1/section_9_6.html" TargetMode="External"/><Relationship Id="rId14" Type="http://schemas.openxmlformats.org/officeDocument/2006/relationships/hyperlink" Target="https://www.google.com/accounts/ServiceLogin?service=writely&amp;passive=1209600&amp;continue=http://docs.google.com/?hl=en&amp;tab=wo&amp;followup=http://docs.google.com/?hl=en&amp;tab=wo&amp;ltmpl=homepage&amp;hl=en"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slide" Target="slide13.xml"/><Relationship Id="rId2" Type="http://schemas.openxmlformats.org/officeDocument/2006/relationships/hyperlink" Target="http://www.docstoc.com/docs/40204103/Coordinate-Grid-Paper" TargetMode="Externa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slide" Target="slide1.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 Target="slide9.xml"/><Relationship Id="rId7" Type="http://schemas.openxmlformats.org/officeDocument/2006/relationships/slide" Target="slide1.xm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11.xml"/><Relationship Id="rId4" Type="http://schemas.openxmlformats.org/officeDocument/2006/relationships/slide" Target="slide10.xml"/><Relationship Id="rId9" Type="http://schemas.openxmlformats.org/officeDocument/2006/relationships/slide" Target="slide6.xml"/></Relationships>
</file>

<file path=ppt/slides/_rels/slide8.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hyperlink" Target="http://www.google.com/imghp?hl=en&amp;tab=wi" TargetMode="External"/><Relationship Id="rId7" Type="http://schemas.openxmlformats.org/officeDocument/2006/relationships/slide" Target="slide6.xml"/><Relationship Id="rId2" Type="http://schemas.openxmlformats.org/officeDocument/2006/relationships/hyperlink" Target="https://www.google.com/accounts/ServiceLogin?service=writely&amp;passive=1209600&amp;continue=http://docs.google.com/?hl=en&amp;tab=wo&amp;followup=http://docs.google.com/?hl=en&amp;tab=wo&amp;ltmpl=homepage&amp;hl=en" TargetMode="Externa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slide" Target="slide1.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hyperlink" Target="http://www.bing.com/images/search?q=Exponential+Decay+Graph&amp;form=QBIR&amp;qs=n&amp;sk=&amp;sc=1-23" TargetMode="External"/><Relationship Id="rId7" Type="http://schemas.openxmlformats.org/officeDocument/2006/relationships/image" Target="../media/image2.jpeg"/><Relationship Id="rId2" Type="http://schemas.openxmlformats.org/officeDocument/2006/relationships/hyperlink" Target="http://www.bing.com/images/search?q=Exponential+Growth+Graph&amp;FORM=IGRE&amp;qpvt=Exponential+Growth+Graph" TargetMode="Externa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10.jpeg"/><Relationship Id="rId4" Type="http://schemas.openxmlformats.org/officeDocument/2006/relationships/image" Target="../media/image9.jpeg"/><Relationship Id="rId9" Type="http://schemas.openxmlformats.org/officeDocument/2006/relationships/slide" Target="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6172200" cy="1143000"/>
          </a:xfrm>
        </p:spPr>
        <p:txBody>
          <a:bodyPr>
            <a:normAutofit fontScale="90000"/>
          </a:bodyPr>
          <a:lstStyle/>
          <a:p>
            <a:r>
              <a:rPr lang="en-US" dirty="0" smtClean="0">
                <a:solidFill>
                  <a:schemeClr val="accent6">
                    <a:lumMod val="60000"/>
                    <a:lumOff val="40000"/>
                  </a:schemeClr>
                </a:solidFill>
                <a:latin typeface="AR CHRISTY" pitchFamily="2" charset="0"/>
              </a:rPr>
              <a:t>To Grow or Not to Grow?</a:t>
            </a:r>
            <a:endParaRPr lang="en-US" dirty="0">
              <a:solidFill>
                <a:schemeClr val="accent6">
                  <a:lumMod val="60000"/>
                  <a:lumOff val="40000"/>
                </a:schemeClr>
              </a:solidFill>
              <a:latin typeface="AR CHRISTY" pitchFamily="2" charset="0"/>
            </a:endParaRPr>
          </a:p>
        </p:txBody>
      </p:sp>
      <p:sp>
        <p:nvSpPr>
          <p:cNvPr id="3" name="Subtitle 2"/>
          <p:cNvSpPr>
            <a:spLocks noGrp="1"/>
          </p:cNvSpPr>
          <p:nvPr>
            <p:ph type="subTitle" idx="1"/>
          </p:nvPr>
        </p:nvSpPr>
        <p:spPr>
          <a:xfrm>
            <a:off x="0" y="1371600"/>
            <a:ext cx="1905000" cy="5334000"/>
          </a:xfrm>
        </p:spPr>
        <p:txBody>
          <a:bodyPr>
            <a:normAutofit fontScale="62500" lnSpcReduction="20000"/>
          </a:bodyPr>
          <a:lstStyle/>
          <a:p>
            <a:r>
              <a:rPr lang="en-US" u="sng" dirty="0" smtClean="0">
                <a:solidFill>
                  <a:schemeClr val="accent4">
                    <a:lumMod val="60000"/>
                    <a:lumOff val="40000"/>
                  </a:schemeClr>
                </a:solidFill>
                <a:latin typeface="AR CHRISTY" pitchFamily="2" charset="0"/>
                <a:hlinkClick r:id="rId2" action="ppaction://hlinksldjump"/>
              </a:rPr>
              <a:t>Introduction</a:t>
            </a:r>
            <a:endParaRPr lang="en-US" dirty="0" smtClean="0">
              <a:solidFill>
                <a:schemeClr val="accent4">
                  <a:lumMod val="60000"/>
                  <a:lumOff val="40000"/>
                </a:schemeClr>
              </a:solidFill>
              <a:latin typeface="AR CHRISTY" pitchFamily="2" charset="0"/>
            </a:endParaRPr>
          </a:p>
          <a:p>
            <a:r>
              <a:rPr lang="en-US" dirty="0" smtClean="0">
                <a:solidFill>
                  <a:schemeClr val="accent4">
                    <a:lumMod val="60000"/>
                    <a:lumOff val="40000"/>
                  </a:schemeClr>
                </a:solidFill>
                <a:latin typeface="AR CHRISTY" pitchFamily="2" charset="0"/>
              </a:rPr>
              <a:t> </a:t>
            </a:r>
          </a:p>
          <a:p>
            <a:r>
              <a:rPr lang="en-US" u="sng" dirty="0" smtClean="0">
                <a:solidFill>
                  <a:schemeClr val="accent4">
                    <a:lumMod val="60000"/>
                    <a:lumOff val="40000"/>
                  </a:schemeClr>
                </a:solidFill>
                <a:latin typeface="AR CHRISTY" pitchFamily="2" charset="0"/>
                <a:hlinkClick r:id="rId3" action="ppaction://hlinksldjump"/>
              </a:rPr>
              <a:t>Task</a:t>
            </a:r>
            <a:endParaRPr lang="en-US" u="sng" dirty="0" smtClean="0">
              <a:solidFill>
                <a:schemeClr val="accent4">
                  <a:lumMod val="60000"/>
                  <a:lumOff val="40000"/>
                </a:schemeClr>
              </a:solidFill>
              <a:latin typeface="AR CHRISTY" pitchFamily="2" charset="0"/>
            </a:endParaRPr>
          </a:p>
          <a:p>
            <a:endParaRPr lang="en-US" u="sng" dirty="0">
              <a:solidFill>
                <a:schemeClr val="accent4">
                  <a:lumMod val="60000"/>
                  <a:lumOff val="40000"/>
                </a:schemeClr>
              </a:solidFill>
              <a:latin typeface="AR CHRISTY" pitchFamily="2" charset="0"/>
            </a:endParaRPr>
          </a:p>
          <a:p>
            <a:r>
              <a:rPr lang="en-US" u="sng" dirty="0" smtClean="0">
                <a:solidFill>
                  <a:schemeClr val="accent4">
                    <a:lumMod val="60000"/>
                    <a:lumOff val="40000"/>
                  </a:schemeClr>
                </a:solidFill>
                <a:latin typeface="AR CHRISTY" pitchFamily="2" charset="0"/>
                <a:hlinkClick r:id="rId4" action="ppaction://hlinksldjump"/>
              </a:rPr>
              <a:t>Resources</a:t>
            </a:r>
            <a:endParaRPr lang="en-US" dirty="0" smtClean="0">
              <a:solidFill>
                <a:schemeClr val="accent4">
                  <a:lumMod val="60000"/>
                  <a:lumOff val="40000"/>
                </a:schemeClr>
              </a:solidFill>
              <a:latin typeface="AR CHRISTY" pitchFamily="2" charset="0"/>
            </a:endParaRPr>
          </a:p>
          <a:p>
            <a:r>
              <a:rPr lang="en-US" dirty="0" smtClean="0">
                <a:solidFill>
                  <a:schemeClr val="accent4">
                    <a:lumMod val="60000"/>
                    <a:lumOff val="40000"/>
                  </a:schemeClr>
                </a:solidFill>
                <a:latin typeface="AR CHRISTY" pitchFamily="2" charset="0"/>
              </a:rPr>
              <a:t> </a:t>
            </a:r>
          </a:p>
          <a:p>
            <a:r>
              <a:rPr lang="en-US" u="sng" dirty="0" smtClean="0">
                <a:solidFill>
                  <a:schemeClr val="accent4">
                    <a:lumMod val="60000"/>
                    <a:lumOff val="40000"/>
                  </a:schemeClr>
                </a:solidFill>
                <a:latin typeface="AR CHRISTY" pitchFamily="2" charset="0"/>
                <a:hlinkClick r:id="rId5" action="ppaction://hlinksldjump"/>
              </a:rPr>
              <a:t>Process</a:t>
            </a:r>
            <a:endParaRPr lang="en-US" dirty="0" smtClean="0">
              <a:solidFill>
                <a:schemeClr val="accent4">
                  <a:lumMod val="60000"/>
                  <a:lumOff val="40000"/>
                </a:schemeClr>
              </a:solidFill>
              <a:latin typeface="AR CHRISTY" pitchFamily="2" charset="0"/>
            </a:endParaRPr>
          </a:p>
          <a:p>
            <a:r>
              <a:rPr lang="en-US" dirty="0" smtClean="0">
                <a:solidFill>
                  <a:schemeClr val="accent4">
                    <a:lumMod val="60000"/>
                    <a:lumOff val="40000"/>
                  </a:schemeClr>
                </a:solidFill>
                <a:latin typeface="AR CHRISTY" pitchFamily="2" charset="0"/>
              </a:rPr>
              <a:t> </a:t>
            </a:r>
          </a:p>
          <a:p>
            <a:r>
              <a:rPr lang="en-US" u="sng" dirty="0" smtClean="0">
                <a:solidFill>
                  <a:schemeClr val="accent4">
                    <a:lumMod val="60000"/>
                    <a:lumOff val="40000"/>
                  </a:schemeClr>
                </a:solidFill>
                <a:latin typeface="AR CHRISTY" pitchFamily="2" charset="0"/>
                <a:hlinkClick r:id="rId6" action="ppaction://hlinksldjump"/>
              </a:rPr>
              <a:t>Evaluation</a:t>
            </a:r>
            <a:endParaRPr lang="en-US" dirty="0" smtClean="0">
              <a:solidFill>
                <a:schemeClr val="accent4">
                  <a:lumMod val="60000"/>
                  <a:lumOff val="40000"/>
                </a:schemeClr>
              </a:solidFill>
              <a:latin typeface="AR CHRISTY" pitchFamily="2" charset="0"/>
            </a:endParaRPr>
          </a:p>
          <a:p>
            <a:r>
              <a:rPr lang="en-US" dirty="0" smtClean="0">
                <a:solidFill>
                  <a:schemeClr val="accent4">
                    <a:lumMod val="60000"/>
                    <a:lumOff val="40000"/>
                  </a:schemeClr>
                </a:solidFill>
                <a:latin typeface="AR CHRISTY" pitchFamily="2" charset="0"/>
              </a:rPr>
              <a:t> </a:t>
            </a:r>
          </a:p>
          <a:p>
            <a:r>
              <a:rPr lang="en-US" u="sng" dirty="0" smtClean="0">
                <a:solidFill>
                  <a:schemeClr val="accent4">
                    <a:lumMod val="60000"/>
                    <a:lumOff val="40000"/>
                  </a:schemeClr>
                </a:solidFill>
                <a:latin typeface="AR CHRISTY" pitchFamily="2" charset="0"/>
                <a:hlinkClick r:id="rId7" action="ppaction://hlinksldjump"/>
              </a:rPr>
              <a:t>Conclusion</a:t>
            </a:r>
            <a:endParaRPr lang="en-US" dirty="0" smtClean="0">
              <a:solidFill>
                <a:schemeClr val="accent4">
                  <a:lumMod val="60000"/>
                  <a:lumOff val="40000"/>
                </a:schemeClr>
              </a:solidFill>
              <a:latin typeface="AR CHRISTY" pitchFamily="2" charset="0"/>
            </a:endParaRPr>
          </a:p>
          <a:p>
            <a:r>
              <a:rPr lang="en-US" dirty="0" smtClean="0">
                <a:solidFill>
                  <a:schemeClr val="accent4">
                    <a:lumMod val="60000"/>
                    <a:lumOff val="40000"/>
                  </a:schemeClr>
                </a:solidFill>
                <a:latin typeface="AR CHRISTY" pitchFamily="2" charset="0"/>
              </a:rPr>
              <a:t> </a:t>
            </a:r>
          </a:p>
          <a:p>
            <a:r>
              <a:rPr lang="en-US" u="sng" dirty="0" smtClean="0">
                <a:solidFill>
                  <a:schemeClr val="accent4">
                    <a:lumMod val="60000"/>
                    <a:lumOff val="40000"/>
                  </a:schemeClr>
                </a:solidFill>
                <a:latin typeface="AR CHRISTY" pitchFamily="2" charset="0"/>
                <a:hlinkClick r:id="rId8" action="ppaction://hlinksldjump"/>
              </a:rPr>
              <a:t>Standards</a:t>
            </a:r>
            <a:endParaRPr lang="en-US" dirty="0" smtClean="0">
              <a:solidFill>
                <a:schemeClr val="accent4">
                  <a:lumMod val="60000"/>
                  <a:lumOff val="40000"/>
                </a:schemeClr>
              </a:solidFill>
              <a:latin typeface="AR CHRISTY" pitchFamily="2" charset="0"/>
            </a:endParaRPr>
          </a:p>
          <a:p>
            <a:r>
              <a:rPr lang="en-US" dirty="0" smtClean="0">
                <a:solidFill>
                  <a:schemeClr val="accent4">
                    <a:lumMod val="60000"/>
                    <a:lumOff val="40000"/>
                  </a:schemeClr>
                </a:solidFill>
                <a:latin typeface="AR CHRISTY" pitchFamily="2" charset="0"/>
              </a:rPr>
              <a:t> </a:t>
            </a:r>
          </a:p>
          <a:p>
            <a:r>
              <a:rPr lang="en-US" u="sng" dirty="0" smtClean="0">
                <a:solidFill>
                  <a:schemeClr val="accent4">
                    <a:lumMod val="60000"/>
                    <a:lumOff val="40000"/>
                  </a:schemeClr>
                </a:solidFill>
                <a:latin typeface="AR CHRISTY" pitchFamily="2" charset="0"/>
                <a:hlinkClick r:id="rId9" action="ppaction://hlinksldjump"/>
              </a:rPr>
              <a:t>Citations</a:t>
            </a:r>
            <a:endParaRPr lang="en-US" dirty="0" smtClean="0">
              <a:solidFill>
                <a:schemeClr val="accent4">
                  <a:lumMod val="60000"/>
                  <a:lumOff val="40000"/>
                </a:schemeClr>
              </a:solidFill>
              <a:latin typeface="AR CHRISTY" pitchFamily="2" charset="0"/>
            </a:endParaRPr>
          </a:p>
          <a:p>
            <a:r>
              <a:rPr lang="en-US" dirty="0" smtClean="0">
                <a:solidFill>
                  <a:schemeClr val="accent4">
                    <a:lumMod val="60000"/>
                    <a:lumOff val="40000"/>
                  </a:schemeClr>
                </a:solidFill>
                <a:latin typeface="AR CHRISTY" pitchFamily="2" charset="0"/>
              </a:rPr>
              <a:t> </a:t>
            </a:r>
          </a:p>
          <a:p>
            <a:r>
              <a:rPr lang="en-US" u="sng" dirty="0" smtClean="0">
                <a:solidFill>
                  <a:schemeClr val="accent4">
                    <a:lumMod val="60000"/>
                    <a:lumOff val="40000"/>
                  </a:schemeClr>
                </a:solidFill>
                <a:latin typeface="AR CHRISTY" pitchFamily="2" charset="0"/>
                <a:hlinkClick r:id="rId10" action="ppaction://hlinksldjump"/>
              </a:rPr>
              <a:t>Teacher Notes</a:t>
            </a:r>
            <a:endParaRPr lang="en-US" dirty="0" smtClean="0">
              <a:solidFill>
                <a:schemeClr val="accent4">
                  <a:lumMod val="60000"/>
                  <a:lumOff val="40000"/>
                </a:schemeClr>
              </a:solidFill>
              <a:latin typeface="AR CHRISTY" pitchFamily="2" charset="0"/>
            </a:endParaRPr>
          </a:p>
          <a:p>
            <a:endParaRPr lang="en-US" dirty="0">
              <a:solidFill>
                <a:schemeClr val="accent6">
                  <a:lumMod val="20000"/>
                  <a:lumOff val="80000"/>
                </a:schemeClr>
              </a:solidFill>
            </a:endParaRPr>
          </a:p>
        </p:txBody>
      </p:sp>
      <p:sp>
        <p:nvSpPr>
          <p:cNvPr id="5" name="TextBox 4"/>
          <p:cNvSpPr txBox="1"/>
          <p:nvPr/>
        </p:nvSpPr>
        <p:spPr>
          <a:xfrm>
            <a:off x="2667000" y="2667000"/>
            <a:ext cx="4343400" cy="1569660"/>
          </a:xfrm>
          <a:prstGeom prst="rect">
            <a:avLst/>
          </a:prstGeom>
          <a:noFill/>
        </p:spPr>
        <p:txBody>
          <a:bodyPr wrap="square" rtlCol="0">
            <a:spAutoFit/>
          </a:bodyPr>
          <a:lstStyle/>
          <a:p>
            <a:pPr algn="ctr"/>
            <a:r>
              <a:rPr lang="en-US" sz="3200" b="1" dirty="0" smtClean="0">
                <a:solidFill>
                  <a:schemeClr val="bg1"/>
                </a:solidFill>
                <a:latin typeface="Monotype Corsiva" pitchFamily="66" charset="0"/>
              </a:rPr>
              <a:t>An Algebra 1 WebQuest</a:t>
            </a:r>
          </a:p>
          <a:p>
            <a:pPr algn="ctr"/>
            <a:r>
              <a:rPr lang="en-US" sz="3200" b="1" dirty="0" smtClean="0">
                <a:solidFill>
                  <a:schemeClr val="bg1"/>
                </a:solidFill>
                <a:latin typeface="Monotype Corsiva" pitchFamily="66" charset="0"/>
              </a:rPr>
              <a:t>Exploring Exponential </a:t>
            </a:r>
          </a:p>
          <a:p>
            <a:pPr algn="ctr"/>
            <a:r>
              <a:rPr lang="en-US" sz="3200" b="1" dirty="0" smtClean="0">
                <a:solidFill>
                  <a:schemeClr val="bg1"/>
                </a:solidFill>
                <a:latin typeface="Monotype Corsiva" pitchFamily="66" charset="0"/>
              </a:rPr>
              <a:t>Growth and Decay</a:t>
            </a:r>
            <a:endParaRPr lang="en-US" sz="3200" b="1" dirty="0">
              <a:solidFill>
                <a:schemeClr val="bg1"/>
              </a:solidFill>
              <a:latin typeface="Monotype Corsiva" pitchFamily="66" charset="0"/>
            </a:endParaRPr>
          </a:p>
        </p:txBody>
      </p:sp>
      <p:sp>
        <p:nvSpPr>
          <p:cNvPr id="6" name="TextBox 5"/>
          <p:cNvSpPr txBox="1"/>
          <p:nvPr/>
        </p:nvSpPr>
        <p:spPr>
          <a:xfrm>
            <a:off x="4953000" y="5715000"/>
            <a:ext cx="4191000" cy="923330"/>
          </a:xfrm>
          <a:prstGeom prst="rect">
            <a:avLst/>
          </a:prstGeom>
          <a:noFill/>
        </p:spPr>
        <p:txBody>
          <a:bodyPr wrap="square" rtlCol="0">
            <a:spAutoFit/>
          </a:bodyPr>
          <a:lstStyle/>
          <a:p>
            <a:pPr algn="ctr"/>
            <a:r>
              <a:rPr lang="en-US" dirty="0" smtClean="0">
                <a:solidFill>
                  <a:schemeClr val="accent6"/>
                </a:solidFill>
                <a:latin typeface="Arial" pitchFamily="34" charset="0"/>
                <a:cs typeface="Arial" pitchFamily="34" charset="0"/>
              </a:rPr>
              <a:t>Created By:  Marcia Cooper</a:t>
            </a:r>
          </a:p>
          <a:p>
            <a:pPr algn="ctr"/>
            <a:r>
              <a:rPr lang="en-US" dirty="0" smtClean="0">
                <a:solidFill>
                  <a:schemeClr val="accent6"/>
                </a:solidFill>
                <a:latin typeface="Arial" pitchFamily="34" charset="0"/>
                <a:cs typeface="Arial" pitchFamily="34" charset="0"/>
              </a:rPr>
              <a:t>EDTL 6800 - Information Literacy for Teaching and Learning- Summer 2010</a:t>
            </a:r>
            <a:endParaRPr lang="en-US" dirty="0">
              <a:solidFill>
                <a:schemeClr val="accent6"/>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AR CHRISTY" pitchFamily="2" charset="0"/>
              </a:rPr>
              <a:t>Sergeant</a:t>
            </a:r>
            <a:endParaRPr lang="en-US" dirty="0"/>
          </a:p>
        </p:txBody>
      </p:sp>
      <p:sp>
        <p:nvSpPr>
          <p:cNvPr id="3" name="Content Placeholder 2"/>
          <p:cNvSpPr>
            <a:spLocks noGrp="1"/>
          </p:cNvSpPr>
          <p:nvPr>
            <p:ph idx="1"/>
          </p:nvPr>
        </p:nvSpPr>
        <p:spPr>
          <a:xfrm>
            <a:off x="457200" y="1219200"/>
            <a:ext cx="8229600" cy="5257800"/>
          </a:xfrm>
          <a:solidFill>
            <a:schemeClr val="tx1">
              <a:lumMod val="50000"/>
              <a:lumOff val="50000"/>
            </a:schemeClr>
          </a:solidFill>
        </p:spPr>
        <p:txBody>
          <a:bodyPr>
            <a:normAutofit fontScale="25000" lnSpcReduction="20000"/>
          </a:bodyPr>
          <a:lstStyle/>
          <a:p>
            <a:pPr algn="ctr">
              <a:buNone/>
            </a:pPr>
            <a:r>
              <a:rPr lang="en-US" sz="7200" dirty="0">
                <a:solidFill>
                  <a:schemeClr val="accent4">
                    <a:lumMod val="50000"/>
                  </a:schemeClr>
                </a:solidFill>
                <a:latin typeface="AR CHRISTY" pitchFamily="2" charset="0"/>
              </a:rPr>
              <a:t>You will create two exponential growth story problems.</a:t>
            </a:r>
          </a:p>
          <a:p>
            <a:pPr algn="ctr">
              <a:buNone/>
            </a:pPr>
            <a:r>
              <a:rPr lang="en-US" sz="7200" dirty="0"/>
              <a:t> </a:t>
            </a:r>
          </a:p>
          <a:p>
            <a:pPr algn="ctr">
              <a:buNone/>
            </a:pPr>
            <a:r>
              <a:rPr lang="en-US" sz="7200" dirty="0">
                <a:solidFill>
                  <a:schemeClr val="accent6">
                    <a:lumMod val="20000"/>
                    <a:lumOff val="80000"/>
                  </a:schemeClr>
                </a:solidFill>
                <a:latin typeface="Arial" pitchFamily="34" charset="0"/>
                <a:cs typeface="Arial" pitchFamily="34" charset="0"/>
              </a:rPr>
              <a:t>Slide 5 will contain information pertaining to a bank account or a business </a:t>
            </a:r>
            <a:r>
              <a:rPr lang="en-US" sz="7200" dirty="0" smtClean="0">
                <a:solidFill>
                  <a:schemeClr val="accent6">
                    <a:lumMod val="20000"/>
                    <a:lumOff val="80000"/>
                  </a:schemeClr>
                </a:solidFill>
                <a:latin typeface="Arial" pitchFamily="34" charset="0"/>
                <a:cs typeface="Arial" pitchFamily="34" charset="0"/>
              </a:rPr>
              <a:t>venture.  It </a:t>
            </a:r>
            <a:r>
              <a:rPr lang="en-US" sz="7200" dirty="0">
                <a:solidFill>
                  <a:schemeClr val="accent6">
                    <a:lumMod val="20000"/>
                    <a:lumOff val="80000"/>
                  </a:schemeClr>
                </a:solidFill>
                <a:latin typeface="Arial" pitchFamily="34" charset="0"/>
                <a:cs typeface="Arial" pitchFamily="34" charset="0"/>
              </a:rPr>
              <a:t>must be in terms of money.  </a:t>
            </a:r>
          </a:p>
          <a:p>
            <a:pPr algn="ctr">
              <a:buNone/>
            </a:pPr>
            <a:r>
              <a:rPr lang="en-US" sz="7200" dirty="0">
                <a:latin typeface="Arial" pitchFamily="34" charset="0"/>
                <a:cs typeface="Arial" pitchFamily="34" charset="0"/>
              </a:rPr>
              <a:t> </a:t>
            </a:r>
          </a:p>
          <a:p>
            <a:pPr algn="ctr">
              <a:buNone/>
            </a:pPr>
            <a:r>
              <a:rPr lang="en-US" sz="7200" dirty="0">
                <a:solidFill>
                  <a:schemeClr val="accent6">
                    <a:lumMod val="20000"/>
                    <a:lumOff val="80000"/>
                  </a:schemeClr>
                </a:solidFill>
                <a:latin typeface="Arial" pitchFamily="34" charset="0"/>
                <a:cs typeface="Arial" pitchFamily="34" charset="0"/>
              </a:rPr>
              <a:t>Slide 6 must contain information pertaining to animal population </a:t>
            </a:r>
            <a:endParaRPr lang="en-US" sz="7200" dirty="0" smtClean="0">
              <a:solidFill>
                <a:schemeClr val="accent6">
                  <a:lumMod val="20000"/>
                  <a:lumOff val="80000"/>
                </a:schemeClr>
              </a:solidFill>
              <a:latin typeface="Arial" pitchFamily="34" charset="0"/>
              <a:cs typeface="Arial" pitchFamily="34" charset="0"/>
            </a:endParaRPr>
          </a:p>
          <a:p>
            <a:pPr algn="ctr">
              <a:buNone/>
            </a:pPr>
            <a:r>
              <a:rPr lang="en-US" sz="7200" dirty="0" smtClean="0">
                <a:solidFill>
                  <a:schemeClr val="accent6">
                    <a:lumMod val="20000"/>
                    <a:lumOff val="80000"/>
                  </a:schemeClr>
                </a:solidFill>
                <a:latin typeface="Arial" pitchFamily="34" charset="0"/>
                <a:cs typeface="Arial" pitchFamily="34" charset="0"/>
              </a:rPr>
              <a:t>using </a:t>
            </a:r>
            <a:r>
              <a:rPr lang="en-US" sz="7200" dirty="0">
                <a:solidFill>
                  <a:schemeClr val="accent6">
                    <a:lumMod val="20000"/>
                    <a:lumOff val="80000"/>
                  </a:schemeClr>
                </a:solidFill>
                <a:latin typeface="Arial" pitchFamily="34" charset="0"/>
                <a:cs typeface="Arial" pitchFamily="34" charset="0"/>
              </a:rPr>
              <a:t>a growth factor instead of a growth rate. </a:t>
            </a:r>
          </a:p>
          <a:p>
            <a:pPr algn="ctr">
              <a:buNone/>
            </a:pPr>
            <a:r>
              <a:rPr lang="en-US" sz="7200" dirty="0">
                <a:latin typeface="Arial" pitchFamily="34" charset="0"/>
                <a:cs typeface="Arial" pitchFamily="34" charset="0"/>
              </a:rPr>
              <a:t> </a:t>
            </a:r>
          </a:p>
          <a:p>
            <a:pPr algn="ctr">
              <a:buNone/>
            </a:pPr>
            <a:r>
              <a:rPr lang="en-US" sz="7200" dirty="0">
                <a:solidFill>
                  <a:schemeClr val="bg1"/>
                </a:solidFill>
                <a:latin typeface="Arial" pitchFamily="34" charset="0"/>
                <a:cs typeface="Arial" pitchFamily="34" charset="0"/>
              </a:rPr>
              <a:t>Both </a:t>
            </a:r>
            <a:r>
              <a:rPr lang="en-US" sz="7200" dirty="0" smtClean="0">
                <a:solidFill>
                  <a:schemeClr val="bg1"/>
                </a:solidFill>
                <a:latin typeface="Arial" pitchFamily="34" charset="0"/>
                <a:cs typeface="Arial" pitchFamily="34" charset="0"/>
              </a:rPr>
              <a:t>slides </a:t>
            </a:r>
            <a:r>
              <a:rPr lang="en-US" sz="7200" dirty="0">
                <a:solidFill>
                  <a:schemeClr val="bg1"/>
                </a:solidFill>
                <a:latin typeface="Arial" pitchFamily="34" charset="0"/>
                <a:cs typeface="Arial" pitchFamily="34" charset="0"/>
              </a:rPr>
              <a:t>must include the story problem, all work needed to complete the problem, an explanation of the answer, an explanation of the steps used to type the problem into the calculator, and a graph of the exponential model.</a:t>
            </a:r>
          </a:p>
          <a:p>
            <a:pPr algn="ctr">
              <a:buNone/>
            </a:pPr>
            <a:r>
              <a:rPr lang="en-US" sz="7200" dirty="0">
                <a:latin typeface="Arial" pitchFamily="34" charset="0"/>
                <a:cs typeface="Arial" pitchFamily="34" charset="0"/>
              </a:rPr>
              <a:t> </a:t>
            </a:r>
          </a:p>
          <a:p>
            <a:pPr algn="ctr">
              <a:buNone/>
            </a:pPr>
            <a:r>
              <a:rPr lang="en-US" sz="7200" dirty="0">
                <a:solidFill>
                  <a:schemeClr val="bg1"/>
                </a:solidFill>
                <a:latin typeface="Arial" pitchFamily="34" charset="0"/>
                <a:cs typeface="Arial" pitchFamily="34" charset="0"/>
              </a:rPr>
              <a:t>Once you develop </a:t>
            </a:r>
            <a:r>
              <a:rPr lang="en-US" sz="7200" dirty="0" smtClean="0">
                <a:solidFill>
                  <a:schemeClr val="bg1"/>
                </a:solidFill>
                <a:latin typeface="Arial" pitchFamily="34" charset="0"/>
                <a:cs typeface="Arial" pitchFamily="34" charset="0"/>
              </a:rPr>
              <a:t>the </a:t>
            </a:r>
            <a:r>
              <a:rPr lang="en-US" sz="7200" dirty="0">
                <a:solidFill>
                  <a:schemeClr val="bg1"/>
                </a:solidFill>
                <a:latin typeface="Arial" pitchFamily="34" charset="0"/>
                <a:cs typeface="Arial" pitchFamily="34" charset="0"/>
              </a:rPr>
              <a:t>problem and find an answer, you must create a visual representation of your model.  Use the following link to create your graph.</a:t>
            </a:r>
          </a:p>
          <a:p>
            <a:pPr algn="ctr">
              <a:buNone/>
            </a:pPr>
            <a:r>
              <a:rPr lang="en-US" sz="7200" u="sng" dirty="0">
                <a:solidFill>
                  <a:schemeClr val="bg1"/>
                </a:solidFill>
                <a:hlinkClick r:id="rId2"/>
              </a:rPr>
              <a:t>http://coolmath.com/graphit</a:t>
            </a:r>
            <a:r>
              <a:rPr lang="en-US" sz="7200" u="sng" dirty="0" smtClean="0">
                <a:solidFill>
                  <a:schemeClr val="bg1"/>
                </a:solidFill>
                <a:hlinkClick r:id="rId2"/>
              </a:rPr>
              <a:t>/</a:t>
            </a:r>
            <a:r>
              <a:rPr lang="en-US" sz="7200" dirty="0">
                <a:solidFill>
                  <a:schemeClr val="bg1"/>
                </a:solidFill>
              </a:rPr>
              <a:t> </a:t>
            </a:r>
          </a:p>
          <a:p>
            <a:pPr algn="ctr">
              <a:buNone/>
            </a:pPr>
            <a:r>
              <a:rPr lang="en-US" sz="7200" dirty="0">
                <a:solidFill>
                  <a:schemeClr val="tx2">
                    <a:lumMod val="50000"/>
                  </a:schemeClr>
                </a:solidFill>
              </a:rPr>
              <a:t> </a:t>
            </a:r>
          </a:p>
          <a:p>
            <a:pPr algn="ctr">
              <a:buNone/>
            </a:pPr>
            <a:r>
              <a:rPr lang="en-US" sz="7200" dirty="0">
                <a:solidFill>
                  <a:schemeClr val="tx2">
                    <a:lumMod val="50000"/>
                  </a:schemeClr>
                </a:solidFill>
                <a:latin typeface="Monotype Corsiva" pitchFamily="66" charset="0"/>
              </a:rPr>
              <a:t>Note:  Be sure to appropriately set the windows on the graphing </a:t>
            </a:r>
            <a:r>
              <a:rPr lang="en-US" sz="7200" dirty="0" smtClean="0">
                <a:solidFill>
                  <a:schemeClr val="tx2">
                    <a:lumMod val="50000"/>
                  </a:schemeClr>
                </a:solidFill>
                <a:latin typeface="Monotype Corsiva" pitchFamily="66" charset="0"/>
              </a:rPr>
              <a:t>calculator </a:t>
            </a:r>
            <a:r>
              <a:rPr lang="en-US" sz="7200" dirty="0">
                <a:solidFill>
                  <a:schemeClr val="tx2">
                    <a:lumMod val="50000"/>
                  </a:schemeClr>
                </a:solidFill>
                <a:latin typeface="Monotype Corsiva" pitchFamily="66" charset="0"/>
              </a:rPr>
              <a:t>before you attempt to graph your model.  Also be sure to use x for time.  Once you graph your models, import them into your presentation.  </a:t>
            </a:r>
            <a:r>
              <a:rPr lang="en-US" sz="7200" dirty="0" smtClean="0">
                <a:solidFill>
                  <a:schemeClr val="tx2">
                    <a:lumMod val="50000"/>
                  </a:schemeClr>
                </a:solidFill>
                <a:latin typeface="Monotype Corsiva" pitchFamily="66" charset="0"/>
              </a:rPr>
              <a:t>You must </a:t>
            </a:r>
            <a:r>
              <a:rPr lang="en-US" sz="7200" dirty="0">
                <a:solidFill>
                  <a:schemeClr val="tx2">
                    <a:lumMod val="50000"/>
                  </a:schemeClr>
                </a:solidFill>
                <a:latin typeface="Monotype Corsiva" pitchFamily="66" charset="0"/>
              </a:rPr>
              <a:t>use the print screen function and </a:t>
            </a:r>
            <a:r>
              <a:rPr lang="en-US" sz="7200" dirty="0" smtClean="0">
                <a:solidFill>
                  <a:schemeClr val="tx2">
                    <a:lumMod val="50000"/>
                  </a:schemeClr>
                </a:solidFill>
                <a:latin typeface="Monotype Corsiva" pitchFamily="66" charset="0"/>
              </a:rPr>
              <a:t>save </a:t>
            </a:r>
            <a:r>
              <a:rPr lang="en-US" sz="7200" dirty="0">
                <a:solidFill>
                  <a:schemeClr val="tx2">
                    <a:lumMod val="50000"/>
                  </a:schemeClr>
                </a:solidFill>
                <a:latin typeface="Monotype Corsiva" pitchFamily="66" charset="0"/>
              </a:rPr>
              <a:t>images as your last name before you can do this.</a:t>
            </a:r>
          </a:p>
          <a:p>
            <a:pPr algn="ctr">
              <a:buNone/>
            </a:pPr>
            <a:r>
              <a:rPr lang="en-US" sz="7200" dirty="0">
                <a:solidFill>
                  <a:schemeClr val="tx2">
                    <a:lumMod val="50000"/>
                  </a:schemeClr>
                </a:solidFill>
              </a:rPr>
              <a:t> </a:t>
            </a:r>
          </a:p>
          <a:p>
            <a:pPr>
              <a:buNone/>
            </a:pPr>
            <a:endParaRPr lang="en-US" dirty="0"/>
          </a:p>
        </p:txBody>
      </p:sp>
      <p:pic>
        <p:nvPicPr>
          <p:cNvPr id="6" name="Picture 5" descr="thumbnail2.jpg"/>
          <p:cNvPicPr>
            <a:picLocks noChangeAspect="1"/>
          </p:cNvPicPr>
          <p:nvPr/>
        </p:nvPicPr>
        <p:blipFill>
          <a:blip r:embed="rId3" cstate="print">
            <a:duotone>
              <a:prstClr val="black"/>
              <a:srgbClr val="D9C3A5">
                <a:tint val="50000"/>
                <a:satMod val="180000"/>
              </a:srgbClr>
            </a:duotone>
          </a:blip>
          <a:stretch>
            <a:fillRect/>
          </a:stretch>
        </p:blipFill>
        <p:spPr>
          <a:xfrm rot="1006197">
            <a:off x="7354227" y="596527"/>
            <a:ext cx="1661312" cy="1135331"/>
          </a:xfrm>
          <a:prstGeom prst="ellipse">
            <a:avLst/>
          </a:prstGeom>
          <a:ln w="63500" cap="rnd">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7" name="Picture 6" descr="MR900434907.JPG">
            <a:hlinkClick r:id="rId4" action="ppaction://hlinksldjump"/>
          </p:cNvPr>
          <p:cNvPicPr>
            <a:picLocks noChangeAspect="1"/>
          </p:cNvPicPr>
          <p:nvPr/>
        </p:nvPicPr>
        <p:blipFill>
          <a:blip r:embed="rId5" cstate="print">
            <a:grayscl/>
            <a:lum bright="-54000" contrast="-43000"/>
          </a:blip>
          <a:stretch>
            <a:fillRect/>
          </a:stretch>
        </p:blipFill>
        <p:spPr>
          <a:xfrm>
            <a:off x="8305800" y="6096000"/>
            <a:ext cx="838200" cy="762000"/>
          </a:xfrm>
          <a:prstGeom prst="rect">
            <a:avLst/>
          </a:prstGeom>
        </p:spPr>
      </p:pic>
      <p:sp>
        <p:nvSpPr>
          <p:cNvPr id="8" name="Down Arrow 7"/>
          <p:cNvSpPr/>
          <p:nvPr/>
        </p:nvSpPr>
        <p:spPr>
          <a:xfrm rot="5400000">
            <a:off x="372411" y="5952191"/>
            <a:ext cx="550577" cy="9906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hlinkClick r:id="rId6" action="ppaction://hlinksldjump"/>
              </a:rPr>
              <a:t>PROCESS-1</a:t>
            </a:r>
            <a:endParaRPr lang="en-US" sz="1100" dirty="0"/>
          </a:p>
        </p:txBody>
      </p:sp>
      <p:sp>
        <p:nvSpPr>
          <p:cNvPr id="10" name="Down Arrow 9"/>
          <p:cNvSpPr/>
          <p:nvPr/>
        </p:nvSpPr>
        <p:spPr>
          <a:xfrm rot="5400000">
            <a:off x="381000" y="0"/>
            <a:ext cx="914400" cy="1219200"/>
          </a:xfrm>
          <a:prstGeom prst="downArrow">
            <a:avLst>
              <a:gd name="adj1" fmla="val 38095"/>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smtClean="0">
                <a:hlinkClick r:id="rId7" action="ppaction://hlinksldjump"/>
              </a:rPr>
              <a:t>POSITIONS</a:t>
            </a:r>
            <a:r>
              <a:rPr lang="en-US" sz="1200" dirty="0" smtClean="0"/>
              <a:t> IN YOUR ARMY</a:t>
            </a:r>
            <a:endParaRPr 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solidFill>
                  <a:schemeClr val="accent6"/>
                </a:solidFill>
                <a:latin typeface="AR CHRISTY" pitchFamily="2" charset="0"/>
              </a:rPr>
              <a:t>Corporal</a:t>
            </a:r>
            <a:endParaRPr lang="en-US" dirty="0"/>
          </a:p>
        </p:txBody>
      </p:sp>
      <p:sp>
        <p:nvSpPr>
          <p:cNvPr id="3" name="Content Placeholder 2"/>
          <p:cNvSpPr>
            <a:spLocks noGrp="1"/>
          </p:cNvSpPr>
          <p:nvPr>
            <p:ph idx="1"/>
          </p:nvPr>
        </p:nvSpPr>
        <p:spPr>
          <a:xfrm>
            <a:off x="609600" y="990600"/>
            <a:ext cx="8077200" cy="5562600"/>
          </a:xfrm>
          <a:solidFill>
            <a:schemeClr val="tx1">
              <a:lumMod val="50000"/>
              <a:lumOff val="50000"/>
            </a:schemeClr>
          </a:solidFill>
        </p:spPr>
        <p:txBody>
          <a:bodyPr>
            <a:noAutofit/>
          </a:bodyPr>
          <a:lstStyle/>
          <a:p>
            <a:pPr algn="ctr">
              <a:buNone/>
            </a:pPr>
            <a:r>
              <a:rPr lang="en-US" sz="2000" dirty="0" smtClean="0">
                <a:solidFill>
                  <a:schemeClr val="accent4">
                    <a:lumMod val="50000"/>
                  </a:schemeClr>
                </a:solidFill>
                <a:latin typeface="AR CHRISTY" pitchFamily="2" charset="0"/>
              </a:rPr>
              <a:t>You will create two exponential decay story problems.</a:t>
            </a:r>
          </a:p>
          <a:p>
            <a:pPr algn="ctr">
              <a:buNone/>
            </a:pPr>
            <a:r>
              <a:rPr lang="en-US" sz="1600" dirty="0" smtClean="0"/>
              <a:t> </a:t>
            </a:r>
          </a:p>
          <a:p>
            <a:pPr algn="ctr">
              <a:buNone/>
            </a:pPr>
            <a:r>
              <a:rPr lang="en-US" sz="1800" dirty="0">
                <a:solidFill>
                  <a:schemeClr val="accent6">
                    <a:lumMod val="20000"/>
                    <a:lumOff val="80000"/>
                  </a:schemeClr>
                </a:solidFill>
                <a:latin typeface="Arial" pitchFamily="34" charset="0"/>
                <a:cs typeface="Arial" pitchFamily="34" charset="0"/>
              </a:rPr>
              <a:t>Slide 7 must contain information pertaining to the purchase of a vehicle.  </a:t>
            </a:r>
          </a:p>
          <a:p>
            <a:pPr algn="ctr">
              <a:buNone/>
            </a:pPr>
            <a:r>
              <a:rPr lang="en-US" sz="1800" dirty="0">
                <a:solidFill>
                  <a:schemeClr val="accent6">
                    <a:lumMod val="20000"/>
                    <a:lumOff val="80000"/>
                  </a:schemeClr>
                </a:solidFill>
                <a:latin typeface="Arial" pitchFamily="34" charset="0"/>
                <a:cs typeface="Arial" pitchFamily="34" charset="0"/>
              </a:rPr>
              <a:t> </a:t>
            </a:r>
          </a:p>
          <a:p>
            <a:pPr algn="ctr">
              <a:buNone/>
            </a:pPr>
            <a:r>
              <a:rPr lang="en-US" sz="1800" dirty="0">
                <a:solidFill>
                  <a:schemeClr val="accent6">
                    <a:lumMod val="20000"/>
                    <a:lumOff val="80000"/>
                  </a:schemeClr>
                </a:solidFill>
                <a:latin typeface="Arial" pitchFamily="34" charset="0"/>
                <a:cs typeface="Arial" pitchFamily="34" charset="0"/>
              </a:rPr>
              <a:t>Slide 8 must contain information pertaining to people, such as the declining enrollment in </a:t>
            </a:r>
            <a:r>
              <a:rPr lang="en-US" sz="1800" dirty="0" smtClean="0">
                <a:solidFill>
                  <a:schemeClr val="accent6">
                    <a:lumMod val="20000"/>
                    <a:lumOff val="80000"/>
                  </a:schemeClr>
                </a:solidFill>
                <a:latin typeface="Arial" pitchFamily="34" charset="0"/>
                <a:cs typeface="Arial" pitchFamily="34" charset="0"/>
              </a:rPr>
              <a:t>a summer </a:t>
            </a:r>
            <a:r>
              <a:rPr lang="en-US" sz="1800" dirty="0">
                <a:solidFill>
                  <a:schemeClr val="accent6">
                    <a:lumMod val="20000"/>
                    <a:lumOff val="80000"/>
                  </a:schemeClr>
                </a:solidFill>
                <a:latin typeface="Arial" pitchFamily="34" charset="0"/>
                <a:cs typeface="Arial" pitchFamily="34" charset="0"/>
              </a:rPr>
              <a:t>camp. </a:t>
            </a:r>
            <a:r>
              <a:rPr lang="en-US" sz="1800" dirty="0" smtClean="0">
                <a:solidFill>
                  <a:schemeClr val="accent6">
                    <a:lumMod val="20000"/>
                    <a:lumOff val="80000"/>
                  </a:schemeClr>
                </a:solidFill>
                <a:latin typeface="Arial" pitchFamily="34" charset="0"/>
                <a:cs typeface="Arial" pitchFamily="34" charset="0"/>
              </a:rPr>
              <a:t>   </a:t>
            </a:r>
            <a:endParaRPr lang="en-US" sz="1800" dirty="0">
              <a:solidFill>
                <a:schemeClr val="accent6">
                  <a:lumMod val="20000"/>
                  <a:lumOff val="80000"/>
                </a:schemeClr>
              </a:solidFill>
              <a:latin typeface="Arial" pitchFamily="34" charset="0"/>
              <a:cs typeface="Arial" pitchFamily="34" charset="0"/>
            </a:endParaRPr>
          </a:p>
          <a:p>
            <a:pPr algn="ctr">
              <a:buNone/>
            </a:pPr>
            <a:r>
              <a:rPr lang="en-US" sz="1600" dirty="0" smtClean="0">
                <a:latin typeface="Arial" pitchFamily="34" charset="0"/>
                <a:cs typeface="Arial" pitchFamily="34" charset="0"/>
              </a:rPr>
              <a:t> </a:t>
            </a:r>
          </a:p>
          <a:p>
            <a:pPr algn="ctr">
              <a:buNone/>
            </a:pPr>
            <a:r>
              <a:rPr lang="en-US" sz="1600" dirty="0" smtClean="0">
                <a:solidFill>
                  <a:schemeClr val="bg1"/>
                </a:solidFill>
                <a:latin typeface="Arial" pitchFamily="34" charset="0"/>
                <a:cs typeface="Arial" pitchFamily="34" charset="0"/>
              </a:rPr>
              <a:t>Both of the slides must include the story problem, all work needed to complete the problem, an explanation of the answer, an explanation of the steps used to type the problem into the calculator, and a graph of the exponential model.</a:t>
            </a:r>
          </a:p>
          <a:p>
            <a:pPr algn="ctr">
              <a:buNone/>
            </a:pPr>
            <a:r>
              <a:rPr lang="en-US" sz="1600" dirty="0" smtClean="0">
                <a:latin typeface="Arial" pitchFamily="34" charset="0"/>
                <a:cs typeface="Arial" pitchFamily="34" charset="0"/>
              </a:rPr>
              <a:t> </a:t>
            </a:r>
          </a:p>
          <a:p>
            <a:pPr algn="ctr">
              <a:buNone/>
            </a:pPr>
            <a:r>
              <a:rPr lang="en-US" sz="1600" dirty="0" smtClean="0">
                <a:solidFill>
                  <a:schemeClr val="bg1"/>
                </a:solidFill>
                <a:latin typeface="Arial" pitchFamily="34" charset="0"/>
                <a:cs typeface="Arial" pitchFamily="34" charset="0"/>
              </a:rPr>
              <a:t>Once you develop a story problem and find an answer, you must create a visual representation of your model.  Use the following link to create your graph.</a:t>
            </a:r>
          </a:p>
          <a:p>
            <a:pPr algn="ctr">
              <a:buNone/>
            </a:pPr>
            <a:r>
              <a:rPr lang="en-US" sz="1600" u="sng" dirty="0" smtClean="0">
                <a:solidFill>
                  <a:schemeClr val="bg1"/>
                </a:solidFill>
                <a:hlinkClick r:id="rId2"/>
              </a:rPr>
              <a:t>http://coolmath.com/graphit/</a:t>
            </a:r>
            <a:r>
              <a:rPr lang="en-US" sz="1600" dirty="0" smtClean="0">
                <a:solidFill>
                  <a:schemeClr val="bg1"/>
                </a:solidFill>
              </a:rPr>
              <a:t> </a:t>
            </a:r>
          </a:p>
          <a:p>
            <a:pPr algn="ctr">
              <a:buNone/>
            </a:pPr>
            <a:r>
              <a:rPr lang="en-US" sz="1600" dirty="0" smtClean="0">
                <a:solidFill>
                  <a:schemeClr val="tx2">
                    <a:lumMod val="50000"/>
                  </a:schemeClr>
                </a:solidFill>
              </a:rPr>
              <a:t> </a:t>
            </a:r>
          </a:p>
          <a:p>
            <a:pPr algn="ctr">
              <a:buNone/>
            </a:pPr>
            <a:r>
              <a:rPr lang="en-US" sz="1800" dirty="0" smtClean="0">
                <a:solidFill>
                  <a:schemeClr val="tx2">
                    <a:lumMod val="50000"/>
                  </a:schemeClr>
                </a:solidFill>
                <a:latin typeface="Monotype Corsiva" pitchFamily="66" charset="0"/>
              </a:rPr>
              <a:t>Note:  Be sure to appropriately set the windows on the graphing calculator before you attempt to graph your model.  Also be sure to use x for time.  Once you graph your models, import them into your presentation.  You must use the print screen function and save images as your last name before you can do this.</a:t>
            </a:r>
          </a:p>
          <a:p>
            <a:pPr>
              <a:buNone/>
            </a:pPr>
            <a:endParaRPr lang="en-US" sz="1800" dirty="0"/>
          </a:p>
        </p:txBody>
      </p:sp>
      <p:pic>
        <p:nvPicPr>
          <p:cNvPr id="5" name="Picture 4" descr="thumbnailCA2JO744.jpg"/>
          <p:cNvPicPr>
            <a:picLocks noChangeAspect="1"/>
          </p:cNvPicPr>
          <p:nvPr/>
        </p:nvPicPr>
        <p:blipFill>
          <a:blip r:embed="rId3" cstate="print">
            <a:duotone>
              <a:prstClr val="black"/>
              <a:srgbClr val="D9C3A5">
                <a:tint val="50000"/>
                <a:satMod val="180000"/>
              </a:srgbClr>
            </a:duotone>
          </a:blip>
          <a:stretch>
            <a:fillRect/>
          </a:stretch>
        </p:blipFill>
        <p:spPr>
          <a:xfrm rot="1065334">
            <a:off x="7511061" y="590692"/>
            <a:ext cx="1524000" cy="952500"/>
          </a:xfrm>
          <a:prstGeom prst="ellipse">
            <a:avLst/>
          </a:prstGeom>
          <a:ln w="63500" cap="rnd">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pic>
      <p:pic>
        <p:nvPicPr>
          <p:cNvPr id="6" name="Picture 5" descr="MR900434907.JPG">
            <a:hlinkClick r:id="rId4" action="ppaction://hlinksldjump"/>
          </p:cNvPr>
          <p:cNvPicPr>
            <a:picLocks noChangeAspect="1"/>
          </p:cNvPicPr>
          <p:nvPr/>
        </p:nvPicPr>
        <p:blipFill>
          <a:blip r:embed="rId5" cstate="print">
            <a:grayscl/>
            <a:lum bright="-54000" contrast="-43000"/>
          </a:blip>
          <a:stretch>
            <a:fillRect/>
          </a:stretch>
        </p:blipFill>
        <p:spPr>
          <a:xfrm>
            <a:off x="8398933" y="6248400"/>
            <a:ext cx="745067" cy="609600"/>
          </a:xfrm>
          <a:prstGeom prst="rect">
            <a:avLst/>
          </a:prstGeom>
        </p:spPr>
      </p:pic>
      <p:sp>
        <p:nvSpPr>
          <p:cNvPr id="7" name="Down Arrow 6"/>
          <p:cNvSpPr/>
          <p:nvPr/>
        </p:nvSpPr>
        <p:spPr>
          <a:xfrm rot="5400000">
            <a:off x="220011" y="6087412"/>
            <a:ext cx="550577" cy="9906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hlinkClick r:id="rId6" action="ppaction://hlinksldjump"/>
              </a:rPr>
              <a:t>PROCESS-1</a:t>
            </a:r>
            <a:endParaRPr lang="en-US" sz="1100" dirty="0"/>
          </a:p>
        </p:txBody>
      </p:sp>
      <p:sp>
        <p:nvSpPr>
          <p:cNvPr id="9" name="Down Arrow 8"/>
          <p:cNvSpPr/>
          <p:nvPr/>
        </p:nvSpPr>
        <p:spPr>
          <a:xfrm rot="5400000">
            <a:off x="304800" y="-152400"/>
            <a:ext cx="914400" cy="1219200"/>
          </a:xfrm>
          <a:prstGeom prst="downArrow">
            <a:avLst>
              <a:gd name="adj1" fmla="val 38095"/>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smtClean="0">
                <a:hlinkClick r:id="rId7" action="ppaction://hlinksldjump"/>
              </a:rPr>
              <a:t>POSITIONS</a:t>
            </a:r>
            <a:r>
              <a:rPr lang="en-US" sz="1200" dirty="0" smtClean="0"/>
              <a:t> IN YOUR ARMY</a:t>
            </a:r>
            <a:endParaRPr 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AR CHRISTY" pitchFamily="2" charset="0"/>
              </a:rPr>
              <a:t>Private</a:t>
            </a:r>
            <a:endParaRPr lang="en-US" dirty="0"/>
          </a:p>
        </p:txBody>
      </p:sp>
      <p:sp>
        <p:nvSpPr>
          <p:cNvPr id="3" name="Content Placeholder 2"/>
          <p:cNvSpPr>
            <a:spLocks noGrp="1"/>
          </p:cNvSpPr>
          <p:nvPr>
            <p:ph idx="1"/>
          </p:nvPr>
        </p:nvSpPr>
        <p:spPr>
          <a:xfrm>
            <a:off x="457200" y="1295400"/>
            <a:ext cx="8229600" cy="5334000"/>
          </a:xfrm>
          <a:solidFill>
            <a:schemeClr val="tx1">
              <a:lumMod val="50000"/>
              <a:lumOff val="50000"/>
            </a:schemeClr>
          </a:solidFill>
        </p:spPr>
        <p:txBody>
          <a:bodyPr>
            <a:noAutofit/>
          </a:bodyPr>
          <a:lstStyle/>
          <a:p>
            <a:pPr algn="ctr">
              <a:buNone/>
            </a:pPr>
            <a:r>
              <a:rPr lang="en-US" sz="1800" dirty="0">
                <a:solidFill>
                  <a:schemeClr val="accent4">
                    <a:lumMod val="50000"/>
                  </a:schemeClr>
                </a:solidFill>
                <a:latin typeface="AR CHRISTY" pitchFamily="2" charset="0"/>
              </a:rPr>
              <a:t>Your job is to develop two story problems that will be </a:t>
            </a:r>
            <a:endParaRPr lang="en-US" sz="1800" dirty="0" smtClean="0">
              <a:solidFill>
                <a:schemeClr val="accent4">
                  <a:lumMod val="50000"/>
                </a:schemeClr>
              </a:solidFill>
              <a:latin typeface="AR CHRISTY" pitchFamily="2" charset="0"/>
            </a:endParaRPr>
          </a:p>
          <a:p>
            <a:pPr algn="ctr">
              <a:buNone/>
            </a:pPr>
            <a:r>
              <a:rPr lang="en-US" sz="1800" dirty="0" smtClean="0">
                <a:solidFill>
                  <a:schemeClr val="accent4">
                    <a:lumMod val="50000"/>
                  </a:schemeClr>
                </a:solidFill>
                <a:latin typeface="AR CHRISTY" pitchFamily="2" charset="0"/>
              </a:rPr>
              <a:t>solved </a:t>
            </a:r>
            <a:r>
              <a:rPr lang="en-US" sz="1800" dirty="0">
                <a:solidFill>
                  <a:schemeClr val="accent4">
                    <a:lumMod val="50000"/>
                  </a:schemeClr>
                </a:solidFill>
                <a:latin typeface="AR CHRISTY" pitchFamily="2" charset="0"/>
              </a:rPr>
              <a:t>by the enemy camps.  </a:t>
            </a:r>
          </a:p>
          <a:p>
            <a:pPr algn="ctr">
              <a:buNone/>
            </a:pPr>
            <a:r>
              <a:rPr lang="en-US" sz="1400" dirty="0">
                <a:solidFill>
                  <a:schemeClr val="accent6">
                    <a:lumMod val="20000"/>
                    <a:lumOff val="80000"/>
                  </a:schemeClr>
                </a:solidFill>
                <a:latin typeface="Arial" pitchFamily="34" charset="0"/>
                <a:cs typeface="Arial" pitchFamily="34" charset="0"/>
              </a:rPr>
              <a:t> </a:t>
            </a:r>
          </a:p>
          <a:p>
            <a:pPr algn="ctr">
              <a:buNone/>
            </a:pPr>
            <a:r>
              <a:rPr lang="en-US" sz="1800" dirty="0">
                <a:solidFill>
                  <a:schemeClr val="accent6">
                    <a:lumMod val="20000"/>
                    <a:lumOff val="80000"/>
                  </a:schemeClr>
                </a:solidFill>
                <a:latin typeface="Arial" pitchFamily="34" charset="0"/>
                <a:cs typeface="Arial" pitchFamily="34" charset="0"/>
              </a:rPr>
              <a:t>Slide 9 should contain an exponential growth problem.</a:t>
            </a:r>
          </a:p>
          <a:p>
            <a:pPr algn="ctr">
              <a:buNone/>
            </a:pPr>
            <a:r>
              <a:rPr lang="en-US" sz="1800" dirty="0">
                <a:solidFill>
                  <a:schemeClr val="accent6">
                    <a:lumMod val="20000"/>
                    <a:lumOff val="80000"/>
                  </a:schemeClr>
                </a:solidFill>
                <a:latin typeface="Arial" pitchFamily="34" charset="0"/>
                <a:cs typeface="Arial" pitchFamily="34" charset="0"/>
              </a:rPr>
              <a:t> </a:t>
            </a:r>
          </a:p>
          <a:p>
            <a:pPr algn="ctr">
              <a:buNone/>
            </a:pPr>
            <a:r>
              <a:rPr lang="en-US" sz="1800" dirty="0">
                <a:solidFill>
                  <a:schemeClr val="accent6">
                    <a:lumMod val="20000"/>
                    <a:lumOff val="80000"/>
                  </a:schemeClr>
                </a:solidFill>
                <a:latin typeface="Arial" pitchFamily="34" charset="0"/>
                <a:cs typeface="Arial" pitchFamily="34" charset="0"/>
              </a:rPr>
              <a:t>Slide 10 should contain an exponential decay problem. </a:t>
            </a:r>
          </a:p>
          <a:p>
            <a:pPr algn="ctr">
              <a:buNone/>
            </a:pPr>
            <a:r>
              <a:rPr lang="en-US" sz="1400" dirty="0">
                <a:solidFill>
                  <a:schemeClr val="bg1"/>
                </a:solidFill>
                <a:latin typeface="Lucida Handwriting" pitchFamily="66" charset="0"/>
              </a:rPr>
              <a:t> </a:t>
            </a:r>
          </a:p>
          <a:p>
            <a:pPr algn="ctr">
              <a:buNone/>
            </a:pPr>
            <a:endParaRPr lang="en-US" sz="1400" dirty="0" smtClean="0">
              <a:solidFill>
                <a:schemeClr val="bg1"/>
              </a:solidFill>
              <a:latin typeface="Lucida Handwriting" pitchFamily="66" charset="0"/>
            </a:endParaRPr>
          </a:p>
          <a:p>
            <a:pPr algn="ctr">
              <a:buNone/>
            </a:pPr>
            <a:r>
              <a:rPr lang="en-US" sz="1600" dirty="0" smtClean="0">
                <a:solidFill>
                  <a:schemeClr val="bg1"/>
                </a:solidFill>
                <a:latin typeface="Lucida Handwriting" pitchFamily="66" charset="0"/>
              </a:rPr>
              <a:t>Each </a:t>
            </a:r>
            <a:r>
              <a:rPr lang="en-US" sz="1600" dirty="0">
                <a:solidFill>
                  <a:schemeClr val="bg1"/>
                </a:solidFill>
                <a:latin typeface="Lucida Handwriting" pitchFamily="66" charset="0"/>
              </a:rPr>
              <a:t>of these slides should have only the story problem </a:t>
            </a:r>
            <a:endParaRPr lang="en-US" sz="1600" dirty="0" smtClean="0">
              <a:solidFill>
                <a:schemeClr val="bg1"/>
              </a:solidFill>
              <a:latin typeface="Lucida Handwriting" pitchFamily="66" charset="0"/>
            </a:endParaRPr>
          </a:p>
          <a:p>
            <a:pPr algn="ctr">
              <a:buNone/>
            </a:pPr>
            <a:r>
              <a:rPr lang="en-US" sz="1600" dirty="0" smtClean="0">
                <a:solidFill>
                  <a:schemeClr val="bg1"/>
                </a:solidFill>
                <a:latin typeface="Lucida Handwriting" pitchFamily="66" charset="0"/>
              </a:rPr>
              <a:t>and </a:t>
            </a:r>
            <a:r>
              <a:rPr lang="en-US" sz="1600" dirty="0">
                <a:solidFill>
                  <a:schemeClr val="bg1"/>
                </a:solidFill>
                <a:latin typeface="Lucida Handwriting" pitchFamily="66" charset="0"/>
              </a:rPr>
              <a:t>a </a:t>
            </a:r>
            <a:r>
              <a:rPr lang="en-US" sz="1600" dirty="0" smtClean="0">
                <a:solidFill>
                  <a:schemeClr val="bg1"/>
                </a:solidFill>
                <a:latin typeface="Lucida Handwriting" pitchFamily="66" charset="0"/>
              </a:rPr>
              <a:t>graphic that </a:t>
            </a:r>
            <a:r>
              <a:rPr lang="en-US" sz="1600" dirty="0">
                <a:solidFill>
                  <a:schemeClr val="bg1"/>
                </a:solidFill>
                <a:latin typeface="Lucida Handwriting" pitchFamily="66" charset="0"/>
              </a:rPr>
              <a:t>pertains to the story.  </a:t>
            </a:r>
            <a:endParaRPr lang="en-US" sz="1600" dirty="0" smtClean="0">
              <a:solidFill>
                <a:schemeClr val="bg1"/>
              </a:solidFill>
              <a:latin typeface="Lucida Handwriting" pitchFamily="66" charset="0"/>
            </a:endParaRPr>
          </a:p>
          <a:p>
            <a:pPr algn="ctr">
              <a:buNone/>
            </a:pPr>
            <a:endParaRPr lang="en-US" sz="1400" dirty="0">
              <a:solidFill>
                <a:schemeClr val="bg1"/>
              </a:solidFill>
              <a:latin typeface="Lucida Handwriting" pitchFamily="66" charset="0"/>
            </a:endParaRPr>
          </a:p>
          <a:p>
            <a:pPr algn="ctr">
              <a:buNone/>
            </a:pPr>
            <a:r>
              <a:rPr lang="en-US" sz="1600" dirty="0" smtClean="0">
                <a:solidFill>
                  <a:schemeClr val="accent4">
                    <a:lumMod val="50000"/>
                  </a:schemeClr>
                </a:solidFill>
                <a:latin typeface="AR CHRISTY" pitchFamily="2" charset="0"/>
              </a:rPr>
              <a:t>Use this link and type the name of the image you wish to locate in the search box.</a:t>
            </a:r>
            <a:endParaRPr lang="en-US" sz="1600" dirty="0">
              <a:solidFill>
                <a:schemeClr val="accent4">
                  <a:lumMod val="50000"/>
                </a:schemeClr>
              </a:solidFill>
              <a:latin typeface="AR CHRISTY" pitchFamily="2" charset="0"/>
            </a:endParaRPr>
          </a:p>
          <a:p>
            <a:pPr algn="ctr">
              <a:buNone/>
            </a:pPr>
            <a:r>
              <a:rPr lang="en-US" sz="1600" dirty="0" smtClean="0">
                <a:solidFill>
                  <a:schemeClr val="accent6">
                    <a:lumMod val="20000"/>
                    <a:lumOff val="80000"/>
                  </a:schemeClr>
                </a:solidFill>
                <a:hlinkClick r:id="rId2"/>
              </a:rPr>
              <a:t>http://www.bing.com/images/search?q=free+images&amp;qpvt=free+images&amp;FORM=Z7FD#</a:t>
            </a:r>
            <a:endParaRPr lang="en-US" sz="1600" dirty="0" smtClean="0">
              <a:solidFill>
                <a:schemeClr val="accent6">
                  <a:lumMod val="20000"/>
                  <a:lumOff val="80000"/>
                </a:schemeClr>
              </a:solidFill>
            </a:endParaRPr>
          </a:p>
          <a:p>
            <a:pPr algn="ctr">
              <a:buNone/>
            </a:pPr>
            <a:r>
              <a:rPr lang="en-US" sz="1400" dirty="0">
                <a:solidFill>
                  <a:schemeClr val="accent6">
                    <a:lumMod val="20000"/>
                    <a:lumOff val="80000"/>
                  </a:schemeClr>
                </a:solidFill>
              </a:rPr>
              <a:t> </a:t>
            </a:r>
          </a:p>
          <a:p>
            <a:pPr algn="ctr">
              <a:buNone/>
            </a:pPr>
            <a:r>
              <a:rPr lang="en-US" sz="1600" dirty="0" smtClean="0">
                <a:solidFill>
                  <a:schemeClr val="accent6">
                    <a:lumMod val="20000"/>
                    <a:lumOff val="80000"/>
                  </a:schemeClr>
                </a:solidFill>
                <a:latin typeface="Arial" pitchFamily="34" charset="0"/>
                <a:cs typeface="Arial" pitchFamily="34" charset="0"/>
              </a:rPr>
              <a:t>The </a:t>
            </a:r>
            <a:r>
              <a:rPr lang="en-US" sz="1600" dirty="0">
                <a:solidFill>
                  <a:schemeClr val="accent6">
                    <a:lumMod val="20000"/>
                    <a:lumOff val="80000"/>
                  </a:schemeClr>
                </a:solidFill>
                <a:latin typeface="Arial" pitchFamily="34" charset="0"/>
                <a:cs typeface="Arial" pitchFamily="34" charset="0"/>
              </a:rPr>
              <a:t>answers to these problems should be placed in your guide </a:t>
            </a:r>
            <a:r>
              <a:rPr lang="en-US" sz="1600" dirty="0" smtClean="0">
                <a:solidFill>
                  <a:schemeClr val="accent6">
                    <a:lumMod val="20000"/>
                    <a:lumOff val="80000"/>
                  </a:schemeClr>
                </a:solidFill>
                <a:latin typeface="Arial" pitchFamily="34" charset="0"/>
                <a:cs typeface="Arial" pitchFamily="34" charset="0"/>
              </a:rPr>
              <a:t>and not </a:t>
            </a:r>
            <a:r>
              <a:rPr lang="en-US" sz="1600" dirty="0">
                <a:solidFill>
                  <a:schemeClr val="accent6">
                    <a:lumMod val="20000"/>
                    <a:lumOff val="80000"/>
                  </a:schemeClr>
                </a:solidFill>
                <a:latin typeface="Arial" pitchFamily="34" charset="0"/>
                <a:cs typeface="Arial" pitchFamily="34" charset="0"/>
              </a:rPr>
              <a:t>on the slides themselves.  The </a:t>
            </a:r>
            <a:r>
              <a:rPr lang="en-US" sz="1600" dirty="0" smtClean="0">
                <a:solidFill>
                  <a:schemeClr val="accent6">
                    <a:lumMod val="20000"/>
                    <a:lumOff val="80000"/>
                  </a:schemeClr>
                </a:solidFill>
                <a:latin typeface="Arial" pitchFamily="34" charset="0"/>
                <a:cs typeface="Arial" pitchFamily="34" charset="0"/>
              </a:rPr>
              <a:t>answer to the </a:t>
            </a:r>
            <a:r>
              <a:rPr lang="en-US" sz="1600" dirty="0">
                <a:solidFill>
                  <a:schemeClr val="accent6">
                    <a:lumMod val="20000"/>
                    <a:lumOff val="80000"/>
                  </a:schemeClr>
                </a:solidFill>
                <a:latin typeface="Arial" pitchFamily="34" charset="0"/>
                <a:cs typeface="Arial" pitchFamily="34" charset="0"/>
              </a:rPr>
              <a:t>growth problem should be page 3 of your </a:t>
            </a:r>
            <a:r>
              <a:rPr lang="en-US" sz="1600" dirty="0" smtClean="0">
                <a:solidFill>
                  <a:schemeClr val="accent6">
                    <a:lumMod val="20000"/>
                    <a:lumOff val="80000"/>
                  </a:schemeClr>
                </a:solidFill>
                <a:latin typeface="Arial" pitchFamily="34" charset="0"/>
                <a:cs typeface="Arial" pitchFamily="34" charset="0"/>
              </a:rPr>
              <a:t>guide and the answer </a:t>
            </a:r>
            <a:r>
              <a:rPr lang="en-US" sz="1600" dirty="0">
                <a:solidFill>
                  <a:schemeClr val="accent6">
                    <a:lumMod val="20000"/>
                    <a:lumOff val="80000"/>
                  </a:schemeClr>
                </a:solidFill>
                <a:latin typeface="Arial" pitchFamily="34" charset="0"/>
                <a:cs typeface="Arial" pitchFamily="34" charset="0"/>
              </a:rPr>
              <a:t>to </a:t>
            </a:r>
            <a:r>
              <a:rPr lang="en-US" sz="1600" dirty="0" smtClean="0">
                <a:solidFill>
                  <a:schemeClr val="accent6">
                    <a:lumMod val="20000"/>
                    <a:lumOff val="80000"/>
                  </a:schemeClr>
                </a:solidFill>
                <a:latin typeface="Arial" pitchFamily="34" charset="0"/>
                <a:cs typeface="Arial" pitchFamily="34" charset="0"/>
              </a:rPr>
              <a:t>the </a:t>
            </a:r>
            <a:r>
              <a:rPr lang="en-US" sz="1600" dirty="0">
                <a:solidFill>
                  <a:schemeClr val="accent6">
                    <a:lumMod val="20000"/>
                    <a:lumOff val="80000"/>
                  </a:schemeClr>
                </a:solidFill>
                <a:latin typeface="Arial" pitchFamily="34" charset="0"/>
                <a:cs typeface="Arial" pitchFamily="34" charset="0"/>
              </a:rPr>
              <a:t>decay problem should be on page </a:t>
            </a:r>
            <a:r>
              <a:rPr lang="en-US" sz="1600" dirty="0" smtClean="0">
                <a:solidFill>
                  <a:schemeClr val="accent6">
                    <a:lumMod val="20000"/>
                    <a:lumOff val="80000"/>
                  </a:schemeClr>
                </a:solidFill>
                <a:latin typeface="Arial" pitchFamily="34" charset="0"/>
                <a:cs typeface="Arial" pitchFamily="34" charset="0"/>
              </a:rPr>
              <a:t>4.  The guide </a:t>
            </a:r>
            <a:r>
              <a:rPr lang="en-US" sz="1600" dirty="0">
                <a:solidFill>
                  <a:schemeClr val="accent6">
                    <a:lumMod val="20000"/>
                    <a:lumOff val="80000"/>
                  </a:schemeClr>
                </a:solidFill>
                <a:latin typeface="Arial" pitchFamily="34" charset="0"/>
                <a:cs typeface="Arial" pitchFamily="34" charset="0"/>
              </a:rPr>
              <a:t>pages should contain all work, including the </a:t>
            </a:r>
            <a:r>
              <a:rPr lang="en-US" sz="1600" dirty="0" smtClean="0">
                <a:solidFill>
                  <a:schemeClr val="accent6">
                    <a:lumMod val="20000"/>
                    <a:lumOff val="80000"/>
                  </a:schemeClr>
                </a:solidFill>
                <a:latin typeface="Arial" pitchFamily="34" charset="0"/>
                <a:cs typeface="Arial" pitchFamily="34" charset="0"/>
              </a:rPr>
              <a:t>formulas used </a:t>
            </a:r>
            <a:r>
              <a:rPr lang="en-US" sz="1600" dirty="0">
                <a:solidFill>
                  <a:schemeClr val="accent6">
                    <a:lumMod val="20000"/>
                    <a:lumOff val="80000"/>
                  </a:schemeClr>
                </a:solidFill>
                <a:latin typeface="Arial" pitchFamily="34" charset="0"/>
                <a:cs typeface="Arial" pitchFamily="34" charset="0"/>
              </a:rPr>
              <a:t>to solve the problems.</a:t>
            </a:r>
            <a:r>
              <a:rPr lang="en-US" sz="1600" i="1" dirty="0">
                <a:solidFill>
                  <a:schemeClr val="accent6">
                    <a:lumMod val="20000"/>
                    <a:lumOff val="80000"/>
                  </a:schemeClr>
                </a:solidFill>
                <a:latin typeface="Arial" pitchFamily="34" charset="0"/>
                <a:cs typeface="Arial" pitchFamily="34" charset="0"/>
              </a:rPr>
              <a:t/>
            </a:r>
            <a:br>
              <a:rPr lang="en-US" sz="1600" i="1" dirty="0">
                <a:solidFill>
                  <a:schemeClr val="accent6">
                    <a:lumMod val="20000"/>
                    <a:lumOff val="80000"/>
                  </a:schemeClr>
                </a:solidFill>
                <a:latin typeface="Arial" pitchFamily="34" charset="0"/>
                <a:cs typeface="Arial" pitchFamily="34" charset="0"/>
              </a:rPr>
            </a:br>
            <a:endParaRPr lang="en-US" sz="1600" dirty="0">
              <a:solidFill>
                <a:schemeClr val="accent6">
                  <a:lumMod val="20000"/>
                  <a:lumOff val="80000"/>
                </a:schemeClr>
              </a:solidFill>
              <a:latin typeface="Arial" pitchFamily="34" charset="0"/>
              <a:cs typeface="Arial" pitchFamily="34" charset="0"/>
            </a:endParaRPr>
          </a:p>
        </p:txBody>
      </p:sp>
      <p:pic>
        <p:nvPicPr>
          <p:cNvPr id="5" name="Picture 4" descr="imagesf.jpg"/>
          <p:cNvPicPr>
            <a:picLocks noChangeAspect="1"/>
          </p:cNvPicPr>
          <p:nvPr/>
        </p:nvPicPr>
        <p:blipFill>
          <a:blip r:embed="rId3" cstate="print">
            <a:duotone>
              <a:prstClr val="black"/>
              <a:srgbClr val="D9C3A5">
                <a:tint val="50000"/>
                <a:satMod val="180000"/>
              </a:srgbClr>
            </a:duotone>
          </a:blip>
          <a:stretch>
            <a:fillRect/>
          </a:stretch>
        </p:blipFill>
        <p:spPr>
          <a:xfrm rot="832589">
            <a:off x="7205713" y="480261"/>
            <a:ext cx="1607897" cy="1188981"/>
          </a:xfrm>
          <a:prstGeom prst="rect">
            <a:avLst/>
          </a:prstGeom>
          <a:ln>
            <a:noFill/>
          </a:ln>
          <a:effectLst>
            <a:softEdge rad="112500"/>
          </a:effectLst>
        </p:spPr>
      </p:pic>
      <p:pic>
        <p:nvPicPr>
          <p:cNvPr id="6" name="Picture 5" descr="MR900434907.JPG">
            <a:hlinkClick r:id="rId4" action="ppaction://hlinksldjump"/>
          </p:cNvPr>
          <p:cNvPicPr>
            <a:picLocks noChangeAspect="1"/>
          </p:cNvPicPr>
          <p:nvPr/>
        </p:nvPicPr>
        <p:blipFill>
          <a:blip r:embed="rId5" cstate="print">
            <a:grayscl/>
            <a:lum bright="-54000" contrast="-43000"/>
          </a:blip>
          <a:stretch>
            <a:fillRect/>
          </a:stretch>
        </p:blipFill>
        <p:spPr>
          <a:xfrm>
            <a:off x="8382000" y="6165272"/>
            <a:ext cx="762000" cy="692727"/>
          </a:xfrm>
          <a:prstGeom prst="rect">
            <a:avLst/>
          </a:prstGeom>
        </p:spPr>
      </p:pic>
      <p:sp>
        <p:nvSpPr>
          <p:cNvPr id="7" name="Down Arrow 6"/>
          <p:cNvSpPr/>
          <p:nvPr/>
        </p:nvSpPr>
        <p:spPr>
          <a:xfrm rot="5400000">
            <a:off x="220011" y="6087412"/>
            <a:ext cx="550577" cy="9906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hlinkClick r:id="rId6" action="ppaction://hlinksldjump"/>
              </a:rPr>
              <a:t>PROCESS-1</a:t>
            </a:r>
            <a:endParaRPr lang="en-US" sz="1100" dirty="0"/>
          </a:p>
        </p:txBody>
      </p:sp>
      <p:sp>
        <p:nvSpPr>
          <p:cNvPr id="8" name="Down Arrow 7"/>
          <p:cNvSpPr/>
          <p:nvPr/>
        </p:nvSpPr>
        <p:spPr>
          <a:xfrm rot="5400000">
            <a:off x="381000" y="0"/>
            <a:ext cx="914400" cy="1219200"/>
          </a:xfrm>
          <a:prstGeom prst="downArrow">
            <a:avLst>
              <a:gd name="adj1" fmla="val 38095"/>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smtClean="0">
                <a:hlinkClick r:id="rId7" action="ppaction://hlinksldjump"/>
              </a:rPr>
              <a:t>POSITIONS</a:t>
            </a:r>
            <a:r>
              <a:rPr lang="en-US" sz="1200" dirty="0" smtClean="0"/>
              <a:t> IN YOUR ARMY</a:t>
            </a:r>
            <a:endParaRPr lang="en-US"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a:bodyPr>
          <a:lstStyle/>
          <a:p>
            <a:r>
              <a:rPr lang="en-US" dirty="0" smtClean="0">
                <a:solidFill>
                  <a:schemeClr val="accent6"/>
                </a:solidFill>
                <a:latin typeface="AR CHRISTY" pitchFamily="2" charset="0"/>
              </a:rPr>
              <a:t>Process- Part 2</a:t>
            </a:r>
            <a:endParaRPr lang="en-US" dirty="0"/>
          </a:p>
        </p:txBody>
      </p:sp>
      <p:sp>
        <p:nvSpPr>
          <p:cNvPr id="4" name="Content Placeholder 2"/>
          <p:cNvSpPr>
            <a:spLocks noGrp="1"/>
          </p:cNvSpPr>
          <p:nvPr>
            <p:ph idx="1"/>
          </p:nvPr>
        </p:nvSpPr>
        <p:spPr>
          <a:xfrm>
            <a:off x="457200" y="1066800"/>
            <a:ext cx="8229600" cy="5562600"/>
          </a:xfrm>
          <a:solidFill>
            <a:schemeClr val="tx1">
              <a:lumMod val="50000"/>
              <a:lumOff val="50000"/>
            </a:schemeClr>
          </a:solidFill>
          <a:ln>
            <a:noFill/>
          </a:ln>
        </p:spPr>
        <p:txBody>
          <a:bodyPr>
            <a:normAutofit fontScale="25000" lnSpcReduction="20000"/>
          </a:bodyPr>
          <a:lstStyle/>
          <a:p>
            <a:pPr algn="ctr">
              <a:buNone/>
            </a:pPr>
            <a:r>
              <a:rPr lang="en-US" sz="6400" dirty="0" smtClean="0">
                <a:solidFill>
                  <a:schemeClr val="tx2">
                    <a:lumMod val="50000"/>
                  </a:schemeClr>
                </a:solidFill>
                <a:latin typeface="Lucida Handwriting" pitchFamily="66" charset="0"/>
                <a:cs typeface="Arial" pitchFamily="34" charset="0"/>
              </a:rPr>
              <a:t>Note:  When viewing these internet sources, you may find different variations of the formulas. These formulas will yield the same results.  However, to ensure that everyone is on the same page</a:t>
            </a:r>
            <a:r>
              <a:rPr lang="en-US" sz="6400" dirty="0" smtClean="0">
                <a:solidFill>
                  <a:schemeClr val="tx2">
                    <a:lumMod val="50000"/>
                  </a:schemeClr>
                </a:solidFill>
                <a:latin typeface="Lucida Handwriting" pitchFamily="66" charset="0"/>
              </a:rPr>
              <a:t>, use the formulas from the textbook. </a:t>
            </a:r>
          </a:p>
          <a:p>
            <a:pPr algn="ctr">
              <a:buNone/>
            </a:pPr>
            <a:endParaRPr lang="en-US" sz="6400" dirty="0" smtClean="0">
              <a:solidFill>
                <a:schemeClr val="accent6">
                  <a:lumMod val="20000"/>
                  <a:lumOff val="80000"/>
                </a:schemeClr>
              </a:solidFill>
            </a:endParaRPr>
          </a:p>
          <a:p>
            <a:pPr algn="ctr">
              <a:buNone/>
            </a:pPr>
            <a:endParaRPr lang="en-US" sz="6400" dirty="0" smtClean="0">
              <a:solidFill>
                <a:schemeClr val="accent6">
                  <a:lumMod val="20000"/>
                  <a:lumOff val="80000"/>
                </a:schemeClr>
              </a:solidFill>
            </a:endParaRPr>
          </a:p>
          <a:p>
            <a:pPr algn="ctr">
              <a:buNone/>
            </a:pPr>
            <a:r>
              <a:rPr lang="en-US" sz="6400" b="1" dirty="0" smtClean="0">
                <a:solidFill>
                  <a:schemeClr val="bg1"/>
                </a:solidFill>
                <a:latin typeface="Arial" pitchFamily="34" charset="0"/>
                <a:cs typeface="Arial" pitchFamily="34" charset="0"/>
              </a:rPr>
              <a:t>You will gain further insight to the importance of exponential growth and decay by watching the videos and viewing the information presented in the links below.</a:t>
            </a:r>
          </a:p>
          <a:p>
            <a:pPr algn="ctr">
              <a:buNone/>
            </a:pPr>
            <a:endParaRPr lang="en-US" sz="6400" dirty="0" smtClean="0"/>
          </a:p>
          <a:p>
            <a:pPr algn="ctr">
              <a:buNone/>
            </a:pPr>
            <a:r>
              <a:rPr lang="en-US" sz="6400" dirty="0" smtClean="0">
                <a:latin typeface="Arial" pitchFamily="34" charset="0"/>
                <a:cs typeface="Arial" pitchFamily="34" charset="0"/>
              </a:rPr>
              <a:t> </a:t>
            </a:r>
            <a:r>
              <a:rPr lang="en-US" sz="6400" u="sng" dirty="0" smtClean="0">
                <a:solidFill>
                  <a:schemeClr val="bg1"/>
                </a:solidFill>
                <a:latin typeface="Arial" pitchFamily="34" charset="0"/>
                <a:cs typeface="Arial" pitchFamily="34" charset="0"/>
                <a:hlinkClick r:id="rId2"/>
              </a:rPr>
              <a:t>http://www.regentsprep.org/Regents/math/ALGEBRA/AE7/ExpDecayL.htm</a:t>
            </a:r>
            <a:endParaRPr lang="en-US" sz="6400" dirty="0" smtClean="0">
              <a:solidFill>
                <a:schemeClr val="bg1"/>
              </a:solidFill>
              <a:latin typeface="Arial" pitchFamily="34" charset="0"/>
              <a:cs typeface="Arial" pitchFamily="34" charset="0"/>
            </a:endParaRPr>
          </a:p>
          <a:p>
            <a:pPr algn="ctr">
              <a:buNone/>
            </a:pPr>
            <a:r>
              <a:rPr lang="en-US" sz="6400" i="1" dirty="0" smtClean="0">
                <a:solidFill>
                  <a:schemeClr val="bg1"/>
                </a:solidFill>
                <a:latin typeface="Arial" pitchFamily="34" charset="0"/>
                <a:cs typeface="Arial" pitchFamily="34" charset="0"/>
              </a:rPr>
              <a:t> </a:t>
            </a:r>
            <a:endParaRPr lang="en-US" sz="6400" dirty="0" smtClean="0">
              <a:solidFill>
                <a:schemeClr val="bg1"/>
              </a:solidFill>
              <a:latin typeface="Arial" pitchFamily="34" charset="0"/>
              <a:cs typeface="Arial" pitchFamily="34" charset="0"/>
            </a:endParaRPr>
          </a:p>
          <a:p>
            <a:pPr algn="ctr">
              <a:buNone/>
            </a:pPr>
            <a:r>
              <a:rPr lang="en-US" sz="6400" u="sng" dirty="0" smtClean="0">
                <a:solidFill>
                  <a:schemeClr val="bg1"/>
                </a:solidFill>
                <a:latin typeface="Arial" pitchFamily="34" charset="0"/>
                <a:cs typeface="Arial" pitchFamily="34" charset="0"/>
                <a:hlinkClick r:id="rId3"/>
              </a:rPr>
              <a:t>http://www.regentsprep.org/Regents/math/ALGEBRA/AE7/ExpDecayP.htm</a:t>
            </a:r>
            <a:endParaRPr lang="en-US" sz="6400" dirty="0" smtClean="0">
              <a:solidFill>
                <a:schemeClr val="bg1"/>
              </a:solidFill>
              <a:latin typeface="Arial" pitchFamily="34" charset="0"/>
              <a:cs typeface="Arial" pitchFamily="34" charset="0"/>
            </a:endParaRPr>
          </a:p>
          <a:p>
            <a:pPr algn="ctr">
              <a:buNone/>
            </a:pPr>
            <a:endParaRPr lang="en-US" sz="6400" u="sng" dirty="0" smtClean="0">
              <a:solidFill>
                <a:schemeClr val="bg1"/>
              </a:solidFill>
              <a:latin typeface="Arial" pitchFamily="34" charset="0"/>
              <a:cs typeface="Arial" pitchFamily="34" charset="0"/>
              <a:hlinkClick r:id="rId4"/>
            </a:endParaRPr>
          </a:p>
          <a:p>
            <a:pPr algn="ctr">
              <a:buNone/>
            </a:pPr>
            <a:r>
              <a:rPr lang="en-US" sz="6400" u="sng" dirty="0" smtClean="0">
                <a:solidFill>
                  <a:schemeClr val="bg1"/>
                </a:solidFill>
                <a:latin typeface="Arial" pitchFamily="34" charset="0"/>
                <a:cs typeface="Arial" pitchFamily="34" charset="0"/>
                <a:hlinkClick r:id="rId4"/>
              </a:rPr>
              <a:t>http://www.youtube.com/watch?v=Q1VRXn6zEc0&amp;feature=related</a:t>
            </a:r>
            <a:endParaRPr lang="en-US" sz="6400" dirty="0" smtClean="0">
              <a:solidFill>
                <a:schemeClr val="bg1"/>
              </a:solidFill>
              <a:latin typeface="Arial" pitchFamily="34" charset="0"/>
              <a:cs typeface="Arial" pitchFamily="34" charset="0"/>
            </a:endParaRPr>
          </a:p>
          <a:p>
            <a:pPr algn="ctr">
              <a:buNone/>
            </a:pPr>
            <a:r>
              <a:rPr lang="en-US" sz="6400" i="1" dirty="0" smtClean="0">
                <a:solidFill>
                  <a:schemeClr val="bg1"/>
                </a:solidFill>
                <a:latin typeface="Arial" pitchFamily="34" charset="0"/>
                <a:cs typeface="Arial" pitchFamily="34" charset="0"/>
              </a:rPr>
              <a:t> </a:t>
            </a:r>
            <a:endParaRPr lang="en-US" sz="6400" dirty="0" smtClean="0">
              <a:solidFill>
                <a:schemeClr val="bg1"/>
              </a:solidFill>
              <a:latin typeface="Arial" pitchFamily="34" charset="0"/>
              <a:cs typeface="Arial" pitchFamily="34" charset="0"/>
            </a:endParaRPr>
          </a:p>
          <a:p>
            <a:pPr algn="ctr">
              <a:buNone/>
            </a:pPr>
            <a:r>
              <a:rPr lang="en-US" sz="6400" b="1" u="sng" dirty="0" smtClean="0">
                <a:solidFill>
                  <a:schemeClr val="bg1"/>
                </a:solidFill>
                <a:latin typeface="Arial" pitchFamily="34" charset="0"/>
                <a:cs typeface="Arial" pitchFamily="34" charset="0"/>
                <a:hlinkClick r:id="rId5"/>
              </a:rPr>
              <a:t>http://www.youtube.com/watch?v=_8KltTEMUV4&amp;feature=related</a:t>
            </a:r>
            <a:endParaRPr lang="en-US" sz="6400" dirty="0" smtClean="0">
              <a:solidFill>
                <a:schemeClr val="bg1"/>
              </a:solidFill>
              <a:latin typeface="Arial" pitchFamily="34" charset="0"/>
              <a:cs typeface="Arial" pitchFamily="34" charset="0"/>
            </a:endParaRPr>
          </a:p>
          <a:p>
            <a:pPr algn="ctr">
              <a:buNone/>
            </a:pPr>
            <a:r>
              <a:rPr lang="en-US" sz="6400" i="1" dirty="0" smtClean="0">
                <a:solidFill>
                  <a:schemeClr val="bg1"/>
                </a:solidFill>
                <a:latin typeface="Arial" pitchFamily="34" charset="0"/>
                <a:cs typeface="Arial" pitchFamily="34" charset="0"/>
              </a:rPr>
              <a:t> </a:t>
            </a:r>
            <a:endParaRPr lang="en-US" sz="6400" dirty="0" smtClean="0">
              <a:solidFill>
                <a:schemeClr val="bg1"/>
              </a:solidFill>
              <a:latin typeface="Arial" pitchFamily="34" charset="0"/>
              <a:cs typeface="Arial" pitchFamily="34" charset="0"/>
            </a:endParaRPr>
          </a:p>
          <a:p>
            <a:pPr algn="ctr">
              <a:buNone/>
            </a:pPr>
            <a:r>
              <a:rPr lang="en-US" sz="6400" b="1" u="sng" dirty="0" smtClean="0">
                <a:solidFill>
                  <a:schemeClr val="bg1"/>
                </a:solidFill>
                <a:latin typeface="Arial" pitchFamily="34" charset="0"/>
                <a:cs typeface="Arial" pitchFamily="34" charset="0"/>
                <a:hlinkClick r:id="rId6"/>
              </a:rPr>
              <a:t>http://www.slideshare.net/mcdirector/exponential-growth-decay</a:t>
            </a:r>
            <a:endParaRPr lang="en-US" sz="6400" dirty="0" smtClean="0">
              <a:solidFill>
                <a:schemeClr val="bg1"/>
              </a:solidFill>
              <a:latin typeface="Arial" pitchFamily="34" charset="0"/>
              <a:cs typeface="Arial" pitchFamily="34" charset="0"/>
            </a:endParaRPr>
          </a:p>
          <a:p>
            <a:pPr algn="ctr">
              <a:buNone/>
            </a:pPr>
            <a:r>
              <a:rPr lang="en-US" sz="6400" dirty="0" smtClean="0">
                <a:solidFill>
                  <a:schemeClr val="bg1"/>
                </a:solidFill>
                <a:latin typeface="Arial" pitchFamily="34" charset="0"/>
                <a:cs typeface="Arial" pitchFamily="34" charset="0"/>
              </a:rPr>
              <a:t> </a:t>
            </a:r>
          </a:p>
          <a:p>
            <a:pPr algn="ctr">
              <a:buNone/>
            </a:pPr>
            <a:r>
              <a:rPr lang="en-US" sz="6400" b="1" u="sng" dirty="0" smtClean="0">
                <a:solidFill>
                  <a:schemeClr val="bg1"/>
                </a:solidFill>
                <a:latin typeface="Arial" pitchFamily="34" charset="0"/>
                <a:cs typeface="Arial" pitchFamily="34" charset="0"/>
                <a:hlinkClick r:id="rId7"/>
              </a:rPr>
              <a:t>http://www.ask.com/questions-about/Exponential-Growth-and-Decay</a:t>
            </a:r>
            <a:endParaRPr lang="en-US" sz="6400" dirty="0" smtClean="0">
              <a:solidFill>
                <a:schemeClr val="bg1"/>
              </a:solidFill>
              <a:latin typeface="Arial" pitchFamily="34" charset="0"/>
              <a:cs typeface="Arial" pitchFamily="34" charset="0"/>
            </a:endParaRPr>
          </a:p>
          <a:p>
            <a:pPr algn="ctr">
              <a:buNone/>
            </a:pPr>
            <a:endParaRPr lang="en-US" sz="6400" dirty="0" smtClean="0">
              <a:solidFill>
                <a:schemeClr val="bg1"/>
              </a:solidFill>
              <a:latin typeface="Arial" pitchFamily="34" charset="0"/>
              <a:cs typeface="Arial" pitchFamily="34" charset="0"/>
            </a:endParaRPr>
          </a:p>
          <a:p>
            <a:pPr algn="ctr">
              <a:buNone/>
            </a:pPr>
            <a:r>
              <a:rPr lang="en-US" sz="6400" u="sng" dirty="0" smtClean="0">
                <a:solidFill>
                  <a:schemeClr val="bg1"/>
                </a:solidFill>
                <a:latin typeface="Arial" pitchFamily="34" charset="0"/>
                <a:cs typeface="Arial" pitchFamily="34" charset="0"/>
                <a:hlinkClick r:id="rId8"/>
              </a:rPr>
              <a:t>http://hotmath.com/help/gt/genericalg1/section_9_6.html</a:t>
            </a:r>
            <a:endParaRPr lang="en-US" sz="6400" dirty="0" smtClean="0">
              <a:solidFill>
                <a:schemeClr val="bg1"/>
              </a:solidFill>
              <a:latin typeface="Arial" pitchFamily="34" charset="0"/>
              <a:cs typeface="Arial" pitchFamily="34" charset="0"/>
            </a:endParaRPr>
          </a:p>
          <a:p>
            <a:pPr algn="ctr">
              <a:buNone/>
            </a:pPr>
            <a:r>
              <a:rPr lang="en-US" sz="6400" dirty="0" smtClean="0">
                <a:solidFill>
                  <a:schemeClr val="bg1"/>
                </a:solidFill>
              </a:rPr>
              <a:t> </a:t>
            </a:r>
          </a:p>
          <a:p>
            <a:pPr>
              <a:buNone/>
            </a:pPr>
            <a:endParaRPr lang="en-US" sz="2000" dirty="0" smtClean="0"/>
          </a:p>
          <a:p>
            <a:pPr>
              <a:buNone/>
            </a:pPr>
            <a:r>
              <a:rPr lang="en-US" sz="2000" dirty="0" smtClean="0"/>
              <a:t> </a:t>
            </a:r>
          </a:p>
        </p:txBody>
      </p:sp>
      <p:pic>
        <p:nvPicPr>
          <p:cNvPr id="5" name="Picture 4" descr="MR900434907.JPG">
            <a:hlinkClick r:id="rId9" action="ppaction://hlinksldjump"/>
          </p:cNvPr>
          <p:cNvPicPr>
            <a:picLocks noChangeAspect="1"/>
          </p:cNvPicPr>
          <p:nvPr/>
        </p:nvPicPr>
        <p:blipFill>
          <a:blip r:embed="rId10" cstate="print">
            <a:grayscl/>
            <a:lum bright="-54000" contrast="-43000"/>
          </a:blip>
          <a:stretch>
            <a:fillRect/>
          </a:stretch>
        </p:blipFill>
        <p:spPr>
          <a:xfrm>
            <a:off x="8305800" y="6096000"/>
            <a:ext cx="838200" cy="762000"/>
          </a:xfrm>
          <a:prstGeom prst="rect">
            <a:avLst/>
          </a:prstGeom>
        </p:spPr>
      </p:pic>
      <p:sp>
        <p:nvSpPr>
          <p:cNvPr id="6" name="Down Arrow 5"/>
          <p:cNvSpPr/>
          <p:nvPr/>
        </p:nvSpPr>
        <p:spPr>
          <a:xfrm rot="16200000">
            <a:off x="258114" y="6049310"/>
            <a:ext cx="550577" cy="1066802"/>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hlinkClick r:id="rId11" action="ppaction://hlinksldjump"/>
              </a:rPr>
              <a:t>EVALUATION</a:t>
            </a:r>
            <a:endParaRPr lang="en-US" sz="1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solidFill>
                  <a:schemeClr val="accent6"/>
                </a:solidFill>
                <a:latin typeface="AR CHRISTY" pitchFamily="2" charset="0"/>
              </a:rPr>
              <a:t>Evaluation</a:t>
            </a:r>
            <a:endParaRPr lang="en-US" dirty="0">
              <a:solidFill>
                <a:schemeClr val="accent6"/>
              </a:solidFill>
              <a:latin typeface="AR CHRISTY" pitchFamily="2" charset="0"/>
            </a:endParaRPr>
          </a:p>
        </p:txBody>
      </p:sp>
      <p:graphicFrame>
        <p:nvGraphicFramePr>
          <p:cNvPr id="4" name="Content Placeholder 3"/>
          <p:cNvGraphicFramePr>
            <a:graphicFrameLocks noGrp="1"/>
          </p:cNvGraphicFramePr>
          <p:nvPr>
            <p:ph idx="1"/>
          </p:nvPr>
        </p:nvGraphicFramePr>
        <p:xfrm>
          <a:off x="381000" y="533400"/>
          <a:ext cx="8534400" cy="5881947"/>
        </p:xfrm>
        <a:graphic>
          <a:graphicData uri="http://schemas.openxmlformats.org/drawingml/2006/table">
            <a:tbl>
              <a:tblPr firstRow="1" bandRow="1">
                <a:tableStyleId>{93296810-A885-4BE3-A3E7-6D5BEEA58F35}</a:tableStyleId>
              </a:tblPr>
              <a:tblGrid>
                <a:gridCol w="1706880"/>
                <a:gridCol w="1706880"/>
                <a:gridCol w="1706880"/>
                <a:gridCol w="1706880"/>
                <a:gridCol w="1706880"/>
              </a:tblGrid>
              <a:tr h="304800">
                <a:tc>
                  <a:txBody>
                    <a:bodyPr/>
                    <a:lstStyle/>
                    <a:p>
                      <a:r>
                        <a:rPr lang="en-US" dirty="0" smtClean="0"/>
                        <a:t>Category</a:t>
                      </a:r>
                      <a:endParaRPr lang="en-US" dirty="0"/>
                    </a:p>
                  </a:txBody>
                  <a:tcPr/>
                </a:tc>
                <a:tc>
                  <a:txBody>
                    <a:bodyPr/>
                    <a:lstStyle/>
                    <a:p>
                      <a:r>
                        <a:rPr lang="en-US" dirty="0" smtClean="0"/>
                        <a:t>4</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r>
              <a:tr h="1035484">
                <a:tc>
                  <a:txBody>
                    <a:bodyPr/>
                    <a:lstStyle/>
                    <a:p>
                      <a:r>
                        <a:rPr lang="en-US" dirty="0" smtClean="0"/>
                        <a:t>Presentation</a:t>
                      </a:r>
                    </a:p>
                    <a:p>
                      <a:r>
                        <a:rPr lang="en-US" dirty="0" smtClean="0"/>
                        <a:t>Requirements</a:t>
                      </a:r>
                      <a:endParaRPr lang="en-US" dirty="0"/>
                    </a:p>
                  </a:txBody>
                  <a:tcPr/>
                </a:tc>
                <a:tc>
                  <a:txBody>
                    <a:bodyPr/>
                    <a:lstStyle/>
                    <a:p>
                      <a:pPr marL="0" marR="0">
                        <a:spcBef>
                          <a:spcPts val="0"/>
                        </a:spcBef>
                        <a:spcAft>
                          <a:spcPts val="0"/>
                        </a:spcAft>
                      </a:pPr>
                      <a:r>
                        <a:rPr lang="en-US" sz="900" dirty="0">
                          <a:solidFill>
                            <a:srgbClr val="000000"/>
                          </a:solidFill>
                          <a:latin typeface="Arial"/>
                          <a:ea typeface="Times New Roman"/>
                          <a:cs typeface="Times New Roman"/>
                        </a:rPr>
                        <a:t>All requirements are </a:t>
                      </a:r>
                      <a:r>
                        <a:rPr lang="en-US" sz="900" dirty="0" smtClean="0">
                          <a:solidFill>
                            <a:srgbClr val="000000"/>
                          </a:solidFill>
                          <a:latin typeface="Arial"/>
                          <a:ea typeface="Times New Roman"/>
                          <a:cs typeface="Times New Roman"/>
                        </a:rPr>
                        <a:t>met. Information taken from all resources(10 </a:t>
                      </a:r>
                      <a:r>
                        <a:rPr lang="en-US" sz="900" dirty="0">
                          <a:solidFill>
                            <a:srgbClr val="000000"/>
                          </a:solidFill>
                          <a:latin typeface="Arial"/>
                          <a:ea typeface="Times New Roman"/>
                          <a:cs typeface="Times New Roman"/>
                        </a:rPr>
                        <a:t>slides, notes on growth and decay, developed own problem, upload complete)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All requirements are met. (upload not complete, missing information from slide, but all slides present)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One or two requirements were not completely met. (missing slides, missing problems, missing notes, incomplete upload)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More than two requirements were not completely met. </a:t>
                      </a:r>
                      <a:endParaRPr lang="en-US" sz="1200" dirty="0">
                        <a:solidFill>
                          <a:srgbClr val="000000"/>
                        </a:solidFill>
                        <a:latin typeface="Times New Roman"/>
                        <a:ea typeface="Times New Roman"/>
                        <a:cs typeface="Times New Roman"/>
                      </a:endParaRPr>
                    </a:p>
                  </a:txBody>
                  <a:tcPr marL="19050" marR="19050" marT="19050" marB="19050"/>
                </a:tc>
              </a:tr>
              <a:tr h="1035484">
                <a:tc>
                  <a:txBody>
                    <a:bodyPr/>
                    <a:lstStyle/>
                    <a:p>
                      <a:r>
                        <a:rPr lang="en-US" dirty="0" smtClean="0"/>
                        <a:t>Presentation</a:t>
                      </a:r>
                    </a:p>
                    <a:p>
                      <a:r>
                        <a:rPr lang="en-US" dirty="0" smtClean="0"/>
                        <a:t>Content</a:t>
                      </a:r>
                      <a:endParaRPr lang="en-US" dirty="0"/>
                    </a:p>
                  </a:txBody>
                  <a:tcPr/>
                </a:tc>
                <a:tc>
                  <a:txBody>
                    <a:bodyPr/>
                    <a:lstStyle/>
                    <a:p>
                      <a:pPr marL="0" marR="0">
                        <a:spcBef>
                          <a:spcPts val="0"/>
                        </a:spcBef>
                        <a:spcAft>
                          <a:spcPts val="0"/>
                        </a:spcAft>
                      </a:pPr>
                      <a:r>
                        <a:rPr lang="en-US" sz="900" dirty="0">
                          <a:solidFill>
                            <a:srgbClr val="000000"/>
                          </a:solidFill>
                          <a:latin typeface="Arial"/>
                          <a:ea typeface="Times New Roman"/>
                          <a:cs typeface="Times New Roman"/>
                        </a:rPr>
                        <a:t>Covers topic in-depth with details and all correct answers. Subject knowledge is excellent. ( all answers and graphs are correct)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Includes essential knowledge about the topic. Subject knowledge appears to be good. (one or two incorrect answers or incorrect graphs)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Includes essential information about the topic but there are 3-4 errors. (entire slides have incorrect answers as well as graphs)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Content is minimal OR there are several errors. (Most slides have at least one error on them) </a:t>
                      </a:r>
                      <a:endParaRPr lang="en-US" sz="1200" dirty="0">
                        <a:solidFill>
                          <a:srgbClr val="000000"/>
                        </a:solidFill>
                        <a:latin typeface="Times New Roman"/>
                        <a:ea typeface="Times New Roman"/>
                        <a:cs typeface="Times New Roman"/>
                      </a:endParaRPr>
                    </a:p>
                  </a:txBody>
                  <a:tcPr marL="19050" marR="19050" marT="19050" marB="19050"/>
                </a:tc>
              </a:tr>
              <a:tr h="1035484">
                <a:tc>
                  <a:txBody>
                    <a:bodyPr/>
                    <a:lstStyle/>
                    <a:p>
                      <a:r>
                        <a:rPr lang="en-US" dirty="0" smtClean="0"/>
                        <a:t>Presentation </a:t>
                      </a:r>
                    </a:p>
                    <a:p>
                      <a:r>
                        <a:rPr lang="en-US" dirty="0" smtClean="0"/>
                        <a:t>Organization</a:t>
                      </a:r>
                      <a:endParaRPr lang="en-US" dirty="0"/>
                    </a:p>
                  </a:txBody>
                  <a:tcPr/>
                </a:tc>
                <a:tc>
                  <a:txBody>
                    <a:bodyPr/>
                    <a:lstStyle/>
                    <a:p>
                      <a:pPr marL="0" marR="0">
                        <a:spcBef>
                          <a:spcPts val="0"/>
                        </a:spcBef>
                        <a:spcAft>
                          <a:spcPts val="0"/>
                        </a:spcAft>
                      </a:pPr>
                      <a:r>
                        <a:rPr lang="en-US" sz="900" dirty="0">
                          <a:solidFill>
                            <a:srgbClr val="000000"/>
                          </a:solidFill>
                          <a:latin typeface="Arial"/>
                          <a:ea typeface="Times New Roman"/>
                          <a:cs typeface="Times New Roman"/>
                        </a:rPr>
                        <a:t>Content is well organized using headings. (slides are in correct order and information is properly displayed)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Uses headings or bulleted lists to organize, but the overall organization of topics appears flawed. (one slide is out of order and has missing information)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Content is logically organized for the most part. (two or more slides are missing important information or are out of order)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There was no clear or logical organizational structure, just lots of facts. (lots of missing information or completely out of sequence) </a:t>
                      </a:r>
                      <a:endParaRPr lang="en-US" sz="1200" dirty="0">
                        <a:solidFill>
                          <a:srgbClr val="000000"/>
                        </a:solidFill>
                        <a:latin typeface="Times New Roman"/>
                        <a:ea typeface="Times New Roman"/>
                        <a:cs typeface="Times New Roman"/>
                      </a:endParaRPr>
                    </a:p>
                  </a:txBody>
                  <a:tcPr marL="19050" marR="19050" marT="19050" marB="19050"/>
                </a:tc>
              </a:tr>
              <a:tr h="873288">
                <a:tc>
                  <a:txBody>
                    <a:bodyPr/>
                    <a:lstStyle/>
                    <a:p>
                      <a:r>
                        <a:rPr lang="en-US" dirty="0" smtClean="0"/>
                        <a:t>Presentation</a:t>
                      </a:r>
                    </a:p>
                    <a:p>
                      <a:r>
                        <a:rPr lang="en-US" dirty="0" smtClean="0"/>
                        <a:t>Attractiveness</a:t>
                      </a:r>
                      <a:endParaRPr lang="en-US" dirty="0"/>
                    </a:p>
                  </a:txBody>
                  <a:tcPr/>
                </a:tc>
                <a:tc>
                  <a:txBody>
                    <a:bodyPr/>
                    <a:lstStyle/>
                    <a:p>
                      <a:pPr marL="0" marR="0">
                        <a:spcBef>
                          <a:spcPts val="0"/>
                        </a:spcBef>
                        <a:spcAft>
                          <a:spcPts val="0"/>
                        </a:spcAft>
                      </a:pPr>
                      <a:r>
                        <a:rPr lang="en-US" sz="900" dirty="0">
                          <a:solidFill>
                            <a:srgbClr val="000000"/>
                          </a:solidFill>
                          <a:latin typeface="Arial"/>
                          <a:ea typeface="Times New Roman"/>
                          <a:cs typeface="Times New Roman"/>
                        </a:rPr>
                        <a:t>Makes excellent use of font, color, graphics, effects, etc. to enhance the presentation. (spelling and grammar are correct)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Makes good use of font, color, graphics, effects, etc. to enhance to presentation. (minor spelling, sentence structure, or grammar errors)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Makes use of font, color, graphics, effects, etc. but occasionally these detract from the presentation content. (more than a few spelling, sentence structure or grammar errors)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Use of font, color, graphics, effects etc. but these often distract from the presentation content. (spelling, grammar, and sentence structure are major flaws to presentation) </a:t>
                      </a:r>
                      <a:endParaRPr lang="en-US" sz="1200" dirty="0">
                        <a:solidFill>
                          <a:srgbClr val="000000"/>
                        </a:solidFill>
                        <a:latin typeface="Times New Roman"/>
                        <a:ea typeface="Times New Roman"/>
                        <a:cs typeface="Times New Roman"/>
                      </a:endParaRPr>
                    </a:p>
                  </a:txBody>
                  <a:tcPr marL="19050" marR="19050" marT="19050" marB="19050"/>
                </a:tc>
              </a:tr>
              <a:tr h="872012">
                <a:tc>
                  <a:txBody>
                    <a:bodyPr/>
                    <a:lstStyle/>
                    <a:p>
                      <a:r>
                        <a:rPr lang="en-US" dirty="0" smtClean="0"/>
                        <a:t>Workload</a:t>
                      </a:r>
                    </a:p>
                  </a:txBody>
                  <a:tcPr/>
                </a:tc>
                <a:tc>
                  <a:txBody>
                    <a:bodyPr/>
                    <a:lstStyle/>
                    <a:p>
                      <a:pPr marL="0" marR="0">
                        <a:spcBef>
                          <a:spcPts val="0"/>
                        </a:spcBef>
                        <a:spcAft>
                          <a:spcPts val="0"/>
                        </a:spcAft>
                      </a:pPr>
                      <a:r>
                        <a:rPr lang="en-US" sz="900" dirty="0">
                          <a:solidFill>
                            <a:srgbClr val="000000"/>
                          </a:solidFill>
                          <a:latin typeface="Arial"/>
                          <a:ea typeface="Times New Roman"/>
                          <a:cs typeface="Times New Roman"/>
                        </a:rPr>
                        <a:t>The workload is divided and shared equally among all 5 group members.  All slides by the assigned member.  Teacher has very little involvement.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The workload is divided and shared fairly among group members, though workloads may vary from person to person. Teacher has some involvement in presentation.</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The workload was divided, but one person in the group is viewed as not doing his/her fair share of the work. Teacher assistance was requested many times.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The workload was not divided OR one or more persons in the group is viewed as not doing his/her fair share of the work.  Teacher assisted in most of the presentation.</a:t>
                      </a:r>
                      <a:endParaRPr lang="en-US" sz="1200" dirty="0">
                        <a:solidFill>
                          <a:srgbClr val="000000"/>
                        </a:solidFill>
                        <a:latin typeface="Times New Roman"/>
                        <a:ea typeface="Times New Roman"/>
                        <a:cs typeface="Times New Roman"/>
                      </a:endParaRPr>
                    </a:p>
                  </a:txBody>
                  <a:tcPr marL="19050" marR="19050" marT="19050" marB="19050"/>
                </a:tc>
              </a:tr>
              <a:tr h="664435">
                <a:tc>
                  <a:txBody>
                    <a:bodyPr/>
                    <a:lstStyle/>
                    <a:p>
                      <a:r>
                        <a:rPr lang="en-US" dirty="0" smtClean="0"/>
                        <a:t>Guide</a:t>
                      </a:r>
                      <a:endParaRPr lang="en-US" dirty="0"/>
                    </a:p>
                  </a:txBody>
                  <a:tcPr/>
                </a:tc>
                <a:tc>
                  <a:txBody>
                    <a:bodyPr/>
                    <a:lstStyle/>
                    <a:p>
                      <a:pPr marL="0" marR="0">
                        <a:spcBef>
                          <a:spcPts val="0"/>
                        </a:spcBef>
                        <a:spcAft>
                          <a:spcPts val="0"/>
                        </a:spcAft>
                      </a:pPr>
                      <a:r>
                        <a:rPr lang="en-US" sz="900" dirty="0">
                          <a:solidFill>
                            <a:srgbClr val="000000"/>
                          </a:solidFill>
                          <a:latin typeface="Arial"/>
                          <a:ea typeface="Times New Roman"/>
                          <a:cs typeface="Times New Roman"/>
                        </a:rPr>
                        <a:t>All requirements followed.  Guide is in correct order and all information is correct.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Most requirements met.  Some neatness issues.  Few errors in problem solving.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Some requirements not met.  Few errors in problem solving.  Guide contains some organization problems. </a:t>
                      </a:r>
                      <a:endParaRPr lang="en-US" sz="1200" dirty="0">
                        <a:solidFill>
                          <a:srgbClr val="000000"/>
                        </a:solidFill>
                        <a:latin typeface="Times New Roman"/>
                        <a:ea typeface="Times New Roman"/>
                        <a:cs typeface="Times New Roman"/>
                      </a:endParaRPr>
                    </a:p>
                  </a:txBody>
                  <a:tcPr marL="19050" marR="19050" marT="19050" marB="19050"/>
                </a:tc>
                <a:tc>
                  <a:txBody>
                    <a:bodyPr/>
                    <a:lstStyle/>
                    <a:p>
                      <a:pPr marL="0" marR="0">
                        <a:spcBef>
                          <a:spcPts val="0"/>
                        </a:spcBef>
                        <a:spcAft>
                          <a:spcPts val="0"/>
                        </a:spcAft>
                      </a:pPr>
                      <a:r>
                        <a:rPr lang="en-US" sz="900" dirty="0">
                          <a:solidFill>
                            <a:srgbClr val="000000"/>
                          </a:solidFill>
                          <a:latin typeface="Arial"/>
                          <a:ea typeface="Times New Roman"/>
                          <a:cs typeface="Times New Roman"/>
                        </a:rPr>
                        <a:t>Requirements not met.  Many errors found in problem solving.  Guide has some organization and neatness issues.  </a:t>
                      </a:r>
                      <a:endParaRPr lang="en-US" sz="1200" dirty="0">
                        <a:solidFill>
                          <a:srgbClr val="000000"/>
                        </a:solidFill>
                        <a:latin typeface="Times New Roman"/>
                        <a:ea typeface="Times New Roman"/>
                        <a:cs typeface="Times New Roman"/>
                      </a:endParaRPr>
                    </a:p>
                  </a:txBody>
                  <a:tcPr marL="19050" marR="19050" marT="19050" marB="19050"/>
                </a:tc>
              </a:tr>
            </a:tbl>
          </a:graphicData>
        </a:graphic>
      </p:graphicFrame>
      <p:pic>
        <p:nvPicPr>
          <p:cNvPr id="5" name="Picture 4" descr="MR900434907.JPG">
            <a:hlinkClick r:id="rId2" action="ppaction://hlinksldjump"/>
          </p:cNvPr>
          <p:cNvPicPr>
            <a:picLocks noChangeAspect="1"/>
          </p:cNvPicPr>
          <p:nvPr/>
        </p:nvPicPr>
        <p:blipFill>
          <a:blip r:embed="rId3" cstate="print">
            <a:grayscl/>
            <a:lum bright="-54000" contrast="-43000"/>
          </a:blip>
          <a:stretch>
            <a:fillRect/>
          </a:stretch>
        </p:blipFill>
        <p:spPr>
          <a:xfrm>
            <a:off x="8229600" y="6324600"/>
            <a:ext cx="914400" cy="533400"/>
          </a:xfrm>
          <a:prstGeom prst="rect">
            <a:avLst/>
          </a:prstGeom>
        </p:spPr>
      </p:pic>
      <p:sp>
        <p:nvSpPr>
          <p:cNvPr id="6" name="Down Arrow 5"/>
          <p:cNvSpPr/>
          <p:nvPr/>
        </p:nvSpPr>
        <p:spPr>
          <a:xfrm rot="16200000">
            <a:off x="381002" y="6019798"/>
            <a:ext cx="457199" cy="1219201"/>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hlinkClick r:id="rId4" action="ppaction://hlinksldjump"/>
              </a:rPr>
              <a:t>CONCLUSION</a:t>
            </a:r>
            <a:endParaRPr lang="en-US" sz="11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AR CHRISTY" pitchFamily="2" charset="0"/>
              </a:rPr>
              <a:t>Conclusion</a:t>
            </a:r>
            <a:endParaRPr lang="en-US" dirty="0">
              <a:solidFill>
                <a:schemeClr val="accent6"/>
              </a:solidFill>
              <a:latin typeface="AR CHRISTY" pitchFamily="2" charset="0"/>
            </a:endParaRPr>
          </a:p>
        </p:txBody>
      </p:sp>
      <p:sp>
        <p:nvSpPr>
          <p:cNvPr id="3" name="Content Placeholder 2"/>
          <p:cNvSpPr>
            <a:spLocks noGrp="1"/>
          </p:cNvSpPr>
          <p:nvPr>
            <p:ph idx="1"/>
          </p:nvPr>
        </p:nvSpPr>
        <p:spPr>
          <a:xfrm>
            <a:off x="457200" y="1371600"/>
            <a:ext cx="8229600" cy="4754563"/>
          </a:xfrm>
          <a:solidFill>
            <a:schemeClr val="tx1">
              <a:lumMod val="50000"/>
              <a:lumOff val="50000"/>
            </a:schemeClr>
          </a:solidFill>
        </p:spPr>
        <p:txBody>
          <a:bodyPr>
            <a:normAutofit fontScale="77500" lnSpcReduction="20000"/>
          </a:bodyPr>
          <a:lstStyle/>
          <a:p>
            <a:pPr algn="ctr">
              <a:buNone/>
            </a:pPr>
            <a:endParaRPr lang="en-US" dirty="0" smtClean="0">
              <a:solidFill>
                <a:schemeClr val="bg1"/>
              </a:solidFill>
              <a:latin typeface="AR CHRISTY" pitchFamily="2" charset="0"/>
            </a:endParaRPr>
          </a:p>
          <a:p>
            <a:pPr algn="ctr">
              <a:buNone/>
            </a:pPr>
            <a:r>
              <a:rPr lang="en-US" dirty="0" smtClean="0">
                <a:solidFill>
                  <a:schemeClr val="bg1"/>
                </a:solidFill>
                <a:latin typeface="AR CHRISTY" pitchFamily="2" charset="0"/>
              </a:rPr>
              <a:t>Congratulations to you and your army on</a:t>
            </a:r>
          </a:p>
          <a:p>
            <a:pPr algn="ctr">
              <a:buNone/>
            </a:pPr>
            <a:r>
              <a:rPr lang="en-US" dirty="0" smtClean="0">
                <a:solidFill>
                  <a:schemeClr val="bg1"/>
                </a:solidFill>
                <a:latin typeface="AR CHRISTY" pitchFamily="2" charset="0"/>
              </a:rPr>
              <a:t> completing the </a:t>
            </a:r>
            <a:r>
              <a:rPr lang="en-US" dirty="0" err="1" smtClean="0">
                <a:solidFill>
                  <a:schemeClr val="bg1"/>
                </a:solidFill>
                <a:latin typeface="AR CHRISTY" pitchFamily="2" charset="0"/>
              </a:rPr>
              <a:t>WebQuest</a:t>
            </a:r>
            <a:r>
              <a:rPr lang="en-US" dirty="0" smtClean="0">
                <a:solidFill>
                  <a:schemeClr val="bg1"/>
                </a:solidFill>
                <a:latin typeface="AR CHRISTY" pitchFamily="2" charset="0"/>
              </a:rPr>
              <a:t>.</a:t>
            </a:r>
            <a:r>
              <a:rPr lang="en-US" dirty="0" smtClean="0">
                <a:solidFill>
                  <a:schemeClr val="bg1"/>
                </a:solidFill>
              </a:rPr>
              <a:t>  </a:t>
            </a:r>
          </a:p>
          <a:p>
            <a:pPr>
              <a:buNone/>
            </a:pPr>
            <a:endParaRPr lang="en-US" dirty="0"/>
          </a:p>
          <a:p>
            <a:pPr algn="ctr">
              <a:buNone/>
            </a:pPr>
            <a:r>
              <a:rPr lang="en-US" dirty="0" smtClean="0">
                <a:solidFill>
                  <a:schemeClr val="accent6">
                    <a:lumMod val="20000"/>
                    <a:lumOff val="80000"/>
                  </a:schemeClr>
                </a:solidFill>
              </a:rPr>
              <a:t>As a result you should now better understand the real life applications of the exponential growth and decay models.  You should also have gained some valuable knowledge on the uses of free technology such as Google presentation. </a:t>
            </a:r>
          </a:p>
          <a:p>
            <a:pPr>
              <a:buNone/>
            </a:pPr>
            <a:endParaRPr lang="en-US" dirty="0" smtClean="0">
              <a:solidFill>
                <a:schemeClr val="tx2">
                  <a:lumMod val="50000"/>
                </a:schemeClr>
              </a:solidFill>
            </a:endParaRPr>
          </a:p>
          <a:p>
            <a:pPr>
              <a:buNone/>
            </a:pPr>
            <a:r>
              <a:rPr lang="en-US" dirty="0" smtClean="0">
                <a:solidFill>
                  <a:schemeClr val="tx2">
                    <a:lumMod val="50000"/>
                  </a:schemeClr>
                </a:solidFill>
                <a:latin typeface="Lucida Handwriting" pitchFamily="66" charset="0"/>
              </a:rPr>
              <a:t> “To Grow, or not to Grow?”</a:t>
            </a:r>
            <a:r>
              <a:rPr lang="en-US" dirty="0" smtClean="0">
                <a:solidFill>
                  <a:schemeClr val="tx2">
                    <a:lumMod val="50000"/>
                  </a:schemeClr>
                </a:solidFill>
              </a:rPr>
              <a:t> </a:t>
            </a:r>
            <a:r>
              <a:rPr lang="en-US" dirty="0" smtClean="0">
                <a:solidFill>
                  <a:schemeClr val="accent6">
                    <a:lumMod val="20000"/>
                    <a:lumOff val="80000"/>
                  </a:schemeClr>
                </a:solidFill>
              </a:rPr>
              <a:t>was the question posed to you in the beginning of this </a:t>
            </a:r>
            <a:r>
              <a:rPr lang="en-US" dirty="0" err="1" smtClean="0">
                <a:solidFill>
                  <a:schemeClr val="accent6">
                    <a:lumMod val="20000"/>
                    <a:lumOff val="80000"/>
                  </a:schemeClr>
                </a:solidFill>
              </a:rPr>
              <a:t>WebQuest</a:t>
            </a:r>
            <a:r>
              <a:rPr lang="en-US" dirty="0" smtClean="0">
                <a:solidFill>
                  <a:schemeClr val="accent6">
                    <a:lumMod val="20000"/>
                    <a:lumOff val="80000"/>
                  </a:schemeClr>
                </a:solidFill>
              </a:rPr>
              <a:t>.  After careful research, I hope that you have discovered and are prepared to present those answers to the enemy camps.</a:t>
            </a:r>
          </a:p>
          <a:p>
            <a:pPr>
              <a:buNone/>
            </a:pPr>
            <a:endParaRPr lang="en-US" dirty="0"/>
          </a:p>
        </p:txBody>
      </p:sp>
      <p:pic>
        <p:nvPicPr>
          <p:cNvPr id="4" name="Picture 3" descr="MR900434907.JPG">
            <a:hlinkClick r:id="rId2" action="ppaction://hlinksldjump"/>
          </p:cNvPr>
          <p:cNvPicPr>
            <a:picLocks noChangeAspect="1"/>
          </p:cNvPicPr>
          <p:nvPr/>
        </p:nvPicPr>
        <p:blipFill>
          <a:blip r:embed="rId3" cstate="print">
            <a:grayscl/>
            <a:lum bright="-54000" contrast="-43000"/>
          </a:blip>
          <a:stretch>
            <a:fillRect/>
          </a:stretch>
        </p:blipFill>
        <p:spPr>
          <a:xfrm>
            <a:off x="8305800" y="6172200"/>
            <a:ext cx="838200" cy="685800"/>
          </a:xfrm>
          <a:prstGeom prst="rect">
            <a:avLst/>
          </a:prstGeom>
        </p:spPr>
      </p:pic>
      <p:sp>
        <p:nvSpPr>
          <p:cNvPr id="5" name="Down Arrow 4"/>
          <p:cNvSpPr/>
          <p:nvPr/>
        </p:nvSpPr>
        <p:spPr>
          <a:xfrm rot="16200000">
            <a:off x="296212" y="5875992"/>
            <a:ext cx="550577" cy="1142998"/>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hlinkClick r:id="rId4" action="ppaction://hlinksldjump"/>
              </a:rPr>
              <a:t>STANDARDS</a:t>
            </a:r>
            <a:endParaRPr lang="en-US" sz="1100" dirty="0"/>
          </a:p>
        </p:txBody>
      </p:sp>
      <p:sp>
        <p:nvSpPr>
          <p:cNvPr id="6" name="4-Point Star 5"/>
          <p:cNvSpPr/>
          <p:nvPr/>
        </p:nvSpPr>
        <p:spPr>
          <a:xfrm>
            <a:off x="228600" y="1066800"/>
            <a:ext cx="533400" cy="533400"/>
          </a:xfrm>
          <a:prstGeom prst="star4">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4-Point Star 6"/>
          <p:cNvSpPr/>
          <p:nvPr/>
        </p:nvSpPr>
        <p:spPr>
          <a:xfrm>
            <a:off x="8382000" y="1066800"/>
            <a:ext cx="533400" cy="533400"/>
          </a:xfrm>
          <a:prstGeom prst="star4">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noFill/>
          <a:ln>
            <a:noFill/>
          </a:ln>
        </p:spPr>
        <p:txBody>
          <a:bodyPr>
            <a:normAutofit fontScale="90000"/>
          </a:bodyPr>
          <a:lstStyle/>
          <a:p>
            <a:r>
              <a:rPr lang="en-US" sz="4900" dirty="0" smtClean="0">
                <a:solidFill>
                  <a:schemeClr val="accent6"/>
                </a:solidFill>
                <a:latin typeface="AR CHRISTY" pitchFamily="2" charset="0"/>
              </a:rPr>
              <a:t>Standards</a:t>
            </a:r>
            <a:endParaRPr lang="en-US" dirty="0">
              <a:solidFill>
                <a:schemeClr val="accent6"/>
              </a:solidFill>
              <a:latin typeface="AR CHRISTY" pitchFamily="2" charset="0"/>
            </a:endParaRPr>
          </a:p>
        </p:txBody>
      </p:sp>
      <p:sp>
        <p:nvSpPr>
          <p:cNvPr id="3" name="Content Placeholder 2"/>
          <p:cNvSpPr>
            <a:spLocks noGrp="1"/>
          </p:cNvSpPr>
          <p:nvPr>
            <p:ph idx="1"/>
          </p:nvPr>
        </p:nvSpPr>
        <p:spPr>
          <a:xfrm>
            <a:off x="457200" y="1143000"/>
            <a:ext cx="8229600" cy="5486400"/>
          </a:xfrm>
          <a:solidFill>
            <a:schemeClr val="tx1">
              <a:lumMod val="50000"/>
              <a:lumOff val="50000"/>
            </a:schemeClr>
          </a:solidFill>
        </p:spPr>
        <p:txBody>
          <a:bodyPr>
            <a:normAutofit fontScale="25000" lnSpcReduction="20000"/>
          </a:bodyPr>
          <a:lstStyle/>
          <a:p>
            <a:pPr algn="ctr">
              <a:buNone/>
            </a:pPr>
            <a:r>
              <a:rPr lang="en-US" sz="6400" b="1" dirty="0" smtClean="0">
                <a:solidFill>
                  <a:schemeClr val="bg1"/>
                </a:solidFill>
                <a:latin typeface="AR CHRISTY" pitchFamily="2" charset="0"/>
              </a:rPr>
              <a:t>Ohio Academic Content Standards- Mathematics</a:t>
            </a:r>
          </a:p>
          <a:p>
            <a:pPr lvl="1" algn="ctr">
              <a:buFont typeface="Wingdings" pitchFamily="2" charset="2"/>
              <a:buChar char="v"/>
            </a:pPr>
            <a:r>
              <a:rPr lang="en-US" sz="6400" b="1" dirty="0" smtClean="0">
                <a:solidFill>
                  <a:schemeClr val="accent6">
                    <a:lumMod val="20000"/>
                    <a:lumOff val="80000"/>
                  </a:schemeClr>
                </a:solidFill>
              </a:rPr>
              <a:t>Standard</a:t>
            </a:r>
            <a:r>
              <a:rPr lang="en-US" sz="6400" b="1" dirty="0">
                <a:solidFill>
                  <a:schemeClr val="accent6">
                    <a:lumMod val="20000"/>
                    <a:lumOff val="80000"/>
                  </a:schemeClr>
                </a:solidFill>
              </a:rPr>
              <a:t>:  </a:t>
            </a:r>
            <a:r>
              <a:rPr lang="en-US" sz="6400" dirty="0">
                <a:solidFill>
                  <a:schemeClr val="accent6">
                    <a:lumMod val="20000"/>
                    <a:lumOff val="80000"/>
                  </a:schemeClr>
                </a:solidFill>
              </a:rPr>
              <a:t> Patterns, Functions, and </a:t>
            </a:r>
            <a:r>
              <a:rPr lang="en-US" sz="6400" dirty="0" smtClean="0">
                <a:solidFill>
                  <a:schemeClr val="accent6">
                    <a:lumMod val="20000"/>
                    <a:lumOff val="80000"/>
                  </a:schemeClr>
                </a:solidFill>
              </a:rPr>
              <a:t>Algebra</a:t>
            </a:r>
          </a:p>
          <a:p>
            <a:pPr lvl="1" algn="ctr">
              <a:buFont typeface="Wingdings" pitchFamily="2" charset="2"/>
              <a:buChar char="v"/>
            </a:pPr>
            <a:r>
              <a:rPr lang="en-US" sz="6400" b="1" dirty="0" smtClean="0">
                <a:solidFill>
                  <a:schemeClr val="accent6">
                    <a:lumMod val="20000"/>
                    <a:lumOff val="80000"/>
                  </a:schemeClr>
                </a:solidFill>
              </a:rPr>
              <a:t>Benchmark</a:t>
            </a:r>
            <a:r>
              <a:rPr lang="en-US" sz="6400" b="1" dirty="0">
                <a:solidFill>
                  <a:schemeClr val="accent6">
                    <a:lumMod val="20000"/>
                    <a:lumOff val="80000"/>
                  </a:schemeClr>
                </a:solidFill>
              </a:rPr>
              <a:t>:  </a:t>
            </a:r>
            <a:r>
              <a:rPr lang="en-US" sz="6400" dirty="0">
                <a:solidFill>
                  <a:schemeClr val="accent6">
                    <a:lumMod val="20000"/>
                    <a:lumOff val="80000"/>
                  </a:schemeClr>
                </a:solidFill>
              </a:rPr>
              <a:t>D. Use algebraic representations, such as tables, </a:t>
            </a:r>
            <a:endParaRPr lang="en-US" sz="6400" dirty="0" smtClean="0">
              <a:solidFill>
                <a:schemeClr val="accent6">
                  <a:lumMod val="20000"/>
                  <a:lumOff val="80000"/>
                </a:schemeClr>
              </a:solidFill>
            </a:endParaRPr>
          </a:p>
          <a:p>
            <a:pPr lvl="1" algn="ctr">
              <a:buNone/>
            </a:pPr>
            <a:r>
              <a:rPr lang="en-US" sz="6400" dirty="0" smtClean="0">
                <a:solidFill>
                  <a:schemeClr val="accent6">
                    <a:lumMod val="20000"/>
                    <a:lumOff val="80000"/>
                  </a:schemeClr>
                </a:solidFill>
              </a:rPr>
              <a:t>graphs</a:t>
            </a:r>
            <a:r>
              <a:rPr lang="en-US" sz="6400" dirty="0">
                <a:solidFill>
                  <a:schemeClr val="accent6">
                    <a:lumMod val="20000"/>
                    <a:lumOff val="80000"/>
                  </a:schemeClr>
                </a:solidFill>
              </a:rPr>
              <a:t>, expressions, functions and inequalities</a:t>
            </a:r>
            <a:r>
              <a:rPr lang="en-US" sz="6400" dirty="0" smtClean="0">
                <a:solidFill>
                  <a:schemeClr val="accent6">
                    <a:lumMod val="20000"/>
                    <a:lumOff val="80000"/>
                  </a:schemeClr>
                </a:solidFill>
              </a:rPr>
              <a:t>,</a:t>
            </a:r>
          </a:p>
          <a:p>
            <a:pPr lvl="1" algn="ctr">
              <a:buNone/>
            </a:pPr>
            <a:r>
              <a:rPr lang="en-US" sz="6400" dirty="0" smtClean="0">
                <a:solidFill>
                  <a:schemeClr val="accent6">
                    <a:lumMod val="20000"/>
                    <a:lumOff val="80000"/>
                  </a:schemeClr>
                </a:solidFill>
              </a:rPr>
              <a:t> to model and solve </a:t>
            </a:r>
            <a:r>
              <a:rPr lang="en-US" sz="6400" dirty="0">
                <a:solidFill>
                  <a:schemeClr val="accent6">
                    <a:lumMod val="20000"/>
                    <a:lumOff val="80000"/>
                  </a:schemeClr>
                </a:solidFill>
              </a:rPr>
              <a:t>problem situations.</a:t>
            </a:r>
            <a:r>
              <a:rPr lang="en-US" sz="6400" b="1" dirty="0">
                <a:solidFill>
                  <a:schemeClr val="accent6">
                    <a:lumMod val="20000"/>
                    <a:lumOff val="80000"/>
                  </a:schemeClr>
                </a:solidFill>
              </a:rPr>
              <a:t> </a:t>
            </a:r>
            <a:endParaRPr lang="en-US" sz="6400" dirty="0" smtClean="0">
              <a:solidFill>
                <a:schemeClr val="accent6">
                  <a:lumMod val="20000"/>
                  <a:lumOff val="80000"/>
                </a:schemeClr>
              </a:solidFill>
            </a:endParaRPr>
          </a:p>
          <a:p>
            <a:pPr lvl="1" algn="ctr">
              <a:buFont typeface="Wingdings" pitchFamily="2" charset="2"/>
              <a:buChar char="v"/>
            </a:pPr>
            <a:r>
              <a:rPr lang="en-US" sz="6400" b="1" dirty="0" smtClean="0">
                <a:solidFill>
                  <a:schemeClr val="accent6">
                    <a:lumMod val="20000"/>
                    <a:lumOff val="80000"/>
                  </a:schemeClr>
                </a:solidFill>
              </a:rPr>
              <a:t>Grade </a:t>
            </a:r>
            <a:r>
              <a:rPr lang="en-US" sz="6400" b="1" dirty="0">
                <a:solidFill>
                  <a:schemeClr val="accent6">
                    <a:lumMod val="20000"/>
                    <a:lumOff val="80000"/>
                  </a:schemeClr>
                </a:solidFill>
              </a:rPr>
              <a:t>Level Indicator:  </a:t>
            </a:r>
            <a:r>
              <a:rPr lang="en-US" sz="6400" dirty="0" smtClean="0">
                <a:solidFill>
                  <a:schemeClr val="accent6">
                    <a:lumMod val="20000"/>
                    <a:lumOff val="80000"/>
                  </a:schemeClr>
                </a:solidFill>
              </a:rPr>
              <a:t> </a:t>
            </a:r>
            <a:r>
              <a:rPr lang="en-US" sz="6400" dirty="0">
                <a:solidFill>
                  <a:schemeClr val="accent6">
                    <a:lumMod val="20000"/>
                    <a:lumOff val="80000"/>
                  </a:schemeClr>
                </a:solidFill>
              </a:rPr>
              <a:t>Use formulas to solve problems involving exponential growth and </a:t>
            </a:r>
            <a:r>
              <a:rPr lang="en-US" sz="6400" dirty="0" smtClean="0">
                <a:solidFill>
                  <a:schemeClr val="accent6">
                    <a:lumMod val="20000"/>
                    <a:lumOff val="80000"/>
                  </a:schemeClr>
                </a:solidFill>
              </a:rPr>
              <a:t>decay. </a:t>
            </a:r>
          </a:p>
          <a:p>
            <a:pPr lvl="1">
              <a:buNone/>
            </a:pPr>
            <a:endParaRPr lang="en-US" sz="6400" dirty="0">
              <a:solidFill>
                <a:schemeClr val="accent6">
                  <a:lumMod val="20000"/>
                  <a:lumOff val="80000"/>
                </a:schemeClr>
              </a:solidFill>
            </a:endParaRPr>
          </a:p>
          <a:p>
            <a:pPr lvl="1" algn="ctr">
              <a:buNone/>
            </a:pPr>
            <a:r>
              <a:rPr lang="en-US" sz="6400" b="1" dirty="0" smtClean="0">
                <a:solidFill>
                  <a:schemeClr val="bg1"/>
                </a:solidFill>
                <a:latin typeface="AR CHRISTY" pitchFamily="2" charset="0"/>
              </a:rPr>
              <a:t>Guidelines for Effective School Library Media Programs in Ohio</a:t>
            </a:r>
            <a:endParaRPr lang="en-US" sz="6400" b="1" dirty="0" smtClean="0">
              <a:solidFill>
                <a:schemeClr val="bg1"/>
              </a:solidFill>
              <a:latin typeface="AR CHRISTY" pitchFamily="2" charset="0"/>
              <a:cs typeface="Times New Roman" pitchFamily="18" charset="0"/>
            </a:endParaRPr>
          </a:p>
          <a:p>
            <a:pPr lvl="1" algn="ctr">
              <a:lnSpc>
                <a:spcPct val="80000"/>
              </a:lnSpc>
              <a:buFont typeface="Wingdings" pitchFamily="2" charset="2"/>
              <a:buChar char="v"/>
            </a:pPr>
            <a:r>
              <a:rPr lang="en-US" sz="6400" b="1" dirty="0" smtClean="0">
                <a:solidFill>
                  <a:schemeClr val="accent6">
                    <a:lumMod val="20000"/>
                    <a:lumOff val="80000"/>
                  </a:schemeClr>
                </a:solidFill>
                <a:latin typeface="+mj-lt"/>
                <a:cs typeface="Arial" pitchFamily="34" charset="0"/>
              </a:rPr>
              <a:t>Benchmark</a:t>
            </a:r>
            <a:r>
              <a:rPr lang="en-US" sz="6400" dirty="0" smtClean="0">
                <a:solidFill>
                  <a:schemeClr val="accent6">
                    <a:lumMod val="20000"/>
                    <a:lumOff val="80000"/>
                  </a:schemeClr>
                </a:solidFill>
                <a:latin typeface="+mj-lt"/>
                <a:cs typeface="Arial" pitchFamily="34" charset="0"/>
              </a:rPr>
              <a:t> :  E. Apply a research process to decide what information is needed, find </a:t>
            </a:r>
          </a:p>
          <a:p>
            <a:pPr lvl="1" algn="ctr">
              <a:lnSpc>
                <a:spcPct val="80000"/>
              </a:lnSpc>
              <a:buNone/>
            </a:pPr>
            <a:r>
              <a:rPr lang="en-US" sz="6400" dirty="0" smtClean="0">
                <a:solidFill>
                  <a:schemeClr val="accent6">
                    <a:lumMod val="20000"/>
                    <a:lumOff val="80000"/>
                  </a:schemeClr>
                </a:solidFill>
                <a:latin typeface="+mj-lt"/>
                <a:cs typeface="Arial" pitchFamily="34" charset="0"/>
              </a:rPr>
              <a:t>sources, use information and check sources.</a:t>
            </a:r>
          </a:p>
          <a:p>
            <a:pPr lvl="1" algn="ctr">
              <a:lnSpc>
                <a:spcPct val="80000"/>
              </a:lnSpc>
              <a:buNone/>
            </a:pPr>
            <a:r>
              <a:rPr lang="en-US" sz="6400" dirty="0" smtClean="0">
                <a:solidFill>
                  <a:schemeClr val="accent6">
                    <a:lumMod val="20000"/>
                    <a:lumOff val="80000"/>
                  </a:schemeClr>
                </a:solidFill>
                <a:latin typeface="+mj-lt"/>
                <a:cs typeface="Arial" pitchFamily="34" charset="0"/>
              </a:rPr>
              <a:t> 6.  Take simple notes and organize information into</a:t>
            </a:r>
          </a:p>
          <a:p>
            <a:pPr lvl="1" algn="ctr">
              <a:lnSpc>
                <a:spcPct val="80000"/>
              </a:lnSpc>
              <a:buNone/>
            </a:pPr>
            <a:r>
              <a:rPr lang="en-US" sz="6400" dirty="0" smtClean="0">
                <a:solidFill>
                  <a:schemeClr val="accent6">
                    <a:lumMod val="20000"/>
                    <a:lumOff val="80000"/>
                  </a:schemeClr>
                </a:solidFill>
                <a:latin typeface="+mj-lt"/>
                <a:cs typeface="Arial" pitchFamily="34" charset="0"/>
              </a:rPr>
              <a:t> a logical sequence</a:t>
            </a:r>
          </a:p>
          <a:p>
            <a:pPr marL="514350" indent="-514350" algn="ctr">
              <a:lnSpc>
                <a:spcPct val="80000"/>
              </a:lnSpc>
              <a:buNone/>
            </a:pPr>
            <a:r>
              <a:rPr lang="en-US" sz="6400" dirty="0" smtClean="0">
                <a:solidFill>
                  <a:schemeClr val="accent6">
                    <a:lumMod val="20000"/>
                    <a:lumOff val="80000"/>
                  </a:schemeClr>
                </a:solidFill>
                <a:latin typeface="+mj-lt"/>
                <a:cs typeface="Arial" pitchFamily="34" charset="0"/>
              </a:rPr>
              <a:t>7.  Communicate findings orally, visually, or in writing and </a:t>
            </a:r>
          </a:p>
          <a:p>
            <a:pPr algn="ctr">
              <a:lnSpc>
                <a:spcPct val="80000"/>
              </a:lnSpc>
              <a:buNone/>
            </a:pPr>
            <a:r>
              <a:rPr lang="en-US" sz="6400" dirty="0" smtClean="0">
                <a:solidFill>
                  <a:schemeClr val="accent6">
                    <a:lumMod val="20000"/>
                    <a:lumOff val="80000"/>
                  </a:schemeClr>
                </a:solidFill>
                <a:latin typeface="+mj-lt"/>
                <a:cs typeface="Arial" pitchFamily="34" charset="0"/>
              </a:rPr>
              <a:t>draw conclusions about findings.</a:t>
            </a:r>
          </a:p>
          <a:p>
            <a:pPr algn="ctr">
              <a:lnSpc>
                <a:spcPct val="80000"/>
              </a:lnSpc>
              <a:buNone/>
            </a:pPr>
            <a:endParaRPr lang="en-US" sz="6400" dirty="0" smtClean="0">
              <a:solidFill>
                <a:schemeClr val="accent6">
                  <a:lumMod val="20000"/>
                  <a:lumOff val="80000"/>
                </a:schemeClr>
              </a:solidFill>
              <a:latin typeface="+mj-lt"/>
              <a:cs typeface="Arial" pitchFamily="34" charset="0"/>
            </a:endParaRPr>
          </a:p>
          <a:p>
            <a:pPr algn="ctr">
              <a:lnSpc>
                <a:spcPct val="80000"/>
              </a:lnSpc>
              <a:buNone/>
            </a:pPr>
            <a:endParaRPr lang="en-US" sz="6400" b="1" dirty="0">
              <a:solidFill>
                <a:schemeClr val="accent6">
                  <a:lumMod val="20000"/>
                  <a:lumOff val="80000"/>
                </a:schemeClr>
              </a:solidFill>
              <a:latin typeface="+mj-lt"/>
              <a:cs typeface="Arial" pitchFamily="34" charset="0"/>
            </a:endParaRPr>
          </a:p>
          <a:p>
            <a:pPr algn="ctr">
              <a:lnSpc>
                <a:spcPct val="80000"/>
              </a:lnSpc>
              <a:buNone/>
            </a:pPr>
            <a:r>
              <a:rPr lang="en-US" sz="6400" b="1" dirty="0" smtClean="0">
                <a:solidFill>
                  <a:schemeClr val="bg1"/>
                </a:solidFill>
                <a:latin typeface="AR CHRISTY" pitchFamily="2" charset="0"/>
              </a:rPr>
              <a:t> Ohio Academic Content Standards- Technology</a:t>
            </a:r>
            <a:endParaRPr lang="en-US" sz="6400" dirty="0" smtClean="0">
              <a:solidFill>
                <a:schemeClr val="accent6">
                  <a:lumMod val="20000"/>
                  <a:lumOff val="80000"/>
                </a:schemeClr>
              </a:solidFill>
              <a:latin typeface="+mj-lt"/>
              <a:cs typeface="Arial" pitchFamily="34" charset="0"/>
            </a:endParaRPr>
          </a:p>
          <a:p>
            <a:pPr algn="ctr">
              <a:lnSpc>
                <a:spcPct val="80000"/>
              </a:lnSpc>
              <a:buFont typeface="Wingdings" pitchFamily="2" charset="2"/>
              <a:buChar char="v"/>
            </a:pPr>
            <a:r>
              <a:rPr lang="en-US" sz="6400" b="1" dirty="0" smtClean="0">
                <a:solidFill>
                  <a:schemeClr val="accent6">
                    <a:lumMod val="20000"/>
                    <a:lumOff val="80000"/>
                  </a:schemeClr>
                </a:solidFill>
                <a:cs typeface="Times New Roman" pitchFamily="18" charset="0"/>
              </a:rPr>
              <a:t>Benchmark</a:t>
            </a:r>
            <a:r>
              <a:rPr lang="en-US" sz="6400" dirty="0" smtClean="0">
                <a:solidFill>
                  <a:schemeClr val="accent6">
                    <a:lumMod val="20000"/>
                    <a:lumOff val="80000"/>
                  </a:schemeClr>
                </a:solidFill>
                <a:cs typeface="Times New Roman" pitchFamily="18" charset="0"/>
              </a:rPr>
              <a:t>: D. Practice responsible use of technology, understand school district guidelines </a:t>
            </a:r>
          </a:p>
          <a:p>
            <a:pPr algn="ctr">
              <a:lnSpc>
                <a:spcPct val="80000"/>
              </a:lnSpc>
              <a:buNone/>
            </a:pPr>
            <a:r>
              <a:rPr lang="en-US" sz="6400" dirty="0" smtClean="0">
                <a:solidFill>
                  <a:schemeClr val="accent6">
                    <a:lumMod val="20000"/>
                    <a:lumOff val="80000"/>
                  </a:schemeClr>
                </a:solidFill>
                <a:cs typeface="Times New Roman" pitchFamily="18" charset="0"/>
              </a:rPr>
              <a:t>for technology use, and explore technology ownership.</a:t>
            </a:r>
          </a:p>
          <a:p>
            <a:pPr algn="ctr">
              <a:lnSpc>
                <a:spcPct val="80000"/>
              </a:lnSpc>
              <a:buFont typeface="Arial" charset="0"/>
              <a:buNone/>
            </a:pPr>
            <a:r>
              <a:rPr lang="en-US" sz="6400" dirty="0" smtClean="0">
                <a:solidFill>
                  <a:schemeClr val="accent6">
                    <a:lumMod val="20000"/>
                    <a:lumOff val="80000"/>
                  </a:schemeClr>
                </a:solidFill>
              </a:rPr>
              <a:t>		1.  Work collaboratively with others, respecting their ideas and needs, </a:t>
            </a:r>
          </a:p>
          <a:p>
            <a:pPr algn="ctr">
              <a:lnSpc>
                <a:spcPct val="80000"/>
              </a:lnSpc>
              <a:buFont typeface="Arial" charset="0"/>
              <a:buNone/>
            </a:pPr>
            <a:r>
              <a:rPr lang="en-US" sz="6400" dirty="0" smtClean="0">
                <a:solidFill>
                  <a:schemeClr val="accent6">
                    <a:lumMod val="20000"/>
                    <a:lumOff val="80000"/>
                  </a:schemeClr>
                </a:solidFill>
              </a:rPr>
              <a:t>when using technology.</a:t>
            </a:r>
          </a:p>
          <a:p>
            <a:pPr algn="ctr">
              <a:lnSpc>
                <a:spcPct val="80000"/>
              </a:lnSpc>
              <a:buFont typeface="Arial" charset="0"/>
              <a:buNone/>
            </a:pPr>
            <a:endParaRPr lang="en-US" sz="6400" dirty="0" smtClean="0">
              <a:solidFill>
                <a:schemeClr val="accent6">
                  <a:lumMod val="20000"/>
                  <a:lumOff val="80000"/>
                </a:schemeClr>
              </a:solidFill>
            </a:endParaRPr>
          </a:p>
          <a:p>
            <a:pPr algn="ctr">
              <a:lnSpc>
                <a:spcPct val="80000"/>
              </a:lnSpc>
              <a:buFont typeface="Wingdings" pitchFamily="2" charset="2"/>
              <a:buChar char="v"/>
            </a:pPr>
            <a:r>
              <a:rPr lang="en-US" sz="6400" b="1" dirty="0" smtClean="0">
                <a:solidFill>
                  <a:schemeClr val="accent6">
                    <a:lumMod val="20000"/>
                    <a:lumOff val="80000"/>
                  </a:schemeClr>
                </a:solidFill>
                <a:cs typeface="Times New Roman" pitchFamily="18" charset="0"/>
              </a:rPr>
              <a:t>Benchmark</a:t>
            </a:r>
            <a:r>
              <a:rPr lang="en-US" sz="6400" dirty="0" smtClean="0">
                <a:solidFill>
                  <a:schemeClr val="accent6">
                    <a:lumMod val="20000"/>
                    <a:lumOff val="80000"/>
                  </a:schemeClr>
                </a:solidFill>
                <a:cs typeface="Times New Roman" pitchFamily="18" charset="0"/>
              </a:rPr>
              <a:t>: C. Use technology communications to participate in online group collaborative </a:t>
            </a:r>
          </a:p>
          <a:p>
            <a:pPr algn="ctr">
              <a:lnSpc>
                <a:spcPct val="80000"/>
              </a:lnSpc>
              <a:buNone/>
            </a:pPr>
            <a:r>
              <a:rPr lang="en-US" sz="6400" dirty="0" smtClean="0">
                <a:solidFill>
                  <a:schemeClr val="accent6">
                    <a:lumMod val="20000"/>
                    <a:lumOff val="80000"/>
                  </a:schemeClr>
                </a:solidFill>
                <a:cs typeface="Times New Roman" pitchFamily="18" charset="0"/>
              </a:rPr>
              <a:t>interactive projects and activities.</a:t>
            </a:r>
          </a:p>
          <a:p>
            <a:pPr lvl="1" algn="ctr">
              <a:lnSpc>
                <a:spcPct val="80000"/>
              </a:lnSpc>
              <a:buNone/>
            </a:pPr>
            <a:r>
              <a:rPr lang="en-US" sz="6400" dirty="0" smtClean="0">
                <a:solidFill>
                  <a:schemeClr val="accent6">
                    <a:lumMod val="20000"/>
                    <a:lumOff val="80000"/>
                  </a:schemeClr>
                </a:solidFill>
                <a:cs typeface="Times New Roman" pitchFamily="18" charset="0"/>
              </a:rPr>
              <a:t>2.  Engage in online learning (e.g., Web activities, virtual filed trips, and videoconferencing).</a:t>
            </a:r>
          </a:p>
          <a:p>
            <a:pPr marL="514350" indent="-514350" algn="ctr">
              <a:lnSpc>
                <a:spcPct val="80000"/>
              </a:lnSpc>
              <a:buNone/>
            </a:pPr>
            <a:endParaRPr lang="en-US" sz="6400" dirty="0" smtClean="0">
              <a:solidFill>
                <a:schemeClr val="accent6">
                  <a:lumMod val="20000"/>
                  <a:lumOff val="80000"/>
                </a:schemeClr>
              </a:solidFill>
              <a:latin typeface="+mj-lt"/>
              <a:cs typeface="Arial" pitchFamily="34" charset="0"/>
            </a:endParaRPr>
          </a:p>
          <a:p>
            <a:pPr marL="514350" indent="-514350" algn="ctr">
              <a:lnSpc>
                <a:spcPct val="80000"/>
              </a:lnSpc>
              <a:buNone/>
            </a:pPr>
            <a:endParaRPr lang="en-US" sz="2600" dirty="0" smtClean="0">
              <a:solidFill>
                <a:schemeClr val="accent6">
                  <a:lumMod val="20000"/>
                  <a:lumOff val="80000"/>
                </a:schemeClr>
              </a:solidFill>
              <a:latin typeface="+mj-lt"/>
              <a:cs typeface="Arial" pitchFamily="34" charset="0"/>
            </a:endParaRPr>
          </a:p>
          <a:p>
            <a:pPr>
              <a:buNone/>
            </a:pPr>
            <a:endParaRPr lang="en-US" dirty="0" smtClean="0"/>
          </a:p>
          <a:p>
            <a:pPr>
              <a:buNone/>
            </a:pPr>
            <a:endParaRPr lang="en-US" dirty="0"/>
          </a:p>
        </p:txBody>
      </p:sp>
      <p:pic>
        <p:nvPicPr>
          <p:cNvPr id="4" name="Picture 3" descr="MR900434907.JPG">
            <a:hlinkClick r:id="rId2" action="ppaction://hlinksldjump"/>
          </p:cNvPr>
          <p:cNvPicPr>
            <a:picLocks noChangeAspect="1"/>
          </p:cNvPicPr>
          <p:nvPr/>
        </p:nvPicPr>
        <p:blipFill>
          <a:blip r:embed="rId3" cstate="print">
            <a:grayscl/>
            <a:lum bright="-54000" contrast="-43000"/>
          </a:blip>
          <a:stretch>
            <a:fillRect/>
          </a:stretch>
        </p:blipFill>
        <p:spPr>
          <a:xfrm>
            <a:off x="8458200" y="6234544"/>
            <a:ext cx="685800" cy="623455"/>
          </a:xfrm>
          <a:prstGeom prst="rect">
            <a:avLst/>
          </a:prstGeom>
        </p:spPr>
      </p:pic>
      <p:sp>
        <p:nvSpPr>
          <p:cNvPr id="5" name="Down Arrow 4"/>
          <p:cNvSpPr/>
          <p:nvPr/>
        </p:nvSpPr>
        <p:spPr>
          <a:xfrm rot="16200000">
            <a:off x="220013" y="6087411"/>
            <a:ext cx="550577" cy="9906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hlinkClick r:id="rId4" action="ppaction://hlinksldjump"/>
              </a:rPr>
              <a:t>RESOURCESCITATIONS</a:t>
            </a:r>
            <a:endParaRPr lang="en-US" sz="1100" dirty="0"/>
          </a:p>
        </p:txBody>
      </p:sp>
      <p:pic>
        <p:nvPicPr>
          <p:cNvPr id="7" name="Picture 6" descr="C:\Users\Marcia\Pictures\MR900048345.JPG"/>
          <p:cNvPicPr>
            <a:picLocks noChangeAspect="1" noChangeArrowheads="1"/>
          </p:cNvPicPr>
          <p:nvPr/>
        </p:nvPicPr>
        <p:blipFill>
          <a:blip r:embed="rId5" cstate="print">
            <a:lum bright="-24000" contrast="-66000"/>
          </a:blip>
          <a:srcRect/>
          <a:stretch>
            <a:fillRect/>
          </a:stretch>
        </p:blipFill>
        <p:spPr bwMode="auto">
          <a:xfrm>
            <a:off x="5943600" y="381000"/>
            <a:ext cx="990600" cy="609600"/>
          </a:xfrm>
          <a:prstGeom prst="rect">
            <a:avLst/>
          </a:prstGeom>
          <a:noFill/>
        </p:spPr>
      </p:pic>
      <p:sp>
        <p:nvSpPr>
          <p:cNvPr id="8" name="4-Point Star 7"/>
          <p:cNvSpPr/>
          <p:nvPr/>
        </p:nvSpPr>
        <p:spPr>
          <a:xfrm>
            <a:off x="1828800" y="990600"/>
            <a:ext cx="533400" cy="533400"/>
          </a:xfrm>
          <a:prstGeom prst="star4">
            <a:avLst>
              <a:gd name="adj" fmla="val 1513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4-Point Star 8"/>
          <p:cNvSpPr/>
          <p:nvPr/>
        </p:nvSpPr>
        <p:spPr>
          <a:xfrm>
            <a:off x="7620000" y="2819400"/>
            <a:ext cx="533400" cy="533400"/>
          </a:xfrm>
          <a:prstGeom prst="star4">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4-Point Star 9"/>
          <p:cNvSpPr/>
          <p:nvPr/>
        </p:nvSpPr>
        <p:spPr>
          <a:xfrm>
            <a:off x="1905000" y="4495800"/>
            <a:ext cx="533400" cy="533400"/>
          </a:xfrm>
          <a:prstGeom prst="star4">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solidFill>
                  <a:schemeClr val="accent6"/>
                </a:solidFill>
                <a:latin typeface="AR CHRISTY" pitchFamily="2" charset="0"/>
              </a:rPr>
              <a:t>Resources Citations</a:t>
            </a:r>
            <a:endParaRPr lang="en-US" dirty="0">
              <a:solidFill>
                <a:schemeClr val="accent6"/>
              </a:solidFill>
              <a:latin typeface="AR CHRISTY" pitchFamily="2" charset="0"/>
            </a:endParaRPr>
          </a:p>
        </p:txBody>
      </p:sp>
      <p:sp>
        <p:nvSpPr>
          <p:cNvPr id="3" name="Content Placeholder 2"/>
          <p:cNvSpPr>
            <a:spLocks noGrp="1"/>
          </p:cNvSpPr>
          <p:nvPr>
            <p:ph idx="1"/>
          </p:nvPr>
        </p:nvSpPr>
        <p:spPr>
          <a:xfrm>
            <a:off x="457200" y="762000"/>
            <a:ext cx="8229600" cy="5562600"/>
          </a:xfrm>
          <a:solidFill>
            <a:schemeClr val="bg1">
              <a:lumMod val="65000"/>
            </a:schemeClr>
          </a:solidFill>
        </p:spPr>
        <p:txBody>
          <a:bodyPr>
            <a:normAutofit fontScale="25000" lnSpcReduction="20000"/>
          </a:bodyPr>
          <a:lstStyle/>
          <a:p>
            <a:pPr>
              <a:lnSpc>
                <a:spcPct val="80000"/>
              </a:lnSpc>
              <a:buNone/>
            </a:pPr>
            <a:r>
              <a:rPr lang="en-US" sz="2800" dirty="0" smtClean="0"/>
              <a:t>	</a:t>
            </a:r>
          </a:p>
          <a:p>
            <a:pPr>
              <a:buFont typeface="Wingdings" pitchFamily="2" charset="2"/>
              <a:buChar char="q"/>
            </a:pPr>
            <a:endParaRPr lang="en-US" sz="2800" dirty="0" smtClean="0"/>
          </a:p>
          <a:p>
            <a:pPr>
              <a:lnSpc>
                <a:spcPct val="80000"/>
              </a:lnSpc>
              <a:buFont typeface="Wingdings" pitchFamily="2" charset="2"/>
              <a:buChar char="q"/>
            </a:pPr>
            <a:r>
              <a:rPr lang="en-US" sz="4800" i="1" dirty="0" smtClean="0"/>
              <a:t>Algebra 1</a:t>
            </a:r>
            <a:r>
              <a:rPr lang="en-US" sz="4800" dirty="0" smtClean="0"/>
              <a:t>. (2004). Evanston, IL: Houghton Mifflin.</a:t>
            </a:r>
          </a:p>
          <a:p>
            <a:pPr>
              <a:lnSpc>
                <a:spcPct val="80000"/>
              </a:lnSpc>
              <a:buFont typeface="Wingdings" pitchFamily="2" charset="2"/>
              <a:buChar char="q"/>
            </a:pPr>
            <a:endParaRPr lang="en-US" sz="4800" dirty="0" smtClean="0"/>
          </a:p>
          <a:p>
            <a:pPr>
              <a:lnSpc>
                <a:spcPct val="80000"/>
              </a:lnSpc>
              <a:buFont typeface="Wingdings" pitchFamily="2" charset="2"/>
              <a:buChar char="q"/>
            </a:pPr>
            <a:r>
              <a:rPr lang="en-US" sz="4800" dirty="0" smtClean="0"/>
              <a:t>Exponential Growth and Decay. (</a:t>
            </a:r>
            <a:r>
              <a:rPr lang="en-US" sz="4800" dirty="0" err="1" smtClean="0"/>
              <a:t>n.d</a:t>
            </a:r>
            <a:r>
              <a:rPr lang="en-US" sz="4800" dirty="0" smtClean="0"/>
              <a:t>.) In Ask.com.  Retrieved from </a:t>
            </a:r>
            <a:r>
              <a:rPr lang="en-US" sz="4800" b="1" u="sng" dirty="0" smtClean="0">
                <a:solidFill>
                  <a:schemeClr val="bg1"/>
                </a:solidFill>
                <a:latin typeface="Arial" pitchFamily="34" charset="0"/>
                <a:cs typeface="Arial" pitchFamily="34" charset="0"/>
                <a:hlinkClick r:id="rId2"/>
              </a:rPr>
              <a:t>http://www.ask.com/questions-about/Exponential</a:t>
            </a:r>
          </a:p>
          <a:p>
            <a:pPr>
              <a:lnSpc>
                <a:spcPct val="80000"/>
              </a:lnSpc>
              <a:buNone/>
            </a:pPr>
            <a:endParaRPr lang="en-US" sz="4800" b="1" u="sng" dirty="0" smtClean="0">
              <a:solidFill>
                <a:schemeClr val="bg1"/>
              </a:solidFill>
              <a:latin typeface="Arial" pitchFamily="34" charset="0"/>
              <a:cs typeface="Arial" pitchFamily="34" charset="0"/>
              <a:hlinkClick r:id="rId2"/>
            </a:endParaRPr>
          </a:p>
          <a:p>
            <a:pPr>
              <a:lnSpc>
                <a:spcPct val="80000"/>
              </a:lnSpc>
              <a:buNone/>
            </a:pPr>
            <a:r>
              <a:rPr lang="en-US" sz="4800" b="1" u="sng" dirty="0" smtClean="0">
                <a:solidFill>
                  <a:schemeClr val="bg1"/>
                </a:solidFill>
                <a:latin typeface="Arial" pitchFamily="34" charset="0"/>
                <a:cs typeface="Arial" pitchFamily="34" charset="0"/>
                <a:hlinkClick r:id="rId2"/>
              </a:rPr>
              <a:t>Growth-and-Decay</a:t>
            </a:r>
            <a:endParaRPr lang="en-US" sz="4800" dirty="0" smtClean="0"/>
          </a:p>
          <a:p>
            <a:pPr>
              <a:lnSpc>
                <a:spcPct val="220000"/>
              </a:lnSpc>
              <a:buFont typeface="Wingdings" pitchFamily="2" charset="2"/>
              <a:buChar char="q"/>
            </a:pPr>
            <a:r>
              <a:rPr lang="en-US" sz="4800" dirty="0" smtClean="0"/>
              <a:t>Griffin, B. (2009, January 29). </a:t>
            </a:r>
            <a:r>
              <a:rPr lang="en-US" sz="4800" i="1" dirty="0" smtClean="0"/>
              <a:t>Exponential Growth and Decay </a:t>
            </a:r>
            <a:r>
              <a:rPr lang="en-US" sz="4800" dirty="0" smtClean="0"/>
              <a:t>[slide presentation]. Retrieved July 11, 2010 from </a:t>
            </a:r>
            <a:r>
              <a:rPr lang="en-US" sz="4800" b="1" u="sng" dirty="0" smtClean="0">
                <a:solidFill>
                  <a:schemeClr val="bg1"/>
                </a:solidFill>
                <a:latin typeface="Arial" pitchFamily="34" charset="0"/>
                <a:cs typeface="Arial" pitchFamily="34" charset="0"/>
                <a:hlinkClick r:id="rId3"/>
              </a:rPr>
              <a:t>http://www.slideshare.net/mcdirector/exponential-growth-decay</a:t>
            </a:r>
            <a:endParaRPr lang="en-US" sz="4800" dirty="0" smtClean="0"/>
          </a:p>
          <a:p>
            <a:pPr>
              <a:lnSpc>
                <a:spcPct val="220000"/>
              </a:lnSpc>
              <a:buFont typeface="Wingdings" pitchFamily="2" charset="2"/>
              <a:buChar char="q"/>
            </a:pPr>
            <a:r>
              <a:rPr lang="en-US" sz="4800" dirty="0" err="1" smtClean="0"/>
              <a:t>Professorlisama</a:t>
            </a:r>
            <a:r>
              <a:rPr lang="en-US" sz="4800" dirty="0" smtClean="0"/>
              <a:t>.(Producer). (2008, February 19)  </a:t>
            </a:r>
            <a:r>
              <a:rPr lang="en-US" sz="4800" i="1" dirty="0" smtClean="0"/>
              <a:t>The Exponential Growth I </a:t>
            </a:r>
            <a:r>
              <a:rPr lang="en-US" sz="4800" dirty="0" smtClean="0"/>
              <a:t>[video]. Retrieved July 11, 2010 from  </a:t>
            </a:r>
            <a:r>
              <a:rPr lang="en-US" sz="4800" u="sng" dirty="0" smtClean="0">
                <a:solidFill>
                  <a:schemeClr val="bg1"/>
                </a:solidFill>
                <a:latin typeface="Arial" pitchFamily="34" charset="0"/>
                <a:cs typeface="Arial" pitchFamily="34" charset="0"/>
                <a:hlinkClick r:id="rId4"/>
              </a:rPr>
              <a:t>http://www.youtube.com/watch?v=Q1VRXn6zEc0&amp;feature=related</a:t>
            </a:r>
            <a:endParaRPr lang="en-US" sz="3600" dirty="0" smtClean="0"/>
          </a:p>
          <a:p>
            <a:pPr>
              <a:lnSpc>
                <a:spcPct val="220000"/>
              </a:lnSpc>
              <a:buFont typeface="Wingdings" pitchFamily="2" charset="2"/>
              <a:buChar char="q"/>
            </a:pPr>
            <a:r>
              <a:rPr lang="en-US" sz="4800" dirty="0" smtClean="0"/>
              <a:t>Roberts, D.  (n. d. ) .  </a:t>
            </a:r>
            <a:r>
              <a:rPr lang="en-US" sz="4800" i="1" dirty="0" smtClean="0"/>
              <a:t>Exponential Growth and Decay.</a:t>
            </a:r>
            <a:r>
              <a:rPr lang="en-US" sz="4800" dirty="0" smtClean="0"/>
              <a:t> Retrieved from the Oswego City School District Regents Exam Prep Web site:      </a:t>
            </a:r>
            <a:r>
              <a:rPr lang="en-US" sz="4800" u="sng" dirty="0" smtClean="0">
                <a:hlinkClick r:id="rId5"/>
              </a:rPr>
              <a:t>http://www.regentsprep.org/Regents/math/ALGEBRA/AE7/ExpDecayL.htm</a:t>
            </a:r>
            <a:endParaRPr lang="en-US" sz="3600" dirty="0" smtClean="0"/>
          </a:p>
          <a:p>
            <a:pPr>
              <a:lnSpc>
                <a:spcPct val="220000"/>
              </a:lnSpc>
              <a:buFont typeface="Wingdings" pitchFamily="2" charset="2"/>
              <a:buChar char="q"/>
            </a:pPr>
            <a:r>
              <a:rPr lang="en-US" sz="4800" dirty="0" smtClean="0"/>
              <a:t>Roberts, D.  (n .d. ) .  </a:t>
            </a:r>
            <a:r>
              <a:rPr lang="en-US" sz="4800" i="1" dirty="0" smtClean="0"/>
              <a:t>Practice with Applied Exponential Growth and Decay.</a:t>
            </a:r>
            <a:r>
              <a:rPr lang="en-US" sz="4800" dirty="0" smtClean="0"/>
              <a:t>  Retrieved from the Oswego City School District Regents Exam Prep Web site:   </a:t>
            </a:r>
            <a:r>
              <a:rPr lang="en-US" sz="4800" u="sng" dirty="0" smtClean="0">
                <a:hlinkClick r:id="rId6"/>
              </a:rPr>
              <a:t>http://www.regentsprep.org/Regents/math/ALGEBRA/AE7/ExpDecayP.htm</a:t>
            </a:r>
            <a:endParaRPr lang="en-US" sz="3600" dirty="0" smtClean="0"/>
          </a:p>
          <a:p>
            <a:pPr>
              <a:lnSpc>
                <a:spcPct val="220000"/>
              </a:lnSpc>
              <a:buFont typeface="Wingdings" pitchFamily="2" charset="2"/>
              <a:buChar char="q"/>
            </a:pPr>
            <a:r>
              <a:rPr lang="en-US" sz="4800" dirty="0" smtClean="0"/>
              <a:t>Team </a:t>
            </a:r>
            <a:r>
              <a:rPr lang="en-US" sz="4800" dirty="0" err="1" smtClean="0"/>
              <a:t>Hotmath</a:t>
            </a:r>
            <a:r>
              <a:rPr lang="en-US" sz="4800" dirty="0" smtClean="0"/>
              <a:t>.  (n. d. ) .  </a:t>
            </a:r>
            <a:r>
              <a:rPr lang="en-US" sz="4800" i="1" dirty="0" smtClean="0"/>
              <a:t>Exponential Growth and Decay.  </a:t>
            </a:r>
            <a:r>
              <a:rPr lang="en-US" sz="4800" dirty="0" smtClean="0"/>
              <a:t>Retrieved from the </a:t>
            </a:r>
            <a:r>
              <a:rPr lang="en-US" sz="4800" dirty="0" err="1" smtClean="0"/>
              <a:t>Hotmath</a:t>
            </a:r>
            <a:r>
              <a:rPr lang="en-US" sz="4800" dirty="0" smtClean="0"/>
              <a:t> web site: </a:t>
            </a:r>
            <a:r>
              <a:rPr lang="en-US" sz="4800" u="sng" dirty="0" smtClean="0">
                <a:hlinkClick r:id="rId7"/>
              </a:rPr>
              <a:t>http://hotmath.com/help/gt/genericalg1/section_9_6.html</a:t>
            </a:r>
            <a:r>
              <a:rPr lang="en-US" sz="4800" u="sng" dirty="0" smtClean="0"/>
              <a:t> </a:t>
            </a:r>
            <a:endParaRPr lang="en-US" sz="3600" dirty="0" smtClean="0"/>
          </a:p>
          <a:p>
            <a:pPr>
              <a:lnSpc>
                <a:spcPct val="220000"/>
              </a:lnSpc>
              <a:buFont typeface="Wingdings" pitchFamily="2" charset="2"/>
              <a:buChar char="q"/>
            </a:pPr>
            <a:r>
              <a:rPr lang="en-US" sz="4800" dirty="0" smtClean="0"/>
              <a:t>ttor68 (Producer). (2008, January 27)  </a:t>
            </a:r>
            <a:r>
              <a:rPr lang="en-US" sz="4800" i="1" dirty="0" smtClean="0"/>
              <a:t>A18.9 Exponential Decay Example</a:t>
            </a:r>
            <a:r>
              <a:rPr lang="en-US" sz="4800" dirty="0" smtClean="0"/>
              <a:t> [video]. Retrieved July 11, 2010 from </a:t>
            </a:r>
            <a:r>
              <a:rPr lang="en-US" sz="4800" b="1" u="sng" dirty="0" smtClean="0">
                <a:solidFill>
                  <a:schemeClr val="bg1"/>
                </a:solidFill>
                <a:latin typeface="Arial" pitchFamily="34" charset="0"/>
                <a:cs typeface="Arial" pitchFamily="34" charset="0"/>
                <a:hlinkClick r:id="rId8"/>
              </a:rPr>
              <a:t>http://www.youtube.com/watch?v=_8KltTEMUV4&amp;feature=related</a:t>
            </a:r>
            <a:endParaRPr lang="en-US" sz="4800" dirty="0" smtClean="0">
              <a:solidFill>
                <a:schemeClr val="bg1"/>
              </a:solidFill>
              <a:latin typeface="Arial" pitchFamily="34" charset="0"/>
              <a:cs typeface="Arial" pitchFamily="34" charset="0"/>
            </a:endParaRPr>
          </a:p>
          <a:p>
            <a:pPr>
              <a:lnSpc>
                <a:spcPct val="220000"/>
              </a:lnSpc>
              <a:buNone/>
            </a:pPr>
            <a:r>
              <a:rPr lang="en-US" sz="4800" dirty="0" smtClean="0"/>
              <a:t/>
            </a:r>
            <a:br>
              <a:rPr lang="en-US" sz="4800" dirty="0" smtClean="0"/>
            </a:br>
            <a:r>
              <a:rPr lang="en-US" sz="2600" dirty="0" smtClean="0"/>
              <a:t>	</a:t>
            </a:r>
            <a:r>
              <a:rPr lang="en-US" dirty="0" smtClean="0"/>
              <a:t>	</a:t>
            </a:r>
            <a:endParaRPr lang="en-US" dirty="0"/>
          </a:p>
        </p:txBody>
      </p:sp>
      <p:pic>
        <p:nvPicPr>
          <p:cNvPr id="4" name="Picture 3" descr="MR900434907.JPG">
            <a:hlinkClick r:id="rId9" action="ppaction://hlinksldjump"/>
          </p:cNvPr>
          <p:cNvPicPr>
            <a:picLocks noChangeAspect="1"/>
          </p:cNvPicPr>
          <p:nvPr/>
        </p:nvPicPr>
        <p:blipFill>
          <a:blip r:embed="rId10" cstate="print">
            <a:grayscl/>
            <a:lum bright="-54000" contrast="-43000"/>
          </a:blip>
          <a:stretch>
            <a:fillRect/>
          </a:stretch>
        </p:blipFill>
        <p:spPr>
          <a:xfrm>
            <a:off x="8305800" y="6096000"/>
            <a:ext cx="838200" cy="762000"/>
          </a:xfrm>
          <a:prstGeom prst="rect">
            <a:avLst/>
          </a:prstGeom>
        </p:spPr>
      </p:pic>
      <p:sp>
        <p:nvSpPr>
          <p:cNvPr id="5" name="Down Arrow 4"/>
          <p:cNvSpPr/>
          <p:nvPr/>
        </p:nvSpPr>
        <p:spPr>
          <a:xfrm rot="16200000">
            <a:off x="381002" y="5867400"/>
            <a:ext cx="609599" cy="1371600"/>
          </a:xfrm>
          <a:prstGeom prst="downArrow">
            <a:avLst>
              <a:gd name="adj1" fmla="val 50000"/>
              <a:gd name="adj2" fmla="val 95906"/>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600" dirty="0" smtClean="0">
                <a:hlinkClick r:id="rId11" action="ppaction://hlinksldjump"/>
              </a:rPr>
              <a:t>IMAGES</a:t>
            </a:r>
            <a:endParaRPr lang="en-US" sz="1600" dirty="0" smtClean="0"/>
          </a:p>
          <a:p>
            <a:pPr algn="ctr"/>
            <a:r>
              <a:rPr lang="en-US" sz="1600" dirty="0" smtClean="0"/>
              <a:t>CITATIONS</a:t>
            </a:r>
            <a:endParaRPr 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solidFill>
                  <a:schemeClr val="accent6"/>
                </a:solidFill>
                <a:latin typeface="AR CHRISTY" pitchFamily="2" charset="0"/>
              </a:rPr>
              <a:t>Images Citations</a:t>
            </a:r>
            <a:endParaRPr lang="en-US" dirty="0">
              <a:solidFill>
                <a:schemeClr val="accent6"/>
              </a:solidFill>
              <a:latin typeface="AR CHRISTY" pitchFamily="2" charset="0"/>
            </a:endParaRPr>
          </a:p>
        </p:txBody>
      </p:sp>
      <p:sp>
        <p:nvSpPr>
          <p:cNvPr id="3" name="Content Placeholder 2"/>
          <p:cNvSpPr>
            <a:spLocks noGrp="1"/>
          </p:cNvSpPr>
          <p:nvPr>
            <p:ph idx="1"/>
          </p:nvPr>
        </p:nvSpPr>
        <p:spPr>
          <a:xfrm>
            <a:off x="457200" y="838200"/>
            <a:ext cx="8382000" cy="5791200"/>
          </a:xfrm>
          <a:solidFill>
            <a:schemeClr val="bg1">
              <a:lumMod val="75000"/>
            </a:schemeClr>
          </a:solidFill>
        </p:spPr>
        <p:txBody>
          <a:bodyPr>
            <a:normAutofit fontScale="92500" lnSpcReduction="10000"/>
          </a:bodyPr>
          <a:lstStyle/>
          <a:p>
            <a:pPr>
              <a:buFont typeface="Wingdings" pitchFamily="2" charset="2"/>
              <a:buChar char="q"/>
            </a:pPr>
            <a:r>
              <a:rPr lang="en-US" sz="1300" i="1" dirty="0" smtClean="0"/>
              <a:t>Army (n. d.).</a:t>
            </a:r>
            <a:r>
              <a:rPr lang="en-US" sz="1300" dirty="0" smtClean="0"/>
              <a:t>  Retrieved from </a:t>
            </a:r>
            <a:r>
              <a:rPr lang="en-US" sz="1300" dirty="0" smtClean="0">
                <a:hlinkClick r:id="rId2"/>
              </a:rPr>
              <a:t>http://office.microsoft.com/en-us/images/results.aspx?qu=army#ai:MC900136325|</a:t>
            </a:r>
            <a:endParaRPr lang="en-US" sz="1300" dirty="0" smtClean="0"/>
          </a:p>
          <a:p>
            <a:pPr>
              <a:buFont typeface="Wingdings" pitchFamily="2" charset="2"/>
              <a:buChar char="q"/>
            </a:pPr>
            <a:endParaRPr lang="en-US" sz="1300" dirty="0" smtClean="0"/>
          </a:p>
          <a:p>
            <a:pPr>
              <a:buFont typeface="Wingdings" pitchFamily="2" charset="2"/>
              <a:buChar char="q"/>
            </a:pPr>
            <a:r>
              <a:rPr lang="en-US" sz="1300" i="1" dirty="0" smtClean="0"/>
              <a:t>Army</a:t>
            </a:r>
            <a:r>
              <a:rPr lang="en-US" sz="1300" dirty="0" smtClean="0"/>
              <a:t> (n. d. ).  Retrieved from</a:t>
            </a:r>
            <a:r>
              <a:rPr lang="en-US" sz="1300" i="1" dirty="0" smtClean="0"/>
              <a:t> </a:t>
            </a:r>
            <a:r>
              <a:rPr lang="en-US" sz="1300" dirty="0" smtClean="0">
                <a:hlinkClick r:id="rId3"/>
              </a:rPr>
              <a:t>http://office.microsoft.com/en-us/images/results.aspx?qu=army#ai:MC900057681|</a:t>
            </a:r>
            <a:endParaRPr lang="en-US" sz="1300" dirty="0" smtClean="0"/>
          </a:p>
          <a:p>
            <a:pPr>
              <a:buFont typeface="Wingdings" pitchFamily="2" charset="2"/>
              <a:buChar char="q"/>
            </a:pPr>
            <a:endParaRPr lang="en-US" sz="1300" i="1" dirty="0" smtClean="0"/>
          </a:p>
          <a:p>
            <a:pPr>
              <a:buFont typeface="Wingdings" pitchFamily="2" charset="2"/>
              <a:buChar char="q"/>
            </a:pPr>
            <a:r>
              <a:rPr lang="en-US" sz="1300" i="1" dirty="0" smtClean="0"/>
              <a:t>Book</a:t>
            </a:r>
            <a:r>
              <a:rPr lang="en-US" sz="1300" dirty="0" smtClean="0"/>
              <a:t> (n. d.).  Retrieved from </a:t>
            </a:r>
            <a:r>
              <a:rPr lang="en-US" sz="1300" dirty="0" smtClean="0">
                <a:hlinkClick r:id="rId4"/>
              </a:rPr>
              <a:t>http://office.microsoft.com/en-us/images/results.aspx?qu=book#ai:MC900155585|</a:t>
            </a:r>
            <a:endParaRPr lang="en-US" sz="1300" i="1" dirty="0" smtClean="0"/>
          </a:p>
          <a:p>
            <a:pPr>
              <a:buFont typeface="Wingdings" pitchFamily="2" charset="2"/>
              <a:buChar char="q"/>
            </a:pPr>
            <a:endParaRPr lang="en-US" sz="1300" i="1" dirty="0" smtClean="0"/>
          </a:p>
          <a:p>
            <a:pPr>
              <a:buFont typeface="Wingdings" pitchFamily="2" charset="2"/>
              <a:buChar char="q"/>
            </a:pPr>
            <a:r>
              <a:rPr lang="en-US" sz="1300" i="1" dirty="0" smtClean="0"/>
              <a:t>Car </a:t>
            </a:r>
            <a:r>
              <a:rPr lang="en-US" sz="1300" i="1" dirty="0" err="1" smtClean="0"/>
              <a:t>car</a:t>
            </a:r>
            <a:r>
              <a:rPr lang="en-US" sz="1300" i="1" dirty="0" smtClean="0"/>
              <a:t> </a:t>
            </a:r>
            <a:r>
              <a:rPr lang="en-US" sz="1300" i="1" dirty="0" err="1" smtClean="0"/>
              <a:t>car</a:t>
            </a:r>
            <a:r>
              <a:rPr lang="en-US" sz="1300" i="1" dirty="0" smtClean="0"/>
              <a:t> </a:t>
            </a:r>
            <a:r>
              <a:rPr lang="en-US" sz="1300" i="1" dirty="0" err="1" smtClean="0"/>
              <a:t>car</a:t>
            </a:r>
            <a:r>
              <a:rPr lang="en-US" sz="1300" i="1" dirty="0" smtClean="0"/>
              <a:t> </a:t>
            </a:r>
            <a:r>
              <a:rPr lang="en-US" sz="1300" dirty="0" smtClean="0"/>
              <a:t>(n. d.).  Retrieved from</a:t>
            </a:r>
            <a:r>
              <a:rPr lang="en-US" sz="1300" i="1" dirty="0" smtClean="0"/>
              <a:t> </a:t>
            </a:r>
            <a:r>
              <a:rPr lang="en-US" sz="1300" dirty="0" smtClean="0">
                <a:hlinkClick r:id="rId5"/>
              </a:rPr>
              <a:t>http://www.bing.com/images/search?q=car&amp;form=QBIR&amp;qs=n&amp;sk=&amp;sc=8-3#focal=9df8d0e54485fac861e5d286faf28e78&amp;furl=http%3A%2F%2Fstatic1.meowns.com%2Fitem%2Fimage%2F2677%2F1920car_44015.jpg</a:t>
            </a:r>
            <a:endParaRPr lang="en-US" sz="1300" dirty="0" smtClean="0"/>
          </a:p>
          <a:p>
            <a:pPr>
              <a:buFont typeface="Wingdings" pitchFamily="2" charset="2"/>
              <a:buChar char="q"/>
            </a:pPr>
            <a:endParaRPr lang="en-US" sz="1300" i="1" dirty="0" smtClean="0"/>
          </a:p>
          <a:p>
            <a:pPr>
              <a:buFont typeface="Wingdings" pitchFamily="2" charset="2"/>
              <a:buChar char="q"/>
            </a:pPr>
            <a:r>
              <a:rPr lang="en-US" sz="1300" i="1" dirty="0" smtClean="0"/>
              <a:t>Computer</a:t>
            </a:r>
            <a:r>
              <a:rPr lang="en-US" sz="1300" dirty="0" smtClean="0"/>
              <a:t> (n. d.).  Retrieved from </a:t>
            </a:r>
            <a:r>
              <a:rPr lang="en-US" sz="1300" dirty="0" smtClean="0">
                <a:hlinkClick r:id="rId6"/>
              </a:rPr>
              <a:t>http://office.microsoft.com/en-us/images/results.aspx?qu=computer#ai:MP900399981|</a:t>
            </a:r>
            <a:endParaRPr lang="en-US" sz="1300" dirty="0" smtClean="0"/>
          </a:p>
          <a:p>
            <a:pPr>
              <a:buFont typeface="Wingdings" pitchFamily="2" charset="2"/>
              <a:buChar char="q"/>
            </a:pPr>
            <a:endParaRPr lang="en-US" sz="1300" i="1" dirty="0" smtClean="0"/>
          </a:p>
          <a:p>
            <a:pPr>
              <a:buFont typeface="Wingdings" pitchFamily="2" charset="2"/>
              <a:buChar char="q"/>
            </a:pPr>
            <a:r>
              <a:rPr lang="en-US" sz="1300" i="1" dirty="0" smtClean="0"/>
              <a:t>Cute and lovely bunnies </a:t>
            </a:r>
            <a:r>
              <a:rPr lang="en-US" sz="1300" dirty="0" smtClean="0"/>
              <a:t>(n. d.).  Retrieved from</a:t>
            </a:r>
            <a:r>
              <a:rPr lang="en-US" sz="1300" i="1" dirty="0" smtClean="0"/>
              <a:t> </a:t>
            </a:r>
            <a:r>
              <a:rPr lang="en-US" sz="1300" dirty="0" smtClean="0">
                <a:hlinkClick r:id="rId7"/>
              </a:rPr>
              <a:t>http://www.bing.com/images/search?q=bunnies&amp;form=QBIR&amp;qs=n&amp;sk=&amp;sc=8-7#focal=191dc832ca88afda2f746134ec258893&amp;furl=http%3A%2F%2Fthundafunda.com%2F393%2Fimages%2Fwallpapers%2Fanimals%2Fcute-and-lovely-bunnies-rabbits-in-a-family.JPG</a:t>
            </a:r>
            <a:endParaRPr lang="en-US" sz="1300" dirty="0" smtClean="0"/>
          </a:p>
          <a:p>
            <a:pPr>
              <a:buFont typeface="Wingdings" pitchFamily="2" charset="2"/>
              <a:buChar char="q"/>
            </a:pPr>
            <a:endParaRPr lang="en-US" sz="1300" dirty="0" smtClean="0"/>
          </a:p>
          <a:p>
            <a:pPr>
              <a:buFont typeface="Wingdings" pitchFamily="2" charset="2"/>
              <a:buChar char="q"/>
            </a:pPr>
            <a:r>
              <a:rPr lang="en-US" sz="1300" i="1" dirty="0" smtClean="0"/>
              <a:t>Dying flowers </a:t>
            </a:r>
            <a:r>
              <a:rPr lang="en-US" sz="1300" dirty="0" smtClean="0"/>
              <a:t>(n. d.)  Retrieved from</a:t>
            </a:r>
            <a:r>
              <a:rPr lang="en-US" sz="1300" i="1" dirty="0" smtClean="0"/>
              <a:t> </a:t>
            </a:r>
            <a:r>
              <a:rPr lang="en-US" sz="1300" dirty="0" smtClean="0">
                <a:hlinkClick r:id="rId8"/>
              </a:rPr>
              <a:t>http://www.bing.com/images/search?q=dying+flowers&amp;form=QBIR&amp;qs=n&amp;sk=&amp;sc=2-13#</a:t>
            </a:r>
            <a:endParaRPr lang="en-US" sz="1300" dirty="0" smtClean="0"/>
          </a:p>
          <a:p>
            <a:pPr>
              <a:buFont typeface="Wingdings" pitchFamily="2" charset="2"/>
              <a:buChar char="q"/>
            </a:pPr>
            <a:endParaRPr lang="en-US" sz="1300" dirty="0" smtClean="0"/>
          </a:p>
          <a:p>
            <a:pPr>
              <a:buFont typeface="Wingdings" pitchFamily="2" charset="2"/>
              <a:buChar char="q"/>
            </a:pPr>
            <a:r>
              <a:rPr lang="en-US" sz="1300" i="1" dirty="0" smtClean="0"/>
              <a:t>Growth blocks </a:t>
            </a:r>
            <a:r>
              <a:rPr lang="en-US" sz="1300" dirty="0" smtClean="0"/>
              <a:t>(n. d.).  Retrieved from</a:t>
            </a:r>
            <a:r>
              <a:rPr lang="en-US" sz="1300" i="1" dirty="0" smtClean="0"/>
              <a:t> </a:t>
            </a:r>
            <a:r>
              <a:rPr lang="en-US" sz="1300" dirty="0" smtClean="0">
                <a:hlinkClick r:id="rId9"/>
              </a:rPr>
              <a:t>http://office.microsoft.com/enus/images/results.aspx?qu=growth&amp;origin=FX101741979#ai:MP900387255|</a:t>
            </a:r>
            <a:endParaRPr lang="en-US" sz="1300" dirty="0" smtClean="0"/>
          </a:p>
          <a:p>
            <a:pPr>
              <a:buFont typeface="Wingdings" pitchFamily="2" charset="2"/>
              <a:buChar char="q"/>
            </a:pPr>
            <a:endParaRPr lang="en-US" sz="1300" i="1" dirty="0" smtClean="0"/>
          </a:p>
          <a:p>
            <a:pPr>
              <a:buFont typeface="Wingdings" pitchFamily="2" charset="2"/>
              <a:buChar char="q"/>
            </a:pPr>
            <a:r>
              <a:rPr lang="en-US" sz="1300" i="1" dirty="0" smtClean="0"/>
              <a:t>Home </a:t>
            </a:r>
            <a:r>
              <a:rPr lang="en-US" sz="1300" dirty="0" smtClean="0"/>
              <a:t>(n. d.).  Retrieved from </a:t>
            </a:r>
            <a:r>
              <a:rPr lang="en-US" sz="1300" dirty="0" smtClean="0">
                <a:hlinkClick r:id="rId10"/>
              </a:rPr>
              <a:t>http://office.microsoft.com/en-us/images/results.aspx?qu=home#ai:MC900434907|</a:t>
            </a:r>
            <a:endParaRPr lang="en-US" sz="1300" dirty="0" smtClean="0"/>
          </a:p>
          <a:p>
            <a:pPr>
              <a:buFont typeface="Wingdings" pitchFamily="2" charset="2"/>
              <a:buChar char="q"/>
            </a:pPr>
            <a:endParaRPr lang="en-US" sz="1300" i="1" dirty="0" smtClean="0"/>
          </a:p>
          <a:p>
            <a:pPr>
              <a:buFont typeface="Wingdings" pitchFamily="2" charset="2"/>
              <a:buChar char="q"/>
            </a:pPr>
            <a:r>
              <a:rPr lang="en-US" sz="1300" i="1" dirty="0" smtClean="0"/>
              <a:t>Roller coaster photos </a:t>
            </a:r>
            <a:r>
              <a:rPr lang="en-US" sz="1300" dirty="0" smtClean="0"/>
              <a:t>(n. d.).  Retrieved from</a:t>
            </a:r>
            <a:r>
              <a:rPr lang="en-US" sz="1300" i="1" dirty="0" smtClean="0"/>
              <a:t> </a:t>
            </a:r>
            <a:r>
              <a:rPr lang="en-US" sz="1300" dirty="0" smtClean="0">
                <a:hlinkClick r:id="rId11"/>
              </a:rPr>
              <a:t>http://www.bing.com/images/search?q=roller+coaster&amp;form=QBIR&amp;qs=n&amp;sk=&amp;sc=8-14#focal=b8c49bdd6a4cfe85f189a3d910d65904&amp;furl=http%3A%2F%2Fabacus.bates.edu%2F~mgreer%2Fmaths45%2Fphotos%2Fimages%2Fdemondrop.jpg</a:t>
            </a:r>
            <a:endParaRPr lang="en-US" sz="1300" dirty="0" smtClean="0"/>
          </a:p>
          <a:p>
            <a:pPr>
              <a:buFont typeface="Wingdings" pitchFamily="2" charset="2"/>
              <a:buChar char="q"/>
            </a:pPr>
            <a:endParaRPr lang="en-US" sz="1300" dirty="0" smtClean="0"/>
          </a:p>
          <a:p>
            <a:pPr>
              <a:buFont typeface="Wingdings" pitchFamily="2" charset="2"/>
              <a:buChar char="q"/>
            </a:pPr>
            <a:r>
              <a:rPr lang="en-US" sz="1300" i="1" dirty="0" smtClean="0"/>
              <a:t>Textbook (n. d.).  Retrieved from</a:t>
            </a:r>
            <a:r>
              <a:rPr lang="en-US" sz="1300" dirty="0" smtClean="0"/>
              <a:t> </a:t>
            </a:r>
            <a:r>
              <a:rPr lang="en-US" sz="1300" dirty="0" smtClean="0">
                <a:hlinkClick r:id="rId12"/>
              </a:rPr>
              <a:t>http://office.microsoft.com/en-us/images/results.aspx?qu=textbook#ai:MC900048345|</a:t>
            </a:r>
            <a:endParaRPr lang="en-US" sz="1300" dirty="0" smtClean="0"/>
          </a:p>
          <a:p>
            <a:pPr>
              <a:buFont typeface="Wingdings" pitchFamily="2" charset="2"/>
              <a:buChar char="q"/>
            </a:pPr>
            <a:endParaRPr lang="en-US" sz="1200" dirty="0" smtClean="0"/>
          </a:p>
          <a:p>
            <a:pPr>
              <a:buFont typeface="Wingdings" pitchFamily="2" charset="2"/>
              <a:buChar char="q"/>
            </a:pPr>
            <a:endParaRPr lang="en-US" sz="1200" dirty="0" smtClean="0"/>
          </a:p>
          <a:p>
            <a:pPr>
              <a:buFont typeface="Wingdings" pitchFamily="2" charset="2"/>
              <a:buChar char="q"/>
            </a:pPr>
            <a:endParaRPr lang="en-US" sz="1200" dirty="0" smtClean="0"/>
          </a:p>
          <a:p>
            <a:pPr>
              <a:buFont typeface="Wingdings" pitchFamily="2" charset="2"/>
              <a:buChar char="q"/>
            </a:pPr>
            <a:endParaRPr lang="en-US" sz="1600" dirty="0" smtClean="0"/>
          </a:p>
          <a:p>
            <a:pPr>
              <a:buFont typeface="Wingdings" pitchFamily="2" charset="2"/>
              <a:buChar char="q"/>
            </a:pPr>
            <a:endParaRPr lang="en-US" sz="1600" dirty="0" smtClean="0"/>
          </a:p>
          <a:p>
            <a:pPr>
              <a:buFont typeface="Wingdings" pitchFamily="2" charset="2"/>
              <a:buChar char="q"/>
            </a:pPr>
            <a:endParaRPr lang="en-US" sz="1600" dirty="0"/>
          </a:p>
        </p:txBody>
      </p:sp>
      <p:sp>
        <p:nvSpPr>
          <p:cNvPr id="6" name="Down Arrow 5"/>
          <p:cNvSpPr/>
          <p:nvPr/>
        </p:nvSpPr>
        <p:spPr>
          <a:xfrm rot="16200000">
            <a:off x="304801" y="5943600"/>
            <a:ext cx="609599" cy="1219198"/>
          </a:xfrm>
          <a:prstGeom prst="downArrow">
            <a:avLst>
              <a:gd name="adj1" fmla="val 50000"/>
              <a:gd name="adj2" fmla="val 95906"/>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600" dirty="0" smtClean="0">
                <a:hlinkClick r:id="rId13" action="ppaction://hlinksldjump"/>
              </a:rPr>
              <a:t>TEACHER</a:t>
            </a:r>
            <a:endParaRPr lang="en-US" sz="1600" dirty="0" smtClean="0"/>
          </a:p>
          <a:p>
            <a:pPr algn="ctr"/>
            <a:r>
              <a:rPr lang="en-US" sz="1600" dirty="0" smtClean="0"/>
              <a:t>NOTES</a:t>
            </a:r>
            <a:endParaRPr lang="en-US" sz="1600" dirty="0"/>
          </a:p>
        </p:txBody>
      </p:sp>
      <p:pic>
        <p:nvPicPr>
          <p:cNvPr id="7" name="Picture 6" descr="MR900434907.JPG">
            <a:hlinkClick r:id="rId14" action="ppaction://hlinksldjump"/>
          </p:cNvPr>
          <p:cNvPicPr>
            <a:picLocks noChangeAspect="1"/>
          </p:cNvPicPr>
          <p:nvPr/>
        </p:nvPicPr>
        <p:blipFill>
          <a:blip r:embed="rId15" cstate="print">
            <a:grayscl/>
            <a:lum bright="-54000" contrast="-43000"/>
          </a:blip>
          <a:stretch>
            <a:fillRect/>
          </a:stretch>
        </p:blipFill>
        <p:spPr>
          <a:xfrm>
            <a:off x="8473440" y="6248400"/>
            <a:ext cx="670560" cy="6096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AR CHRISTY" pitchFamily="2" charset="0"/>
              </a:rPr>
              <a:t>Teacher Notes</a:t>
            </a:r>
            <a:endParaRPr lang="en-US" dirty="0">
              <a:solidFill>
                <a:schemeClr val="accent6"/>
              </a:solidFill>
              <a:latin typeface="AR CHRISTY" pitchFamily="2" charset="0"/>
            </a:endParaRPr>
          </a:p>
        </p:txBody>
      </p:sp>
      <p:sp>
        <p:nvSpPr>
          <p:cNvPr id="3" name="Content Placeholder 2"/>
          <p:cNvSpPr>
            <a:spLocks noGrp="1"/>
          </p:cNvSpPr>
          <p:nvPr>
            <p:ph idx="1"/>
          </p:nvPr>
        </p:nvSpPr>
        <p:spPr>
          <a:solidFill>
            <a:schemeClr val="tx1">
              <a:lumMod val="50000"/>
              <a:lumOff val="50000"/>
            </a:schemeClr>
          </a:solidFill>
        </p:spPr>
        <p:txBody>
          <a:bodyPr>
            <a:normAutofit fontScale="70000" lnSpcReduction="20000"/>
          </a:bodyPr>
          <a:lstStyle/>
          <a:p>
            <a:pPr>
              <a:buFont typeface="Wingdings" pitchFamily="2" charset="2"/>
              <a:buChar char="Ø"/>
            </a:pPr>
            <a:r>
              <a:rPr lang="en-US" sz="2800" dirty="0" smtClean="0">
                <a:solidFill>
                  <a:schemeClr val="bg1"/>
                </a:solidFill>
                <a:latin typeface="Arial" pitchFamily="34" charset="0"/>
                <a:cs typeface="Arial" pitchFamily="34" charset="0"/>
              </a:rPr>
              <a:t>It would be helpful if students know the rules of exponents prior to this activity.</a:t>
            </a:r>
          </a:p>
          <a:p>
            <a:pPr>
              <a:buFont typeface="Wingdings" pitchFamily="2" charset="2"/>
              <a:buChar char="Ø"/>
            </a:pPr>
            <a:endParaRPr lang="en-US" sz="2800" dirty="0" smtClean="0">
              <a:solidFill>
                <a:schemeClr val="bg1"/>
              </a:solidFill>
              <a:latin typeface="Arial" pitchFamily="34" charset="0"/>
              <a:cs typeface="Arial" pitchFamily="34" charset="0"/>
            </a:endParaRPr>
          </a:p>
          <a:p>
            <a:pPr>
              <a:buFont typeface="Wingdings" pitchFamily="2" charset="2"/>
              <a:buChar char="Ø"/>
            </a:pPr>
            <a:r>
              <a:rPr lang="en-US" sz="2800" dirty="0" smtClean="0">
                <a:solidFill>
                  <a:schemeClr val="bg1"/>
                </a:solidFill>
                <a:latin typeface="Arial" pitchFamily="34" charset="0"/>
                <a:cs typeface="Arial" pitchFamily="34" charset="0"/>
              </a:rPr>
              <a:t>Be sure all students have access to an email account.  You may need to speak with your technology coordinator for access to school email addresses for students.</a:t>
            </a:r>
          </a:p>
          <a:p>
            <a:pPr>
              <a:buFont typeface="Wingdings" pitchFamily="2" charset="2"/>
              <a:buChar char="Ø"/>
            </a:pPr>
            <a:endParaRPr lang="en-US" sz="2800" dirty="0" smtClean="0">
              <a:solidFill>
                <a:schemeClr val="bg1"/>
              </a:solidFill>
              <a:latin typeface="Arial" pitchFamily="34" charset="0"/>
              <a:cs typeface="Arial" pitchFamily="34" charset="0"/>
            </a:endParaRPr>
          </a:p>
          <a:p>
            <a:pPr>
              <a:buFont typeface="Wingdings" pitchFamily="2" charset="2"/>
              <a:buChar char="Ø"/>
            </a:pPr>
            <a:r>
              <a:rPr lang="en-US" sz="2800" dirty="0" smtClean="0">
                <a:solidFill>
                  <a:schemeClr val="bg1"/>
                </a:solidFill>
                <a:latin typeface="Arial" pitchFamily="34" charset="0"/>
                <a:cs typeface="Arial" pitchFamily="34" charset="0"/>
              </a:rPr>
              <a:t>Since students will be required to create slide presentations in other classes, it may be beneficial to do a trial run on the features of Google presentation.</a:t>
            </a:r>
          </a:p>
          <a:p>
            <a:pPr>
              <a:buFont typeface="Wingdings" pitchFamily="2" charset="2"/>
              <a:buChar char="Ø"/>
            </a:pPr>
            <a:endParaRPr lang="en-US" sz="2800" dirty="0" smtClean="0">
              <a:solidFill>
                <a:schemeClr val="bg1"/>
              </a:solidFill>
              <a:latin typeface="Arial" pitchFamily="34" charset="0"/>
              <a:cs typeface="Arial" pitchFamily="34" charset="0"/>
            </a:endParaRPr>
          </a:p>
          <a:p>
            <a:pPr>
              <a:buFont typeface="Wingdings" pitchFamily="2" charset="2"/>
              <a:buChar char="Ø"/>
            </a:pPr>
            <a:r>
              <a:rPr lang="en-US" sz="2800" dirty="0" smtClean="0">
                <a:solidFill>
                  <a:schemeClr val="bg1"/>
                </a:solidFill>
                <a:latin typeface="Arial" pitchFamily="34" charset="0"/>
                <a:cs typeface="Arial" pitchFamily="34" charset="0"/>
              </a:rPr>
              <a:t>Some students may not be enrolled in a computer class, therefore, you may want to explain the print screen function and how it works.</a:t>
            </a:r>
          </a:p>
          <a:p>
            <a:pPr>
              <a:buFont typeface="Wingdings" pitchFamily="2" charset="2"/>
              <a:buChar char="Ø"/>
            </a:pPr>
            <a:endParaRPr lang="en-US" sz="2800" dirty="0" smtClean="0">
              <a:solidFill>
                <a:schemeClr val="bg1"/>
              </a:solidFill>
              <a:latin typeface="Arial" pitchFamily="34" charset="0"/>
              <a:cs typeface="Arial" pitchFamily="34" charset="0"/>
            </a:endParaRPr>
          </a:p>
          <a:p>
            <a:pPr>
              <a:buFont typeface="Wingdings" pitchFamily="2" charset="2"/>
              <a:buChar char="Ø"/>
            </a:pPr>
            <a:r>
              <a:rPr lang="en-US" sz="2800" dirty="0" smtClean="0">
                <a:solidFill>
                  <a:schemeClr val="bg1"/>
                </a:solidFill>
                <a:latin typeface="Arial" pitchFamily="34" charset="0"/>
                <a:cs typeface="Arial" pitchFamily="34" charset="0"/>
              </a:rPr>
              <a:t>Students should also be exposed to the functions of a graphing calculator prior to this WebQuest.</a:t>
            </a:r>
          </a:p>
          <a:p>
            <a:pPr>
              <a:buFont typeface="Wingdings" pitchFamily="2" charset="2"/>
              <a:buChar char="Ø"/>
            </a:pPr>
            <a:endParaRPr lang="en-US" sz="2800" dirty="0">
              <a:solidFill>
                <a:schemeClr val="bg1"/>
              </a:solidFill>
              <a:latin typeface="Arial" pitchFamily="34" charset="0"/>
              <a:cs typeface="Arial" pitchFamily="34" charset="0"/>
            </a:endParaRPr>
          </a:p>
          <a:p>
            <a:pPr>
              <a:buFont typeface="Wingdings" pitchFamily="2" charset="2"/>
              <a:buChar char="Ø"/>
            </a:pPr>
            <a:endParaRPr lang="en-US" sz="2800" dirty="0" smtClean="0">
              <a:solidFill>
                <a:schemeClr val="tx2">
                  <a:lumMod val="50000"/>
                </a:schemeClr>
              </a:solidFill>
              <a:latin typeface="Arial" pitchFamily="34" charset="0"/>
              <a:cs typeface="Arial" pitchFamily="34" charset="0"/>
            </a:endParaRPr>
          </a:p>
          <a:p>
            <a:pPr>
              <a:buFont typeface="Wingdings" pitchFamily="2" charset="2"/>
              <a:buChar char="Ø"/>
            </a:pPr>
            <a:endParaRPr lang="en-US" sz="2800" dirty="0" smtClean="0">
              <a:solidFill>
                <a:schemeClr val="accent6">
                  <a:lumMod val="20000"/>
                  <a:lumOff val="80000"/>
                </a:schemeClr>
              </a:solidFill>
              <a:latin typeface="Arial" pitchFamily="34" charset="0"/>
              <a:cs typeface="Arial" pitchFamily="34" charset="0"/>
            </a:endParaRPr>
          </a:p>
          <a:p>
            <a:pPr>
              <a:buNone/>
            </a:pPr>
            <a:endParaRPr lang="en-US" dirty="0" smtClean="0">
              <a:solidFill>
                <a:schemeClr val="accent6">
                  <a:lumMod val="20000"/>
                  <a:lumOff val="80000"/>
                </a:schemeClr>
              </a:solidFill>
              <a:latin typeface="Arial" pitchFamily="34" charset="0"/>
              <a:cs typeface="Arial" pitchFamily="34" charset="0"/>
            </a:endParaRPr>
          </a:p>
          <a:p>
            <a:pPr>
              <a:buNone/>
            </a:pPr>
            <a:endParaRPr lang="en-US" dirty="0">
              <a:solidFill>
                <a:schemeClr val="accent6">
                  <a:lumMod val="20000"/>
                  <a:lumOff val="80000"/>
                </a:schemeClr>
              </a:solidFill>
              <a:latin typeface="Arial" pitchFamily="34" charset="0"/>
              <a:cs typeface="Arial" pitchFamily="34" charset="0"/>
            </a:endParaRPr>
          </a:p>
        </p:txBody>
      </p:sp>
      <p:pic>
        <p:nvPicPr>
          <p:cNvPr id="4" name="Picture 3" descr="MR900434907.JPG">
            <a:hlinkClick r:id="rId2" action="ppaction://hlinksldjump"/>
          </p:cNvPr>
          <p:cNvPicPr>
            <a:picLocks noChangeAspect="1"/>
          </p:cNvPicPr>
          <p:nvPr/>
        </p:nvPicPr>
        <p:blipFill>
          <a:blip r:embed="rId3" cstate="print">
            <a:grayscl/>
            <a:lum bright="-54000" contrast="-43000"/>
          </a:blip>
          <a:stretch>
            <a:fillRect/>
          </a:stretch>
        </p:blipFill>
        <p:spPr>
          <a:xfrm>
            <a:off x="8305800" y="6096000"/>
            <a:ext cx="838200" cy="762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chemeClr val="accent6"/>
                </a:solidFill>
                <a:latin typeface="AR CHRISTY" pitchFamily="2" charset="0"/>
              </a:rPr>
              <a:t>Introduction</a:t>
            </a:r>
            <a:endParaRPr lang="en-US" dirty="0">
              <a:solidFill>
                <a:schemeClr val="accent6"/>
              </a:solidFill>
              <a:latin typeface="AR CHRISTY" pitchFamily="2" charset="0"/>
            </a:endParaRPr>
          </a:p>
        </p:txBody>
      </p:sp>
      <p:sp>
        <p:nvSpPr>
          <p:cNvPr id="3" name="Content Placeholder 2"/>
          <p:cNvSpPr>
            <a:spLocks noGrp="1"/>
          </p:cNvSpPr>
          <p:nvPr>
            <p:ph idx="1"/>
          </p:nvPr>
        </p:nvSpPr>
        <p:spPr>
          <a:xfrm>
            <a:off x="457200" y="990600"/>
            <a:ext cx="8229600" cy="6324600"/>
          </a:xfrm>
        </p:spPr>
        <p:txBody>
          <a:bodyPr>
            <a:normAutofit fontScale="55000" lnSpcReduction="20000"/>
          </a:bodyPr>
          <a:lstStyle/>
          <a:p>
            <a:pPr algn="ctr">
              <a:buNone/>
            </a:pPr>
            <a:endParaRPr lang="en-US" sz="4500" b="1" dirty="0" smtClean="0">
              <a:solidFill>
                <a:schemeClr val="bg2">
                  <a:lumMod val="90000"/>
                </a:schemeClr>
              </a:solidFill>
              <a:latin typeface="Aharoni" pitchFamily="2" charset="-79"/>
              <a:cs typeface="Aharoni" pitchFamily="2" charset="-79"/>
            </a:endParaRPr>
          </a:p>
          <a:p>
            <a:pPr algn="ctr">
              <a:buNone/>
            </a:pPr>
            <a:r>
              <a:rPr lang="en-US" sz="4500" b="1" i="1" dirty="0" smtClean="0">
                <a:solidFill>
                  <a:schemeClr val="bg2">
                    <a:lumMod val="90000"/>
                  </a:schemeClr>
                </a:solidFill>
                <a:latin typeface="Aharoni" pitchFamily="2" charset="-79"/>
                <a:cs typeface="Aharoni" pitchFamily="2" charset="-79"/>
              </a:rPr>
              <a:t>To </a:t>
            </a:r>
            <a:r>
              <a:rPr lang="en-US" sz="4500" b="1" i="1" dirty="0">
                <a:solidFill>
                  <a:schemeClr val="bg2">
                    <a:lumMod val="90000"/>
                  </a:schemeClr>
                </a:solidFill>
                <a:latin typeface="Aharoni" pitchFamily="2" charset="-79"/>
                <a:cs typeface="Aharoni" pitchFamily="2" charset="-79"/>
              </a:rPr>
              <a:t>grow, or not to grow: that is the question.</a:t>
            </a:r>
          </a:p>
          <a:p>
            <a:pPr>
              <a:buNone/>
            </a:pPr>
            <a:r>
              <a:rPr lang="en-US" sz="4500" b="1" i="1" dirty="0">
                <a:solidFill>
                  <a:schemeClr val="bg2">
                    <a:lumMod val="90000"/>
                  </a:schemeClr>
                </a:solidFill>
              </a:rPr>
              <a:t> </a:t>
            </a:r>
            <a:endParaRPr lang="en-US" b="1" i="1" dirty="0" smtClean="0"/>
          </a:p>
          <a:p>
            <a:pPr>
              <a:buNone/>
            </a:pPr>
            <a:endParaRPr lang="en-US" dirty="0"/>
          </a:p>
          <a:p>
            <a:pPr algn="ctr">
              <a:buNone/>
            </a:pPr>
            <a:r>
              <a:rPr lang="en-US" sz="5100" b="1" i="1" dirty="0">
                <a:solidFill>
                  <a:schemeClr val="accent4">
                    <a:lumMod val="20000"/>
                    <a:lumOff val="80000"/>
                  </a:schemeClr>
                </a:solidFill>
                <a:latin typeface="Monotype Corsiva" pitchFamily="66" charset="0"/>
              </a:rPr>
              <a:t>Whether </a:t>
            </a:r>
            <a:r>
              <a:rPr lang="en-US" sz="5100" b="1" i="1" dirty="0" smtClean="0">
                <a:solidFill>
                  <a:schemeClr val="accent4">
                    <a:lumMod val="20000"/>
                    <a:lumOff val="80000"/>
                  </a:schemeClr>
                </a:solidFill>
                <a:latin typeface="Monotype Corsiva" pitchFamily="66" charset="0"/>
              </a:rPr>
              <a:t>‘tis </a:t>
            </a:r>
            <a:r>
              <a:rPr lang="en-US" sz="5100" b="1" i="1" dirty="0">
                <a:solidFill>
                  <a:schemeClr val="accent4">
                    <a:lumMod val="20000"/>
                    <a:lumOff val="80000"/>
                  </a:schemeClr>
                </a:solidFill>
                <a:latin typeface="Monotype Corsiva" pitchFamily="66" charset="0"/>
              </a:rPr>
              <a:t>nobler in mind to suffer the trials and tribulations of outrageous Algebra equations, or to take arms against a sea of exponential growth and decay problems, and by solving, conquer them?  To question: to confuse, no more</a:t>
            </a:r>
            <a:r>
              <a:rPr lang="en-US" sz="5100" b="1" i="1" dirty="0" smtClean="0">
                <a:solidFill>
                  <a:schemeClr val="accent4">
                    <a:lumMod val="20000"/>
                    <a:lumOff val="80000"/>
                  </a:schemeClr>
                </a:solidFill>
                <a:latin typeface="Monotype Corsiva" pitchFamily="66" charset="0"/>
              </a:rPr>
              <a:t>.</a:t>
            </a:r>
            <a:endParaRPr lang="en-US" sz="5100" b="1" dirty="0" smtClean="0">
              <a:solidFill>
                <a:schemeClr val="accent4">
                  <a:lumMod val="20000"/>
                  <a:lumOff val="80000"/>
                </a:schemeClr>
              </a:solidFill>
              <a:latin typeface="Monotype Corsiva" pitchFamily="66" charset="0"/>
            </a:endParaRPr>
          </a:p>
          <a:p>
            <a:pPr>
              <a:buNone/>
            </a:pPr>
            <a:endParaRPr lang="en-US" sz="5100" i="1" dirty="0" smtClean="0">
              <a:solidFill>
                <a:schemeClr val="accent6">
                  <a:lumMod val="20000"/>
                  <a:lumOff val="80000"/>
                </a:schemeClr>
              </a:solidFill>
              <a:latin typeface="Monotype Corsiva" pitchFamily="66" charset="0"/>
            </a:endParaRPr>
          </a:p>
          <a:p>
            <a:pPr>
              <a:buNone/>
            </a:pPr>
            <a:endParaRPr lang="en-US" i="1" dirty="0">
              <a:solidFill>
                <a:schemeClr val="accent6">
                  <a:lumMod val="20000"/>
                  <a:lumOff val="80000"/>
                </a:schemeClr>
              </a:solidFill>
              <a:latin typeface="Lucida Handwriting" pitchFamily="66" charset="0"/>
            </a:endParaRPr>
          </a:p>
          <a:p>
            <a:pPr>
              <a:buNone/>
            </a:pPr>
            <a:endParaRPr lang="en-US" dirty="0">
              <a:solidFill>
                <a:schemeClr val="accent6">
                  <a:lumMod val="20000"/>
                  <a:lumOff val="80000"/>
                </a:schemeClr>
              </a:solidFill>
              <a:latin typeface="Lucida Handwriting" pitchFamily="66" charset="0"/>
            </a:endParaRPr>
          </a:p>
          <a:p>
            <a:pPr algn="ctr">
              <a:buNone/>
            </a:pPr>
            <a:r>
              <a:rPr lang="en-US" sz="3800" b="1" dirty="0">
                <a:solidFill>
                  <a:schemeClr val="accent6">
                    <a:lumMod val="40000"/>
                    <a:lumOff val="60000"/>
                  </a:schemeClr>
                </a:solidFill>
                <a:latin typeface="Arial" pitchFamily="34" charset="0"/>
                <a:cs typeface="Arial" pitchFamily="34" charset="0"/>
              </a:rPr>
              <a:t>In this WebQuest, you and your army will investigate the purposes of exponential growth and decay in the real world.  Through research, you will discover and present the artillery needed to tackle the question, “To grow, or not to grow?” </a:t>
            </a:r>
          </a:p>
          <a:p>
            <a:pPr algn="ctr">
              <a:buNone/>
            </a:pPr>
            <a:r>
              <a:rPr lang="en-US" b="1" dirty="0"/>
              <a:t> </a:t>
            </a:r>
            <a:endParaRPr lang="en-US" dirty="0"/>
          </a:p>
          <a:p>
            <a:endParaRPr lang="en-US" dirty="0"/>
          </a:p>
        </p:txBody>
      </p:sp>
      <p:pic>
        <p:nvPicPr>
          <p:cNvPr id="4" name="Picture 3" descr="MR900434907.JPG">
            <a:hlinkClick r:id="rId2" action="ppaction://hlinksldjump"/>
          </p:cNvPr>
          <p:cNvPicPr>
            <a:picLocks noChangeAspect="1"/>
          </p:cNvPicPr>
          <p:nvPr/>
        </p:nvPicPr>
        <p:blipFill>
          <a:blip r:embed="rId3" cstate="print">
            <a:grayscl/>
            <a:lum bright="-54000" contrast="-43000"/>
          </a:blip>
          <a:stretch>
            <a:fillRect/>
          </a:stretch>
        </p:blipFill>
        <p:spPr>
          <a:xfrm>
            <a:off x="8153400" y="5943600"/>
            <a:ext cx="838200" cy="762000"/>
          </a:xfrm>
          <a:prstGeom prst="rect">
            <a:avLst/>
          </a:prstGeom>
        </p:spPr>
      </p:pic>
      <p:sp>
        <p:nvSpPr>
          <p:cNvPr id="5" name="Down Arrow 4"/>
          <p:cNvSpPr/>
          <p:nvPr/>
        </p:nvSpPr>
        <p:spPr>
          <a:xfrm rot="16200000">
            <a:off x="296213" y="5952188"/>
            <a:ext cx="550577" cy="8382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600" dirty="0" smtClean="0">
                <a:hlinkClick r:id="rId4" action="ppaction://hlinksldjump"/>
              </a:rPr>
              <a:t>TASK</a:t>
            </a:r>
            <a:endParaRPr 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Marcia\Pictures\MR900155585.JPG"/>
          <p:cNvPicPr>
            <a:picLocks noChangeAspect="1" noChangeArrowheads="1"/>
          </p:cNvPicPr>
          <p:nvPr/>
        </p:nvPicPr>
        <p:blipFill>
          <a:blip r:embed="rId2" cstate="print">
            <a:lum bright="-52000" contrast="-60000"/>
          </a:blip>
          <a:srcRect/>
          <a:stretch>
            <a:fillRect/>
          </a:stretch>
        </p:blipFill>
        <p:spPr bwMode="auto">
          <a:xfrm rot="20823340">
            <a:off x="103025" y="4855933"/>
            <a:ext cx="1295400" cy="1066800"/>
          </a:xfrm>
          <a:prstGeom prst="rect">
            <a:avLst/>
          </a:prstGeom>
          <a:ln>
            <a:noFill/>
          </a:ln>
          <a:effectLst>
            <a:softEdge rad="112500"/>
          </a:effectLst>
        </p:spPr>
      </p:pic>
      <p:pic>
        <p:nvPicPr>
          <p:cNvPr id="2050" name="Picture 2" descr="C:\Users\Marcia\Pictures\thumbnail.jpg"/>
          <p:cNvPicPr>
            <a:picLocks noChangeAspect="1" noChangeArrowheads="1"/>
          </p:cNvPicPr>
          <p:nvPr/>
        </p:nvPicPr>
        <p:blipFill>
          <a:blip r:embed="rId3" cstate="print">
            <a:lum bright="-33000" contrast="-60000"/>
          </a:blip>
          <a:srcRect/>
          <a:stretch>
            <a:fillRect/>
          </a:stretch>
        </p:blipFill>
        <p:spPr bwMode="auto">
          <a:xfrm>
            <a:off x="7543800" y="152400"/>
            <a:ext cx="1458686" cy="1143000"/>
          </a:xfrm>
          <a:prstGeom prst="rect">
            <a:avLst/>
          </a:prstGeom>
          <a:ln>
            <a:noFill/>
          </a:ln>
          <a:effectLst>
            <a:softEdge rad="112500"/>
          </a:effectLst>
        </p:spPr>
      </p:pic>
      <p:sp>
        <p:nvSpPr>
          <p:cNvPr id="2" name="Title 1"/>
          <p:cNvSpPr>
            <a:spLocks noGrp="1"/>
          </p:cNvSpPr>
          <p:nvPr>
            <p:ph type="title"/>
          </p:nvPr>
        </p:nvSpPr>
        <p:spPr/>
        <p:txBody>
          <a:bodyPr/>
          <a:lstStyle/>
          <a:p>
            <a:r>
              <a:rPr lang="en-US" dirty="0" smtClean="0">
                <a:solidFill>
                  <a:schemeClr val="accent6"/>
                </a:solidFill>
                <a:latin typeface="AR CHRISTY" pitchFamily="2" charset="0"/>
              </a:rPr>
              <a:t>Task</a:t>
            </a:r>
            <a:endParaRPr lang="en-US" dirty="0">
              <a:solidFill>
                <a:schemeClr val="accent6"/>
              </a:solidFill>
              <a:latin typeface="AR CHRISTY" pitchFamily="2" charset="0"/>
            </a:endParaRPr>
          </a:p>
        </p:txBody>
      </p:sp>
      <p:sp>
        <p:nvSpPr>
          <p:cNvPr id="3" name="Content Placeholder 2"/>
          <p:cNvSpPr>
            <a:spLocks noGrp="1"/>
          </p:cNvSpPr>
          <p:nvPr>
            <p:ph idx="1"/>
          </p:nvPr>
        </p:nvSpPr>
        <p:spPr>
          <a:xfrm>
            <a:off x="457200" y="1295400"/>
            <a:ext cx="8229600" cy="5562600"/>
          </a:xfrm>
        </p:spPr>
        <p:txBody>
          <a:bodyPr>
            <a:noAutofit/>
          </a:bodyPr>
          <a:lstStyle/>
          <a:p>
            <a:pPr algn="ctr">
              <a:buNone/>
            </a:pPr>
            <a:r>
              <a:rPr lang="en-US" sz="2000" dirty="0">
                <a:solidFill>
                  <a:schemeClr val="bg1"/>
                </a:solidFill>
                <a:latin typeface="Arial" pitchFamily="34" charset="0"/>
                <a:cs typeface="Arial" pitchFamily="34" charset="0"/>
              </a:rPr>
              <a:t>Your task is to work as an army of five in the pursuit of the artillery needed to conquer real world exponential problems</a:t>
            </a:r>
            <a:r>
              <a:rPr lang="en-US" sz="2000" dirty="0" smtClean="0">
                <a:solidFill>
                  <a:schemeClr val="bg1"/>
                </a:solidFill>
                <a:latin typeface="Arial" pitchFamily="34" charset="0"/>
                <a:cs typeface="Arial" pitchFamily="34" charset="0"/>
              </a:rPr>
              <a:t>.</a:t>
            </a:r>
          </a:p>
          <a:p>
            <a:pPr algn="ctr">
              <a:buNone/>
            </a:pPr>
            <a:r>
              <a:rPr lang="en-US" sz="2000" dirty="0" smtClean="0">
                <a:solidFill>
                  <a:schemeClr val="bg1"/>
                </a:solidFill>
                <a:latin typeface="Arial" pitchFamily="34" charset="0"/>
                <a:cs typeface="Arial" pitchFamily="34" charset="0"/>
              </a:rPr>
              <a:t>  </a:t>
            </a:r>
          </a:p>
          <a:p>
            <a:pPr algn="ctr">
              <a:buNone/>
            </a:pPr>
            <a:r>
              <a:rPr lang="en-US" sz="2000" dirty="0" smtClean="0">
                <a:solidFill>
                  <a:schemeClr val="bg1"/>
                </a:solidFill>
                <a:latin typeface="Arial" pitchFamily="34" charset="0"/>
                <a:cs typeface="Arial" pitchFamily="34" charset="0"/>
              </a:rPr>
              <a:t>After </a:t>
            </a:r>
            <a:r>
              <a:rPr lang="en-US" sz="2000" dirty="0">
                <a:solidFill>
                  <a:schemeClr val="bg1"/>
                </a:solidFill>
                <a:latin typeface="Arial" pitchFamily="34" charset="0"/>
                <a:cs typeface="Arial" pitchFamily="34" charset="0"/>
              </a:rPr>
              <a:t>investigating various internet resources and your textbook, you will present a Google presentation to the class on how to solve exponential growth and decay problems.  </a:t>
            </a:r>
            <a:r>
              <a:rPr lang="en-US" sz="2000" dirty="0" smtClean="0">
                <a:solidFill>
                  <a:schemeClr val="bg1"/>
                </a:solidFill>
                <a:latin typeface="Arial" pitchFamily="34" charset="0"/>
                <a:cs typeface="Arial" pitchFamily="34" charset="0"/>
              </a:rPr>
              <a:t>Each soldier </a:t>
            </a:r>
            <a:r>
              <a:rPr lang="en-US" sz="2000" dirty="0">
                <a:solidFill>
                  <a:schemeClr val="bg1"/>
                </a:solidFill>
                <a:latin typeface="Arial" pitchFamily="34" charset="0"/>
                <a:cs typeface="Arial" pitchFamily="34" charset="0"/>
              </a:rPr>
              <a:t>will be responsible for two slides of the ten slide presentation.  </a:t>
            </a:r>
            <a:endParaRPr lang="en-US" sz="2000" dirty="0" smtClean="0">
              <a:solidFill>
                <a:schemeClr val="bg1"/>
              </a:solidFill>
              <a:latin typeface="Arial" pitchFamily="34" charset="0"/>
              <a:cs typeface="Arial" pitchFamily="34" charset="0"/>
            </a:endParaRPr>
          </a:p>
          <a:p>
            <a:pPr algn="ctr">
              <a:buNone/>
            </a:pPr>
            <a:endParaRPr lang="en-US" sz="2000" dirty="0" smtClean="0">
              <a:solidFill>
                <a:schemeClr val="bg1"/>
              </a:solidFill>
              <a:latin typeface="Arial" pitchFamily="34" charset="0"/>
              <a:cs typeface="Arial" pitchFamily="34" charset="0"/>
            </a:endParaRPr>
          </a:p>
          <a:p>
            <a:pPr algn="ctr">
              <a:buNone/>
            </a:pPr>
            <a:r>
              <a:rPr lang="en-US" sz="2000" dirty="0" smtClean="0">
                <a:solidFill>
                  <a:schemeClr val="bg1"/>
                </a:solidFill>
                <a:latin typeface="Arial" pitchFamily="34" charset="0"/>
                <a:cs typeface="Arial" pitchFamily="34" charset="0"/>
              </a:rPr>
              <a:t>Your brigade </a:t>
            </a:r>
            <a:r>
              <a:rPr lang="en-US" sz="2000" dirty="0">
                <a:solidFill>
                  <a:schemeClr val="bg1"/>
                </a:solidFill>
                <a:latin typeface="Arial" pitchFamily="34" charset="0"/>
                <a:cs typeface="Arial" pitchFamily="34" charset="0"/>
              </a:rPr>
              <a:t>will also create a </a:t>
            </a:r>
            <a:r>
              <a:rPr lang="en-US" sz="2000" b="1" u="sng" dirty="0">
                <a:solidFill>
                  <a:schemeClr val="accent6"/>
                </a:solidFill>
                <a:latin typeface="Arial" pitchFamily="34" charset="0"/>
                <a:cs typeface="Arial" pitchFamily="34" charset="0"/>
              </a:rPr>
              <a:t>guide</a:t>
            </a:r>
            <a:r>
              <a:rPr lang="en-US" sz="2000" dirty="0">
                <a:solidFill>
                  <a:schemeClr val="bg1"/>
                </a:solidFill>
                <a:latin typeface="Arial" pitchFamily="34" charset="0"/>
                <a:cs typeface="Arial" pitchFamily="34" charset="0"/>
              </a:rPr>
              <a:t> containing </a:t>
            </a:r>
            <a:r>
              <a:rPr lang="en-US" sz="2000" dirty="0" smtClean="0">
                <a:solidFill>
                  <a:schemeClr val="bg1"/>
                </a:solidFill>
                <a:latin typeface="Arial" pitchFamily="34" charset="0"/>
                <a:cs typeface="Arial" pitchFamily="34" charset="0"/>
              </a:rPr>
              <a:t>the group activity </a:t>
            </a:r>
            <a:r>
              <a:rPr lang="en-US" sz="2000" dirty="0">
                <a:solidFill>
                  <a:schemeClr val="bg1"/>
                </a:solidFill>
                <a:latin typeface="Arial" pitchFamily="34" charset="0"/>
                <a:cs typeface="Arial" pitchFamily="34" charset="0"/>
              </a:rPr>
              <a:t>from the text, answers to problems posed to the enemy (the other groups), as well as detailed notes on enemy attacks (answers to the problems posed by the other two groups). </a:t>
            </a:r>
            <a:endParaRPr lang="en-US" sz="2000" dirty="0" smtClean="0">
              <a:solidFill>
                <a:schemeClr val="bg1"/>
              </a:solidFill>
              <a:latin typeface="Arial" pitchFamily="34" charset="0"/>
              <a:cs typeface="Arial" pitchFamily="34" charset="0"/>
            </a:endParaRPr>
          </a:p>
          <a:p>
            <a:pPr algn="ctr">
              <a:buNone/>
            </a:pPr>
            <a:endParaRPr lang="en-US" sz="2000" dirty="0">
              <a:solidFill>
                <a:schemeClr val="bg1"/>
              </a:solidFill>
              <a:latin typeface="Arial" pitchFamily="34" charset="0"/>
              <a:cs typeface="Arial" pitchFamily="34" charset="0"/>
            </a:endParaRPr>
          </a:p>
          <a:p>
            <a:pPr algn="ctr">
              <a:buNone/>
            </a:pPr>
            <a:r>
              <a:rPr lang="en-US" sz="2000" dirty="0" smtClean="0">
                <a:solidFill>
                  <a:schemeClr val="bg1"/>
                </a:solidFill>
                <a:latin typeface="Arial" pitchFamily="34" charset="0"/>
                <a:cs typeface="Arial" pitchFamily="34" charset="0"/>
              </a:rPr>
              <a:t> </a:t>
            </a:r>
            <a:r>
              <a:rPr lang="en-US" sz="2000" dirty="0">
                <a:solidFill>
                  <a:schemeClr val="bg1"/>
                </a:solidFill>
                <a:latin typeface="Arial" pitchFamily="34" charset="0"/>
                <a:cs typeface="Arial" pitchFamily="34" charset="0"/>
              </a:rPr>
              <a:t>The main purpose of this presentation is to provide all students with the means needed to successfully attack exponential growth and decay problems should the general (me) be missing in action. </a:t>
            </a:r>
          </a:p>
          <a:p>
            <a:pPr algn="ctr"/>
            <a:endParaRPr lang="en-US" sz="2000" dirty="0">
              <a:latin typeface="Arial" pitchFamily="34" charset="0"/>
              <a:cs typeface="Arial" pitchFamily="34" charset="0"/>
            </a:endParaRPr>
          </a:p>
        </p:txBody>
      </p:sp>
      <p:pic>
        <p:nvPicPr>
          <p:cNvPr id="6" name="Picture 5" descr="MR900434907.JPG">
            <a:hlinkClick r:id="rId4" action="ppaction://hlinksldjump"/>
          </p:cNvPr>
          <p:cNvPicPr>
            <a:picLocks noChangeAspect="1"/>
          </p:cNvPicPr>
          <p:nvPr/>
        </p:nvPicPr>
        <p:blipFill>
          <a:blip r:embed="rId5" cstate="print">
            <a:grayscl/>
            <a:lum bright="-54000" contrast="-43000"/>
          </a:blip>
          <a:stretch>
            <a:fillRect/>
          </a:stretch>
        </p:blipFill>
        <p:spPr>
          <a:xfrm>
            <a:off x="8458200" y="6234544"/>
            <a:ext cx="685800" cy="623455"/>
          </a:xfrm>
          <a:prstGeom prst="rect">
            <a:avLst/>
          </a:prstGeom>
        </p:spPr>
      </p:pic>
      <p:sp>
        <p:nvSpPr>
          <p:cNvPr id="7" name="Down Arrow 6"/>
          <p:cNvSpPr/>
          <p:nvPr/>
        </p:nvSpPr>
        <p:spPr>
          <a:xfrm rot="16200000">
            <a:off x="304802" y="6019799"/>
            <a:ext cx="533400" cy="11430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200" dirty="0" smtClean="0">
                <a:hlinkClick r:id="rId6" action="ppaction://hlinksldjump"/>
              </a:rPr>
              <a:t>RESOURCES</a:t>
            </a:r>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solidFill>
                  <a:schemeClr val="accent6"/>
                </a:solidFill>
                <a:latin typeface="AR CHRISTY" pitchFamily="2" charset="0"/>
              </a:rPr>
              <a:t>Contents of Guide</a:t>
            </a:r>
            <a:endParaRPr lang="en-US" dirty="0">
              <a:solidFill>
                <a:schemeClr val="accent6"/>
              </a:solidFill>
              <a:latin typeface="AR CHRISTY" pitchFamily="2" charset="0"/>
            </a:endParaRPr>
          </a:p>
        </p:txBody>
      </p:sp>
      <p:sp>
        <p:nvSpPr>
          <p:cNvPr id="3" name="Content Placeholder 2"/>
          <p:cNvSpPr>
            <a:spLocks noGrp="1"/>
          </p:cNvSpPr>
          <p:nvPr>
            <p:ph idx="1"/>
          </p:nvPr>
        </p:nvSpPr>
        <p:spPr>
          <a:xfrm>
            <a:off x="228600" y="533400"/>
            <a:ext cx="8763000" cy="6172200"/>
          </a:xfrm>
          <a:solidFill>
            <a:schemeClr val="tx1">
              <a:lumMod val="50000"/>
              <a:lumOff val="50000"/>
            </a:schemeClr>
          </a:solidFill>
        </p:spPr>
        <p:txBody>
          <a:bodyPr>
            <a:noAutofit/>
          </a:bodyPr>
          <a:lstStyle/>
          <a:p>
            <a:pPr>
              <a:buNone/>
            </a:pPr>
            <a:r>
              <a:rPr lang="en-US" sz="2000" i="1" dirty="0">
                <a:solidFill>
                  <a:schemeClr val="tx2">
                    <a:lumMod val="50000"/>
                  </a:schemeClr>
                </a:solidFill>
                <a:latin typeface="AR CHRISTY" pitchFamily="2" charset="0"/>
                <a:cs typeface="Arial" pitchFamily="34" charset="0"/>
              </a:rPr>
              <a:t>All Members:</a:t>
            </a:r>
            <a:endParaRPr lang="en-US" sz="2000" dirty="0">
              <a:solidFill>
                <a:schemeClr val="tx2">
                  <a:lumMod val="50000"/>
                </a:schemeClr>
              </a:solidFill>
              <a:latin typeface="AR CHRISTY" pitchFamily="2" charset="0"/>
              <a:cs typeface="Arial" pitchFamily="34" charset="0"/>
            </a:endParaRPr>
          </a:p>
          <a:p>
            <a:pPr algn="ctr">
              <a:buNone/>
            </a:pPr>
            <a:r>
              <a:rPr lang="en-US" sz="1600" i="1" dirty="0" smtClean="0">
                <a:solidFill>
                  <a:schemeClr val="accent6">
                    <a:lumMod val="20000"/>
                    <a:lumOff val="80000"/>
                  </a:schemeClr>
                </a:solidFill>
                <a:latin typeface="Arial" pitchFamily="34" charset="0"/>
                <a:cs typeface="Arial" pitchFamily="34" charset="0"/>
              </a:rPr>
              <a:t>  Your guide should be created on computer paper.  Do Not use notebook paper.  The contents are explained below.  Be ready to hand in the guide after all presentations are complete.  BE CREATIVE!  </a:t>
            </a:r>
            <a:endParaRPr lang="en-US" sz="1600" dirty="0">
              <a:solidFill>
                <a:schemeClr val="accent6">
                  <a:lumMod val="20000"/>
                  <a:lumOff val="80000"/>
                </a:schemeClr>
              </a:solidFill>
              <a:latin typeface="Arial" pitchFamily="34" charset="0"/>
              <a:cs typeface="Arial" pitchFamily="34" charset="0"/>
            </a:endParaRPr>
          </a:p>
          <a:p>
            <a:pPr>
              <a:buNone/>
            </a:pPr>
            <a:r>
              <a:rPr lang="en-US" sz="1600" i="1" dirty="0">
                <a:solidFill>
                  <a:schemeClr val="accent6">
                    <a:lumMod val="20000"/>
                    <a:lumOff val="80000"/>
                  </a:schemeClr>
                </a:solidFill>
                <a:latin typeface="Arial" pitchFamily="34" charset="0"/>
                <a:cs typeface="Arial" pitchFamily="34" charset="0"/>
              </a:rPr>
              <a:t>  </a:t>
            </a:r>
            <a:r>
              <a:rPr lang="en-US" sz="2000" i="1" dirty="0" smtClean="0">
                <a:solidFill>
                  <a:schemeClr val="tx2">
                    <a:lumMod val="50000"/>
                  </a:schemeClr>
                </a:solidFill>
                <a:latin typeface="AR CHRISTY" pitchFamily="2" charset="0"/>
              </a:rPr>
              <a:t>Table of Contents </a:t>
            </a:r>
            <a:r>
              <a:rPr lang="en-US" sz="2000" dirty="0" smtClean="0">
                <a:solidFill>
                  <a:schemeClr val="tx2">
                    <a:lumMod val="50000"/>
                  </a:schemeClr>
                </a:solidFill>
                <a:latin typeface="AR CHRISTY" pitchFamily="2" charset="0"/>
              </a:rPr>
              <a:t>:</a:t>
            </a:r>
            <a:r>
              <a:rPr lang="en-US" sz="1600" i="1" dirty="0">
                <a:solidFill>
                  <a:schemeClr val="bg1"/>
                </a:solidFill>
              </a:rPr>
              <a:t> </a:t>
            </a:r>
            <a:endParaRPr lang="en-US" sz="1600" dirty="0">
              <a:solidFill>
                <a:schemeClr val="bg1"/>
              </a:solidFill>
            </a:endParaRPr>
          </a:p>
          <a:p>
            <a:pPr>
              <a:buNone/>
            </a:pPr>
            <a:r>
              <a:rPr lang="en-US" sz="1800" dirty="0" smtClean="0">
                <a:solidFill>
                  <a:schemeClr val="bg1"/>
                </a:solidFill>
                <a:latin typeface="Arial" pitchFamily="34" charset="0"/>
                <a:cs typeface="Arial" pitchFamily="34" charset="0"/>
              </a:rPr>
              <a:t>Pg. </a:t>
            </a:r>
            <a:r>
              <a:rPr lang="en-US" sz="1800" dirty="0">
                <a:solidFill>
                  <a:schemeClr val="bg1"/>
                </a:solidFill>
                <a:latin typeface="Arial" pitchFamily="34" charset="0"/>
                <a:cs typeface="Arial" pitchFamily="34" charset="0"/>
              </a:rPr>
              <a:t>1:	Title </a:t>
            </a:r>
            <a:r>
              <a:rPr lang="en-US" sz="1800" dirty="0" smtClean="0">
                <a:solidFill>
                  <a:schemeClr val="bg1"/>
                </a:solidFill>
                <a:latin typeface="Arial" pitchFamily="34" charset="0"/>
                <a:cs typeface="Arial" pitchFamily="34" charset="0"/>
              </a:rPr>
              <a:t>Page - your title, names of group members, date, and class period.</a:t>
            </a:r>
            <a:endParaRPr lang="en-US" sz="1800" dirty="0">
              <a:solidFill>
                <a:schemeClr val="bg1"/>
              </a:solidFill>
              <a:latin typeface="Arial" pitchFamily="34" charset="0"/>
              <a:cs typeface="Arial" pitchFamily="34" charset="0"/>
            </a:endParaRPr>
          </a:p>
          <a:p>
            <a:pPr>
              <a:buNone/>
            </a:pPr>
            <a:r>
              <a:rPr lang="en-US" sz="1800" dirty="0" smtClean="0">
                <a:solidFill>
                  <a:schemeClr val="bg1"/>
                </a:solidFill>
                <a:latin typeface="Arial" pitchFamily="34" charset="0"/>
                <a:cs typeface="Arial" pitchFamily="34" charset="0"/>
              </a:rPr>
              <a:t>Pg. 2</a:t>
            </a:r>
            <a:r>
              <a:rPr lang="en-US" sz="1800" dirty="0">
                <a:solidFill>
                  <a:schemeClr val="bg1"/>
                </a:solidFill>
                <a:latin typeface="Arial" pitchFamily="34" charset="0"/>
                <a:cs typeface="Arial" pitchFamily="34" charset="0"/>
              </a:rPr>
              <a:t>:	Linear and Exponential Growth Models </a:t>
            </a:r>
            <a:r>
              <a:rPr lang="en-US" sz="1800" dirty="0" smtClean="0">
                <a:solidFill>
                  <a:schemeClr val="bg1"/>
                </a:solidFill>
                <a:latin typeface="Arial" pitchFamily="34" charset="0"/>
                <a:cs typeface="Arial" pitchFamily="34" charset="0"/>
              </a:rPr>
              <a:t>Activity Please cut and paste your 	coordinate plane graphs onto this page.  You may need two pages for this 	group activity.  If that is the case, simply adjust your page numbers.</a:t>
            </a:r>
          </a:p>
          <a:p>
            <a:pPr>
              <a:buNone/>
            </a:pPr>
            <a:r>
              <a:rPr lang="en-US" sz="1800" dirty="0" smtClean="0">
                <a:solidFill>
                  <a:schemeClr val="bg1"/>
                </a:solidFill>
                <a:latin typeface="Arial" pitchFamily="34" charset="0"/>
                <a:cs typeface="Arial" pitchFamily="34" charset="0"/>
              </a:rPr>
              <a:t>Pg. </a:t>
            </a:r>
            <a:r>
              <a:rPr lang="en-US" sz="1800" dirty="0">
                <a:solidFill>
                  <a:schemeClr val="bg1"/>
                </a:solidFill>
                <a:latin typeface="Arial" pitchFamily="34" charset="0"/>
                <a:cs typeface="Arial" pitchFamily="34" charset="0"/>
              </a:rPr>
              <a:t>3:</a:t>
            </a:r>
            <a:r>
              <a:rPr lang="en-US" sz="1800" i="1" dirty="0">
                <a:solidFill>
                  <a:schemeClr val="bg1"/>
                </a:solidFill>
                <a:latin typeface="Arial" pitchFamily="34" charset="0"/>
                <a:cs typeface="Arial" pitchFamily="34" charset="0"/>
              </a:rPr>
              <a:t>	</a:t>
            </a:r>
            <a:r>
              <a:rPr lang="en-US" sz="1800" dirty="0" smtClean="0">
                <a:solidFill>
                  <a:schemeClr val="bg1"/>
                </a:solidFill>
                <a:latin typeface="Arial" pitchFamily="34" charset="0"/>
                <a:cs typeface="Arial" pitchFamily="34" charset="0"/>
              </a:rPr>
              <a:t>Answer to Slide 9   </a:t>
            </a:r>
            <a:r>
              <a:rPr lang="en-US" sz="1800" dirty="0">
                <a:solidFill>
                  <a:schemeClr val="bg1"/>
                </a:solidFill>
                <a:latin typeface="Arial" pitchFamily="34" charset="0"/>
                <a:cs typeface="Arial" pitchFamily="34" charset="0"/>
              </a:rPr>
              <a:t>-</a:t>
            </a:r>
            <a:r>
              <a:rPr lang="en-US" sz="1800" dirty="0" smtClean="0">
                <a:solidFill>
                  <a:schemeClr val="bg1"/>
                </a:solidFill>
                <a:latin typeface="Arial" pitchFamily="34" charset="0"/>
                <a:cs typeface="Arial" pitchFamily="34" charset="0"/>
              </a:rPr>
              <a:t>  No Graph necessary.</a:t>
            </a:r>
          </a:p>
          <a:p>
            <a:pPr>
              <a:buNone/>
            </a:pPr>
            <a:r>
              <a:rPr lang="en-US" sz="1800" dirty="0" smtClean="0">
                <a:solidFill>
                  <a:schemeClr val="bg1"/>
                </a:solidFill>
                <a:latin typeface="Arial" pitchFamily="34" charset="0"/>
                <a:cs typeface="Arial" pitchFamily="34" charset="0"/>
              </a:rPr>
              <a:t>Pg. 4:	Answer to Slide 10 -  No Graph necessary.</a:t>
            </a:r>
          </a:p>
          <a:p>
            <a:pPr>
              <a:buNone/>
            </a:pPr>
            <a:r>
              <a:rPr lang="en-US" sz="1800" dirty="0" smtClean="0">
                <a:solidFill>
                  <a:schemeClr val="bg1"/>
                </a:solidFill>
                <a:latin typeface="Arial" pitchFamily="34" charset="0"/>
                <a:cs typeface="Arial" pitchFamily="34" charset="0"/>
              </a:rPr>
              <a:t>Pg. </a:t>
            </a:r>
            <a:r>
              <a:rPr lang="en-US" sz="1800" dirty="0">
                <a:solidFill>
                  <a:schemeClr val="bg1"/>
                </a:solidFill>
                <a:latin typeface="Arial" pitchFamily="34" charset="0"/>
                <a:cs typeface="Arial" pitchFamily="34" charset="0"/>
              </a:rPr>
              <a:t>5:	Answer to Slide 9 of enemy camp #</a:t>
            </a:r>
            <a:r>
              <a:rPr lang="en-US" sz="1800" dirty="0" smtClean="0">
                <a:solidFill>
                  <a:schemeClr val="bg1"/>
                </a:solidFill>
                <a:latin typeface="Arial" pitchFamily="34" charset="0"/>
                <a:cs typeface="Arial" pitchFamily="34" charset="0"/>
              </a:rPr>
              <a:t>1 - Show all work, including formulas.</a:t>
            </a:r>
            <a:endParaRPr lang="en-US" sz="1800" dirty="0">
              <a:solidFill>
                <a:schemeClr val="bg1"/>
              </a:solidFill>
              <a:latin typeface="Arial" pitchFamily="34" charset="0"/>
              <a:cs typeface="Arial" pitchFamily="34" charset="0"/>
            </a:endParaRPr>
          </a:p>
          <a:p>
            <a:pPr>
              <a:buNone/>
            </a:pPr>
            <a:r>
              <a:rPr lang="en-US" sz="1800" dirty="0" smtClean="0">
                <a:solidFill>
                  <a:schemeClr val="bg1"/>
                </a:solidFill>
                <a:latin typeface="Arial" pitchFamily="34" charset="0"/>
                <a:cs typeface="Arial" pitchFamily="34" charset="0"/>
              </a:rPr>
              <a:t>Pg. </a:t>
            </a:r>
            <a:r>
              <a:rPr lang="en-US" sz="1800" dirty="0">
                <a:solidFill>
                  <a:schemeClr val="bg1"/>
                </a:solidFill>
                <a:latin typeface="Arial" pitchFamily="34" charset="0"/>
                <a:cs typeface="Arial" pitchFamily="34" charset="0"/>
              </a:rPr>
              <a:t>6:	Answer to Slide 10 of enemy camp #</a:t>
            </a:r>
            <a:r>
              <a:rPr lang="en-US" sz="1800" dirty="0" smtClean="0">
                <a:solidFill>
                  <a:schemeClr val="bg1"/>
                </a:solidFill>
                <a:latin typeface="Arial" pitchFamily="34" charset="0"/>
                <a:cs typeface="Arial" pitchFamily="34" charset="0"/>
              </a:rPr>
              <a:t>1 – Show all work including formulas.</a:t>
            </a:r>
            <a:endParaRPr lang="en-US" sz="1800" dirty="0">
              <a:solidFill>
                <a:schemeClr val="bg1"/>
              </a:solidFill>
              <a:latin typeface="Arial" pitchFamily="34" charset="0"/>
              <a:cs typeface="Arial" pitchFamily="34" charset="0"/>
            </a:endParaRPr>
          </a:p>
          <a:p>
            <a:pPr>
              <a:buNone/>
            </a:pPr>
            <a:r>
              <a:rPr lang="en-US" sz="1800" dirty="0" smtClean="0">
                <a:solidFill>
                  <a:schemeClr val="bg1"/>
                </a:solidFill>
                <a:latin typeface="Arial" pitchFamily="34" charset="0"/>
                <a:cs typeface="Arial" pitchFamily="34" charset="0"/>
              </a:rPr>
              <a:t>Pg. </a:t>
            </a:r>
            <a:r>
              <a:rPr lang="en-US" sz="1800" dirty="0">
                <a:solidFill>
                  <a:schemeClr val="bg1"/>
                </a:solidFill>
                <a:latin typeface="Arial" pitchFamily="34" charset="0"/>
                <a:cs typeface="Arial" pitchFamily="34" charset="0"/>
              </a:rPr>
              <a:t>7:	Answer to Slide 9 of enemy camp #</a:t>
            </a:r>
            <a:r>
              <a:rPr lang="en-US" sz="1800" dirty="0" smtClean="0">
                <a:solidFill>
                  <a:schemeClr val="bg1"/>
                </a:solidFill>
                <a:latin typeface="Arial" pitchFamily="34" charset="0"/>
                <a:cs typeface="Arial" pitchFamily="34" charset="0"/>
              </a:rPr>
              <a:t>2 – Show all work including formulas.</a:t>
            </a:r>
            <a:endParaRPr lang="en-US" sz="1800" dirty="0">
              <a:solidFill>
                <a:schemeClr val="bg1"/>
              </a:solidFill>
              <a:latin typeface="Arial" pitchFamily="34" charset="0"/>
              <a:cs typeface="Arial" pitchFamily="34" charset="0"/>
            </a:endParaRPr>
          </a:p>
          <a:p>
            <a:pPr>
              <a:buNone/>
            </a:pPr>
            <a:r>
              <a:rPr lang="en-US" sz="1800" dirty="0" smtClean="0">
                <a:solidFill>
                  <a:schemeClr val="bg1"/>
                </a:solidFill>
                <a:latin typeface="Arial" pitchFamily="34" charset="0"/>
                <a:cs typeface="Arial" pitchFamily="34" charset="0"/>
              </a:rPr>
              <a:t>Pg. </a:t>
            </a:r>
            <a:r>
              <a:rPr lang="en-US" sz="1800" dirty="0">
                <a:solidFill>
                  <a:schemeClr val="bg1"/>
                </a:solidFill>
                <a:latin typeface="Arial" pitchFamily="34" charset="0"/>
                <a:cs typeface="Arial" pitchFamily="34" charset="0"/>
              </a:rPr>
              <a:t>8:	Answer to Slide 10 of enemy camp #</a:t>
            </a:r>
            <a:r>
              <a:rPr lang="en-US" sz="1800" dirty="0" smtClean="0">
                <a:solidFill>
                  <a:schemeClr val="bg1"/>
                </a:solidFill>
                <a:latin typeface="Arial" pitchFamily="34" charset="0"/>
                <a:cs typeface="Arial" pitchFamily="34" charset="0"/>
              </a:rPr>
              <a:t>2 – Show all work including formulas.</a:t>
            </a:r>
            <a:endParaRPr lang="en-US" sz="1800" dirty="0">
              <a:solidFill>
                <a:schemeClr val="bg1"/>
              </a:solidFill>
              <a:latin typeface="Arial" pitchFamily="34" charset="0"/>
              <a:cs typeface="Arial" pitchFamily="34" charset="0"/>
            </a:endParaRPr>
          </a:p>
          <a:p>
            <a:pPr>
              <a:buNone/>
            </a:pPr>
            <a:r>
              <a:rPr lang="en-US" sz="1800" dirty="0" smtClean="0">
                <a:solidFill>
                  <a:schemeClr val="bg1"/>
                </a:solidFill>
                <a:latin typeface="Arial" pitchFamily="34" charset="0"/>
                <a:cs typeface="Arial" pitchFamily="34" charset="0"/>
              </a:rPr>
              <a:t>Pg. 9:     What </a:t>
            </a:r>
            <a:r>
              <a:rPr lang="en-US" sz="1800" dirty="0">
                <a:solidFill>
                  <a:schemeClr val="bg1"/>
                </a:solidFill>
                <a:latin typeface="Arial" pitchFamily="34" charset="0"/>
                <a:cs typeface="Arial" pitchFamily="34" charset="0"/>
              </a:rPr>
              <a:t>does exponential growth mean to you</a:t>
            </a:r>
            <a:r>
              <a:rPr lang="en-US" sz="1800" dirty="0" smtClean="0">
                <a:solidFill>
                  <a:schemeClr val="bg1"/>
                </a:solidFill>
                <a:latin typeface="Arial" pitchFamily="34" charset="0"/>
                <a:cs typeface="Arial" pitchFamily="34" charset="0"/>
              </a:rPr>
              <a:t>? Summarize in 3-5 sentences.  </a:t>
            </a:r>
            <a:endParaRPr lang="en-US" sz="1800" dirty="0">
              <a:solidFill>
                <a:schemeClr val="bg1"/>
              </a:solidFill>
              <a:latin typeface="Arial" pitchFamily="34" charset="0"/>
              <a:cs typeface="Arial" pitchFamily="34" charset="0"/>
            </a:endParaRPr>
          </a:p>
          <a:p>
            <a:pPr>
              <a:buNone/>
            </a:pPr>
            <a:r>
              <a:rPr lang="en-US" sz="1800" dirty="0" smtClean="0">
                <a:solidFill>
                  <a:schemeClr val="bg1"/>
                </a:solidFill>
                <a:latin typeface="Arial" pitchFamily="34" charset="0"/>
                <a:cs typeface="Arial" pitchFamily="34" charset="0"/>
              </a:rPr>
              <a:t>Pg. 10:   What </a:t>
            </a:r>
            <a:r>
              <a:rPr lang="en-US" sz="1800" dirty="0">
                <a:solidFill>
                  <a:schemeClr val="bg1"/>
                </a:solidFill>
                <a:latin typeface="Arial" pitchFamily="34" charset="0"/>
                <a:cs typeface="Arial" pitchFamily="34" charset="0"/>
              </a:rPr>
              <a:t>does exponential decay mean to you</a:t>
            </a:r>
            <a:r>
              <a:rPr lang="en-US" sz="1800" dirty="0" smtClean="0">
                <a:solidFill>
                  <a:schemeClr val="bg1"/>
                </a:solidFill>
                <a:latin typeface="Arial" pitchFamily="34" charset="0"/>
                <a:cs typeface="Arial" pitchFamily="34" charset="0"/>
              </a:rPr>
              <a:t>? </a:t>
            </a:r>
            <a:r>
              <a:rPr lang="en-US" sz="1800" dirty="0">
                <a:solidFill>
                  <a:schemeClr val="bg1"/>
                </a:solidFill>
                <a:latin typeface="Arial" pitchFamily="34" charset="0"/>
                <a:cs typeface="Arial" pitchFamily="34" charset="0"/>
              </a:rPr>
              <a:t> </a:t>
            </a:r>
            <a:r>
              <a:rPr lang="en-US" sz="1800" dirty="0" smtClean="0">
                <a:solidFill>
                  <a:schemeClr val="bg1"/>
                </a:solidFill>
                <a:latin typeface="Arial" pitchFamily="34" charset="0"/>
                <a:cs typeface="Arial" pitchFamily="34" charset="0"/>
              </a:rPr>
              <a:t> Summarize in 3-5 sentences.</a:t>
            </a:r>
            <a:endParaRPr lang="en-US" sz="1800" dirty="0">
              <a:solidFill>
                <a:schemeClr val="bg1"/>
              </a:solidFill>
              <a:latin typeface="Arial" pitchFamily="34" charset="0"/>
              <a:cs typeface="Arial" pitchFamily="34" charset="0"/>
            </a:endParaRPr>
          </a:p>
          <a:p>
            <a:pPr algn="ctr">
              <a:buNone/>
            </a:pPr>
            <a:r>
              <a:rPr lang="en-US" sz="1800" dirty="0" smtClean="0">
                <a:solidFill>
                  <a:schemeClr val="tx2">
                    <a:lumMod val="50000"/>
                  </a:schemeClr>
                </a:solidFill>
                <a:latin typeface="Lucida Handwriting" pitchFamily="66" charset="0"/>
              </a:rPr>
              <a:t>N</a:t>
            </a:r>
            <a:r>
              <a:rPr lang="en-US" sz="1600" dirty="0" smtClean="0">
                <a:solidFill>
                  <a:schemeClr val="tx2">
                    <a:lumMod val="50000"/>
                  </a:schemeClr>
                </a:solidFill>
                <a:latin typeface="Lucida Handwriting" pitchFamily="66" charset="0"/>
              </a:rPr>
              <a:t>ote:  For pages 9 and 10, be sure to include practical applications and how to identify growth or decay without graphing.</a:t>
            </a:r>
            <a:endParaRPr lang="en-US" sz="1600" dirty="0">
              <a:solidFill>
                <a:schemeClr val="tx2">
                  <a:lumMod val="50000"/>
                </a:schemeClr>
              </a:solidFill>
              <a:latin typeface="Lucida Handwriting" pitchFamily="66" charset="0"/>
            </a:endParaRPr>
          </a:p>
        </p:txBody>
      </p:sp>
      <p:pic>
        <p:nvPicPr>
          <p:cNvPr id="4" name="Picture 3" descr="MR900434907.JPG">
            <a:hlinkClick r:id="rId2" action="ppaction://hlinksldjump"/>
          </p:cNvPr>
          <p:cNvPicPr>
            <a:picLocks noChangeAspect="1"/>
          </p:cNvPicPr>
          <p:nvPr/>
        </p:nvPicPr>
        <p:blipFill>
          <a:blip r:embed="rId3" cstate="print">
            <a:grayscl/>
            <a:lum bright="-54000" contrast="-43000"/>
          </a:blip>
          <a:stretch>
            <a:fillRect/>
          </a:stretch>
        </p:blipFill>
        <p:spPr>
          <a:xfrm>
            <a:off x="8305800" y="6248400"/>
            <a:ext cx="838200" cy="609600"/>
          </a:xfrm>
          <a:prstGeom prst="rect">
            <a:avLst/>
          </a:prstGeom>
        </p:spPr>
      </p:pic>
      <p:sp>
        <p:nvSpPr>
          <p:cNvPr id="5" name="Down Arrow 4"/>
          <p:cNvSpPr/>
          <p:nvPr/>
        </p:nvSpPr>
        <p:spPr>
          <a:xfrm rot="5400000">
            <a:off x="304800" y="5867402"/>
            <a:ext cx="685799" cy="1295400"/>
          </a:xfrm>
          <a:prstGeom prst="downArrow">
            <a:avLst>
              <a:gd name="adj1" fmla="val 38095"/>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smtClean="0">
                <a:hlinkClick r:id="rId4" action="ppaction://hlinksldjump"/>
              </a:rPr>
              <a:t>BACK</a:t>
            </a:r>
            <a:r>
              <a:rPr lang="en-US" sz="1200" dirty="0" smtClean="0"/>
              <a:t> TO TASK</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accent6"/>
                </a:solidFill>
                <a:latin typeface="AR CHRISTY" pitchFamily="2" charset="0"/>
              </a:rPr>
              <a:t>Resources</a:t>
            </a:r>
            <a:endParaRPr lang="en-US" dirty="0"/>
          </a:p>
        </p:txBody>
      </p:sp>
      <p:sp>
        <p:nvSpPr>
          <p:cNvPr id="3" name="Content Placeholder 2"/>
          <p:cNvSpPr>
            <a:spLocks noGrp="1"/>
          </p:cNvSpPr>
          <p:nvPr>
            <p:ph idx="1"/>
          </p:nvPr>
        </p:nvSpPr>
        <p:spPr>
          <a:xfrm>
            <a:off x="457200" y="762000"/>
            <a:ext cx="8229600" cy="5943600"/>
          </a:xfrm>
          <a:solidFill>
            <a:schemeClr val="tx1">
              <a:lumMod val="50000"/>
              <a:lumOff val="50000"/>
            </a:schemeClr>
          </a:solidFill>
        </p:spPr>
        <p:txBody>
          <a:bodyPr>
            <a:normAutofit fontScale="92500" lnSpcReduction="10000"/>
          </a:bodyPr>
          <a:lstStyle/>
          <a:p>
            <a:pPr>
              <a:buNone/>
            </a:pPr>
            <a:r>
              <a:rPr lang="en-US" sz="1500" dirty="0" smtClean="0">
                <a:latin typeface="AR CHRISTY" pitchFamily="2" charset="0"/>
              </a:rPr>
              <a:t>Videos:</a:t>
            </a:r>
          </a:p>
          <a:p>
            <a:pPr>
              <a:buNone/>
            </a:pPr>
            <a:r>
              <a:rPr lang="en-US" sz="1400" u="sng" dirty="0" smtClean="0">
                <a:latin typeface="Arial" pitchFamily="34" charset="0"/>
                <a:cs typeface="Arial" pitchFamily="34" charset="0"/>
                <a:hlinkClick r:id="rId3"/>
              </a:rPr>
              <a:t>http://www.youtube.com/watch?v=Q1VRXn6zEc0&amp;feature=related</a:t>
            </a:r>
            <a:r>
              <a:rPr lang="en-US" sz="1400" i="1" dirty="0" smtClean="0">
                <a:latin typeface="Arial" pitchFamily="34" charset="0"/>
                <a:cs typeface="Arial" pitchFamily="34" charset="0"/>
              </a:rPr>
              <a:t> </a:t>
            </a:r>
            <a:endParaRPr lang="en-US" sz="1400" dirty="0" smtClean="0">
              <a:latin typeface="Arial" pitchFamily="34" charset="0"/>
              <a:cs typeface="Arial" pitchFamily="34" charset="0"/>
            </a:endParaRPr>
          </a:p>
          <a:p>
            <a:pPr>
              <a:buNone/>
            </a:pPr>
            <a:r>
              <a:rPr lang="en-US" sz="1400" b="1" u="sng" dirty="0" smtClean="0">
                <a:latin typeface="Arial" pitchFamily="34" charset="0"/>
                <a:cs typeface="Arial" pitchFamily="34" charset="0"/>
                <a:hlinkClick r:id="rId4"/>
              </a:rPr>
              <a:t>http://www.youtube.com/watch?v=_8KltTEMUV4&amp;feature=related</a:t>
            </a:r>
            <a:endParaRPr lang="en-US" sz="1400" dirty="0" smtClean="0">
              <a:latin typeface="Arial" pitchFamily="34" charset="0"/>
              <a:cs typeface="Arial" pitchFamily="34" charset="0"/>
            </a:endParaRPr>
          </a:p>
          <a:p>
            <a:pPr>
              <a:buNone/>
            </a:pPr>
            <a:endParaRPr lang="en-US" sz="1400" dirty="0" smtClean="0">
              <a:latin typeface="AR CHRISTY" pitchFamily="2" charset="0"/>
            </a:endParaRPr>
          </a:p>
          <a:p>
            <a:pPr>
              <a:buNone/>
            </a:pPr>
            <a:r>
              <a:rPr lang="en-US" sz="1500" dirty="0" smtClean="0">
                <a:latin typeface="AR CHRISTY" pitchFamily="2" charset="0"/>
              </a:rPr>
              <a:t>Links for Notes:</a:t>
            </a:r>
          </a:p>
          <a:p>
            <a:pPr>
              <a:buNone/>
            </a:pPr>
            <a:r>
              <a:rPr lang="en-US" sz="1400" dirty="0" smtClean="0">
                <a:latin typeface="Arial" pitchFamily="34" charset="0"/>
                <a:cs typeface="Arial" pitchFamily="34" charset="0"/>
              </a:rPr>
              <a:t> </a:t>
            </a:r>
            <a:r>
              <a:rPr lang="en-US" sz="1400" u="sng" dirty="0" smtClean="0">
                <a:solidFill>
                  <a:schemeClr val="bg1"/>
                </a:solidFill>
                <a:latin typeface="Arial" pitchFamily="34" charset="0"/>
                <a:cs typeface="Arial" pitchFamily="34" charset="0"/>
                <a:hlinkClick r:id="rId5"/>
              </a:rPr>
              <a:t>http://www.regentsprep.org/Regents/math/ALGEBRA/AE7/ExpDecayL.htm</a:t>
            </a:r>
            <a:endParaRPr lang="en-US" sz="1400" u="sng" dirty="0" smtClean="0">
              <a:solidFill>
                <a:schemeClr val="bg1"/>
              </a:solidFill>
              <a:latin typeface="Arial" pitchFamily="34" charset="0"/>
              <a:cs typeface="Arial" pitchFamily="34" charset="0"/>
            </a:endParaRPr>
          </a:p>
          <a:p>
            <a:pPr>
              <a:buNone/>
            </a:pPr>
            <a:r>
              <a:rPr lang="en-US" sz="1400" u="sng" dirty="0" smtClean="0">
                <a:solidFill>
                  <a:schemeClr val="bg1"/>
                </a:solidFill>
                <a:latin typeface="Arial" pitchFamily="34" charset="0"/>
                <a:cs typeface="Arial" pitchFamily="34" charset="0"/>
                <a:hlinkClick r:id="rId6"/>
              </a:rPr>
              <a:t>http://www.regentsprep.org/Regents/math/ALGEBRA/AE7/ExpDecayP.htm</a:t>
            </a:r>
            <a:endParaRPr lang="en-US" sz="1400" dirty="0" smtClean="0">
              <a:solidFill>
                <a:schemeClr val="bg1"/>
              </a:solidFill>
              <a:latin typeface="Arial" pitchFamily="34" charset="0"/>
              <a:cs typeface="Arial" pitchFamily="34" charset="0"/>
            </a:endParaRPr>
          </a:p>
          <a:p>
            <a:pPr>
              <a:buNone/>
            </a:pPr>
            <a:r>
              <a:rPr lang="en-US" sz="1400" b="1" u="sng" dirty="0" smtClean="0">
                <a:solidFill>
                  <a:schemeClr val="bg1"/>
                </a:solidFill>
                <a:latin typeface="Arial" pitchFamily="34" charset="0"/>
                <a:cs typeface="Arial" pitchFamily="34" charset="0"/>
                <a:hlinkClick r:id="rId7"/>
              </a:rPr>
              <a:t>http://www.slideshare.net/mcdirector/exponential-growth-decay</a:t>
            </a:r>
            <a:endParaRPr lang="en-US" sz="1400" dirty="0" smtClean="0">
              <a:solidFill>
                <a:schemeClr val="bg1"/>
              </a:solidFill>
              <a:latin typeface="Arial" pitchFamily="34" charset="0"/>
              <a:cs typeface="Arial" pitchFamily="34" charset="0"/>
            </a:endParaRPr>
          </a:p>
          <a:p>
            <a:pPr>
              <a:buNone/>
            </a:pPr>
            <a:r>
              <a:rPr lang="en-US" sz="1400" b="1" u="sng" dirty="0" smtClean="0">
                <a:solidFill>
                  <a:schemeClr val="bg1"/>
                </a:solidFill>
                <a:latin typeface="Arial" pitchFamily="34" charset="0"/>
                <a:cs typeface="Arial" pitchFamily="34" charset="0"/>
                <a:hlinkClick r:id="rId8"/>
              </a:rPr>
              <a:t>http://www.ask.com/questions-about/Exponential-Growth-and-Decay</a:t>
            </a:r>
            <a:endParaRPr lang="en-US" sz="1400" dirty="0" smtClean="0">
              <a:solidFill>
                <a:schemeClr val="bg1"/>
              </a:solidFill>
              <a:latin typeface="Arial" pitchFamily="34" charset="0"/>
              <a:cs typeface="Arial" pitchFamily="34" charset="0"/>
            </a:endParaRPr>
          </a:p>
          <a:p>
            <a:pPr>
              <a:buNone/>
            </a:pPr>
            <a:r>
              <a:rPr lang="en-US" sz="1400" u="sng" dirty="0" smtClean="0">
                <a:solidFill>
                  <a:schemeClr val="bg1"/>
                </a:solidFill>
                <a:latin typeface="Arial" pitchFamily="34" charset="0"/>
                <a:cs typeface="Arial" pitchFamily="34" charset="0"/>
                <a:hlinkClick r:id="rId9"/>
              </a:rPr>
              <a:t>http://hotmath.com/help/gt/genericalg1/section_9_6.html</a:t>
            </a:r>
            <a:endParaRPr lang="en-US" sz="1400" u="sng" dirty="0" smtClean="0">
              <a:solidFill>
                <a:schemeClr val="bg1"/>
              </a:solidFill>
              <a:latin typeface="Arial" pitchFamily="34" charset="0"/>
              <a:cs typeface="Arial" pitchFamily="34" charset="0"/>
            </a:endParaRPr>
          </a:p>
          <a:p>
            <a:pPr>
              <a:buNone/>
            </a:pPr>
            <a:endParaRPr lang="en-US" sz="1400" dirty="0" smtClean="0">
              <a:latin typeface="AR CHRISTY" pitchFamily="2" charset="0"/>
            </a:endParaRPr>
          </a:p>
          <a:p>
            <a:pPr>
              <a:buNone/>
            </a:pPr>
            <a:r>
              <a:rPr lang="en-US" sz="1500" dirty="0" smtClean="0">
                <a:latin typeface="AR CHRISTY" pitchFamily="2" charset="0"/>
              </a:rPr>
              <a:t>Coordinate Plane Graph Paper:</a:t>
            </a:r>
          </a:p>
          <a:p>
            <a:pPr>
              <a:buNone/>
            </a:pPr>
            <a:r>
              <a:rPr lang="en-US" sz="1400" dirty="0" smtClean="0">
                <a:solidFill>
                  <a:schemeClr val="bg1"/>
                </a:solidFill>
                <a:latin typeface="Arial" pitchFamily="34" charset="0"/>
                <a:cs typeface="Arial" pitchFamily="34" charset="0"/>
                <a:hlinkClick r:id="rId10"/>
              </a:rPr>
              <a:t>http://www.docstoc.com/docs/40204103/Coordinate-Grid-Paper</a:t>
            </a:r>
            <a:endParaRPr lang="en-US" sz="1400" dirty="0" smtClean="0">
              <a:solidFill>
                <a:schemeClr val="bg1"/>
              </a:solidFill>
              <a:latin typeface="Arial" pitchFamily="34" charset="0"/>
              <a:cs typeface="Arial" pitchFamily="34" charset="0"/>
            </a:endParaRPr>
          </a:p>
          <a:p>
            <a:pPr>
              <a:buNone/>
            </a:pPr>
            <a:endParaRPr lang="en-US" sz="1500" dirty="0" smtClean="0">
              <a:latin typeface="AR CHRISTY" pitchFamily="2" charset="0"/>
              <a:cs typeface="Arial" pitchFamily="34" charset="0"/>
            </a:endParaRPr>
          </a:p>
          <a:p>
            <a:pPr>
              <a:buNone/>
            </a:pPr>
            <a:r>
              <a:rPr lang="en-US" sz="1500" dirty="0" smtClean="0">
                <a:latin typeface="AR CHRISTY" pitchFamily="2" charset="0"/>
                <a:cs typeface="Arial" pitchFamily="34" charset="0"/>
              </a:rPr>
              <a:t>Images</a:t>
            </a:r>
            <a:r>
              <a:rPr lang="en-US" sz="1400" dirty="0" smtClean="0">
                <a:latin typeface="AR CHRISTY" pitchFamily="2" charset="0"/>
                <a:cs typeface="Arial" pitchFamily="34" charset="0"/>
              </a:rPr>
              <a:t>:</a:t>
            </a:r>
          </a:p>
          <a:p>
            <a:pPr>
              <a:buNone/>
            </a:pPr>
            <a:r>
              <a:rPr lang="en-US" sz="1400" u="sng" dirty="0" smtClean="0">
                <a:hlinkClick r:id="rId11"/>
              </a:rPr>
              <a:t>http</a:t>
            </a:r>
            <a:r>
              <a:rPr lang="en-US" sz="1400" u="sng" dirty="0">
                <a:hlinkClick r:id="rId11"/>
              </a:rPr>
              <a:t>://</a:t>
            </a:r>
            <a:r>
              <a:rPr lang="en-US" sz="1400" u="sng" dirty="0" smtClean="0">
                <a:hlinkClick r:id="rId11"/>
              </a:rPr>
              <a:t>www.bing.com/images/search?q=Exponential+Growth+Graph&amp;FORM=IGRE&amp;qpvt=Exponential+Growth+Graph#</a:t>
            </a:r>
            <a:endParaRPr lang="en-US" sz="1400" dirty="0"/>
          </a:p>
          <a:p>
            <a:pPr>
              <a:buNone/>
            </a:pPr>
            <a:r>
              <a:rPr lang="en-US" sz="1400" u="sng" dirty="0" smtClean="0">
                <a:hlinkClick r:id="rId12"/>
              </a:rPr>
              <a:t>http</a:t>
            </a:r>
            <a:r>
              <a:rPr lang="en-US" sz="1400" u="sng" dirty="0">
                <a:hlinkClick r:id="rId12"/>
              </a:rPr>
              <a:t>://www.bing.com/images/search?q=Exponential+Decay+Graph&amp;form=QBIR&amp;qs=n&amp;sk=&amp;sc=1-23#</a:t>
            </a:r>
            <a:endParaRPr lang="en-US" sz="1400" dirty="0"/>
          </a:p>
          <a:p>
            <a:pPr>
              <a:buNone/>
            </a:pPr>
            <a:endParaRPr lang="en-US" sz="1400" dirty="0" smtClean="0">
              <a:latin typeface="AR CHRISTY" pitchFamily="2" charset="0"/>
              <a:cs typeface="Arial" pitchFamily="34" charset="0"/>
            </a:endParaRPr>
          </a:p>
          <a:p>
            <a:pPr>
              <a:buNone/>
            </a:pPr>
            <a:r>
              <a:rPr lang="en-US" sz="1500" dirty="0" smtClean="0">
                <a:latin typeface="AR CHRISTY" pitchFamily="2" charset="0"/>
                <a:cs typeface="Arial" pitchFamily="34" charset="0"/>
              </a:rPr>
              <a:t>Graphs:</a:t>
            </a:r>
          </a:p>
          <a:p>
            <a:pPr>
              <a:buNone/>
            </a:pPr>
            <a:r>
              <a:rPr lang="en-US" sz="1400" u="sng" dirty="0">
                <a:hlinkClick r:id="rId13"/>
              </a:rPr>
              <a:t>http://coolmath.com/graphit</a:t>
            </a:r>
            <a:r>
              <a:rPr lang="en-US" sz="1400" u="sng" dirty="0" smtClean="0">
                <a:hlinkClick r:id="rId13"/>
              </a:rPr>
              <a:t>/</a:t>
            </a:r>
            <a:endParaRPr lang="en-US" sz="1400" u="sng" dirty="0" smtClean="0"/>
          </a:p>
          <a:p>
            <a:pPr>
              <a:buNone/>
            </a:pPr>
            <a:endParaRPr lang="en-US" sz="1400" dirty="0" smtClean="0">
              <a:latin typeface="AR CHRISTY" pitchFamily="2" charset="0"/>
            </a:endParaRPr>
          </a:p>
          <a:p>
            <a:pPr>
              <a:buNone/>
            </a:pPr>
            <a:r>
              <a:rPr lang="en-US" sz="1500" dirty="0" smtClean="0">
                <a:latin typeface="AR CHRISTY" pitchFamily="2" charset="0"/>
              </a:rPr>
              <a:t>Presentation:</a:t>
            </a:r>
          </a:p>
          <a:p>
            <a:pPr>
              <a:buNone/>
            </a:pPr>
            <a:r>
              <a:rPr lang="en-US" sz="1400" u="sng" dirty="0" smtClean="0">
                <a:hlinkClick r:id="rId14"/>
              </a:rPr>
              <a:t>https</a:t>
            </a:r>
            <a:r>
              <a:rPr lang="en-US" sz="1400" u="sng" dirty="0">
                <a:hlinkClick r:id="rId14"/>
              </a:rPr>
              <a:t>://www.google.com/accounts/ServiceLogin?service=writely&amp;passive=1209600&amp;continue=http://docs.google.com/?hl%3Den%26tab%3Dwo&amp;followup=http://docs.google.com/?</a:t>
            </a:r>
            <a:r>
              <a:rPr lang="en-US" sz="1400" u="sng" dirty="0" smtClean="0">
                <a:hlinkClick r:id="rId14"/>
              </a:rPr>
              <a:t>hl%3Den%26tab%3Dwo&amp;ltmpl=homepage&amp;hl=en</a:t>
            </a:r>
            <a:endParaRPr lang="en-US" sz="1400" u="sng" dirty="0" smtClean="0"/>
          </a:p>
          <a:p>
            <a:pPr>
              <a:buNone/>
            </a:pPr>
            <a:endParaRPr lang="en-US" sz="1400" u="sng" dirty="0" smtClean="0"/>
          </a:p>
          <a:p>
            <a:pPr>
              <a:buNone/>
            </a:pPr>
            <a:r>
              <a:rPr lang="en-US" sz="1500" dirty="0" smtClean="0">
                <a:latin typeface="AR CHRISTY" pitchFamily="2" charset="0"/>
              </a:rPr>
              <a:t>Algebra 1 Textbook</a:t>
            </a:r>
            <a:endParaRPr lang="en-US" sz="1500" dirty="0">
              <a:latin typeface="AR CHRISTY" pitchFamily="2" charset="0"/>
            </a:endParaRPr>
          </a:p>
          <a:p>
            <a:pPr>
              <a:buNone/>
            </a:pPr>
            <a:endParaRPr lang="en-US" sz="1400" dirty="0" smtClean="0">
              <a:latin typeface="AR CHRISTY" pitchFamily="2" charset="0"/>
            </a:endParaRPr>
          </a:p>
          <a:p>
            <a:pPr>
              <a:buNone/>
            </a:pPr>
            <a:endParaRPr lang="en-US" sz="1400" dirty="0" smtClean="0">
              <a:latin typeface="AR CHRISTY" pitchFamily="2" charset="0"/>
            </a:endParaRPr>
          </a:p>
          <a:p>
            <a:pPr>
              <a:buNone/>
            </a:pPr>
            <a:endParaRPr lang="en-US" sz="1400" dirty="0">
              <a:latin typeface="AR CHRISTY" pitchFamily="2" charset="0"/>
            </a:endParaRPr>
          </a:p>
          <a:p>
            <a:pPr>
              <a:buNone/>
            </a:pPr>
            <a:endParaRPr lang="en-US" sz="1400" dirty="0" smtClean="0">
              <a:latin typeface="AR CHRISTY" pitchFamily="2" charset="0"/>
              <a:cs typeface="Arial" pitchFamily="34" charset="0"/>
            </a:endParaRPr>
          </a:p>
          <a:p>
            <a:pPr>
              <a:buNone/>
            </a:pPr>
            <a:endParaRPr lang="en-US" sz="2000" dirty="0" smtClean="0">
              <a:latin typeface="AR CHRISTY" pitchFamily="2" charset="0"/>
            </a:endParaRPr>
          </a:p>
          <a:p>
            <a:pPr>
              <a:buNone/>
            </a:pPr>
            <a:endParaRPr lang="en-US" sz="2000" dirty="0" smtClean="0">
              <a:latin typeface="AR CHRISTY" pitchFamily="2" charset="0"/>
            </a:endParaRPr>
          </a:p>
          <a:p>
            <a:pPr>
              <a:buNone/>
            </a:pPr>
            <a:endParaRPr lang="en-US" sz="2000" dirty="0" smtClean="0">
              <a:latin typeface="AR CHRISTY" pitchFamily="2" charset="0"/>
            </a:endParaRPr>
          </a:p>
          <a:p>
            <a:pPr>
              <a:buNone/>
            </a:pPr>
            <a:endParaRPr lang="en-US" sz="1500" u="sng" dirty="0" smtClean="0">
              <a:solidFill>
                <a:schemeClr val="bg1"/>
              </a:solidFill>
              <a:latin typeface="Arial" pitchFamily="34" charset="0"/>
              <a:cs typeface="Arial" pitchFamily="34" charset="0"/>
            </a:endParaRPr>
          </a:p>
          <a:p>
            <a:pPr>
              <a:buNone/>
            </a:pPr>
            <a:endParaRPr lang="en-US" sz="1500" dirty="0" smtClean="0">
              <a:solidFill>
                <a:schemeClr val="bg1"/>
              </a:solidFill>
              <a:latin typeface="Arial" pitchFamily="34" charset="0"/>
              <a:cs typeface="Arial" pitchFamily="34" charset="0"/>
            </a:endParaRPr>
          </a:p>
          <a:p>
            <a:pPr>
              <a:buNone/>
            </a:pPr>
            <a:endParaRPr lang="en-US" sz="2000" dirty="0" smtClean="0">
              <a:latin typeface="AR CHRISTY" pitchFamily="2" charset="0"/>
            </a:endParaRPr>
          </a:p>
          <a:p>
            <a:pPr>
              <a:buNone/>
            </a:pPr>
            <a:endParaRPr lang="en-US" sz="2000" dirty="0" smtClean="0">
              <a:latin typeface="AR CHRISTY" pitchFamily="2" charset="0"/>
            </a:endParaRPr>
          </a:p>
          <a:p>
            <a:pPr>
              <a:buNone/>
            </a:pPr>
            <a:endParaRPr lang="en-US" sz="2000" dirty="0" smtClean="0">
              <a:latin typeface="AR CHRISTY" pitchFamily="2" charset="0"/>
            </a:endParaRPr>
          </a:p>
          <a:p>
            <a:pPr>
              <a:buNone/>
            </a:pPr>
            <a:endParaRPr lang="en-US" sz="2000" dirty="0">
              <a:latin typeface="AR CHRISTY" pitchFamily="2" charset="0"/>
            </a:endParaRPr>
          </a:p>
        </p:txBody>
      </p:sp>
      <p:pic>
        <p:nvPicPr>
          <p:cNvPr id="1027" name="Picture 3" descr="C:\Users\Marcia\Pictures\MR900399981.JPG"/>
          <p:cNvPicPr>
            <a:picLocks noChangeAspect="1" noChangeArrowheads="1"/>
          </p:cNvPicPr>
          <p:nvPr/>
        </p:nvPicPr>
        <p:blipFill>
          <a:blip r:embed="rId15" cstate="print">
            <a:lum bright="-24000" contrast="-66000"/>
          </a:blip>
          <a:srcRect/>
          <a:stretch>
            <a:fillRect/>
          </a:stretch>
        </p:blipFill>
        <p:spPr bwMode="auto">
          <a:xfrm>
            <a:off x="6858000" y="1295400"/>
            <a:ext cx="1219200" cy="1219200"/>
          </a:xfrm>
          <a:prstGeom prst="rect">
            <a:avLst/>
          </a:prstGeom>
          <a:noFill/>
        </p:spPr>
      </p:pic>
      <p:pic>
        <p:nvPicPr>
          <p:cNvPr id="1030" name="Picture 6" descr="C:\Users\Marcia\Pictures\MR900048345.JPG"/>
          <p:cNvPicPr>
            <a:picLocks noChangeAspect="1" noChangeArrowheads="1"/>
          </p:cNvPicPr>
          <p:nvPr/>
        </p:nvPicPr>
        <p:blipFill>
          <a:blip r:embed="rId16" cstate="print">
            <a:lum bright="-24000" contrast="-66000"/>
          </a:blip>
          <a:srcRect/>
          <a:stretch>
            <a:fillRect/>
          </a:stretch>
        </p:blipFill>
        <p:spPr bwMode="auto">
          <a:xfrm>
            <a:off x="2438400" y="6096000"/>
            <a:ext cx="990600" cy="609600"/>
          </a:xfrm>
          <a:prstGeom prst="rect">
            <a:avLst/>
          </a:prstGeom>
          <a:noFill/>
        </p:spPr>
      </p:pic>
      <p:pic>
        <p:nvPicPr>
          <p:cNvPr id="9" name="Picture 8" descr="MR900434907.JPG">
            <a:hlinkClick r:id="rId17" action="ppaction://hlinksldjump"/>
          </p:cNvPr>
          <p:cNvPicPr>
            <a:picLocks noChangeAspect="1"/>
          </p:cNvPicPr>
          <p:nvPr/>
        </p:nvPicPr>
        <p:blipFill>
          <a:blip r:embed="rId18" cstate="print">
            <a:grayscl/>
            <a:lum bright="-54000" contrast="-43000"/>
          </a:blip>
          <a:stretch>
            <a:fillRect/>
          </a:stretch>
        </p:blipFill>
        <p:spPr>
          <a:xfrm>
            <a:off x="8305800" y="6248400"/>
            <a:ext cx="838200" cy="609600"/>
          </a:xfrm>
          <a:prstGeom prst="rect">
            <a:avLst/>
          </a:prstGeom>
        </p:spPr>
      </p:pic>
      <p:sp>
        <p:nvSpPr>
          <p:cNvPr id="7" name="Down Arrow 6"/>
          <p:cNvSpPr/>
          <p:nvPr/>
        </p:nvSpPr>
        <p:spPr>
          <a:xfrm rot="16200000">
            <a:off x="266700" y="6134100"/>
            <a:ext cx="457200" cy="9906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200" dirty="0" smtClean="0">
                <a:hlinkClick r:id="rId19" action="ppaction://hlinksldjump"/>
              </a:rPr>
              <a:t>PROCESS-1</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68362"/>
          </a:xfrm>
        </p:spPr>
        <p:txBody>
          <a:bodyPr/>
          <a:lstStyle/>
          <a:p>
            <a:r>
              <a:rPr lang="en-US" dirty="0" smtClean="0">
                <a:solidFill>
                  <a:schemeClr val="accent6"/>
                </a:solidFill>
                <a:latin typeface="AR CHRISTY" pitchFamily="2" charset="0"/>
              </a:rPr>
              <a:t>Process- Part 1</a:t>
            </a:r>
            <a:endParaRPr lang="en-US" dirty="0">
              <a:solidFill>
                <a:schemeClr val="accent6"/>
              </a:solidFill>
              <a:latin typeface="AR CHRISTY" pitchFamily="2" charset="0"/>
            </a:endParaRPr>
          </a:p>
        </p:txBody>
      </p:sp>
      <p:sp>
        <p:nvSpPr>
          <p:cNvPr id="3" name="Content Placeholder 2"/>
          <p:cNvSpPr>
            <a:spLocks noGrp="1"/>
          </p:cNvSpPr>
          <p:nvPr>
            <p:ph idx="1"/>
          </p:nvPr>
        </p:nvSpPr>
        <p:spPr>
          <a:xfrm>
            <a:off x="990600" y="1066800"/>
            <a:ext cx="7239000" cy="5562600"/>
          </a:xfrm>
          <a:solidFill>
            <a:schemeClr val="tx1">
              <a:lumMod val="50000"/>
              <a:lumOff val="50000"/>
            </a:schemeClr>
          </a:solidFill>
        </p:spPr>
        <p:txBody>
          <a:bodyPr>
            <a:normAutofit fontScale="92500" lnSpcReduction="10000"/>
          </a:bodyPr>
          <a:lstStyle/>
          <a:p>
            <a:pPr>
              <a:buNone/>
            </a:pPr>
            <a:r>
              <a:rPr lang="en-US" sz="2000" dirty="0" smtClean="0">
                <a:solidFill>
                  <a:schemeClr val="bg1"/>
                </a:solidFill>
                <a:latin typeface="Arial" pitchFamily="34" charset="0"/>
                <a:cs typeface="Arial" pitchFamily="34" charset="0"/>
              </a:rPr>
              <a:t>The class will be split into groups of five.  Within your group,</a:t>
            </a:r>
          </a:p>
          <a:p>
            <a:pPr>
              <a:buNone/>
            </a:pPr>
            <a:r>
              <a:rPr lang="en-US" sz="2000" dirty="0">
                <a:solidFill>
                  <a:schemeClr val="bg1"/>
                </a:solidFill>
                <a:latin typeface="Arial" pitchFamily="34" charset="0"/>
                <a:cs typeface="Arial" pitchFamily="34" charset="0"/>
              </a:rPr>
              <a:t>y</a:t>
            </a:r>
            <a:r>
              <a:rPr lang="en-US" sz="2000" dirty="0" smtClean="0">
                <a:solidFill>
                  <a:schemeClr val="bg1"/>
                </a:solidFill>
                <a:latin typeface="Arial" pitchFamily="34" charset="0"/>
                <a:cs typeface="Arial" pitchFamily="34" charset="0"/>
              </a:rPr>
              <a:t>ou will then assume one of the </a:t>
            </a:r>
            <a:r>
              <a:rPr lang="en-US" sz="2000" b="1" u="sng" dirty="0" smtClean="0">
                <a:solidFill>
                  <a:schemeClr val="tx2">
                    <a:lumMod val="50000"/>
                  </a:schemeClr>
                </a:solidFill>
                <a:latin typeface="Arial" pitchFamily="34" charset="0"/>
                <a:cs typeface="Arial" pitchFamily="34" charset="0"/>
              </a:rPr>
              <a:t>positions</a:t>
            </a:r>
            <a:r>
              <a:rPr lang="en-US" sz="2000" dirty="0" smtClean="0">
                <a:solidFill>
                  <a:schemeClr val="bg1"/>
                </a:solidFill>
                <a:latin typeface="Arial" pitchFamily="34" charset="0"/>
                <a:cs typeface="Arial" pitchFamily="34" charset="0"/>
              </a:rPr>
              <a:t> in your army.  </a:t>
            </a:r>
            <a:endParaRPr lang="en-US" sz="2000" dirty="0">
              <a:solidFill>
                <a:schemeClr val="bg1"/>
              </a:solidFill>
              <a:latin typeface="Arial" pitchFamily="34" charset="0"/>
              <a:cs typeface="Arial" pitchFamily="34" charset="0"/>
            </a:endParaRPr>
          </a:p>
          <a:p>
            <a:pPr>
              <a:buNone/>
            </a:pPr>
            <a:endParaRPr lang="en-US" sz="2000" dirty="0" smtClean="0">
              <a:solidFill>
                <a:schemeClr val="tx2">
                  <a:lumMod val="50000"/>
                </a:schemeClr>
              </a:solidFill>
              <a:latin typeface="Arial" pitchFamily="34" charset="0"/>
              <a:cs typeface="Arial" pitchFamily="34" charset="0"/>
            </a:endParaRPr>
          </a:p>
          <a:p>
            <a:pPr>
              <a:buNone/>
            </a:pPr>
            <a:r>
              <a:rPr lang="en-US" sz="2000" dirty="0">
                <a:solidFill>
                  <a:schemeClr val="bg1"/>
                </a:solidFill>
                <a:latin typeface="Arial" pitchFamily="34" charset="0"/>
                <a:cs typeface="Arial" pitchFamily="34" charset="0"/>
              </a:rPr>
              <a:t>C</a:t>
            </a:r>
            <a:r>
              <a:rPr lang="en-US" sz="2000" dirty="0" smtClean="0">
                <a:solidFill>
                  <a:schemeClr val="bg1"/>
                </a:solidFill>
                <a:latin typeface="Arial" pitchFamily="34" charset="0"/>
                <a:cs typeface="Arial" pitchFamily="34" charset="0"/>
              </a:rPr>
              <a:t>omplete </a:t>
            </a:r>
            <a:r>
              <a:rPr lang="en-US" sz="2000" dirty="0">
                <a:solidFill>
                  <a:schemeClr val="bg1"/>
                </a:solidFill>
                <a:latin typeface="Arial" pitchFamily="34" charset="0"/>
                <a:cs typeface="Arial" pitchFamily="34" charset="0"/>
              </a:rPr>
              <a:t>the activity on page 476 of </a:t>
            </a:r>
            <a:r>
              <a:rPr lang="en-US" sz="2000" dirty="0" smtClean="0">
                <a:solidFill>
                  <a:schemeClr val="bg1"/>
                </a:solidFill>
                <a:latin typeface="Arial" pitchFamily="34" charset="0"/>
                <a:cs typeface="Arial" pitchFamily="34" charset="0"/>
              </a:rPr>
              <a:t>your textbook. </a:t>
            </a:r>
            <a:r>
              <a:rPr lang="en-US" sz="2000" dirty="0">
                <a:solidFill>
                  <a:schemeClr val="bg1"/>
                </a:solidFill>
                <a:latin typeface="Arial" pitchFamily="34" charset="0"/>
                <a:cs typeface="Arial" pitchFamily="34" charset="0"/>
              </a:rPr>
              <a:t> </a:t>
            </a:r>
            <a:r>
              <a:rPr lang="en-US" sz="2000" dirty="0" smtClean="0">
                <a:solidFill>
                  <a:schemeClr val="bg1"/>
                </a:solidFill>
                <a:latin typeface="Arial" pitchFamily="34" charset="0"/>
                <a:cs typeface="Arial" pitchFamily="34" charset="0"/>
              </a:rPr>
              <a:t>This activity will help you </a:t>
            </a:r>
            <a:r>
              <a:rPr lang="en-US" sz="2000" dirty="0">
                <a:solidFill>
                  <a:schemeClr val="bg1"/>
                </a:solidFill>
                <a:latin typeface="Arial" pitchFamily="34" charset="0"/>
                <a:cs typeface="Arial" pitchFamily="34" charset="0"/>
              </a:rPr>
              <a:t>better understand the differences between linear and exponential.  The results of this activity will be page 2 in </a:t>
            </a:r>
            <a:r>
              <a:rPr lang="en-US" sz="2000" dirty="0" smtClean="0">
                <a:solidFill>
                  <a:schemeClr val="bg1"/>
                </a:solidFill>
                <a:latin typeface="Arial" pitchFamily="34" charset="0"/>
                <a:cs typeface="Arial" pitchFamily="34" charset="0"/>
              </a:rPr>
              <a:t>your </a:t>
            </a:r>
            <a:r>
              <a:rPr lang="en-US" sz="2000" dirty="0">
                <a:solidFill>
                  <a:schemeClr val="bg1"/>
                </a:solidFill>
                <a:latin typeface="Arial" pitchFamily="34" charset="0"/>
                <a:cs typeface="Arial" pitchFamily="34" charset="0"/>
              </a:rPr>
              <a:t>guide.  </a:t>
            </a:r>
            <a:endParaRPr lang="en-US" sz="2000" dirty="0" smtClean="0">
              <a:solidFill>
                <a:schemeClr val="bg1"/>
              </a:solidFill>
              <a:latin typeface="Arial" pitchFamily="34" charset="0"/>
              <a:cs typeface="Arial" pitchFamily="34" charset="0"/>
            </a:endParaRPr>
          </a:p>
          <a:p>
            <a:pPr>
              <a:buNone/>
            </a:pPr>
            <a:endParaRPr lang="en-US" sz="2000" dirty="0" smtClean="0">
              <a:solidFill>
                <a:schemeClr val="bg1"/>
              </a:solidFill>
              <a:latin typeface="Arial" pitchFamily="34" charset="0"/>
              <a:cs typeface="Arial" pitchFamily="34" charset="0"/>
            </a:endParaRPr>
          </a:p>
          <a:p>
            <a:pPr>
              <a:buNone/>
            </a:pPr>
            <a:r>
              <a:rPr lang="en-US" sz="2000" dirty="0" smtClean="0">
                <a:solidFill>
                  <a:schemeClr val="bg1"/>
                </a:solidFill>
                <a:latin typeface="Arial" pitchFamily="34" charset="0"/>
                <a:cs typeface="Arial" pitchFamily="34" charset="0"/>
              </a:rPr>
              <a:t>Use this link for the graphs you need to complete in the activity. </a:t>
            </a:r>
          </a:p>
          <a:p>
            <a:pPr algn="ctr">
              <a:buNone/>
            </a:pPr>
            <a:r>
              <a:rPr lang="en-US" sz="2000" dirty="0" smtClean="0">
                <a:solidFill>
                  <a:schemeClr val="bg1"/>
                </a:solidFill>
                <a:latin typeface="Arial" pitchFamily="34" charset="0"/>
                <a:cs typeface="Arial" pitchFamily="34" charset="0"/>
                <a:hlinkClick r:id="rId2"/>
              </a:rPr>
              <a:t>http://www.docstoc.com/docs/40204103/Coordinate-Grid-Paper</a:t>
            </a:r>
            <a:endParaRPr lang="en-US" sz="2000" dirty="0" smtClean="0">
              <a:solidFill>
                <a:schemeClr val="bg1"/>
              </a:solidFill>
              <a:latin typeface="Arial" pitchFamily="34" charset="0"/>
              <a:cs typeface="Arial" pitchFamily="34" charset="0"/>
            </a:endParaRPr>
          </a:p>
          <a:p>
            <a:pPr>
              <a:buNone/>
            </a:pPr>
            <a:endParaRPr lang="en-US" sz="2000" dirty="0">
              <a:solidFill>
                <a:schemeClr val="bg1"/>
              </a:solidFill>
              <a:latin typeface="Arial" pitchFamily="34" charset="0"/>
              <a:cs typeface="Arial" pitchFamily="34" charset="0"/>
            </a:endParaRPr>
          </a:p>
          <a:p>
            <a:pPr>
              <a:buNone/>
            </a:pPr>
            <a:r>
              <a:rPr lang="en-US" sz="2000" dirty="0" smtClean="0">
                <a:solidFill>
                  <a:schemeClr val="bg1"/>
                </a:solidFill>
                <a:latin typeface="Arial" pitchFamily="34" charset="0"/>
                <a:cs typeface="Arial" pitchFamily="34" charset="0"/>
              </a:rPr>
              <a:t>  </a:t>
            </a:r>
            <a:endParaRPr lang="en-US" sz="2000" dirty="0">
              <a:solidFill>
                <a:schemeClr val="bg1"/>
              </a:solidFill>
              <a:latin typeface="Arial" pitchFamily="34" charset="0"/>
              <a:cs typeface="Arial" pitchFamily="34" charset="0"/>
            </a:endParaRPr>
          </a:p>
          <a:p>
            <a:pPr>
              <a:buNone/>
            </a:pPr>
            <a:r>
              <a:rPr lang="en-US" sz="2000" dirty="0">
                <a:solidFill>
                  <a:schemeClr val="bg1"/>
                </a:solidFill>
                <a:latin typeface="Arial" pitchFamily="34" charset="0"/>
                <a:cs typeface="Arial" pitchFamily="34" charset="0"/>
              </a:rPr>
              <a:t>Once the group activity is </a:t>
            </a:r>
            <a:r>
              <a:rPr lang="en-US" sz="2000" dirty="0" smtClean="0">
                <a:solidFill>
                  <a:schemeClr val="bg1"/>
                </a:solidFill>
                <a:latin typeface="Arial" pitchFamily="34" charset="0"/>
                <a:cs typeface="Arial" pitchFamily="34" charset="0"/>
              </a:rPr>
              <a:t>complete</a:t>
            </a:r>
            <a:r>
              <a:rPr lang="en-US" sz="2000" dirty="0">
                <a:solidFill>
                  <a:schemeClr val="bg1"/>
                </a:solidFill>
                <a:latin typeface="Arial" pitchFamily="34" charset="0"/>
                <a:cs typeface="Arial" pitchFamily="34" charset="0"/>
              </a:rPr>
              <a:t>,</a:t>
            </a:r>
            <a:r>
              <a:rPr lang="en-US" sz="2000" dirty="0" smtClean="0">
                <a:solidFill>
                  <a:schemeClr val="bg1"/>
                </a:solidFill>
                <a:latin typeface="Arial" pitchFamily="34" charset="0"/>
                <a:cs typeface="Arial" pitchFamily="34" charset="0"/>
              </a:rPr>
              <a:t> </a:t>
            </a:r>
            <a:r>
              <a:rPr lang="en-US" sz="2000" dirty="0">
                <a:solidFill>
                  <a:schemeClr val="bg1"/>
                </a:solidFill>
                <a:latin typeface="Arial" pitchFamily="34" charset="0"/>
                <a:cs typeface="Arial" pitchFamily="34" charset="0"/>
              </a:rPr>
              <a:t>review pages 477-496 in </a:t>
            </a:r>
            <a:r>
              <a:rPr lang="en-US" sz="2000" dirty="0" smtClean="0">
                <a:solidFill>
                  <a:schemeClr val="bg1"/>
                </a:solidFill>
                <a:latin typeface="Arial" pitchFamily="34" charset="0"/>
                <a:cs typeface="Arial" pitchFamily="34" charset="0"/>
              </a:rPr>
              <a:t>your </a:t>
            </a:r>
            <a:r>
              <a:rPr lang="en-US" sz="2000" dirty="0">
                <a:solidFill>
                  <a:schemeClr val="bg1"/>
                </a:solidFill>
                <a:latin typeface="Arial" pitchFamily="34" charset="0"/>
                <a:cs typeface="Arial" pitchFamily="34" charset="0"/>
              </a:rPr>
              <a:t>textbook.  T</a:t>
            </a:r>
            <a:r>
              <a:rPr lang="en-US" sz="2000" dirty="0" smtClean="0">
                <a:solidFill>
                  <a:schemeClr val="bg1"/>
                </a:solidFill>
                <a:latin typeface="Arial" pitchFamily="34" charset="0"/>
                <a:cs typeface="Arial" pitchFamily="34" charset="0"/>
              </a:rPr>
              <a:t>ake </a:t>
            </a:r>
            <a:r>
              <a:rPr lang="en-US" sz="2000" dirty="0">
                <a:solidFill>
                  <a:schemeClr val="bg1"/>
                </a:solidFill>
                <a:latin typeface="Arial" pitchFamily="34" charset="0"/>
                <a:cs typeface="Arial" pitchFamily="34" charset="0"/>
              </a:rPr>
              <a:t>notes on </a:t>
            </a:r>
            <a:r>
              <a:rPr lang="en-US" sz="2000" dirty="0" smtClean="0">
                <a:solidFill>
                  <a:schemeClr val="bg1"/>
                </a:solidFill>
                <a:latin typeface="Arial" pitchFamily="34" charset="0"/>
                <a:cs typeface="Arial" pitchFamily="34" charset="0"/>
              </a:rPr>
              <a:t>these </a:t>
            </a:r>
            <a:r>
              <a:rPr lang="en-US" sz="2000" dirty="0">
                <a:solidFill>
                  <a:schemeClr val="bg1"/>
                </a:solidFill>
                <a:latin typeface="Arial" pitchFamily="34" charset="0"/>
                <a:cs typeface="Arial" pitchFamily="34" charset="0"/>
              </a:rPr>
              <a:t>pages including the important information that </a:t>
            </a:r>
            <a:r>
              <a:rPr lang="en-US" sz="2000" dirty="0" smtClean="0">
                <a:solidFill>
                  <a:schemeClr val="bg1"/>
                </a:solidFill>
                <a:latin typeface="Arial" pitchFamily="34" charset="0"/>
                <a:cs typeface="Arial" pitchFamily="34" charset="0"/>
              </a:rPr>
              <a:t>you may need </a:t>
            </a:r>
            <a:r>
              <a:rPr lang="en-US" sz="2000" dirty="0">
                <a:solidFill>
                  <a:schemeClr val="bg1"/>
                </a:solidFill>
                <a:latin typeface="Arial" pitchFamily="34" charset="0"/>
                <a:cs typeface="Arial" pitchFamily="34" charset="0"/>
              </a:rPr>
              <a:t>for </a:t>
            </a:r>
            <a:r>
              <a:rPr lang="en-US" sz="2000" dirty="0" smtClean="0">
                <a:solidFill>
                  <a:schemeClr val="bg1"/>
                </a:solidFill>
                <a:latin typeface="Arial" pitchFamily="34" charset="0"/>
                <a:cs typeface="Arial" pitchFamily="34" charset="0"/>
              </a:rPr>
              <a:t>the </a:t>
            </a:r>
            <a:r>
              <a:rPr lang="en-US" sz="2000" dirty="0">
                <a:solidFill>
                  <a:schemeClr val="bg1"/>
                </a:solidFill>
                <a:latin typeface="Arial" pitchFamily="34" charset="0"/>
                <a:cs typeface="Arial" pitchFamily="34" charset="0"/>
              </a:rPr>
              <a:t>slide presentation.  Also take note on the exponential growth and decay formulas as seen on page 477 and page 484.  Those are the formulas that will be used in the presentation</a:t>
            </a:r>
            <a:r>
              <a:rPr lang="en-US" sz="2000" dirty="0" smtClean="0">
                <a:solidFill>
                  <a:schemeClr val="bg1"/>
                </a:solidFill>
                <a:latin typeface="Arial" pitchFamily="34" charset="0"/>
                <a:cs typeface="Arial" pitchFamily="34" charset="0"/>
              </a:rPr>
              <a:t>.</a:t>
            </a:r>
            <a:r>
              <a:rPr lang="en-US" sz="2000" dirty="0">
                <a:solidFill>
                  <a:schemeClr val="bg1"/>
                </a:solidFill>
                <a:latin typeface="Arial" pitchFamily="34" charset="0"/>
                <a:cs typeface="Arial" pitchFamily="34" charset="0"/>
              </a:rPr>
              <a:t> </a:t>
            </a:r>
          </a:p>
        </p:txBody>
      </p:sp>
      <p:pic>
        <p:nvPicPr>
          <p:cNvPr id="12" name="Picture 11" descr="MR900136325.JPG"/>
          <p:cNvPicPr>
            <a:picLocks noChangeAspect="1"/>
          </p:cNvPicPr>
          <p:nvPr/>
        </p:nvPicPr>
        <p:blipFill>
          <a:blip r:embed="rId3" cstate="print">
            <a:lum bright="-50000" contrast="-9000"/>
          </a:blip>
          <a:stretch>
            <a:fillRect/>
          </a:stretch>
        </p:blipFill>
        <p:spPr>
          <a:xfrm>
            <a:off x="7467600" y="304800"/>
            <a:ext cx="1524000" cy="1524000"/>
          </a:xfrm>
          <a:prstGeom prst="rect">
            <a:avLst/>
          </a:prstGeom>
          <a:ln>
            <a:noFill/>
          </a:ln>
          <a:effectLst>
            <a:softEdge rad="112500"/>
          </a:effectLst>
        </p:spPr>
        <p:style>
          <a:lnRef idx="1">
            <a:schemeClr val="dk1"/>
          </a:lnRef>
          <a:fillRef idx="2">
            <a:schemeClr val="dk1"/>
          </a:fillRef>
          <a:effectRef idx="1">
            <a:schemeClr val="dk1"/>
          </a:effectRef>
          <a:fontRef idx="minor">
            <a:schemeClr val="dk1"/>
          </a:fontRef>
        </p:style>
      </p:pic>
      <p:pic>
        <p:nvPicPr>
          <p:cNvPr id="13" name="Picture 6" descr="C:\Users\Marcia\Pictures\MR900048345.JPG"/>
          <p:cNvPicPr>
            <a:picLocks noChangeAspect="1" noChangeArrowheads="1"/>
          </p:cNvPicPr>
          <p:nvPr/>
        </p:nvPicPr>
        <p:blipFill>
          <a:blip r:embed="rId4" cstate="print">
            <a:lum bright="-24000" contrast="-66000"/>
          </a:blip>
          <a:srcRect/>
          <a:stretch>
            <a:fillRect/>
          </a:stretch>
        </p:blipFill>
        <p:spPr bwMode="auto">
          <a:xfrm rot="1301231">
            <a:off x="381000" y="5410200"/>
            <a:ext cx="990600" cy="609600"/>
          </a:xfrm>
          <a:prstGeom prst="rect">
            <a:avLst/>
          </a:prstGeom>
          <a:ln>
            <a:noFill/>
          </a:ln>
          <a:effectLst>
            <a:softEdge rad="112500"/>
          </a:effectLst>
        </p:spPr>
      </p:pic>
      <p:pic>
        <p:nvPicPr>
          <p:cNvPr id="14" name="Picture 13" descr="MR900434907.JPG">
            <a:hlinkClick r:id="rId5" action="ppaction://hlinksldjump"/>
          </p:cNvPr>
          <p:cNvPicPr>
            <a:picLocks noChangeAspect="1"/>
          </p:cNvPicPr>
          <p:nvPr/>
        </p:nvPicPr>
        <p:blipFill>
          <a:blip r:embed="rId6" cstate="print">
            <a:grayscl/>
            <a:lum bright="-54000" contrast="-43000"/>
          </a:blip>
          <a:stretch>
            <a:fillRect/>
          </a:stretch>
        </p:blipFill>
        <p:spPr>
          <a:xfrm>
            <a:off x="8305800" y="6248400"/>
            <a:ext cx="838200" cy="609600"/>
          </a:xfrm>
          <a:prstGeom prst="rect">
            <a:avLst/>
          </a:prstGeom>
        </p:spPr>
      </p:pic>
      <p:sp>
        <p:nvSpPr>
          <p:cNvPr id="7" name="Down Arrow 6"/>
          <p:cNvSpPr/>
          <p:nvPr/>
        </p:nvSpPr>
        <p:spPr>
          <a:xfrm rot="16200000">
            <a:off x="372412" y="5952188"/>
            <a:ext cx="550577" cy="990602"/>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hlinkClick r:id="rId7" action="ppaction://hlinksldjump"/>
              </a:rPr>
              <a:t>PROCESS-2</a:t>
            </a:r>
            <a:endParaRPr lang="en-US" sz="1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dirty="0" smtClean="0">
                <a:solidFill>
                  <a:schemeClr val="accent6">
                    <a:lumMod val="75000"/>
                  </a:schemeClr>
                </a:solidFill>
                <a:latin typeface="AR CHRISTY" pitchFamily="2" charset="0"/>
              </a:rPr>
              <a:t>Positions in your Army</a:t>
            </a:r>
            <a:endParaRPr lang="en-US" dirty="0">
              <a:solidFill>
                <a:schemeClr val="accent6">
                  <a:lumMod val="75000"/>
                </a:schemeClr>
              </a:solidFill>
              <a:latin typeface="AR CHRISTY" pitchFamily="2" charset="0"/>
            </a:endParaRPr>
          </a:p>
        </p:txBody>
      </p:sp>
      <p:sp>
        <p:nvSpPr>
          <p:cNvPr id="3" name="Content Placeholder 2"/>
          <p:cNvSpPr>
            <a:spLocks noGrp="1"/>
          </p:cNvSpPr>
          <p:nvPr>
            <p:ph idx="1"/>
          </p:nvPr>
        </p:nvSpPr>
        <p:spPr>
          <a:xfrm>
            <a:off x="457200" y="914400"/>
            <a:ext cx="8229600" cy="5562600"/>
          </a:xfrm>
          <a:solidFill>
            <a:schemeClr val="tx1">
              <a:lumMod val="50000"/>
              <a:lumOff val="50000"/>
            </a:schemeClr>
          </a:solidFill>
        </p:spPr>
        <p:txBody>
          <a:bodyPr>
            <a:normAutofit fontScale="25000" lnSpcReduction="20000"/>
          </a:bodyPr>
          <a:lstStyle/>
          <a:p>
            <a:pPr>
              <a:buNone/>
            </a:pPr>
            <a:r>
              <a:rPr lang="en-US" sz="7200" u="sng" dirty="0" smtClean="0">
                <a:solidFill>
                  <a:schemeClr val="accent6">
                    <a:lumMod val="60000"/>
                    <a:lumOff val="40000"/>
                  </a:schemeClr>
                </a:solidFill>
                <a:latin typeface="AR CHRISTY" pitchFamily="2" charset="0"/>
                <a:hlinkClick r:id="rId2" action="ppaction://hlinksldjump"/>
              </a:rPr>
              <a:t>Colonel</a:t>
            </a:r>
            <a:r>
              <a:rPr lang="en-US" sz="7200" u="sng" dirty="0" smtClean="0">
                <a:solidFill>
                  <a:schemeClr val="accent6">
                    <a:lumMod val="60000"/>
                    <a:lumOff val="40000"/>
                  </a:schemeClr>
                </a:solidFill>
                <a:latin typeface="AR CHRISTY" pitchFamily="2" charset="0"/>
              </a:rPr>
              <a:t>:</a:t>
            </a:r>
            <a:r>
              <a:rPr lang="en-US" sz="7200" dirty="0"/>
              <a:t>	</a:t>
            </a:r>
            <a:r>
              <a:rPr lang="en-US" sz="7200" dirty="0" smtClean="0"/>
              <a:t>	</a:t>
            </a:r>
            <a:r>
              <a:rPr lang="en-US" sz="7200" dirty="0" smtClean="0">
                <a:solidFill>
                  <a:schemeClr val="bg1"/>
                </a:solidFill>
              </a:rPr>
              <a:t>Your </a:t>
            </a:r>
            <a:r>
              <a:rPr lang="en-US" sz="7200" dirty="0">
                <a:solidFill>
                  <a:schemeClr val="bg1"/>
                </a:solidFill>
              </a:rPr>
              <a:t>job is to create the title page (Slide 1), complete with graphics and a title for your presentation.  You will also be responsible for explaining the differences between exponential growth and decay (Slide 4), including what is meant by decay factor and growth factor.</a:t>
            </a:r>
          </a:p>
          <a:p>
            <a:pPr>
              <a:buNone/>
            </a:pPr>
            <a:r>
              <a:rPr lang="en-US" sz="7200" dirty="0">
                <a:solidFill>
                  <a:schemeClr val="bg1"/>
                </a:solidFill>
              </a:rPr>
              <a:t> </a:t>
            </a:r>
            <a:endParaRPr lang="en-US" sz="7200" u="sng" dirty="0">
              <a:solidFill>
                <a:schemeClr val="bg1"/>
              </a:solidFill>
            </a:endParaRPr>
          </a:p>
          <a:p>
            <a:pPr>
              <a:buNone/>
            </a:pPr>
            <a:r>
              <a:rPr lang="en-US" sz="7200" u="sng" dirty="0" smtClean="0">
                <a:solidFill>
                  <a:schemeClr val="accent6">
                    <a:lumMod val="60000"/>
                    <a:lumOff val="40000"/>
                  </a:schemeClr>
                </a:solidFill>
                <a:latin typeface="AR CHRISTY" pitchFamily="2" charset="0"/>
                <a:hlinkClick r:id="rId3" action="ppaction://hlinksldjump"/>
              </a:rPr>
              <a:t>Lieutenant</a:t>
            </a:r>
            <a:r>
              <a:rPr lang="en-US" sz="7200" u="sng" dirty="0" smtClean="0">
                <a:solidFill>
                  <a:schemeClr val="accent6">
                    <a:lumMod val="60000"/>
                    <a:lumOff val="40000"/>
                  </a:schemeClr>
                </a:solidFill>
                <a:latin typeface="AR CHRISTY" pitchFamily="2" charset="0"/>
              </a:rPr>
              <a:t>:</a:t>
            </a:r>
            <a:r>
              <a:rPr lang="en-US" sz="7200" dirty="0"/>
              <a:t>	</a:t>
            </a:r>
            <a:r>
              <a:rPr lang="en-US" sz="7200" dirty="0">
                <a:solidFill>
                  <a:schemeClr val="bg1"/>
                </a:solidFill>
              </a:rPr>
              <a:t>Your job is to create a set of notes for exponential growth (Slide 2) and exponential decay (Slide 3).  Each of these slides must contain the formulas from the textbook, an explanation of those formulas, and graphics.</a:t>
            </a:r>
          </a:p>
          <a:p>
            <a:pPr>
              <a:buNone/>
            </a:pPr>
            <a:r>
              <a:rPr lang="en-US" sz="7200" u="sng" dirty="0">
                <a:solidFill>
                  <a:schemeClr val="bg1"/>
                </a:solidFill>
              </a:rPr>
              <a:t> </a:t>
            </a:r>
          </a:p>
          <a:p>
            <a:pPr>
              <a:buNone/>
            </a:pPr>
            <a:r>
              <a:rPr lang="en-US" sz="7200" u="sng" dirty="0" smtClean="0">
                <a:solidFill>
                  <a:schemeClr val="accent6">
                    <a:lumMod val="60000"/>
                    <a:lumOff val="40000"/>
                  </a:schemeClr>
                </a:solidFill>
                <a:latin typeface="AR CHRISTY" pitchFamily="2" charset="0"/>
                <a:hlinkClick r:id="rId4" action="ppaction://hlinksldjump"/>
              </a:rPr>
              <a:t>Sergeant</a:t>
            </a:r>
            <a:r>
              <a:rPr lang="en-US" sz="7200" u="sng" dirty="0" smtClean="0">
                <a:solidFill>
                  <a:schemeClr val="accent6">
                    <a:lumMod val="60000"/>
                    <a:lumOff val="40000"/>
                  </a:schemeClr>
                </a:solidFill>
                <a:latin typeface="AR CHRISTY" pitchFamily="2" charset="0"/>
              </a:rPr>
              <a:t>:</a:t>
            </a:r>
            <a:r>
              <a:rPr lang="en-US" sz="7200" dirty="0" smtClean="0">
                <a:solidFill>
                  <a:schemeClr val="accent6">
                    <a:lumMod val="60000"/>
                    <a:lumOff val="40000"/>
                  </a:schemeClr>
                </a:solidFill>
                <a:latin typeface="AR CHRISTY" pitchFamily="2" charset="0"/>
              </a:rPr>
              <a:t>  	</a:t>
            </a:r>
            <a:r>
              <a:rPr lang="en-US" sz="7200" dirty="0" smtClean="0">
                <a:solidFill>
                  <a:schemeClr val="bg1"/>
                </a:solidFill>
              </a:rPr>
              <a:t>Your </a:t>
            </a:r>
            <a:r>
              <a:rPr lang="en-US" sz="7200" dirty="0">
                <a:solidFill>
                  <a:schemeClr val="bg1"/>
                </a:solidFill>
              </a:rPr>
              <a:t>job is to create two exponential growth problems.  Both of the slides must include the story problem, all work needed to complete the problem, an explanation of the answer, an explanation of the steps used to type the problem into the calculator, and a graph of the exponential model.</a:t>
            </a:r>
          </a:p>
          <a:p>
            <a:pPr>
              <a:buNone/>
            </a:pPr>
            <a:r>
              <a:rPr lang="en-US" sz="7200" dirty="0">
                <a:solidFill>
                  <a:schemeClr val="bg1"/>
                </a:solidFill>
              </a:rPr>
              <a:t> </a:t>
            </a:r>
          </a:p>
          <a:p>
            <a:pPr>
              <a:buNone/>
            </a:pPr>
            <a:r>
              <a:rPr lang="en-US" sz="7200" u="sng" dirty="0" smtClean="0">
                <a:solidFill>
                  <a:schemeClr val="accent6">
                    <a:lumMod val="60000"/>
                    <a:lumOff val="40000"/>
                  </a:schemeClr>
                </a:solidFill>
                <a:latin typeface="AR CHRISTY" pitchFamily="2" charset="0"/>
                <a:hlinkClick r:id="rId5" action="ppaction://hlinksldjump"/>
              </a:rPr>
              <a:t>Corporal</a:t>
            </a:r>
            <a:r>
              <a:rPr lang="en-US" sz="7200" u="sng" dirty="0" smtClean="0">
                <a:solidFill>
                  <a:schemeClr val="accent6">
                    <a:lumMod val="60000"/>
                    <a:lumOff val="40000"/>
                  </a:schemeClr>
                </a:solidFill>
              </a:rPr>
              <a:t>:</a:t>
            </a:r>
            <a:r>
              <a:rPr lang="en-US" sz="7200" dirty="0"/>
              <a:t>	</a:t>
            </a:r>
            <a:r>
              <a:rPr lang="en-US" sz="7200" dirty="0" smtClean="0"/>
              <a:t>	</a:t>
            </a:r>
            <a:r>
              <a:rPr lang="en-US" sz="7200" dirty="0" smtClean="0">
                <a:solidFill>
                  <a:schemeClr val="bg1"/>
                </a:solidFill>
              </a:rPr>
              <a:t>Your </a:t>
            </a:r>
            <a:r>
              <a:rPr lang="en-US" sz="7200" dirty="0">
                <a:solidFill>
                  <a:schemeClr val="bg1"/>
                </a:solidFill>
              </a:rPr>
              <a:t>job is to create two exponential decay problems.  Both of the slides must include the story problem, all work needed to complete the problem, an explanation of the answer, an explanation of the steps used to type the problem into the calculator, and a graph of the exponential model.</a:t>
            </a:r>
          </a:p>
          <a:p>
            <a:pPr>
              <a:buNone/>
            </a:pPr>
            <a:r>
              <a:rPr lang="en-US" sz="7200" dirty="0">
                <a:solidFill>
                  <a:schemeClr val="bg1"/>
                </a:solidFill>
              </a:rPr>
              <a:t> </a:t>
            </a:r>
          </a:p>
          <a:p>
            <a:pPr>
              <a:buNone/>
            </a:pPr>
            <a:r>
              <a:rPr lang="en-US" sz="7200" u="sng" dirty="0" smtClean="0">
                <a:solidFill>
                  <a:schemeClr val="accent6">
                    <a:lumMod val="60000"/>
                    <a:lumOff val="40000"/>
                  </a:schemeClr>
                </a:solidFill>
                <a:latin typeface="AR CHRISTY" pitchFamily="2" charset="0"/>
                <a:hlinkClick r:id="rId6" action="ppaction://hlinksldjump"/>
              </a:rPr>
              <a:t>Private</a:t>
            </a:r>
            <a:r>
              <a:rPr lang="en-US" sz="7200" u="sng" dirty="0" smtClean="0">
                <a:solidFill>
                  <a:schemeClr val="accent6">
                    <a:lumMod val="60000"/>
                    <a:lumOff val="40000"/>
                  </a:schemeClr>
                </a:solidFill>
                <a:latin typeface="AR CHRISTY" pitchFamily="2" charset="0"/>
              </a:rPr>
              <a:t>:</a:t>
            </a:r>
            <a:r>
              <a:rPr lang="en-US" sz="7200" dirty="0"/>
              <a:t>	</a:t>
            </a:r>
            <a:r>
              <a:rPr lang="en-US" sz="7200" dirty="0" smtClean="0"/>
              <a:t>	</a:t>
            </a:r>
            <a:r>
              <a:rPr lang="en-US" sz="7200" dirty="0" smtClean="0">
                <a:solidFill>
                  <a:schemeClr val="bg1"/>
                </a:solidFill>
              </a:rPr>
              <a:t>Your </a:t>
            </a:r>
            <a:r>
              <a:rPr lang="en-US" sz="7200" dirty="0">
                <a:solidFill>
                  <a:schemeClr val="bg1"/>
                </a:solidFill>
              </a:rPr>
              <a:t>job is to develop two story problems.  The first (Slide 9) should contain an exponential growth problem.  The second (Slide 10) should contain an exponential decay problem.  Each of these slides should have only the story problem and a graphic that pertains to the story.  </a:t>
            </a:r>
          </a:p>
          <a:p>
            <a:pPr>
              <a:buNone/>
            </a:pPr>
            <a:r>
              <a:rPr lang="en-US" sz="7200" i="1" dirty="0">
                <a:solidFill>
                  <a:schemeClr val="bg1"/>
                </a:solidFill>
              </a:rPr>
              <a:t> </a:t>
            </a:r>
            <a:endParaRPr lang="en-US" sz="7200" dirty="0">
              <a:solidFill>
                <a:schemeClr val="bg1"/>
              </a:solidFill>
            </a:endParaRPr>
          </a:p>
          <a:p>
            <a:pPr>
              <a:buNone/>
            </a:pPr>
            <a:endParaRPr lang="en-US" dirty="0"/>
          </a:p>
        </p:txBody>
      </p:sp>
      <p:pic>
        <p:nvPicPr>
          <p:cNvPr id="4" name="Picture 3" descr="MR900434907.JPG">
            <a:hlinkClick r:id="rId7" action="ppaction://hlinksldjump"/>
          </p:cNvPr>
          <p:cNvPicPr>
            <a:picLocks noChangeAspect="1"/>
          </p:cNvPicPr>
          <p:nvPr/>
        </p:nvPicPr>
        <p:blipFill>
          <a:blip r:embed="rId8" cstate="print">
            <a:grayscl/>
            <a:lum bright="-54000" contrast="-43000"/>
          </a:blip>
          <a:stretch>
            <a:fillRect/>
          </a:stretch>
        </p:blipFill>
        <p:spPr>
          <a:xfrm>
            <a:off x="8389620" y="6248400"/>
            <a:ext cx="754380" cy="609600"/>
          </a:xfrm>
          <a:prstGeom prst="rect">
            <a:avLst/>
          </a:prstGeom>
        </p:spPr>
      </p:pic>
      <p:sp>
        <p:nvSpPr>
          <p:cNvPr id="5" name="Down Arrow 4"/>
          <p:cNvSpPr/>
          <p:nvPr/>
        </p:nvSpPr>
        <p:spPr>
          <a:xfrm rot="5400000">
            <a:off x="220011" y="6087414"/>
            <a:ext cx="550577" cy="9906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hlinkClick r:id="rId9" action="ppaction://hlinksldjump"/>
              </a:rPr>
              <a:t>PROCESS-1</a:t>
            </a:r>
            <a:endParaRPr lang="en-US" sz="1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solidFill>
                  <a:schemeClr val="accent6"/>
                </a:solidFill>
                <a:latin typeface="AR CHRISTY" pitchFamily="2" charset="0"/>
              </a:rPr>
              <a:t>Colonel</a:t>
            </a:r>
            <a:endParaRPr lang="en-US" dirty="0"/>
          </a:p>
        </p:txBody>
      </p:sp>
      <p:sp>
        <p:nvSpPr>
          <p:cNvPr id="3" name="Content Placeholder 2"/>
          <p:cNvSpPr>
            <a:spLocks noGrp="1"/>
          </p:cNvSpPr>
          <p:nvPr>
            <p:ph idx="1"/>
          </p:nvPr>
        </p:nvSpPr>
        <p:spPr>
          <a:xfrm>
            <a:off x="457200" y="1143000"/>
            <a:ext cx="8229600" cy="5410200"/>
          </a:xfrm>
          <a:solidFill>
            <a:schemeClr val="tx1">
              <a:lumMod val="50000"/>
              <a:lumOff val="50000"/>
            </a:schemeClr>
          </a:solidFill>
        </p:spPr>
        <p:txBody>
          <a:bodyPr>
            <a:normAutofit fontScale="62500" lnSpcReduction="20000"/>
          </a:bodyPr>
          <a:lstStyle/>
          <a:p>
            <a:pPr>
              <a:buNone/>
            </a:pPr>
            <a:endParaRPr lang="en-US" dirty="0">
              <a:solidFill>
                <a:schemeClr val="bg2">
                  <a:lumMod val="10000"/>
                </a:schemeClr>
              </a:solidFill>
            </a:endParaRPr>
          </a:p>
          <a:p>
            <a:pPr algn="ctr">
              <a:buNone/>
            </a:pPr>
            <a:r>
              <a:rPr lang="en-US" dirty="0">
                <a:solidFill>
                  <a:schemeClr val="accent4">
                    <a:lumMod val="20000"/>
                    <a:lumOff val="80000"/>
                  </a:schemeClr>
                </a:solidFill>
                <a:latin typeface="Lucida Handwriting" pitchFamily="66" charset="0"/>
              </a:rPr>
              <a:t> </a:t>
            </a:r>
            <a:r>
              <a:rPr lang="en-US" dirty="0" smtClean="0">
                <a:solidFill>
                  <a:schemeClr val="accent4">
                    <a:lumMod val="20000"/>
                    <a:lumOff val="80000"/>
                  </a:schemeClr>
                </a:solidFill>
                <a:latin typeface="Lucida Handwriting" pitchFamily="66" charset="0"/>
              </a:rPr>
              <a:t>You </a:t>
            </a:r>
            <a:r>
              <a:rPr lang="en-US" dirty="0">
                <a:solidFill>
                  <a:schemeClr val="accent4">
                    <a:lumMod val="20000"/>
                    <a:lumOff val="80000"/>
                  </a:schemeClr>
                </a:solidFill>
                <a:latin typeface="Lucida Handwriting" pitchFamily="66" charset="0"/>
              </a:rPr>
              <a:t>will begin the project in Google Presentation:</a:t>
            </a:r>
          </a:p>
          <a:p>
            <a:pPr algn="ctr">
              <a:buNone/>
            </a:pPr>
            <a:r>
              <a:rPr lang="en-US" u="sng" dirty="0">
                <a:solidFill>
                  <a:schemeClr val="bg2">
                    <a:lumMod val="10000"/>
                  </a:schemeClr>
                </a:solidFill>
                <a:hlinkClick r:id="rId2"/>
              </a:rPr>
              <a:t>https://</a:t>
            </a:r>
            <a:r>
              <a:rPr lang="en-US" u="sng" dirty="0" smtClean="0">
                <a:solidFill>
                  <a:schemeClr val="bg2">
                    <a:lumMod val="10000"/>
                  </a:schemeClr>
                </a:solidFill>
                <a:hlinkClick r:id="rId2"/>
              </a:rPr>
              <a:t>www.google.com/accounts/ServiceLogin?service=writely&amp;passive=1209600&amp;continue=http</a:t>
            </a:r>
            <a:r>
              <a:rPr lang="en-US" u="sng" dirty="0">
                <a:solidFill>
                  <a:schemeClr val="bg2">
                    <a:lumMod val="10000"/>
                  </a:schemeClr>
                </a:solidFill>
                <a:hlinkClick r:id="rId2"/>
              </a:rPr>
              <a:t>://docs.google.com/?hl%3Den%26tab%3Dwo&amp;followup=http://docs.google.com/?hl%3Den%26tab%3Dwo&amp;ltmpl=homepage&amp;hl=en</a:t>
            </a:r>
            <a:endParaRPr lang="en-US" dirty="0">
              <a:solidFill>
                <a:schemeClr val="bg2">
                  <a:lumMod val="10000"/>
                </a:schemeClr>
              </a:solidFill>
            </a:endParaRPr>
          </a:p>
          <a:p>
            <a:pPr>
              <a:buNone/>
            </a:pPr>
            <a:r>
              <a:rPr lang="en-US" dirty="0">
                <a:solidFill>
                  <a:schemeClr val="bg2">
                    <a:lumMod val="10000"/>
                  </a:schemeClr>
                </a:solidFill>
              </a:rPr>
              <a:t> </a:t>
            </a:r>
          </a:p>
          <a:p>
            <a:pPr algn="ctr">
              <a:buNone/>
            </a:pPr>
            <a:r>
              <a:rPr lang="en-US" dirty="0">
                <a:solidFill>
                  <a:schemeClr val="accent4">
                    <a:lumMod val="50000"/>
                  </a:schemeClr>
                </a:solidFill>
                <a:latin typeface="Arial" pitchFamily="34" charset="0"/>
                <a:cs typeface="Arial" pitchFamily="34" charset="0"/>
              </a:rPr>
              <a:t>Once you have accessed your account, you will create the title page.  A title for your presentation, the names of your group members, the date, and your class period should appear on this page.</a:t>
            </a:r>
          </a:p>
          <a:p>
            <a:pPr algn="ctr">
              <a:buNone/>
            </a:pPr>
            <a:r>
              <a:rPr lang="en-US" dirty="0">
                <a:solidFill>
                  <a:schemeClr val="bg1"/>
                </a:solidFill>
              </a:rPr>
              <a:t> </a:t>
            </a:r>
          </a:p>
          <a:p>
            <a:pPr algn="ctr">
              <a:buNone/>
            </a:pPr>
            <a:r>
              <a:rPr lang="en-US" dirty="0">
                <a:solidFill>
                  <a:schemeClr val="bg1"/>
                </a:solidFill>
              </a:rPr>
              <a:t>You can find images </a:t>
            </a:r>
            <a:r>
              <a:rPr lang="en-US" dirty="0" smtClean="0">
                <a:solidFill>
                  <a:schemeClr val="bg1"/>
                </a:solidFill>
              </a:rPr>
              <a:t>for your title page by searching:</a:t>
            </a:r>
            <a:endParaRPr lang="en-US" dirty="0">
              <a:solidFill>
                <a:schemeClr val="bg1"/>
              </a:solidFill>
            </a:endParaRPr>
          </a:p>
          <a:p>
            <a:pPr algn="ctr">
              <a:buNone/>
            </a:pPr>
            <a:r>
              <a:rPr lang="en-US" u="sng" dirty="0">
                <a:solidFill>
                  <a:schemeClr val="bg1"/>
                </a:solidFill>
                <a:hlinkClick r:id="rId3"/>
              </a:rPr>
              <a:t>http://www.google.com/imghp?hl=en&amp;tab=wi</a:t>
            </a:r>
            <a:endParaRPr lang="en-US" dirty="0">
              <a:solidFill>
                <a:schemeClr val="bg1"/>
              </a:solidFill>
            </a:endParaRPr>
          </a:p>
          <a:p>
            <a:pPr>
              <a:buNone/>
            </a:pPr>
            <a:r>
              <a:rPr lang="en-US" i="1" dirty="0">
                <a:solidFill>
                  <a:schemeClr val="bg1"/>
                </a:solidFill>
              </a:rPr>
              <a:t> </a:t>
            </a:r>
            <a:endParaRPr lang="en-US" dirty="0">
              <a:solidFill>
                <a:schemeClr val="bg1"/>
              </a:solidFill>
            </a:endParaRPr>
          </a:p>
          <a:p>
            <a:pPr algn="ctr">
              <a:buNone/>
            </a:pPr>
            <a:r>
              <a:rPr lang="en-US" dirty="0">
                <a:solidFill>
                  <a:schemeClr val="bg1"/>
                </a:solidFill>
                <a:latin typeface="Arial" pitchFamily="34" charset="0"/>
                <a:cs typeface="Arial" pitchFamily="34" charset="0"/>
              </a:rPr>
              <a:t>Once your title page is complete, you will then work on slide 4.  This slide should contain information you found on the differences between exponential growth and decay.  Be sure to include the differences you discovered between growth factor and decay factor.</a:t>
            </a:r>
          </a:p>
          <a:p>
            <a:pPr>
              <a:buNone/>
            </a:pPr>
            <a:endParaRPr lang="en-US" dirty="0">
              <a:solidFill>
                <a:schemeClr val="bg1"/>
              </a:solidFill>
            </a:endParaRPr>
          </a:p>
        </p:txBody>
      </p:sp>
      <p:pic>
        <p:nvPicPr>
          <p:cNvPr id="4" name="Picture 3" descr="MR900057681.JPG"/>
          <p:cNvPicPr>
            <a:picLocks noChangeAspect="1"/>
          </p:cNvPicPr>
          <p:nvPr/>
        </p:nvPicPr>
        <p:blipFill>
          <a:blip r:embed="rId4" cstate="print">
            <a:duotone>
              <a:prstClr val="black"/>
              <a:srgbClr val="D9C3A5">
                <a:tint val="50000"/>
                <a:satMod val="180000"/>
              </a:srgbClr>
            </a:duotone>
          </a:blip>
          <a:stretch>
            <a:fillRect/>
          </a:stretch>
        </p:blipFill>
        <p:spPr>
          <a:xfrm>
            <a:off x="7848600" y="152400"/>
            <a:ext cx="1143000" cy="1333500"/>
          </a:xfrm>
          <a:prstGeom prst="rect">
            <a:avLst/>
          </a:prstGeom>
          <a:ln>
            <a:noFill/>
          </a:ln>
          <a:effectLst>
            <a:softEdge rad="112500"/>
          </a:effectLst>
        </p:spPr>
      </p:pic>
      <p:pic>
        <p:nvPicPr>
          <p:cNvPr id="5" name="Picture 4" descr="MR900434907.JPG">
            <a:hlinkClick r:id="rId5" action="ppaction://hlinksldjump"/>
          </p:cNvPr>
          <p:cNvPicPr>
            <a:picLocks noChangeAspect="1"/>
          </p:cNvPicPr>
          <p:nvPr/>
        </p:nvPicPr>
        <p:blipFill>
          <a:blip r:embed="rId6" cstate="print">
            <a:grayscl/>
            <a:lum bright="-54000" contrast="-43000"/>
          </a:blip>
          <a:stretch>
            <a:fillRect/>
          </a:stretch>
        </p:blipFill>
        <p:spPr>
          <a:xfrm>
            <a:off x="8305800" y="6248400"/>
            <a:ext cx="838200" cy="609600"/>
          </a:xfrm>
          <a:prstGeom prst="rect">
            <a:avLst/>
          </a:prstGeom>
        </p:spPr>
      </p:pic>
      <p:sp>
        <p:nvSpPr>
          <p:cNvPr id="6" name="Down Arrow 5"/>
          <p:cNvSpPr/>
          <p:nvPr/>
        </p:nvSpPr>
        <p:spPr>
          <a:xfrm rot="5400000">
            <a:off x="372411" y="5952191"/>
            <a:ext cx="550577" cy="9906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hlinkClick r:id="rId7" action="ppaction://hlinksldjump"/>
              </a:rPr>
              <a:t>PROCESS-1</a:t>
            </a:r>
            <a:endParaRPr lang="en-US" sz="1100" dirty="0"/>
          </a:p>
        </p:txBody>
      </p:sp>
      <p:sp>
        <p:nvSpPr>
          <p:cNvPr id="8" name="Down Arrow 7"/>
          <p:cNvSpPr/>
          <p:nvPr/>
        </p:nvSpPr>
        <p:spPr>
          <a:xfrm rot="5400000">
            <a:off x="381000" y="0"/>
            <a:ext cx="914400" cy="1219200"/>
          </a:xfrm>
          <a:prstGeom prst="downArrow">
            <a:avLst>
              <a:gd name="adj1" fmla="val 38095"/>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smtClean="0">
                <a:hlinkClick r:id="rId8" action="ppaction://hlinksldjump"/>
              </a:rPr>
              <a:t>POSITIONS</a:t>
            </a:r>
            <a:r>
              <a:rPr lang="en-US" sz="1200" dirty="0" smtClean="0"/>
              <a:t> IN YOUR ARMY</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AR CHRISTY" pitchFamily="2" charset="0"/>
              </a:rPr>
              <a:t>Lieutenant</a:t>
            </a:r>
            <a:endParaRPr lang="en-US" dirty="0"/>
          </a:p>
        </p:txBody>
      </p:sp>
      <p:sp>
        <p:nvSpPr>
          <p:cNvPr id="3" name="Content Placeholder 2"/>
          <p:cNvSpPr>
            <a:spLocks noGrp="1"/>
          </p:cNvSpPr>
          <p:nvPr>
            <p:ph idx="1"/>
          </p:nvPr>
        </p:nvSpPr>
        <p:spPr>
          <a:xfrm>
            <a:off x="609600" y="1219200"/>
            <a:ext cx="8077200" cy="5410200"/>
          </a:xfrm>
          <a:solidFill>
            <a:schemeClr val="tx1">
              <a:lumMod val="50000"/>
              <a:lumOff val="50000"/>
            </a:schemeClr>
          </a:solidFill>
        </p:spPr>
        <p:txBody>
          <a:bodyPr>
            <a:normAutofit fontScale="55000" lnSpcReduction="20000"/>
          </a:bodyPr>
          <a:lstStyle/>
          <a:p>
            <a:pPr algn="ctr">
              <a:buNone/>
            </a:pPr>
            <a:r>
              <a:rPr lang="en-US" dirty="0">
                <a:solidFill>
                  <a:schemeClr val="accent6">
                    <a:lumMod val="20000"/>
                    <a:lumOff val="80000"/>
                  </a:schemeClr>
                </a:solidFill>
                <a:latin typeface="Arial" pitchFamily="34" charset="0"/>
                <a:cs typeface="Arial" pitchFamily="34" charset="0"/>
              </a:rPr>
              <a:t>You will design slide 2 that contains notes on exponential growth.  These notes should be the key points found in your </a:t>
            </a:r>
            <a:r>
              <a:rPr lang="en-US" dirty="0" smtClean="0">
                <a:solidFill>
                  <a:schemeClr val="accent6">
                    <a:lumMod val="20000"/>
                    <a:lumOff val="80000"/>
                  </a:schemeClr>
                </a:solidFill>
                <a:latin typeface="Arial" pitchFamily="34" charset="0"/>
                <a:cs typeface="Arial" pitchFamily="34" charset="0"/>
              </a:rPr>
              <a:t>exploration</a:t>
            </a:r>
          </a:p>
          <a:p>
            <a:pPr algn="ctr">
              <a:buNone/>
            </a:pPr>
            <a:r>
              <a:rPr lang="en-US" dirty="0" smtClean="0">
                <a:solidFill>
                  <a:schemeClr val="accent6">
                    <a:lumMod val="20000"/>
                    <a:lumOff val="80000"/>
                  </a:schemeClr>
                </a:solidFill>
                <a:latin typeface="Arial" pitchFamily="34" charset="0"/>
                <a:cs typeface="Arial" pitchFamily="34" charset="0"/>
              </a:rPr>
              <a:t> </a:t>
            </a:r>
            <a:r>
              <a:rPr lang="en-US" dirty="0">
                <a:solidFill>
                  <a:schemeClr val="accent6">
                    <a:lumMod val="20000"/>
                    <a:lumOff val="80000"/>
                  </a:schemeClr>
                </a:solidFill>
                <a:latin typeface="Arial" pitchFamily="34" charset="0"/>
                <a:cs typeface="Arial" pitchFamily="34" charset="0"/>
              </a:rPr>
              <a:t>of the textbook and </a:t>
            </a:r>
            <a:r>
              <a:rPr lang="en-US" dirty="0" smtClean="0">
                <a:solidFill>
                  <a:schemeClr val="accent6">
                    <a:lumMod val="20000"/>
                    <a:lumOff val="80000"/>
                  </a:schemeClr>
                </a:solidFill>
                <a:latin typeface="Arial" pitchFamily="34" charset="0"/>
                <a:cs typeface="Arial" pitchFamily="34" charset="0"/>
              </a:rPr>
              <a:t>the internet links.</a:t>
            </a:r>
          </a:p>
          <a:p>
            <a:pPr algn="ctr">
              <a:buNone/>
            </a:pPr>
            <a:r>
              <a:rPr lang="en-US" dirty="0" smtClean="0"/>
              <a:t> </a:t>
            </a:r>
          </a:p>
          <a:p>
            <a:pPr algn="ctr">
              <a:buNone/>
            </a:pPr>
            <a:r>
              <a:rPr lang="en-US" dirty="0" smtClean="0">
                <a:solidFill>
                  <a:schemeClr val="accent4">
                    <a:lumMod val="50000"/>
                  </a:schemeClr>
                </a:solidFill>
                <a:latin typeface="AR CHRISTY" pitchFamily="2" charset="0"/>
              </a:rPr>
              <a:t>Be </a:t>
            </a:r>
            <a:r>
              <a:rPr lang="en-US" dirty="0">
                <a:solidFill>
                  <a:schemeClr val="accent4">
                    <a:lumMod val="50000"/>
                  </a:schemeClr>
                </a:solidFill>
                <a:latin typeface="AR CHRISTY" pitchFamily="2" charset="0"/>
              </a:rPr>
              <a:t>sure you are using the formula found on </a:t>
            </a:r>
            <a:r>
              <a:rPr lang="en-US" dirty="0" smtClean="0">
                <a:solidFill>
                  <a:schemeClr val="accent4">
                    <a:lumMod val="50000"/>
                  </a:schemeClr>
                </a:solidFill>
                <a:latin typeface="AR CHRISTY" pitchFamily="2" charset="0"/>
              </a:rPr>
              <a:t>p. 477 </a:t>
            </a:r>
            <a:r>
              <a:rPr lang="en-US" dirty="0">
                <a:solidFill>
                  <a:schemeClr val="accent4">
                    <a:lumMod val="50000"/>
                  </a:schemeClr>
                </a:solidFill>
                <a:latin typeface="AR CHRISTY" pitchFamily="2" charset="0"/>
              </a:rPr>
              <a:t>of the text.</a:t>
            </a:r>
          </a:p>
          <a:p>
            <a:pPr algn="ctr">
              <a:buNone/>
            </a:pPr>
            <a:r>
              <a:rPr lang="en-US" dirty="0"/>
              <a:t> </a:t>
            </a:r>
          </a:p>
          <a:p>
            <a:pPr algn="ctr">
              <a:buNone/>
            </a:pPr>
            <a:r>
              <a:rPr lang="en-US" dirty="0">
                <a:solidFill>
                  <a:schemeClr val="accent6">
                    <a:lumMod val="20000"/>
                    <a:lumOff val="80000"/>
                  </a:schemeClr>
                </a:solidFill>
              </a:rPr>
              <a:t>Use the following link to provide an exponential growth image:</a:t>
            </a:r>
          </a:p>
          <a:p>
            <a:pPr algn="ctr">
              <a:buNone/>
            </a:pPr>
            <a:r>
              <a:rPr lang="en-US" u="sng" dirty="0">
                <a:solidFill>
                  <a:schemeClr val="accent6">
                    <a:lumMod val="20000"/>
                    <a:lumOff val="80000"/>
                  </a:schemeClr>
                </a:solidFill>
                <a:hlinkClick r:id="rId2"/>
              </a:rPr>
              <a:t>http://www.bing.com/images/search?q=Exponential+Growth+Graph&amp;FORM=IGRE&amp;qpvt=Exponential+Growth+Graph</a:t>
            </a:r>
            <a:r>
              <a:rPr lang="en-US" u="sng" dirty="0">
                <a:hlinkClick r:id="rId2"/>
              </a:rPr>
              <a:t>#</a:t>
            </a:r>
            <a:endParaRPr lang="en-US" dirty="0"/>
          </a:p>
          <a:p>
            <a:pPr algn="ctr">
              <a:buNone/>
            </a:pPr>
            <a:endParaRPr lang="en-US" dirty="0" smtClean="0"/>
          </a:p>
          <a:p>
            <a:pPr algn="ctr">
              <a:buNone/>
            </a:pPr>
            <a:r>
              <a:rPr lang="en-US" dirty="0"/>
              <a:t> </a:t>
            </a:r>
          </a:p>
          <a:p>
            <a:pPr algn="ctr">
              <a:buNone/>
            </a:pPr>
            <a:r>
              <a:rPr lang="en-US" dirty="0">
                <a:solidFill>
                  <a:schemeClr val="accent6">
                    <a:lumMod val="20000"/>
                    <a:lumOff val="80000"/>
                  </a:schemeClr>
                </a:solidFill>
                <a:latin typeface="Arial" pitchFamily="34" charset="0"/>
                <a:cs typeface="Arial" pitchFamily="34" charset="0"/>
              </a:rPr>
              <a:t>You will also design slide 3 that contains notes on exponential decay.  These notes should be the key points found in your </a:t>
            </a:r>
            <a:r>
              <a:rPr lang="en-US" dirty="0" smtClean="0">
                <a:solidFill>
                  <a:schemeClr val="accent6">
                    <a:lumMod val="20000"/>
                    <a:lumOff val="80000"/>
                  </a:schemeClr>
                </a:solidFill>
                <a:latin typeface="Arial" pitchFamily="34" charset="0"/>
                <a:cs typeface="Arial" pitchFamily="34" charset="0"/>
              </a:rPr>
              <a:t>exploration</a:t>
            </a:r>
          </a:p>
          <a:p>
            <a:pPr algn="ctr">
              <a:buNone/>
            </a:pPr>
            <a:r>
              <a:rPr lang="en-US" dirty="0" smtClean="0">
                <a:solidFill>
                  <a:schemeClr val="accent6">
                    <a:lumMod val="20000"/>
                    <a:lumOff val="80000"/>
                  </a:schemeClr>
                </a:solidFill>
                <a:latin typeface="Arial" pitchFamily="34" charset="0"/>
                <a:cs typeface="Arial" pitchFamily="34" charset="0"/>
              </a:rPr>
              <a:t> </a:t>
            </a:r>
            <a:r>
              <a:rPr lang="en-US" dirty="0">
                <a:solidFill>
                  <a:schemeClr val="accent6">
                    <a:lumMod val="20000"/>
                    <a:lumOff val="80000"/>
                  </a:schemeClr>
                </a:solidFill>
                <a:latin typeface="Arial" pitchFamily="34" charset="0"/>
                <a:cs typeface="Arial" pitchFamily="34" charset="0"/>
              </a:rPr>
              <a:t>of the textbook and the </a:t>
            </a:r>
            <a:r>
              <a:rPr lang="en-US" dirty="0" smtClean="0">
                <a:solidFill>
                  <a:schemeClr val="accent6">
                    <a:lumMod val="20000"/>
                    <a:lumOff val="80000"/>
                  </a:schemeClr>
                </a:solidFill>
                <a:latin typeface="Arial" pitchFamily="34" charset="0"/>
                <a:cs typeface="Arial" pitchFamily="34" charset="0"/>
              </a:rPr>
              <a:t>internet links. </a:t>
            </a:r>
          </a:p>
          <a:p>
            <a:pPr algn="ctr">
              <a:buNone/>
            </a:pPr>
            <a:endParaRPr lang="en-US" dirty="0"/>
          </a:p>
          <a:p>
            <a:pPr algn="ctr">
              <a:buNone/>
            </a:pPr>
            <a:r>
              <a:rPr lang="en-US" dirty="0" smtClean="0">
                <a:solidFill>
                  <a:schemeClr val="accent4">
                    <a:lumMod val="50000"/>
                  </a:schemeClr>
                </a:solidFill>
                <a:latin typeface="AR CHRISTY" pitchFamily="2" charset="0"/>
              </a:rPr>
              <a:t> </a:t>
            </a:r>
            <a:r>
              <a:rPr lang="en-US" dirty="0">
                <a:solidFill>
                  <a:schemeClr val="accent4">
                    <a:lumMod val="50000"/>
                  </a:schemeClr>
                </a:solidFill>
                <a:latin typeface="AR CHRISTY" pitchFamily="2" charset="0"/>
              </a:rPr>
              <a:t>Be sure you are using the formula found on </a:t>
            </a:r>
            <a:r>
              <a:rPr lang="en-US" dirty="0" smtClean="0">
                <a:solidFill>
                  <a:schemeClr val="accent4">
                    <a:lumMod val="50000"/>
                  </a:schemeClr>
                </a:solidFill>
                <a:latin typeface="AR CHRISTY" pitchFamily="2" charset="0"/>
              </a:rPr>
              <a:t>p. </a:t>
            </a:r>
            <a:r>
              <a:rPr lang="en-US" dirty="0">
                <a:solidFill>
                  <a:schemeClr val="accent4">
                    <a:lumMod val="50000"/>
                  </a:schemeClr>
                </a:solidFill>
                <a:latin typeface="AR CHRISTY" pitchFamily="2" charset="0"/>
              </a:rPr>
              <a:t>484 of the text.</a:t>
            </a:r>
          </a:p>
          <a:p>
            <a:pPr algn="ctr">
              <a:buNone/>
            </a:pPr>
            <a:r>
              <a:rPr lang="en-US" dirty="0">
                <a:latin typeface="AR CHRISTY" pitchFamily="2" charset="0"/>
              </a:rPr>
              <a:t> </a:t>
            </a:r>
          </a:p>
          <a:p>
            <a:pPr algn="ctr">
              <a:buNone/>
            </a:pPr>
            <a:r>
              <a:rPr lang="en-US" dirty="0">
                <a:solidFill>
                  <a:schemeClr val="accent6">
                    <a:lumMod val="20000"/>
                    <a:lumOff val="80000"/>
                  </a:schemeClr>
                </a:solidFill>
              </a:rPr>
              <a:t>Use the following link to provide an image of exponential decay:</a:t>
            </a:r>
          </a:p>
          <a:p>
            <a:pPr algn="ctr">
              <a:buNone/>
            </a:pPr>
            <a:r>
              <a:rPr lang="en-US" u="sng" dirty="0">
                <a:solidFill>
                  <a:schemeClr val="accent6">
                    <a:lumMod val="20000"/>
                    <a:lumOff val="80000"/>
                  </a:schemeClr>
                </a:solidFill>
                <a:hlinkClick r:id="rId3"/>
              </a:rPr>
              <a:t>http://www.bing.com/images/search?q=Exponential+Decay+Graph&amp;form=QBIR&amp;qs=n&amp;sk</a:t>
            </a:r>
            <a:r>
              <a:rPr lang="en-US" u="sng" dirty="0">
                <a:hlinkClick r:id="rId3"/>
              </a:rPr>
              <a:t>=&amp;sc=1-23#</a:t>
            </a:r>
            <a:endParaRPr lang="en-US" dirty="0"/>
          </a:p>
          <a:p>
            <a:pPr algn="ctr">
              <a:buNone/>
            </a:pPr>
            <a:endParaRPr lang="en-US" dirty="0"/>
          </a:p>
        </p:txBody>
      </p:sp>
      <p:pic>
        <p:nvPicPr>
          <p:cNvPr id="5" name="Picture 4" descr="MR900387255.JPG"/>
          <p:cNvPicPr>
            <a:picLocks noChangeAspect="1"/>
          </p:cNvPicPr>
          <p:nvPr/>
        </p:nvPicPr>
        <p:blipFill>
          <a:blip r:embed="rId4" cstate="print">
            <a:duotone>
              <a:prstClr val="black"/>
              <a:srgbClr val="D9C3A5">
                <a:tint val="50000"/>
                <a:satMod val="180000"/>
              </a:srgbClr>
            </a:duotone>
          </a:blip>
          <a:stretch>
            <a:fillRect/>
          </a:stretch>
        </p:blipFill>
        <p:spPr>
          <a:xfrm>
            <a:off x="7848600" y="1524000"/>
            <a:ext cx="1143000" cy="1676400"/>
          </a:xfrm>
          <a:prstGeom prst="rect">
            <a:avLst/>
          </a:prstGeom>
          <a:ln>
            <a:noFill/>
          </a:ln>
          <a:effectLst>
            <a:softEdge rad="112500"/>
          </a:effectLst>
        </p:spPr>
      </p:pic>
      <p:pic>
        <p:nvPicPr>
          <p:cNvPr id="6" name="Picture 5" descr="thumbnailCA6F22EM.jpg"/>
          <p:cNvPicPr>
            <a:picLocks noChangeAspect="1"/>
          </p:cNvPicPr>
          <p:nvPr/>
        </p:nvPicPr>
        <p:blipFill>
          <a:blip r:embed="rId5" cstate="print">
            <a:duotone>
              <a:prstClr val="black"/>
              <a:srgbClr val="D9C3A5">
                <a:tint val="50000"/>
                <a:satMod val="180000"/>
              </a:srgbClr>
            </a:duotone>
          </a:blip>
          <a:stretch>
            <a:fillRect/>
          </a:stretch>
        </p:blipFill>
        <p:spPr>
          <a:xfrm>
            <a:off x="228600" y="4572000"/>
            <a:ext cx="1143000" cy="1524000"/>
          </a:xfrm>
          <a:prstGeom prst="rect">
            <a:avLst/>
          </a:prstGeom>
          <a:ln>
            <a:noFill/>
          </a:ln>
          <a:effectLst>
            <a:softEdge rad="112500"/>
          </a:effectLst>
        </p:spPr>
      </p:pic>
      <p:pic>
        <p:nvPicPr>
          <p:cNvPr id="7" name="Picture 6" descr="MR900434907.JPG">
            <a:hlinkClick r:id="rId6" action="ppaction://hlinksldjump"/>
          </p:cNvPr>
          <p:cNvPicPr>
            <a:picLocks noChangeAspect="1"/>
          </p:cNvPicPr>
          <p:nvPr/>
        </p:nvPicPr>
        <p:blipFill>
          <a:blip r:embed="rId7" cstate="print">
            <a:grayscl/>
            <a:lum bright="-54000" contrast="-43000"/>
          </a:blip>
          <a:stretch>
            <a:fillRect/>
          </a:stretch>
        </p:blipFill>
        <p:spPr>
          <a:xfrm>
            <a:off x="8534400" y="6303818"/>
            <a:ext cx="609600" cy="554182"/>
          </a:xfrm>
          <a:prstGeom prst="rect">
            <a:avLst/>
          </a:prstGeom>
        </p:spPr>
      </p:pic>
      <p:sp>
        <p:nvSpPr>
          <p:cNvPr id="8" name="Down Arrow 7">
            <a:hlinkClick r:id="rId8" action="ppaction://hlinksldjump"/>
          </p:cNvPr>
          <p:cNvSpPr/>
          <p:nvPr/>
        </p:nvSpPr>
        <p:spPr>
          <a:xfrm rot="5400000">
            <a:off x="220011" y="6087412"/>
            <a:ext cx="550577" cy="990600"/>
          </a:xfrm>
          <a:prstGeom prst="downArrow">
            <a:avLst>
              <a:gd name="adj1" fmla="val 50000"/>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t>PROCESS-1</a:t>
            </a:r>
            <a:endParaRPr lang="en-US" sz="1100" dirty="0"/>
          </a:p>
        </p:txBody>
      </p:sp>
      <p:sp>
        <p:nvSpPr>
          <p:cNvPr id="9" name="Down Arrow 8"/>
          <p:cNvSpPr/>
          <p:nvPr/>
        </p:nvSpPr>
        <p:spPr>
          <a:xfrm rot="5400000">
            <a:off x="381000" y="0"/>
            <a:ext cx="914400" cy="1219200"/>
          </a:xfrm>
          <a:prstGeom prst="downArrow">
            <a:avLst>
              <a:gd name="adj1" fmla="val 38095"/>
              <a:gd name="adj2" fmla="val 81462"/>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smtClean="0">
                <a:hlinkClick r:id="rId9" action="ppaction://hlinksldjump"/>
              </a:rPr>
              <a:t>POSITIONS</a:t>
            </a:r>
            <a:r>
              <a:rPr lang="en-US" sz="1200" dirty="0" smtClean="0"/>
              <a:t> IN YOUR ARMY</a:t>
            </a:r>
            <a:endParaRPr 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7125</TotalTime>
  <Words>1583</Words>
  <Application>Microsoft Office PowerPoint</Application>
  <PresentationFormat>On-screen Show (4:3)</PresentationFormat>
  <Paragraphs>365</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To Grow or Not to Grow?</vt:lpstr>
      <vt:lpstr>Introduction</vt:lpstr>
      <vt:lpstr>Task</vt:lpstr>
      <vt:lpstr>Contents of Guide</vt:lpstr>
      <vt:lpstr>Resources</vt:lpstr>
      <vt:lpstr>Process- Part 1</vt:lpstr>
      <vt:lpstr>Positions in your Army</vt:lpstr>
      <vt:lpstr>Colonel</vt:lpstr>
      <vt:lpstr>Lieutenant</vt:lpstr>
      <vt:lpstr>Sergeant</vt:lpstr>
      <vt:lpstr>Corporal</vt:lpstr>
      <vt:lpstr>Private</vt:lpstr>
      <vt:lpstr>Process- Part 2</vt:lpstr>
      <vt:lpstr>Evaluation</vt:lpstr>
      <vt:lpstr>Conclusion</vt:lpstr>
      <vt:lpstr>Standards</vt:lpstr>
      <vt:lpstr>Resources Citations</vt:lpstr>
      <vt:lpstr>Images Citations</vt:lpstr>
      <vt:lpstr>Teacher Notes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grow, or not to grow: that is the question.   Whether tis nobler in mind to suffer the trials and tribulations of outrageous Algebra equations, or to take arms against a sea of exponential growth and decay problems, and by solving, conquer them?  To question: to confuse, no more.   In this Webquest, you and your army will investigate the purposes of exponential growth and decay in the real world.  Through research, you will discover and present the artillery needed to tackle the question, “To grow, or not to grow?”</dc:title>
  <dc:creator>Marcia</dc:creator>
  <cp:lastModifiedBy>Marcia</cp:lastModifiedBy>
  <cp:revision>186</cp:revision>
  <dcterms:created xsi:type="dcterms:W3CDTF">2010-07-31T04:24:46Z</dcterms:created>
  <dcterms:modified xsi:type="dcterms:W3CDTF">2010-10-02T19:20:03Z</dcterms:modified>
</cp:coreProperties>
</file>