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7"/>
  </p:handoutMasterIdLst>
  <p:sldIdLst>
    <p:sldId id="256" r:id="rId2"/>
    <p:sldId id="258" r:id="rId3"/>
    <p:sldId id="259" r:id="rId4"/>
    <p:sldId id="266" r:id="rId5"/>
    <p:sldId id="26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AEEFA42-A7BA-4ED7-AE65-9D78A193321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48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048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48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4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54B9004-6879-4724-A3AC-89C8B35A9B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E4257A-CE46-4593-96F3-1AD505B7757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FAC246-E5AD-4566-82EB-809C2583D01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ED7324-901E-4597-838D-80888679D12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F39C79-4539-462E-93C9-888DE30F19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274A14-2B8B-4BC4-8942-1EF3F5BB73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BFBEB1-9269-4FE8-98A1-6EA341661A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BBB814-5C31-4FCD-B929-02D7C3BF63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4F962B-B553-4FDA-A17F-69DF55AC167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FF77F3-0E89-4560-AFAD-349D3B17A5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4EAB61-2462-4979-9C35-59B3E16B30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737193B-3B7B-4EE8-AFD0-E0C153BDA3F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946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946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6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7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2209800"/>
          </a:xfrm>
        </p:spPr>
        <p:txBody>
          <a:bodyPr/>
          <a:lstStyle/>
          <a:p>
            <a:r>
              <a:rPr lang="en-US" sz="6600" b="0" dirty="0"/>
              <a:t>Library Assessment </a:t>
            </a:r>
            <a:r>
              <a:rPr lang="en-US" sz="5400" b="0" dirty="0"/>
              <a:t>and </a:t>
            </a:r>
            <a:r>
              <a:rPr lang="en-US" sz="5400" b="0" dirty="0" smtClean="0"/>
              <a:t>Evaluation Paradigm</a:t>
            </a:r>
            <a:r>
              <a:rPr lang="en-US" sz="5400" b="0" dirty="0"/>
              <a:t/>
            </a:r>
            <a:br>
              <a:rPr lang="en-US" sz="5400" b="0" dirty="0"/>
            </a:br>
            <a:endParaRPr lang="en-US" sz="2800" b="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2438400"/>
          </a:xfrm>
        </p:spPr>
        <p:txBody>
          <a:bodyPr/>
          <a:lstStyle/>
          <a:p>
            <a:pPr algn="l">
              <a:lnSpc>
                <a:spcPct val="50000"/>
              </a:lnSpc>
            </a:pPr>
            <a:endParaRPr lang="en-US" sz="2400" b="1" dirty="0">
              <a:latin typeface="Arial" charset="0"/>
            </a:endParaRPr>
          </a:p>
          <a:p>
            <a:pPr algn="l">
              <a:lnSpc>
                <a:spcPct val="50000"/>
              </a:lnSpc>
            </a:pPr>
            <a:endParaRPr lang="en-US" sz="2400" b="1" dirty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Assessment?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our library accomplishing its goals and how well are we accomplishing them?</a:t>
            </a:r>
          </a:p>
          <a:p>
            <a:r>
              <a:rPr lang="en-US"/>
              <a:t>Are we a good library or a bad library?</a:t>
            </a:r>
          </a:p>
          <a:p>
            <a:r>
              <a:rPr lang="en-US"/>
              <a:t>How can we improve?</a:t>
            </a:r>
          </a:p>
          <a:p>
            <a:r>
              <a:rPr lang="en-US"/>
              <a:t>What is needed to improve?</a:t>
            </a:r>
          </a:p>
          <a:p>
            <a:r>
              <a:rPr lang="en-US"/>
              <a:t>Can we justify the expenditure of current resources?</a:t>
            </a:r>
          </a:p>
          <a:p>
            <a:r>
              <a:rPr lang="en-US"/>
              <a:t>How can we justify additional resources?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Assessment Paradigm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Resources &gt; Capability &gt; Utilization &gt; Impact</a:t>
            </a:r>
          </a:p>
          <a:p>
            <a:r>
              <a:rPr lang="en-US"/>
              <a:t>Resources: input measures</a:t>
            </a:r>
          </a:p>
          <a:p>
            <a:r>
              <a:rPr lang="en-US"/>
              <a:t>Capability: processing measures</a:t>
            </a:r>
          </a:p>
          <a:p>
            <a:r>
              <a:rPr lang="en-US"/>
              <a:t>Utilization: output measures</a:t>
            </a:r>
          </a:p>
          <a:p>
            <a:r>
              <a:rPr lang="en-US"/>
              <a:t>Impact: outcome measures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Assessment paradigm continued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Input measures: resources allocated (annual budget, size of collection, number of staff)</a:t>
            </a:r>
          </a:p>
          <a:p>
            <a:pPr>
              <a:lnSpc>
                <a:spcPct val="90000"/>
              </a:lnSpc>
            </a:pPr>
            <a:r>
              <a:rPr lang="en-US"/>
              <a:t>Process measures: transform resources into activities (quantify time or cost to perform specific task or activity such as ordering, receiving, cataloging) </a:t>
            </a:r>
          </a:p>
          <a:p>
            <a:pPr>
              <a:lnSpc>
                <a:spcPct val="90000"/>
              </a:lnSpc>
            </a:pPr>
            <a:r>
              <a:rPr lang="en-US"/>
              <a:t>Output measures: how inputs and processes utilized  (annual circulation, number of reference questions answered, number of users served)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Assessment paradigm continued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Outcome measures: difficult to assess, relates to both individual served and to community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1532</TotalTime>
  <Words>172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Stream</vt:lpstr>
      <vt:lpstr>Library Assessment and Evaluation Paradigm </vt:lpstr>
      <vt:lpstr>Why Assessment?</vt:lpstr>
      <vt:lpstr>The Assessment Paradigm</vt:lpstr>
      <vt:lpstr>Assessment paradigm continued</vt:lpstr>
      <vt:lpstr>Assessment paradigm continued</vt:lpstr>
    </vt:vector>
  </TitlesOfParts>
  <Company> U. of Illinois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 Assessment For Mortenson Associates October 16, 2007</dc:title>
  <dc:creator>Bob Burger</dc:creator>
  <cp:lastModifiedBy>User</cp:lastModifiedBy>
  <cp:revision>11</cp:revision>
  <dcterms:created xsi:type="dcterms:W3CDTF">2007-10-14T20:48:00Z</dcterms:created>
  <dcterms:modified xsi:type="dcterms:W3CDTF">2010-11-28T21:25:08Z</dcterms:modified>
</cp:coreProperties>
</file>