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ACF4F-9F2B-4339-BAB9-084D4798FC1D}" type="datetimeFigureOut">
              <a:rPr lang="es-MX" smtClean="0"/>
              <a:pPr/>
              <a:t>24/11/2010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99605-4893-4049-8757-9C50F1D315E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ACF4F-9F2B-4339-BAB9-084D4798FC1D}" type="datetimeFigureOut">
              <a:rPr lang="es-MX" smtClean="0"/>
              <a:pPr/>
              <a:t>24/11/2010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99605-4893-4049-8757-9C50F1D315E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ACF4F-9F2B-4339-BAB9-084D4798FC1D}" type="datetimeFigureOut">
              <a:rPr lang="es-MX" smtClean="0"/>
              <a:pPr/>
              <a:t>24/11/2010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99605-4893-4049-8757-9C50F1D315E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ACF4F-9F2B-4339-BAB9-084D4798FC1D}" type="datetimeFigureOut">
              <a:rPr lang="es-MX" smtClean="0"/>
              <a:pPr/>
              <a:t>24/11/2010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99605-4893-4049-8757-9C50F1D315E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ACF4F-9F2B-4339-BAB9-084D4798FC1D}" type="datetimeFigureOut">
              <a:rPr lang="es-MX" smtClean="0"/>
              <a:pPr/>
              <a:t>24/11/2010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99605-4893-4049-8757-9C50F1D315E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ACF4F-9F2B-4339-BAB9-084D4798FC1D}" type="datetimeFigureOut">
              <a:rPr lang="es-MX" smtClean="0"/>
              <a:pPr/>
              <a:t>24/11/2010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99605-4893-4049-8757-9C50F1D315E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ACF4F-9F2B-4339-BAB9-084D4798FC1D}" type="datetimeFigureOut">
              <a:rPr lang="es-MX" smtClean="0"/>
              <a:pPr/>
              <a:t>24/11/2010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99605-4893-4049-8757-9C50F1D315E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ACF4F-9F2B-4339-BAB9-084D4798FC1D}" type="datetimeFigureOut">
              <a:rPr lang="es-MX" smtClean="0"/>
              <a:pPr/>
              <a:t>24/11/2010</a:t>
            </a:fld>
            <a:endParaRPr lang="es-MX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899605-4893-4049-8757-9C50F1D315E4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ACF4F-9F2B-4339-BAB9-084D4798FC1D}" type="datetimeFigureOut">
              <a:rPr lang="es-MX" smtClean="0"/>
              <a:pPr/>
              <a:t>24/11/2010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99605-4893-4049-8757-9C50F1D315E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ACF4F-9F2B-4339-BAB9-084D4798FC1D}" type="datetimeFigureOut">
              <a:rPr lang="es-MX" smtClean="0"/>
              <a:pPr/>
              <a:t>24/11/2010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F899605-4893-4049-8757-9C50F1D315E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12ACF4F-9F2B-4339-BAB9-084D4798FC1D}" type="datetimeFigureOut">
              <a:rPr lang="es-MX" smtClean="0"/>
              <a:pPr/>
              <a:t>24/11/2010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899605-4893-4049-8757-9C50F1D315E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12ACF4F-9F2B-4339-BAB9-084D4798FC1D}" type="datetimeFigureOut">
              <a:rPr lang="es-MX" smtClean="0"/>
              <a:pPr/>
              <a:t>24/11/2010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F899605-4893-4049-8757-9C50F1D315E4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1556792"/>
            <a:ext cx="9144000" cy="138499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EL DESARROLLO DE LAS VENTAJAS COMPETITIVAS </a:t>
            </a:r>
          </a:p>
          <a:p>
            <a:pPr algn="ctr"/>
            <a:r>
              <a:rPr lang="es-ES" sz="28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DE LAS ECONOMIAS</a:t>
            </a:r>
            <a:endParaRPr lang="es-ES" sz="28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5" name="Picture 16" descr="C:\Users\usuario\Documents\GIFS\ag00120_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3212976"/>
            <a:ext cx="2520280" cy="182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1" name="Picture 1" descr="C:\Users\Public\Documents\logo competitivida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84400" y="404664"/>
            <a:ext cx="4775200" cy="76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1763688" y="1196752"/>
            <a:ext cx="554461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Las economías progresan mediante el perfeccionamiento de sus posiciones competitivas, lo que se consigue obteniendo ventajas competitivas a nivel superior en los sectores que ya existen y desarrollando la capacidad para competir con éxito en nuevos sectores y segmentos de alta productividad.</a:t>
            </a:r>
            <a:endParaRPr lang="es-MX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pPr algn="just"/>
            <a:r>
              <a:rPr lang="es-ES" sz="24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</a:t>
            </a:r>
            <a:endParaRPr lang="es-MX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es-MX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7" name="Picture 10" descr="C:\Users\usuario\Documents\GIFS\es_stat02_120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5085184"/>
            <a:ext cx="3672408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195736" y="260648"/>
            <a:ext cx="4572000" cy="830997"/>
          </a:xfrm>
          <a:prstGeom prst="rect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algn="ctr"/>
            <a:r>
              <a:rPr lang="es-ES" sz="2400" b="1" dirty="0" smtClean="0"/>
              <a:t>LAS CUATRO ETAPAS DEL DESARROLLO COMPETITIVO </a:t>
            </a:r>
            <a:endParaRPr lang="es-MX" sz="2400" dirty="0"/>
          </a:p>
        </p:txBody>
      </p:sp>
      <p:sp>
        <p:nvSpPr>
          <p:cNvPr id="5" name="4 CuadroTexto"/>
          <p:cNvSpPr txBox="1"/>
          <p:nvPr/>
        </p:nvSpPr>
        <p:spPr>
          <a:xfrm>
            <a:off x="1187624" y="2132856"/>
            <a:ext cx="5184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/>
          </a:p>
          <a:p>
            <a:endParaRPr lang="es-MX" dirty="0"/>
          </a:p>
        </p:txBody>
      </p:sp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971600" y="2348880"/>
            <a:ext cx="7776864" cy="3312368"/>
            <a:chOff x="1521" y="4826"/>
            <a:chExt cx="9540" cy="2076"/>
          </a:xfrm>
        </p:grpSpPr>
        <p:sp>
          <p:nvSpPr>
            <p:cNvPr id="1027" name="Text Box 3"/>
            <p:cNvSpPr txBox="1">
              <a:spLocks noChangeArrowheads="1"/>
            </p:cNvSpPr>
            <p:nvPr/>
          </p:nvSpPr>
          <p:spPr bwMode="auto">
            <a:xfrm>
              <a:off x="1521" y="5738"/>
              <a:ext cx="1800" cy="442"/>
            </a:xfrm>
            <a:prstGeom prst="rect">
              <a:avLst/>
            </a:prstGeom>
            <a:gradFill rotWithShape="0">
              <a:gsLst>
                <a:gs pos="0">
                  <a:srgbClr val="D99594"/>
                </a:gs>
                <a:gs pos="50000">
                  <a:srgbClr val="F2DBDB"/>
                </a:gs>
                <a:gs pos="100000">
                  <a:srgbClr val="D99594"/>
                </a:gs>
              </a:gsLst>
              <a:lin ang="18900000" scaled="1"/>
            </a:gra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622423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1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rPr>
                <a:t>IMPULSADA  POR LOS FACTORES</a:t>
              </a: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MX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4041" y="5738"/>
              <a:ext cx="1800" cy="442"/>
            </a:xfrm>
            <a:prstGeom prst="rect">
              <a:avLst/>
            </a:prstGeom>
            <a:gradFill rotWithShape="0">
              <a:gsLst>
                <a:gs pos="0">
                  <a:srgbClr val="C2D69B"/>
                </a:gs>
                <a:gs pos="50000">
                  <a:srgbClr val="9BBB59"/>
                </a:gs>
                <a:gs pos="100000">
                  <a:srgbClr val="C2D69B"/>
                </a:gs>
              </a:gsLst>
              <a:lin ang="5400000" scaled="1"/>
            </a:gra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4E6128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1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rPr>
                <a:t>IMPULSADA  POR LA INVERSIÓN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s-MX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MX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9" name="Text Box 5"/>
            <p:cNvSpPr txBox="1">
              <a:spLocks noChangeArrowheads="1"/>
            </p:cNvSpPr>
            <p:nvPr/>
          </p:nvSpPr>
          <p:spPr bwMode="auto">
            <a:xfrm>
              <a:off x="6561" y="5738"/>
              <a:ext cx="1800" cy="442"/>
            </a:xfrm>
            <a:prstGeom prst="rect">
              <a:avLst/>
            </a:prstGeom>
            <a:gradFill rotWithShape="0">
              <a:gsLst>
                <a:gs pos="0">
                  <a:srgbClr val="FABF8F"/>
                </a:gs>
                <a:gs pos="50000">
                  <a:srgbClr val="F79646"/>
                </a:gs>
                <a:gs pos="100000">
                  <a:srgbClr val="FABF8F"/>
                </a:gs>
              </a:gsLst>
              <a:lin ang="5400000" scaled="1"/>
            </a:gra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97470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12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rPr>
                <a:t>IMPULSADA  POR LA INNOVACIÓN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s-MX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s-MX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MX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0" name="Text Box 6"/>
            <p:cNvSpPr txBox="1">
              <a:spLocks noChangeArrowheads="1"/>
            </p:cNvSpPr>
            <p:nvPr/>
          </p:nvSpPr>
          <p:spPr bwMode="auto">
            <a:xfrm>
              <a:off x="9261" y="5738"/>
              <a:ext cx="1800" cy="900"/>
            </a:xfrm>
            <a:prstGeom prst="rect">
              <a:avLst/>
            </a:prstGeom>
            <a:solidFill>
              <a:srgbClr val="FFFFFF"/>
            </a:solidFill>
            <a:ln w="63500" cmpd="thickThin">
              <a:solidFill>
                <a:srgbClr val="4BACC6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68686">
                  <a:alpha val="50000"/>
                </a:srgb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IMPULSADA  POR LA </a:t>
              </a:r>
              <a:r>
                <a:rPr kumimoji="0" lang="es-MX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rPr>
                <a:t>RIQUEZA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s-MX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endParaRPr kumimoji="0" lang="es-MX" sz="10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s-MX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1" name="AutoShape 7"/>
            <p:cNvSpPr>
              <a:spLocks noChangeArrowheads="1"/>
            </p:cNvSpPr>
            <p:nvPr/>
          </p:nvSpPr>
          <p:spPr bwMode="auto">
            <a:xfrm>
              <a:off x="3321" y="5864"/>
              <a:ext cx="720" cy="180"/>
            </a:xfrm>
            <a:prstGeom prst="rightArrow">
              <a:avLst>
                <a:gd name="adj1" fmla="val 50000"/>
                <a:gd name="adj2" fmla="val 100000"/>
              </a:avLst>
            </a:prstGeom>
            <a:gradFill rotWithShape="0">
              <a:gsLst>
                <a:gs pos="0">
                  <a:srgbClr val="D99594"/>
                </a:gs>
                <a:gs pos="50000">
                  <a:srgbClr val="C0504D"/>
                </a:gs>
                <a:gs pos="100000">
                  <a:srgbClr val="D99594"/>
                </a:gs>
              </a:gsLst>
              <a:lin ang="5400000" scaled="1"/>
            </a:gradFill>
            <a:ln w="12700">
              <a:solidFill>
                <a:srgbClr val="C0504D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32" name="AutoShape 8"/>
            <p:cNvSpPr>
              <a:spLocks noChangeArrowheads="1"/>
            </p:cNvSpPr>
            <p:nvPr/>
          </p:nvSpPr>
          <p:spPr bwMode="auto">
            <a:xfrm>
              <a:off x="5841" y="5864"/>
              <a:ext cx="720" cy="180"/>
            </a:xfrm>
            <a:prstGeom prst="rightArrow">
              <a:avLst>
                <a:gd name="adj1" fmla="val 50000"/>
                <a:gd name="adj2" fmla="val 100000"/>
              </a:avLst>
            </a:prstGeom>
            <a:gradFill rotWithShape="0">
              <a:gsLst>
                <a:gs pos="0">
                  <a:srgbClr val="C2D69B"/>
                </a:gs>
                <a:gs pos="50000">
                  <a:srgbClr val="9BBB59"/>
                </a:gs>
                <a:gs pos="100000">
                  <a:srgbClr val="C2D69B"/>
                </a:gs>
              </a:gsLst>
              <a:lin ang="5400000" scaled="1"/>
            </a:gradFill>
            <a:ln w="12700">
              <a:solidFill>
                <a:srgbClr val="9BBB59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4E6128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33" name="AutoShape 9"/>
            <p:cNvSpPr>
              <a:spLocks noChangeArrowheads="1"/>
            </p:cNvSpPr>
            <p:nvPr/>
          </p:nvSpPr>
          <p:spPr bwMode="auto">
            <a:xfrm>
              <a:off x="8361" y="5865"/>
              <a:ext cx="900" cy="180"/>
            </a:xfrm>
            <a:prstGeom prst="rightArrow">
              <a:avLst>
                <a:gd name="adj1" fmla="val 50000"/>
                <a:gd name="adj2" fmla="val 125000"/>
              </a:avLst>
            </a:prstGeom>
            <a:gradFill rotWithShape="0">
              <a:gsLst>
                <a:gs pos="0">
                  <a:srgbClr val="FABF8F"/>
                </a:gs>
                <a:gs pos="50000">
                  <a:srgbClr val="F79646"/>
                </a:gs>
                <a:gs pos="100000">
                  <a:srgbClr val="FABF8F"/>
                </a:gs>
              </a:gsLst>
              <a:lin ang="5400000" scaled="1"/>
            </a:gradFill>
            <a:ln w="12700">
              <a:solidFill>
                <a:srgbClr val="F79646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974706"/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34" name="Line 10"/>
            <p:cNvSpPr>
              <a:spLocks noChangeShapeType="1"/>
            </p:cNvSpPr>
            <p:nvPr/>
          </p:nvSpPr>
          <p:spPr bwMode="auto">
            <a:xfrm>
              <a:off x="8721" y="4922"/>
              <a:ext cx="0" cy="1980"/>
            </a:xfrm>
            <a:prstGeom prst="line">
              <a:avLst/>
            </a:prstGeom>
            <a:noFill/>
            <a:ln w="38100" cap="rnd">
              <a:solidFill>
                <a:schemeClr val="bg1"/>
              </a:solidFill>
              <a:prstDash val="sysDot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MX"/>
            </a:p>
          </p:txBody>
        </p:sp>
        <p:sp>
          <p:nvSpPr>
            <p:cNvPr id="1035" name="Text Box 11"/>
            <p:cNvSpPr txBox="1">
              <a:spLocks noChangeArrowheads="1"/>
            </p:cNvSpPr>
            <p:nvPr/>
          </p:nvSpPr>
          <p:spPr bwMode="auto">
            <a:xfrm>
              <a:off x="9444" y="4826"/>
              <a:ext cx="1440" cy="360"/>
            </a:xfrm>
            <a:prstGeom prst="rect">
              <a:avLst/>
            </a:prstGeom>
            <a:ln w="38100">
              <a:headEnd/>
              <a:tailEnd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es-MX" sz="1400" b="0" i="0" u="none" strike="noStrike" cap="none" normalizeH="0" baseline="0" dirty="0" smtClean="0">
                  <a:ln>
                    <a:noFill/>
                  </a:ln>
                  <a:solidFill>
                    <a:schemeClr val="bg1"/>
                  </a:solidFill>
                  <a:effectLst/>
                  <a:latin typeface="Arial" pitchFamily="34" charset="0"/>
                  <a:cs typeface="Arial" pitchFamily="34" charset="0"/>
                </a:rPr>
                <a:t>DECLIVE</a:t>
              </a:r>
            </a:p>
          </p:txBody>
        </p:sp>
      </p:grpSp>
      <p:sp>
        <p:nvSpPr>
          <p:cNvPr id="16" name="15 Flecha arriba"/>
          <p:cNvSpPr/>
          <p:nvPr/>
        </p:nvSpPr>
        <p:spPr>
          <a:xfrm flipH="1">
            <a:off x="7884367" y="3068960"/>
            <a:ext cx="360041" cy="504056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3074" name="Picture 2" descr="Ver detall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57925" y="-13716000"/>
            <a:ext cx="914400" cy="914400"/>
          </a:xfrm>
          <a:prstGeom prst="rect">
            <a:avLst/>
          </a:prstGeom>
          <a:noFill/>
        </p:spPr>
      </p:pic>
      <p:pic>
        <p:nvPicPr>
          <p:cNvPr id="3076" name="Picture 4" descr="Ver detall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57925" y="-13716000"/>
            <a:ext cx="914400" cy="914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755576" y="260648"/>
            <a:ext cx="8100392" cy="1200329"/>
          </a:xfrm>
          <a:prstGeom prst="rect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es-ES" sz="2400" b="1" dirty="0" smtClean="0"/>
              <a:t>LOS FACTORES (DOTACIÓN)  COMO IMPULSORES DE LA ECONOMÍA</a:t>
            </a:r>
            <a:endParaRPr lang="es-MX" sz="2400" dirty="0" smtClean="0"/>
          </a:p>
          <a:p>
            <a:pPr algn="ctr"/>
            <a:endParaRPr lang="es-MX" sz="2400" dirty="0"/>
          </a:p>
        </p:txBody>
      </p:sp>
      <p:sp>
        <p:nvSpPr>
          <p:cNvPr id="5" name="4 CuadroTexto"/>
          <p:cNvSpPr txBox="1"/>
          <p:nvPr/>
        </p:nvSpPr>
        <p:spPr>
          <a:xfrm>
            <a:off x="1187624" y="1412776"/>
            <a:ext cx="7704856" cy="6093976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endParaRPr lang="es-MX" dirty="0"/>
          </a:p>
          <a:p>
            <a:r>
              <a:rPr lang="es-ES" sz="2400" dirty="0" smtClean="0"/>
              <a:t>FACTORES BÁSICOS DE LA PRODUCCIÓN</a:t>
            </a:r>
          </a:p>
          <a:p>
            <a:endParaRPr lang="es-ES" sz="2400" dirty="0" smtClean="0"/>
          </a:p>
          <a:p>
            <a:pPr>
              <a:buBlip>
                <a:blip r:embed="rId2"/>
              </a:buBlip>
            </a:pPr>
            <a:r>
              <a:rPr lang="es-ES" sz="2400" dirty="0" smtClean="0"/>
              <a:t> Sean estos </a:t>
            </a:r>
            <a:r>
              <a:rPr lang="es-ES" sz="2400" dirty="0"/>
              <a:t>recursos </a:t>
            </a:r>
            <a:r>
              <a:rPr lang="es-ES" sz="2400" dirty="0" smtClean="0"/>
              <a:t>naturales. </a:t>
            </a:r>
          </a:p>
          <a:p>
            <a:pPr>
              <a:buBlip>
                <a:blip r:embed="rId2"/>
              </a:buBlip>
            </a:pPr>
            <a:endParaRPr lang="es-ES" sz="2400" dirty="0" smtClean="0"/>
          </a:p>
          <a:p>
            <a:pPr>
              <a:buBlip>
                <a:blip r:embed="rId2"/>
              </a:buBlip>
            </a:pPr>
            <a:endParaRPr lang="es-ES" sz="2400" dirty="0" smtClean="0"/>
          </a:p>
          <a:p>
            <a:pPr>
              <a:buBlip>
                <a:blip r:embed="rId2"/>
              </a:buBlip>
            </a:pPr>
            <a:r>
              <a:rPr lang="es-ES" sz="2400" dirty="0" smtClean="0"/>
              <a:t> Condiciones climáticas </a:t>
            </a:r>
            <a:r>
              <a:rPr lang="es-ES" sz="2400" dirty="0"/>
              <a:t>favorables para ciertos </a:t>
            </a:r>
            <a:r>
              <a:rPr lang="es-ES" sz="2400" dirty="0" smtClean="0"/>
              <a:t>   cultivos.</a:t>
            </a:r>
          </a:p>
          <a:p>
            <a:pPr>
              <a:buBlip>
                <a:blip r:embed="rId2"/>
              </a:buBlip>
            </a:pPr>
            <a:endParaRPr lang="es-ES" sz="2400" dirty="0" smtClean="0"/>
          </a:p>
          <a:p>
            <a:pPr>
              <a:buBlip>
                <a:blip r:embed="rId2"/>
              </a:buBlip>
            </a:pPr>
            <a:endParaRPr lang="es-ES" sz="2400" dirty="0" smtClean="0"/>
          </a:p>
          <a:p>
            <a:pPr>
              <a:buBlip>
                <a:blip r:embed="rId2"/>
              </a:buBlip>
            </a:pPr>
            <a:r>
              <a:rPr lang="es-ES" sz="2400" dirty="0" smtClean="0"/>
              <a:t> O una fuerza de trabajo semicualificada  abundante y barata</a:t>
            </a:r>
            <a:r>
              <a:rPr lang="es-ES" dirty="0" smtClean="0"/>
              <a:t>.</a:t>
            </a:r>
          </a:p>
          <a:p>
            <a:pPr>
              <a:buBlip>
                <a:blip r:embed="rId2"/>
              </a:buBlip>
            </a:pPr>
            <a:endParaRPr lang="es-ES" dirty="0"/>
          </a:p>
          <a:p>
            <a:pPr>
              <a:buBlip>
                <a:blip r:embed="rId2"/>
              </a:buBlip>
            </a:pPr>
            <a:endParaRPr lang="es-ES" dirty="0" smtClean="0"/>
          </a:p>
          <a:p>
            <a:pPr>
              <a:buBlip>
                <a:blip r:embed="rId2"/>
              </a:buBlip>
            </a:pPr>
            <a:endParaRPr lang="es-ES" dirty="0" smtClean="0"/>
          </a:p>
          <a:p>
            <a:pPr>
              <a:buBlip>
                <a:blip r:embed="rId2"/>
              </a:buBlip>
            </a:pPr>
            <a:endParaRPr lang="es-ES" dirty="0"/>
          </a:p>
          <a:p>
            <a:pPr>
              <a:buBlip>
                <a:blip r:embed="rId2"/>
              </a:buBlip>
            </a:pPr>
            <a:endParaRPr lang="es-ES" dirty="0" smtClean="0"/>
          </a:p>
          <a:p>
            <a:pPr>
              <a:buBlip>
                <a:blip r:embed="rId2"/>
              </a:buBlip>
            </a:pPr>
            <a:endParaRPr lang="es-MX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5528483"/>
            <a:ext cx="1512168" cy="1212885"/>
          </a:xfrm>
          <a:prstGeom prst="rect">
            <a:avLst/>
          </a:prstGeom>
          <a:noFill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08304" y="2060849"/>
            <a:ext cx="1080120" cy="1031024"/>
          </a:xfrm>
          <a:prstGeom prst="rect">
            <a:avLst/>
          </a:prstGeom>
          <a:noFill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4169" y="4005065"/>
            <a:ext cx="1008111" cy="10081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755576" y="260648"/>
            <a:ext cx="8100392" cy="792000"/>
          </a:xfrm>
          <a:prstGeom prst="rect">
            <a:avLst/>
          </a:prstGeom>
          <a:ln w="38100"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lvl="0" algn="ctr"/>
            <a:r>
              <a:rPr lang="es-ES" sz="2400" b="1" dirty="0" smtClean="0"/>
              <a:t>LA INVERCION  COMO IMPULSORES DE LA ECONOMÍA</a:t>
            </a:r>
            <a:endParaRPr lang="es-MX" sz="2400" dirty="0" smtClean="0"/>
          </a:p>
          <a:p>
            <a:pPr algn="ctr"/>
            <a:endParaRPr lang="es-MX" sz="2400" dirty="0"/>
          </a:p>
        </p:txBody>
      </p:sp>
      <p:sp>
        <p:nvSpPr>
          <p:cNvPr id="5" name="4 CuadroTexto"/>
          <p:cNvSpPr txBox="1"/>
          <p:nvPr/>
        </p:nvSpPr>
        <p:spPr>
          <a:xfrm>
            <a:off x="179512" y="1412776"/>
            <a:ext cx="8964488" cy="5909310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es-MX" dirty="0" smtClean="0"/>
              <a:t>FACTORES AVANZADOS:</a:t>
            </a:r>
          </a:p>
          <a:p>
            <a:endParaRPr lang="es-MX" dirty="0"/>
          </a:p>
          <a:p>
            <a:r>
              <a:rPr lang="es-MX" dirty="0" smtClean="0"/>
              <a:t>Ingenieros</a:t>
            </a:r>
          </a:p>
          <a:p>
            <a:r>
              <a:rPr lang="es-MX" dirty="0" smtClean="0"/>
              <a:t>Técnicos, Universidades</a:t>
            </a:r>
          </a:p>
          <a:p>
            <a:r>
              <a:rPr lang="es-MX" dirty="0" smtClean="0"/>
              <a:t>Institutos de Investigación</a:t>
            </a:r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r>
              <a:rPr lang="es-ES" dirty="0" smtClean="0"/>
              <a:t>Las empresas </a:t>
            </a:r>
            <a:r>
              <a:rPr lang="es-ES" dirty="0"/>
              <a:t>y los </a:t>
            </a:r>
            <a:r>
              <a:rPr lang="es-ES" dirty="0" smtClean="0"/>
              <a:t>gobiernos</a:t>
            </a:r>
          </a:p>
          <a:p>
            <a:r>
              <a:rPr lang="es-ES" dirty="0" smtClean="0"/>
              <a:t>invierten </a:t>
            </a:r>
            <a:r>
              <a:rPr lang="es-ES" dirty="0"/>
              <a:t>en ellos de forma </a:t>
            </a:r>
            <a:r>
              <a:rPr lang="es-ES" dirty="0" smtClean="0"/>
              <a:t>intensa</a:t>
            </a:r>
            <a:endParaRPr lang="es-ES" dirty="0" smtClean="0"/>
          </a:p>
          <a:p>
            <a:r>
              <a:rPr lang="es-ES" dirty="0" smtClean="0"/>
              <a:t> </a:t>
            </a:r>
            <a:r>
              <a:rPr lang="es-ES" dirty="0"/>
              <a:t>y sostenida. </a:t>
            </a:r>
            <a:endParaRPr lang="es-ES" dirty="0" smtClean="0"/>
          </a:p>
          <a:p>
            <a:endParaRPr lang="es-ES" dirty="0"/>
          </a:p>
          <a:p>
            <a:r>
              <a:rPr lang="es-ES" dirty="0" smtClean="0"/>
              <a:t>Inversión en </a:t>
            </a:r>
            <a:r>
              <a:rPr lang="es-ES" dirty="0"/>
              <a:t>procesos de producción modernos</a:t>
            </a:r>
            <a:r>
              <a:rPr lang="es-ES" dirty="0" smtClean="0"/>
              <a:t>,</a:t>
            </a:r>
          </a:p>
          <a:p>
            <a:r>
              <a:rPr lang="es-ES" dirty="0" smtClean="0"/>
              <a:t>eficientes </a:t>
            </a:r>
            <a:r>
              <a:rPr lang="es-ES" dirty="0"/>
              <a:t>y a menudo de gran escala, </a:t>
            </a:r>
            <a:r>
              <a:rPr lang="es-ES" dirty="0" smtClean="0"/>
              <a:t>que incorporan</a:t>
            </a:r>
          </a:p>
          <a:p>
            <a:r>
              <a:rPr lang="es-ES" dirty="0" smtClean="0"/>
              <a:t>la </a:t>
            </a:r>
            <a:r>
              <a:rPr lang="es-ES" dirty="0"/>
              <a:t>mejor tecnología </a:t>
            </a:r>
            <a:r>
              <a:rPr lang="es-ES" dirty="0" smtClean="0"/>
              <a:t>disponible </a:t>
            </a:r>
            <a:r>
              <a:rPr lang="es-ES" dirty="0"/>
              <a:t>en el mundo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endParaRPr lang="es-ES" dirty="0" smtClean="0"/>
          </a:p>
          <a:p>
            <a:r>
              <a:rPr lang="es-ES" dirty="0" smtClean="0"/>
              <a:t>know </a:t>
            </a:r>
            <a:r>
              <a:rPr lang="es-ES" dirty="0"/>
              <a:t>how”, y de “joint ventures</a:t>
            </a:r>
            <a:endParaRPr lang="es-MX" dirty="0"/>
          </a:p>
          <a:p>
            <a:endParaRPr lang="es-ES" dirty="0" smtClean="0"/>
          </a:p>
          <a:p>
            <a:endParaRPr lang="es-MX" dirty="0" smtClean="0"/>
          </a:p>
          <a:p>
            <a:endParaRPr lang="es-MX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1246" y="1717484"/>
            <a:ext cx="937178" cy="991436"/>
          </a:xfrm>
          <a:prstGeom prst="rect">
            <a:avLst/>
          </a:prstGeom>
          <a:noFill/>
        </p:spPr>
      </p:pic>
      <p:pic>
        <p:nvPicPr>
          <p:cNvPr id="1032" name="Picture 8" descr="beneficios,ejecutivas,flechas,ganancias,gente,hombres de negocios,metáforas,mujeres,sexo femenino,sexo masculino,trabajo en equipo,varó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3501009"/>
            <a:ext cx="936104" cy="936103"/>
          </a:xfrm>
          <a:prstGeom prst="rect">
            <a:avLst/>
          </a:prstGeom>
          <a:noFill/>
        </p:spPr>
      </p:pic>
      <p:pic>
        <p:nvPicPr>
          <p:cNvPr id="9" name="Picture 4" descr="ahorros,banca,banco,dinero en efectivo,dólares,moneda,negocio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52321" y="5301210"/>
            <a:ext cx="1080119" cy="10801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127</TotalTime>
  <Words>181</Words>
  <Application>Microsoft Office PowerPoint</Application>
  <PresentationFormat>Presentación en pantalla (4:3)</PresentationFormat>
  <Paragraphs>47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Técnico</vt:lpstr>
      <vt:lpstr>Diapositiva 1</vt:lpstr>
      <vt:lpstr>Diapositiva 2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14</cp:revision>
  <dcterms:created xsi:type="dcterms:W3CDTF">2010-11-24T19:05:31Z</dcterms:created>
  <dcterms:modified xsi:type="dcterms:W3CDTF">2010-11-24T22:24:30Z</dcterms:modified>
</cp:coreProperties>
</file>