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8" r:id="rId3"/>
    <p:sldId id="293" r:id="rId4"/>
    <p:sldId id="277" r:id="rId5"/>
    <p:sldId id="294" r:id="rId6"/>
    <p:sldId id="295" r:id="rId7"/>
    <p:sldId id="296" r:id="rId8"/>
    <p:sldId id="284" r:id="rId9"/>
    <p:sldId id="282" r:id="rId10"/>
    <p:sldId id="279" r:id="rId11"/>
    <p:sldId id="278" r:id="rId12"/>
    <p:sldId id="306" r:id="rId13"/>
    <p:sldId id="307" r:id="rId14"/>
    <p:sldId id="287" r:id="rId15"/>
    <p:sldId id="309" r:id="rId16"/>
    <p:sldId id="297" r:id="rId17"/>
    <p:sldId id="300" r:id="rId18"/>
    <p:sldId id="298" r:id="rId19"/>
    <p:sldId id="301" r:id="rId20"/>
    <p:sldId id="302" r:id="rId21"/>
    <p:sldId id="303" r:id="rId22"/>
    <p:sldId id="30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7" autoAdjust="0"/>
  </p:normalViewPr>
  <p:slideViewPr>
    <p:cSldViewPr>
      <p:cViewPr>
        <p:scale>
          <a:sx n="40" d="100"/>
          <a:sy n="40" d="100"/>
        </p:scale>
        <p:origin x="-1302" y="-4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3047C-807D-4DC7-9F16-16B8CE2E4D05}" type="datetimeFigureOut">
              <a:rPr lang="es-PA" smtClean="0"/>
              <a:pPr/>
              <a:t>11/24/2010</a:t>
            </a:fld>
            <a:endParaRPr lang="es-P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94C3D-8738-4377-AF1F-98C0F9BEA8E6}" type="slidenum">
              <a:rPr lang="es-PA" smtClean="0"/>
              <a:pPr/>
              <a:t>‹Nº›</a:t>
            </a:fld>
            <a:endParaRPr lang="es-P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
        <p:nvSpPr>
          <p:cNvPr id="4" name="3 Marcador de número de diapositiva"/>
          <p:cNvSpPr>
            <a:spLocks noGrp="1"/>
          </p:cNvSpPr>
          <p:nvPr>
            <p:ph type="sldNum" sz="quarter" idx="10"/>
          </p:nvPr>
        </p:nvSpPr>
        <p:spPr/>
        <p:txBody>
          <a:bodyPr/>
          <a:lstStyle/>
          <a:p>
            <a:fld id="{A0494C3D-8738-4377-AF1F-98C0F9BEA8E6}" type="slidenum">
              <a:rPr lang="es-PA" smtClean="0"/>
              <a:pPr/>
              <a:t>1</a:t>
            </a:fld>
            <a:endParaRPr lang="es-P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Con</a:t>
            </a:r>
            <a:r>
              <a:rPr lang="es-ES" baseline="0" dirty="0" smtClean="0"/>
              <a:t> esta diapositiva se debe explicar como interactúan los participantes y profesores sin importar la modalidad de formación.  Es necesario hacer la salvedad que para la formación presencial los actores se encuentran físicamente en un lugar, por un espacio de tiempo definido, sin embargo ambos tienen acceso a la plataforma 24/7.  En el caso de la formación virtual, la plataforma esta disponible 24/7 y el INADEH cuenta con la tecnología para poder ubicarlos, virtualmente, en un aula y coincidir en esa manera en tiempo y espacio.  Los modelos de formación virtual existen por sí solos, pero también existe una modalidad de formación dual o “</a:t>
            </a:r>
            <a:r>
              <a:rPr lang="es-ES" baseline="0" dirty="0" err="1" smtClean="0"/>
              <a:t>blended</a:t>
            </a:r>
            <a:r>
              <a:rPr lang="es-ES" baseline="0" dirty="0" smtClean="0"/>
              <a:t>”, que combina la </a:t>
            </a:r>
            <a:r>
              <a:rPr lang="es-ES" baseline="0" dirty="0" err="1" smtClean="0"/>
              <a:t>presencialidad</a:t>
            </a:r>
            <a:r>
              <a:rPr lang="es-ES" baseline="0" dirty="0" smtClean="0"/>
              <a:t> con el apoyo en tecnologías.</a:t>
            </a:r>
            <a:endParaRPr lang="es-PA" dirty="0"/>
          </a:p>
        </p:txBody>
      </p:sp>
      <p:sp>
        <p:nvSpPr>
          <p:cNvPr id="4" name="Slide Number Placeholder 3"/>
          <p:cNvSpPr>
            <a:spLocks noGrp="1"/>
          </p:cNvSpPr>
          <p:nvPr>
            <p:ph type="sldNum" sz="quarter" idx="10"/>
          </p:nvPr>
        </p:nvSpPr>
        <p:spPr/>
        <p:txBody>
          <a:bodyPr/>
          <a:lstStyle/>
          <a:p>
            <a:fld id="{A0494C3D-8738-4377-AF1F-98C0F9BEA8E6}" type="slidenum">
              <a:rPr lang="es-PA" smtClean="0"/>
              <a:pPr/>
              <a:t>10</a:t>
            </a:fld>
            <a:endParaRPr lang="es-P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A" dirty="0"/>
          </a:p>
        </p:txBody>
      </p:sp>
      <p:sp>
        <p:nvSpPr>
          <p:cNvPr id="4" name="Slide Number Placeholder 3"/>
          <p:cNvSpPr>
            <a:spLocks noGrp="1"/>
          </p:cNvSpPr>
          <p:nvPr>
            <p:ph type="sldNum" sz="quarter" idx="10"/>
          </p:nvPr>
        </p:nvSpPr>
        <p:spPr/>
        <p:txBody>
          <a:bodyPr/>
          <a:lstStyle/>
          <a:p>
            <a:fld id="{A0494C3D-8738-4377-AF1F-98C0F9BEA8E6}" type="slidenum">
              <a:rPr lang="es-PA" smtClean="0"/>
              <a:pPr/>
              <a:t>11</a:t>
            </a:fld>
            <a:endParaRPr lang="es-P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A" dirty="0"/>
          </a:p>
        </p:txBody>
      </p:sp>
      <p:sp>
        <p:nvSpPr>
          <p:cNvPr id="4" name="Slide Number Placeholder 3"/>
          <p:cNvSpPr>
            <a:spLocks noGrp="1"/>
          </p:cNvSpPr>
          <p:nvPr>
            <p:ph type="sldNum" sz="quarter" idx="10"/>
          </p:nvPr>
        </p:nvSpPr>
        <p:spPr/>
        <p:txBody>
          <a:bodyPr/>
          <a:lstStyle/>
          <a:p>
            <a:fld id="{A0494C3D-8738-4377-AF1F-98C0F9BEA8E6}" type="slidenum">
              <a:rPr lang="es-PA" smtClean="0"/>
              <a:pPr/>
              <a:t>12</a:t>
            </a:fld>
            <a:endParaRPr lang="es-P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A" dirty="0"/>
          </a:p>
        </p:txBody>
      </p:sp>
      <p:sp>
        <p:nvSpPr>
          <p:cNvPr id="4" name="Slide Number Placeholder 3"/>
          <p:cNvSpPr>
            <a:spLocks noGrp="1"/>
          </p:cNvSpPr>
          <p:nvPr>
            <p:ph type="sldNum" sz="quarter" idx="10"/>
          </p:nvPr>
        </p:nvSpPr>
        <p:spPr/>
        <p:txBody>
          <a:bodyPr/>
          <a:lstStyle/>
          <a:p>
            <a:fld id="{A0494C3D-8738-4377-AF1F-98C0F9BEA8E6}" type="slidenum">
              <a:rPr lang="es-PA" smtClean="0"/>
              <a:pPr/>
              <a:t>13</a:t>
            </a:fld>
            <a:endParaRPr lang="es-P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
        <p:nvSpPr>
          <p:cNvPr id="7" name="6 Rectángulo"/>
          <p:cNvSpPr/>
          <p:nvPr userDrawn="1"/>
        </p:nvSpPr>
        <p:spPr>
          <a:xfrm>
            <a:off x="0" y="1844824"/>
            <a:ext cx="9144000" cy="5013176"/>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6" name="4 Marcador de pie de página"/>
          <p:cNvSpPr>
            <a:spLocks noGrp="1"/>
          </p:cNvSpPr>
          <p:nvPr>
            <p:ph type="ftr" sz="quarter" idx="11"/>
          </p:nvPr>
        </p:nvSpPr>
        <p:spPr/>
        <p:txBody>
          <a:bodyPr/>
          <a:lstStyle>
            <a:lvl1pPr>
              <a:defRPr/>
            </a:lvl1pPr>
          </a:lstStyle>
          <a:p>
            <a:endParaRPr lang="en-US"/>
          </a:p>
        </p:txBody>
      </p:sp>
      <p:sp>
        <p:nvSpPr>
          <p:cNvPr id="7"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8" name="4 Marcador de pie de página"/>
          <p:cNvSpPr>
            <a:spLocks noGrp="1"/>
          </p:cNvSpPr>
          <p:nvPr>
            <p:ph type="ftr" sz="quarter" idx="11"/>
          </p:nvPr>
        </p:nvSpPr>
        <p:spPr/>
        <p:txBody>
          <a:bodyPr/>
          <a:lstStyle>
            <a:lvl1pPr>
              <a:defRPr/>
            </a:lvl1pPr>
          </a:lstStyle>
          <a:p>
            <a:endParaRPr lang="en-US"/>
          </a:p>
        </p:txBody>
      </p:sp>
      <p:sp>
        <p:nvSpPr>
          <p:cNvPr id="9"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4" name="4 Marcador de pie de página"/>
          <p:cNvSpPr>
            <a:spLocks noGrp="1"/>
          </p:cNvSpPr>
          <p:nvPr>
            <p:ph type="ftr" sz="quarter" idx="11"/>
          </p:nvPr>
        </p:nvSpPr>
        <p:spPr/>
        <p:txBody>
          <a:bodyPr/>
          <a:lstStyle>
            <a:lvl1pPr>
              <a:defRPr/>
            </a:lvl1pPr>
          </a:lstStyle>
          <a:p>
            <a:endParaRPr lang="en-US"/>
          </a:p>
        </p:txBody>
      </p:sp>
      <p:sp>
        <p:nvSpPr>
          <p:cNvPr id="5"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3" name="4 Marcador de pie de página"/>
          <p:cNvSpPr>
            <a:spLocks noGrp="1"/>
          </p:cNvSpPr>
          <p:nvPr>
            <p:ph type="ftr" sz="quarter" idx="11"/>
          </p:nvPr>
        </p:nvSpPr>
        <p:spPr/>
        <p:txBody>
          <a:bodyPr/>
          <a:lstStyle>
            <a:lvl1pPr>
              <a:defRPr/>
            </a:lvl1pPr>
          </a:lstStyle>
          <a:p>
            <a:endParaRPr lang="en-US"/>
          </a:p>
        </p:txBody>
      </p:sp>
      <p:sp>
        <p:nvSpPr>
          <p:cNvPr id="4"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6" name="4 Marcador de pie de página"/>
          <p:cNvSpPr>
            <a:spLocks noGrp="1"/>
          </p:cNvSpPr>
          <p:nvPr>
            <p:ph type="ftr" sz="quarter" idx="11"/>
          </p:nvPr>
        </p:nvSpPr>
        <p:spPr/>
        <p:txBody>
          <a:bodyPr/>
          <a:lstStyle>
            <a:lvl1pPr>
              <a:defRPr/>
            </a:lvl1pPr>
          </a:lstStyle>
          <a:p>
            <a:endParaRPr lang="en-US"/>
          </a:p>
        </p:txBody>
      </p:sp>
      <p:sp>
        <p:nvSpPr>
          <p:cNvPr id="7"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8497FED-5498-4880-B994-5E7DCC9056B6}" type="datetimeFigureOut">
              <a:rPr lang="en-US" smtClean="0"/>
              <a:pPr/>
              <a:t>11/24/2010</a:t>
            </a:fld>
            <a:endParaRPr lang="en-US"/>
          </a:p>
        </p:txBody>
      </p:sp>
      <p:sp>
        <p:nvSpPr>
          <p:cNvPr id="6" name="4 Marcador de pie de página"/>
          <p:cNvSpPr>
            <a:spLocks noGrp="1"/>
          </p:cNvSpPr>
          <p:nvPr>
            <p:ph type="ftr" sz="quarter" idx="11"/>
          </p:nvPr>
        </p:nvSpPr>
        <p:spPr/>
        <p:txBody>
          <a:bodyPr/>
          <a:lstStyle>
            <a:lvl1pPr>
              <a:defRPr/>
            </a:lvl1pPr>
          </a:lstStyle>
          <a:p>
            <a:endParaRPr lang="en-US"/>
          </a:p>
        </p:txBody>
      </p:sp>
      <p:sp>
        <p:nvSpPr>
          <p:cNvPr id="7" name="5 Marcador de número de diapositiva"/>
          <p:cNvSpPr>
            <a:spLocks noGrp="1"/>
          </p:cNvSpPr>
          <p:nvPr>
            <p:ph type="sldNum" sz="quarter" idx="12"/>
          </p:nvPr>
        </p:nvSpPr>
        <p:spPr/>
        <p:txBody>
          <a:bodyPr/>
          <a:lstStyle>
            <a:lvl1pPr>
              <a:defRPr/>
            </a:lvl1pPr>
          </a:lstStyle>
          <a:p>
            <a:fld id="{882F3D5B-4C23-4F62-BDD9-B2785A6A4855}"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8497FED-5498-4880-B994-5E7DCC9056B6}" type="datetimeFigureOut">
              <a:rPr lang="en-US" smtClean="0"/>
              <a:pPr/>
              <a:t>11/24/2010</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82F3D5B-4C23-4F62-BDD9-B2785A6A485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6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6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6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gif"/><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hyperlink" Target="http://www.inadehvirtual.edu.pa/"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hyperlink" Target="http://edo250np.engdis.com/inadeh/Runtime/LoginNew.asp"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sas.elluminate.com/m.jnlp?sid=2008033&amp;miuid=0A1BD5A263B46282FE993A93E699B1B5"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hyperlink" Target="http://certify.inadehvirtual.edu.pa/sis/informacion_curso1.php?curso_id=MzA1" TargetMode="External"/><Relationship Id="rId13" Type="http://schemas.openxmlformats.org/officeDocument/2006/relationships/hyperlink" Target="http://certify.inadehvirtual.edu.pa/sis/informacion_curso1.php?curso_id=MzAw" TargetMode="External"/><Relationship Id="rId18" Type="http://schemas.openxmlformats.org/officeDocument/2006/relationships/hyperlink" Target="http://certify.inadehvirtual.edu.pa/sis/informacion_curso1.php?curso_id=MTc3" TargetMode="External"/><Relationship Id="rId26" Type="http://schemas.openxmlformats.org/officeDocument/2006/relationships/hyperlink" Target="http://certify.inadehvirtual.edu.pa/sis/informacion_curso1.php?curso_id=MzAx" TargetMode="External"/><Relationship Id="rId3" Type="http://schemas.openxmlformats.org/officeDocument/2006/relationships/hyperlink" Target="http://certify.inadehvirtual.edu.pa/sis/informacion_curso1.php?curso_id=Mjc5" TargetMode="External"/><Relationship Id="rId21" Type="http://schemas.openxmlformats.org/officeDocument/2006/relationships/hyperlink" Target="http://certify.inadehvirtual.edu.pa/sis/informacion_curso1.php?curso_id=MzA5" TargetMode="External"/><Relationship Id="rId7" Type="http://schemas.openxmlformats.org/officeDocument/2006/relationships/hyperlink" Target="http://certify.inadehvirtual.edu.pa/sis/informacion_curso1.php?curso_id=MTQy" TargetMode="External"/><Relationship Id="rId12" Type="http://schemas.openxmlformats.org/officeDocument/2006/relationships/hyperlink" Target="http://certify.inadehvirtual.edu.pa/sis/informacion_curso1.php?curso_id=MjAw" TargetMode="External"/><Relationship Id="rId17" Type="http://schemas.openxmlformats.org/officeDocument/2006/relationships/hyperlink" Target="http://certify.inadehvirtual.edu.pa/sis/informacion_curso1.php?curso_id=MTc1" TargetMode="External"/><Relationship Id="rId25" Type="http://schemas.openxmlformats.org/officeDocument/2006/relationships/hyperlink" Target="http://certify.inadehvirtual.edu.pa/sis/informacion_curso1.php?curso_id=MzA0" TargetMode="External"/><Relationship Id="rId2" Type="http://schemas.openxmlformats.org/officeDocument/2006/relationships/hyperlink" Target="http://certify.inadehvirtual.edu.pa/sis/informacion_curso1.php?curso_id=MjQ5" TargetMode="External"/><Relationship Id="rId16" Type="http://schemas.openxmlformats.org/officeDocument/2006/relationships/hyperlink" Target="http://certify.inadehvirtual.edu.pa/sis/informacion_curso1.php?curso_id=MTYy" TargetMode="External"/><Relationship Id="rId20" Type="http://schemas.openxmlformats.org/officeDocument/2006/relationships/hyperlink" Target="http://certify.inadehvirtual.edu.pa/sis/informacion_curso1.php?curso_id=MTQ1" TargetMode="External"/><Relationship Id="rId29" Type="http://schemas.openxmlformats.org/officeDocument/2006/relationships/hyperlink" Target="http://certify.inadehvirtual.edu.pa/sis/informacion_curso1.php?curso_id=MTQx" TargetMode="External"/><Relationship Id="rId1" Type="http://schemas.openxmlformats.org/officeDocument/2006/relationships/slideLayout" Target="../slideLayouts/slideLayout4.xml"/><Relationship Id="rId6" Type="http://schemas.openxmlformats.org/officeDocument/2006/relationships/hyperlink" Target="http://certify.inadehvirtual.edu.pa/sis/informacion_curso1.php?curso_id=Mjc4" TargetMode="External"/><Relationship Id="rId11" Type="http://schemas.openxmlformats.org/officeDocument/2006/relationships/hyperlink" Target="http://certify.inadehvirtual.edu.pa/sis/informacion_curso1.php?curso_id=MjQ3" TargetMode="External"/><Relationship Id="rId24" Type="http://schemas.openxmlformats.org/officeDocument/2006/relationships/hyperlink" Target="http://certify.inadehvirtual.edu.pa/sis/informacion_curso1.php?curso_id=Mjc3" TargetMode="External"/><Relationship Id="rId32" Type="http://schemas.openxmlformats.org/officeDocument/2006/relationships/hyperlink" Target="http://certify.inadehvirtual.edu.pa/sis/informacion_curso1.php?curso_id=MzA4" TargetMode="External"/><Relationship Id="rId5" Type="http://schemas.openxmlformats.org/officeDocument/2006/relationships/hyperlink" Target="http://certify.inadehvirtual.edu.pa/sis/informacion_curso1.php?curso_id=Mjc2" TargetMode="External"/><Relationship Id="rId15" Type="http://schemas.openxmlformats.org/officeDocument/2006/relationships/hyperlink" Target="http://certify.inadehvirtual.edu.pa/sis/informacion_curso1.php?curso_id=MTYx" TargetMode="External"/><Relationship Id="rId23" Type="http://schemas.openxmlformats.org/officeDocument/2006/relationships/hyperlink" Target="http://certify.inadehvirtual.edu.pa/sis/informacion_curso1.php?curso_id=Mjgw" TargetMode="External"/><Relationship Id="rId28" Type="http://schemas.openxmlformats.org/officeDocument/2006/relationships/hyperlink" Target="http://certify.inadehvirtual.edu.pa/sis/informacion_curso1.php?curso_id=Mjg0" TargetMode="External"/><Relationship Id="rId10" Type="http://schemas.openxmlformats.org/officeDocument/2006/relationships/hyperlink" Target="http://certify.inadehvirtual.edu.pa/sis/informacion_curso1.php?curso_id=Mjk4" TargetMode="External"/><Relationship Id="rId19" Type="http://schemas.openxmlformats.org/officeDocument/2006/relationships/hyperlink" Target="http://certify.inadehvirtual.edu.pa/sis/informacion_curso1.php?curso_id=MTYw" TargetMode="External"/><Relationship Id="rId31" Type="http://schemas.openxmlformats.org/officeDocument/2006/relationships/hyperlink" Target="http://certify.inadehvirtual.edu.pa/sis/informacion_curso1.php?curso_id=MzA3" TargetMode="External"/><Relationship Id="rId4" Type="http://schemas.openxmlformats.org/officeDocument/2006/relationships/hyperlink" Target="http://certify.inadehvirtual.edu.pa/sis/informacion_curso1.php?curso_id=Mjgx" TargetMode="External"/><Relationship Id="rId9" Type="http://schemas.openxmlformats.org/officeDocument/2006/relationships/hyperlink" Target="http://certify.inadehvirtual.edu.pa/sis/informacion_curso1.php?curso_id=MjQ4" TargetMode="External"/><Relationship Id="rId14" Type="http://schemas.openxmlformats.org/officeDocument/2006/relationships/hyperlink" Target="http://certify.inadehvirtual.edu.pa/sis/informacion_curso1.php?curso_id=MTc2" TargetMode="External"/><Relationship Id="rId22" Type="http://schemas.openxmlformats.org/officeDocument/2006/relationships/hyperlink" Target="http://certify.inadehvirtual.edu.pa/sis/informacion_curso1.php?curso_id=MzA2" TargetMode="External"/><Relationship Id="rId27" Type="http://schemas.openxmlformats.org/officeDocument/2006/relationships/hyperlink" Target="http://certify.inadehvirtual.edu.pa/sis/informacion_curso1.php?curso_id=MzAz" TargetMode="External"/><Relationship Id="rId30" Type="http://schemas.openxmlformats.org/officeDocument/2006/relationships/hyperlink" Target="http://certify.inadehvirtual.edu.pa/sis/informacion_curso1.php?curso_id=MzA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certify.inadehvirtual.edu.pa/sis/oferta1.php?area_id=LT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ctrTitle"/>
          </p:nvPr>
        </p:nvSpPr>
        <p:spPr>
          <a:xfrm>
            <a:off x="685800" y="1700808"/>
            <a:ext cx="7772400" cy="1470025"/>
          </a:xfrm>
        </p:spPr>
        <p:txBody>
          <a:bodyPr>
            <a:noAutofit/>
          </a:bodyPr>
          <a:lstStyle/>
          <a:p>
            <a:r>
              <a:rPr lang="es-ES_tradnl" sz="2400" b="1" dirty="0" smtClean="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FORTALECIENDO</a:t>
            </a:r>
            <a:br>
              <a:rPr lang="es-ES_tradnl" sz="2400" b="1" dirty="0" smtClean="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s-ES_tradnl" sz="2400" b="1" dirty="0" smtClean="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 FORMACIÓN DE LOS PANAMEÑOS</a:t>
            </a:r>
            <a:endParaRPr lang="en-US" sz="2400" dirty="0">
              <a:latin typeface="Arial Unicode MS" pitchFamily="34" charset="-128"/>
              <a:ea typeface="Arial Unicode MS" pitchFamily="34" charset="-128"/>
              <a:cs typeface="Arial Unicode MS" pitchFamily="34" charset="-128"/>
            </a:endParaRPr>
          </a:p>
        </p:txBody>
      </p:sp>
      <p:pic>
        <p:nvPicPr>
          <p:cNvPr id="4" name="Picture 5"/>
          <p:cNvPicPr>
            <a:picLocks noChangeAspect="1" noChangeArrowheads="1"/>
          </p:cNvPicPr>
          <p:nvPr/>
        </p:nvPicPr>
        <p:blipFill>
          <a:blip r:embed="rId3"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8" name="7 CuadroTexto"/>
          <p:cNvSpPr txBox="1"/>
          <p:nvPr/>
        </p:nvSpPr>
        <p:spPr>
          <a:xfrm>
            <a:off x="3863484" y="6597352"/>
            <a:ext cx="1428596" cy="338554"/>
          </a:xfrm>
          <a:prstGeom prst="rect">
            <a:avLst/>
          </a:prstGeom>
          <a:noFill/>
        </p:spPr>
        <p:txBody>
          <a:bodyPr wrap="none" rtlCol="0">
            <a:spAutoFit/>
          </a:bodyPr>
          <a:lstStyle/>
          <a:p>
            <a:r>
              <a:rPr lang="es-PA" sz="1600" b="1" dirty="0" smtClean="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Octubre 2010</a:t>
            </a:r>
            <a:endParaRPr lang="en-US" sz="1600" b="1" dirty="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9" name="Picture 6"/>
          <p:cNvPicPr>
            <a:picLocks noChangeAspect="1" noChangeArrowheads="1"/>
          </p:cNvPicPr>
          <p:nvPr/>
        </p:nvPicPr>
        <p:blipFill>
          <a:blip r:embed="rId4" cstate="print"/>
          <a:srcRect/>
          <a:stretch>
            <a:fillRect/>
          </a:stretch>
        </p:blipFill>
        <p:spPr bwMode="auto">
          <a:xfrm>
            <a:off x="3419872" y="3284983"/>
            <a:ext cx="2304256" cy="23908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3 Grupo"/>
          <p:cNvGrpSpPr/>
          <p:nvPr/>
        </p:nvGrpSpPr>
        <p:grpSpPr>
          <a:xfrm>
            <a:off x="1331640" y="764704"/>
            <a:ext cx="1800200" cy="1305436"/>
            <a:chOff x="611560" y="827420"/>
            <a:chExt cx="2051720" cy="1449452"/>
          </a:xfrm>
        </p:grpSpPr>
        <p:pic>
          <p:nvPicPr>
            <p:cNvPr id="8" name="Picture 7" descr="1122475583.jpg"/>
            <p:cNvPicPr>
              <a:picLocks noChangeAspect="1"/>
            </p:cNvPicPr>
            <p:nvPr/>
          </p:nvPicPr>
          <p:blipFill>
            <a:blip r:embed="rId3" cstate="print"/>
            <a:stretch>
              <a:fillRect/>
            </a:stretch>
          </p:blipFill>
          <p:spPr>
            <a:xfrm>
              <a:off x="611560" y="1136486"/>
              <a:ext cx="2051720" cy="1140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611560" y="827420"/>
              <a:ext cx="2016224"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Tutores</a:t>
              </a:r>
              <a:endParaRPr lang="es-PA" b="1" dirty="0">
                <a:effectLst>
                  <a:outerShdw blurRad="38100" dist="38100" dir="2700000" algn="tl">
                    <a:srgbClr val="000000">
                      <a:alpha val="43137"/>
                    </a:srgbClr>
                  </a:outerShdw>
                </a:effectLst>
              </a:endParaRPr>
            </a:p>
          </p:txBody>
        </p:sp>
      </p:grpSp>
      <p:graphicFrame>
        <p:nvGraphicFramePr>
          <p:cNvPr id="29" name="Table 28"/>
          <p:cNvGraphicFramePr>
            <a:graphicFrameLocks noGrp="1"/>
          </p:cNvGraphicFramePr>
          <p:nvPr/>
        </p:nvGraphicFramePr>
        <p:xfrm>
          <a:off x="132184" y="260648"/>
          <a:ext cx="8832303" cy="370840"/>
        </p:xfrm>
        <a:graphic>
          <a:graphicData uri="http://schemas.openxmlformats.org/drawingml/2006/table">
            <a:tbl>
              <a:tblPr firstRow="1" bandRow="1">
                <a:tableStyleId>{5C22544A-7EE6-4342-B048-85BDC9FD1C3A}</a:tableStyleId>
              </a:tblPr>
              <a:tblGrid>
                <a:gridCol w="8832303"/>
              </a:tblGrid>
              <a:tr h="370840">
                <a:tc>
                  <a:txBody>
                    <a:bodyPr/>
                    <a:lstStyle/>
                    <a:p>
                      <a:pPr algn="ctr"/>
                      <a:r>
                        <a:rPr lang="es-PA" dirty="0" smtClean="0"/>
                        <a:t>¿Cómo</a:t>
                      </a:r>
                      <a:r>
                        <a:rPr lang="es-PA" baseline="0" dirty="0" smtClean="0"/>
                        <a:t>  funcionan los cursos virtuales de INADEH?</a:t>
                      </a:r>
                      <a:endParaRPr lang="es-ES" dirty="0"/>
                    </a:p>
                  </a:txBody>
                  <a:tcPr/>
                </a:tc>
              </a:tr>
            </a:tbl>
          </a:graphicData>
        </a:graphic>
      </p:graphicFrame>
      <p:grpSp>
        <p:nvGrpSpPr>
          <p:cNvPr id="35" name="34 Grupo"/>
          <p:cNvGrpSpPr/>
          <p:nvPr/>
        </p:nvGrpSpPr>
        <p:grpSpPr>
          <a:xfrm>
            <a:off x="6901386" y="3933056"/>
            <a:ext cx="1991094" cy="1809492"/>
            <a:chOff x="6732240" y="4427820"/>
            <a:chExt cx="1991094" cy="1809492"/>
          </a:xfrm>
        </p:grpSpPr>
        <p:pic>
          <p:nvPicPr>
            <p:cNvPr id="23" name="Picture 22" descr="e_learning_content.png"/>
            <p:cNvPicPr>
              <a:picLocks noChangeAspect="1"/>
            </p:cNvPicPr>
            <p:nvPr/>
          </p:nvPicPr>
          <p:blipFill>
            <a:blip r:embed="rId4" cstate="print"/>
            <a:stretch>
              <a:fillRect/>
            </a:stretch>
          </p:blipFill>
          <p:spPr>
            <a:xfrm>
              <a:off x="6732240" y="4797152"/>
              <a:ext cx="1991094" cy="1440160"/>
            </a:xfrm>
            <a:prstGeom prst="rect">
              <a:avLst/>
            </a:prstGeom>
          </p:spPr>
        </p:pic>
        <p:sp>
          <p:nvSpPr>
            <p:cNvPr id="30" name="TextBox 29"/>
            <p:cNvSpPr txBox="1"/>
            <p:nvPr/>
          </p:nvSpPr>
          <p:spPr>
            <a:xfrm>
              <a:off x="6732240" y="4427820"/>
              <a:ext cx="1944216"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Contenidos</a:t>
              </a:r>
              <a:endParaRPr lang="es-PA" b="1" dirty="0">
                <a:effectLst>
                  <a:outerShdw blurRad="38100" dist="38100" dir="2700000" algn="tl">
                    <a:srgbClr val="000000">
                      <a:alpha val="43137"/>
                    </a:srgbClr>
                  </a:outerShdw>
                </a:effectLst>
              </a:endParaRPr>
            </a:p>
          </p:txBody>
        </p:sp>
      </p:grpSp>
      <p:pic>
        <p:nvPicPr>
          <p:cNvPr id="26" name="25 Imagen" descr="englishDiscoveries.gif"/>
          <p:cNvPicPr>
            <a:picLocks noChangeAspect="1"/>
          </p:cNvPicPr>
          <p:nvPr/>
        </p:nvPicPr>
        <p:blipFill>
          <a:blip r:embed="rId5" cstate="print"/>
          <a:stretch>
            <a:fillRect/>
          </a:stretch>
        </p:blipFill>
        <p:spPr>
          <a:xfrm>
            <a:off x="7393632" y="1535661"/>
            <a:ext cx="1282824" cy="813219"/>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7197030" y="764704"/>
            <a:ext cx="1695450" cy="733425"/>
          </a:xfrm>
          <a:prstGeom prst="rect">
            <a:avLst/>
          </a:prstGeom>
          <a:noFill/>
          <a:ln w="9525">
            <a:noFill/>
            <a:miter lim="800000"/>
            <a:headEnd/>
            <a:tailEnd/>
          </a:ln>
        </p:spPr>
      </p:pic>
      <p:pic>
        <p:nvPicPr>
          <p:cNvPr id="5" name="Picture 4" descr="RTEmagicC_blackboard_logo_02.jpg.jpg">
            <a:hlinkClick r:id="rId7" action="ppaction://hlinksldjump"/>
          </p:cNvPr>
          <p:cNvPicPr>
            <a:picLocks noChangeAspect="1"/>
          </p:cNvPicPr>
          <p:nvPr/>
        </p:nvPicPr>
        <p:blipFill>
          <a:blip r:embed="rId8" cstate="print">
            <a:clrChange>
              <a:clrFrom>
                <a:srgbClr val="FEFEFE"/>
              </a:clrFrom>
              <a:clrTo>
                <a:srgbClr val="FEFEFE">
                  <a:alpha val="0"/>
                </a:srgbClr>
              </a:clrTo>
            </a:clrChange>
          </a:blip>
          <a:stretch>
            <a:fillRect/>
          </a:stretch>
        </p:blipFill>
        <p:spPr>
          <a:xfrm>
            <a:off x="6228184" y="836712"/>
            <a:ext cx="1008112" cy="974508"/>
          </a:xfrm>
          <a:prstGeom prst="rect">
            <a:avLst/>
          </a:prstGeom>
        </p:spPr>
      </p:pic>
      <p:grpSp>
        <p:nvGrpSpPr>
          <p:cNvPr id="66" name="65 Grupo"/>
          <p:cNvGrpSpPr/>
          <p:nvPr/>
        </p:nvGrpSpPr>
        <p:grpSpPr>
          <a:xfrm>
            <a:off x="35496" y="4324951"/>
            <a:ext cx="2160240" cy="1912361"/>
            <a:chOff x="35496" y="4324951"/>
            <a:chExt cx="2160240" cy="1912361"/>
          </a:xfrm>
        </p:grpSpPr>
        <p:grpSp>
          <p:nvGrpSpPr>
            <p:cNvPr id="33" name="32 Grupo"/>
            <p:cNvGrpSpPr/>
            <p:nvPr/>
          </p:nvGrpSpPr>
          <p:grpSpPr>
            <a:xfrm>
              <a:off x="35496" y="4324951"/>
              <a:ext cx="2160240" cy="1912361"/>
              <a:chOff x="323528" y="4139788"/>
              <a:chExt cx="2160240" cy="1912361"/>
            </a:xfrm>
          </p:grpSpPr>
          <p:pic>
            <p:nvPicPr>
              <p:cNvPr id="9" name="Picture 8" descr="elearning.jpg"/>
              <p:cNvPicPr>
                <a:picLocks noChangeAspect="1"/>
              </p:cNvPicPr>
              <p:nvPr/>
            </p:nvPicPr>
            <p:blipFill>
              <a:blip r:embed="rId9" cstate="print"/>
              <a:srcRect l="11651" t="33510" r="6793" b="7822"/>
              <a:stretch>
                <a:fillRect/>
              </a:stretch>
            </p:blipFill>
            <p:spPr>
              <a:xfrm>
                <a:off x="827584" y="4509120"/>
                <a:ext cx="1440160" cy="1543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323528" y="4139788"/>
                <a:ext cx="2160240"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Participantes</a:t>
                </a:r>
                <a:endParaRPr lang="es-PA" b="1" dirty="0">
                  <a:effectLst>
                    <a:outerShdw blurRad="38100" dist="38100" dir="2700000" algn="tl">
                      <a:srgbClr val="000000">
                        <a:alpha val="43137"/>
                      </a:srgbClr>
                    </a:outerShdw>
                  </a:effectLst>
                </a:endParaRPr>
              </a:p>
            </p:txBody>
          </p:sp>
        </p:grpSp>
        <p:pic>
          <p:nvPicPr>
            <p:cNvPr id="55" name="54 Imagen" descr="Imagen_Web_InadehVIrtual.jpg"/>
            <p:cNvPicPr>
              <a:picLocks noChangeAspect="1"/>
            </p:cNvPicPr>
            <p:nvPr/>
          </p:nvPicPr>
          <p:blipFill>
            <a:blip r:embed="rId10" cstate="print"/>
            <a:stretch>
              <a:fillRect/>
            </a:stretch>
          </p:blipFill>
          <p:spPr>
            <a:xfrm rot="2077880">
              <a:off x="1580547" y="5279805"/>
              <a:ext cx="324746" cy="470390"/>
            </a:xfrm>
            <a:prstGeom prst="rect">
              <a:avLst/>
            </a:prstGeom>
          </p:spPr>
        </p:pic>
      </p:grpSp>
      <p:sp>
        <p:nvSpPr>
          <p:cNvPr id="57" name="56 Flecha derecha"/>
          <p:cNvSpPr/>
          <p:nvPr/>
        </p:nvSpPr>
        <p:spPr>
          <a:xfrm rot="19028671">
            <a:off x="5891547" y="2603622"/>
            <a:ext cx="936104" cy="476565"/>
          </a:xfrm>
          <a:prstGeom prst="rightArrow">
            <a:avLst>
              <a:gd name="adj1" fmla="val 25673"/>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9" name="58 Flecha derecha"/>
          <p:cNvSpPr/>
          <p:nvPr/>
        </p:nvSpPr>
        <p:spPr>
          <a:xfrm rot="5400000">
            <a:off x="7475240" y="3082706"/>
            <a:ext cx="936104" cy="476565"/>
          </a:xfrm>
          <a:prstGeom prst="rightArrow">
            <a:avLst>
              <a:gd name="adj1" fmla="val 25673"/>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63" name="62 Arco"/>
          <p:cNvSpPr/>
          <p:nvPr/>
        </p:nvSpPr>
        <p:spPr>
          <a:xfrm rot="19135843" flipH="1">
            <a:off x="1248239" y="2151565"/>
            <a:ext cx="2154142" cy="208747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 name="63 Arco"/>
          <p:cNvSpPr/>
          <p:nvPr/>
        </p:nvSpPr>
        <p:spPr>
          <a:xfrm rot="19135843">
            <a:off x="2951604" y="968769"/>
            <a:ext cx="2108122" cy="22138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nvGrpSpPr>
          <p:cNvPr id="65" name="64 Grupo"/>
          <p:cNvGrpSpPr/>
          <p:nvPr/>
        </p:nvGrpSpPr>
        <p:grpSpPr>
          <a:xfrm>
            <a:off x="1763688" y="2687308"/>
            <a:ext cx="3918630" cy="3378604"/>
            <a:chOff x="1763688" y="2687308"/>
            <a:chExt cx="3918630" cy="3378604"/>
          </a:xfrm>
        </p:grpSpPr>
        <p:pic>
          <p:nvPicPr>
            <p:cNvPr id="38" name="37 Imagen" descr="Imagen_Web_InadehVIrtual.jpg"/>
            <p:cNvPicPr>
              <a:picLocks noChangeAspect="1"/>
            </p:cNvPicPr>
            <p:nvPr/>
          </p:nvPicPr>
          <p:blipFill>
            <a:blip r:embed="rId11" cstate="print"/>
            <a:stretch>
              <a:fillRect/>
            </a:stretch>
          </p:blipFill>
          <p:spPr>
            <a:xfrm>
              <a:off x="2843808" y="2780928"/>
              <a:ext cx="2838510" cy="3284984"/>
            </a:xfrm>
            <a:prstGeom prst="rect">
              <a:avLst/>
            </a:prstGeom>
          </p:spPr>
        </p:pic>
        <p:sp>
          <p:nvSpPr>
            <p:cNvPr id="31" name="TextBox 17"/>
            <p:cNvSpPr txBox="1"/>
            <p:nvPr/>
          </p:nvSpPr>
          <p:spPr>
            <a:xfrm rot="20858981">
              <a:off x="2771800" y="2687308"/>
              <a:ext cx="2808312" cy="369332"/>
            </a:xfrm>
            <a:prstGeom prst="rect">
              <a:avLst/>
            </a:prstGeom>
            <a:noFill/>
          </p:spPr>
          <p:txBody>
            <a:bodyPr wrap="square" rtlCol="0">
              <a:spAutoFit/>
            </a:bodyPr>
            <a:lstStyle/>
            <a:p>
              <a:pPr algn="ctr"/>
              <a:r>
                <a:rPr lang="es-PA" dirty="0" smtClean="0">
                  <a:effectLst>
                    <a:outerShdw blurRad="38100" dist="38100" dir="2700000" algn="tl">
                      <a:srgbClr val="000000">
                        <a:alpha val="43137"/>
                      </a:srgbClr>
                    </a:outerShdw>
                  </a:effectLst>
                </a:rPr>
                <a:t>www.inadehvirtual.edu.pa</a:t>
              </a:r>
              <a:endParaRPr lang="es-PA" dirty="0">
                <a:effectLst>
                  <a:outerShdw blurRad="38100" dist="38100" dir="2700000" algn="tl">
                    <a:srgbClr val="000000">
                      <a:alpha val="43137"/>
                    </a:srgbClr>
                  </a:outerShdw>
                </a:effectLst>
              </a:endParaRPr>
            </a:p>
          </p:txBody>
        </p:sp>
        <p:cxnSp>
          <p:nvCxnSpPr>
            <p:cNvPr id="40" name="39 Conector recto"/>
            <p:cNvCxnSpPr/>
            <p:nvPr/>
          </p:nvCxnSpPr>
          <p:spPr>
            <a:xfrm rot="5400000" flipH="1" flipV="1">
              <a:off x="1331640" y="3789040"/>
              <a:ext cx="194421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55" idx="3"/>
            </p:cNvCxnSpPr>
            <p:nvPr/>
          </p:nvCxnSpPr>
          <p:spPr>
            <a:xfrm flipV="1">
              <a:off x="1876525" y="5445224"/>
              <a:ext cx="967283" cy="162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1763688" y="5733256"/>
              <a:ext cx="37444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V="1">
              <a:off x="1979712" y="2780928"/>
              <a:ext cx="3528392" cy="25922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strVal val="#ppt_w*0.05"/>
                                          </p:val>
                                        </p:tav>
                                        <p:tav tm="100000">
                                          <p:val>
                                            <p:strVal val="#ppt_w"/>
                                          </p:val>
                                        </p:tav>
                                      </p:tavLst>
                                    </p:anim>
                                    <p:anim calcmode="lin" valueType="num">
                                      <p:cBhvr>
                                        <p:cTn id="15" dur="500" fill="hold"/>
                                        <p:tgtEl>
                                          <p:spTgt spid="65"/>
                                        </p:tgtEl>
                                        <p:attrNameLst>
                                          <p:attrName>ppt_h</p:attrName>
                                        </p:attrNameLst>
                                      </p:cBhvr>
                                      <p:tavLst>
                                        <p:tav tm="0">
                                          <p:val>
                                            <p:strVal val="#ppt_h"/>
                                          </p:val>
                                        </p:tav>
                                        <p:tav tm="100000">
                                          <p:val>
                                            <p:strVal val="#ppt_h"/>
                                          </p:val>
                                        </p:tav>
                                      </p:tavLst>
                                    </p:anim>
                                    <p:anim calcmode="lin" valueType="num">
                                      <p:cBhvr>
                                        <p:cTn id="16" dur="500" fill="hold"/>
                                        <p:tgtEl>
                                          <p:spTgt spid="65"/>
                                        </p:tgtEl>
                                        <p:attrNameLst>
                                          <p:attrName>ppt_x</p:attrName>
                                        </p:attrNameLst>
                                      </p:cBhvr>
                                      <p:tavLst>
                                        <p:tav tm="0">
                                          <p:val>
                                            <p:strVal val="#ppt_x-.2"/>
                                          </p:val>
                                        </p:tav>
                                        <p:tav tm="100000">
                                          <p:val>
                                            <p:strVal val="#ppt_x"/>
                                          </p:val>
                                        </p:tav>
                                      </p:tavLst>
                                    </p:anim>
                                    <p:anim calcmode="lin" valueType="num">
                                      <p:cBhvr>
                                        <p:cTn id="17" dur="500" fill="hold"/>
                                        <p:tgtEl>
                                          <p:spTgt spid="65"/>
                                        </p:tgtEl>
                                        <p:attrNameLst>
                                          <p:attrName>ppt_y</p:attrName>
                                        </p:attrNameLst>
                                      </p:cBhvr>
                                      <p:tavLst>
                                        <p:tav tm="0">
                                          <p:val>
                                            <p:strVal val="#ppt_y"/>
                                          </p:val>
                                        </p:tav>
                                        <p:tav tm="100000">
                                          <p:val>
                                            <p:strVal val="#ppt_y"/>
                                          </p:val>
                                        </p:tav>
                                      </p:tavLst>
                                    </p:anim>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800" decel="100000"/>
                                        <p:tgtEl>
                                          <p:spTgt spid="5"/>
                                        </p:tgtEl>
                                      </p:cBhvr>
                                    </p:animEffect>
                                    <p:anim calcmode="lin" valueType="num">
                                      <p:cBhvr>
                                        <p:cTn id="30" dur="800" decel="100000" fill="hold"/>
                                        <p:tgtEl>
                                          <p:spTgt spid="5"/>
                                        </p:tgtEl>
                                        <p:attrNameLst>
                                          <p:attrName>style.rotation</p:attrName>
                                        </p:attrNameLst>
                                      </p:cBhvr>
                                      <p:tavLst>
                                        <p:tav tm="0">
                                          <p:val>
                                            <p:fltVal val="-90"/>
                                          </p:val>
                                        </p:tav>
                                        <p:tav tm="100000">
                                          <p:val>
                                            <p:fltVal val="0"/>
                                          </p:val>
                                        </p:tav>
                                      </p:tavLst>
                                    </p:anim>
                                    <p:anim calcmode="lin" valueType="num">
                                      <p:cBhvr>
                                        <p:cTn id="31" dur="800" decel="100000" fill="hold"/>
                                        <p:tgtEl>
                                          <p:spTgt spid="5"/>
                                        </p:tgtEl>
                                        <p:attrNameLst>
                                          <p:attrName>ppt_x</p:attrName>
                                        </p:attrNameLst>
                                      </p:cBhvr>
                                      <p:tavLst>
                                        <p:tav tm="0">
                                          <p:val>
                                            <p:strVal val="#ppt_x+0.4"/>
                                          </p:val>
                                        </p:tav>
                                        <p:tav tm="100000">
                                          <p:val>
                                            <p:strVal val="#ppt_x-0.05"/>
                                          </p:val>
                                        </p:tav>
                                      </p:tavLst>
                                    </p:anim>
                                    <p:anim calcmode="lin" valueType="num">
                                      <p:cBhvr>
                                        <p:cTn id="32" dur="800" decel="100000" fill="hold"/>
                                        <p:tgtEl>
                                          <p:spTgt spid="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800" decel="100000"/>
                                        <p:tgtEl>
                                          <p:spTgt spid="26"/>
                                        </p:tgtEl>
                                      </p:cBhvr>
                                    </p:animEffect>
                                    <p:anim calcmode="lin" valueType="num">
                                      <p:cBhvr>
                                        <p:cTn id="40" dur="800" decel="100000" fill="hold"/>
                                        <p:tgtEl>
                                          <p:spTgt spid="26"/>
                                        </p:tgtEl>
                                        <p:attrNameLst>
                                          <p:attrName>style.rotation</p:attrName>
                                        </p:attrNameLst>
                                      </p:cBhvr>
                                      <p:tavLst>
                                        <p:tav tm="0">
                                          <p:val>
                                            <p:fltVal val="-90"/>
                                          </p:val>
                                        </p:tav>
                                        <p:tav tm="100000">
                                          <p:val>
                                            <p:fltVal val="0"/>
                                          </p:val>
                                        </p:tav>
                                      </p:tavLst>
                                    </p:anim>
                                    <p:anim calcmode="lin" valueType="num">
                                      <p:cBhvr>
                                        <p:cTn id="41" dur="800" decel="100000" fill="hold"/>
                                        <p:tgtEl>
                                          <p:spTgt spid="26"/>
                                        </p:tgtEl>
                                        <p:attrNameLst>
                                          <p:attrName>ppt_x</p:attrName>
                                        </p:attrNameLst>
                                      </p:cBhvr>
                                      <p:tavLst>
                                        <p:tav tm="0">
                                          <p:val>
                                            <p:strVal val="#ppt_x+0.4"/>
                                          </p:val>
                                        </p:tav>
                                        <p:tav tm="100000">
                                          <p:val>
                                            <p:strVal val="#ppt_x-0.05"/>
                                          </p:val>
                                        </p:tav>
                                      </p:tavLst>
                                    </p:anim>
                                    <p:anim calcmode="lin" valueType="num">
                                      <p:cBhvr>
                                        <p:cTn id="42" dur="800" decel="100000" fill="hold"/>
                                        <p:tgtEl>
                                          <p:spTgt spid="26"/>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800" decel="100000"/>
                                        <p:tgtEl>
                                          <p:spTgt spid="1026"/>
                                        </p:tgtEl>
                                      </p:cBhvr>
                                    </p:animEffect>
                                    <p:anim calcmode="lin" valueType="num">
                                      <p:cBhvr>
                                        <p:cTn id="50" dur="800" decel="100000" fill="hold"/>
                                        <p:tgtEl>
                                          <p:spTgt spid="1026"/>
                                        </p:tgtEl>
                                        <p:attrNameLst>
                                          <p:attrName>style.rotation</p:attrName>
                                        </p:attrNameLst>
                                      </p:cBhvr>
                                      <p:tavLst>
                                        <p:tav tm="0">
                                          <p:val>
                                            <p:fltVal val="-90"/>
                                          </p:val>
                                        </p:tav>
                                        <p:tav tm="100000">
                                          <p:val>
                                            <p:fltVal val="0"/>
                                          </p:val>
                                        </p:tav>
                                      </p:tavLst>
                                    </p:anim>
                                    <p:anim calcmode="lin" valueType="num">
                                      <p:cBhvr>
                                        <p:cTn id="51" dur="800" decel="100000" fill="hold"/>
                                        <p:tgtEl>
                                          <p:spTgt spid="1026"/>
                                        </p:tgtEl>
                                        <p:attrNameLst>
                                          <p:attrName>ppt_x</p:attrName>
                                        </p:attrNameLst>
                                      </p:cBhvr>
                                      <p:tavLst>
                                        <p:tav tm="0">
                                          <p:val>
                                            <p:strVal val="#ppt_x+0.4"/>
                                          </p:val>
                                        </p:tav>
                                        <p:tav tm="100000">
                                          <p:val>
                                            <p:strVal val="#ppt_x-0.05"/>
                                          </p:val>
                                        </p:tav>
                                      </p:tavLst>
                                    </p:anim>
                                    <p:anim calcmode="lin" valueType="num">
                                      <p:cBhvr>
                                        <p:cTn id="52" dur="800" decel="100000" fill="hold"/>
                                        <p:tgtEl>
                                          <p:spTgt spid="1026"/>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1000"/>
                                        <p:tgtEl>
                                          <p:spTgt spid="59"/>
                                        </p:tgtEl>
                                      </p:cBhvr>
                                    </p:animEffect>
                                    <p:anim calcmode="lin" valueType="num">
                                      <p:cBhvr>
                                        <p:cTn id="60" dur="1000" fill="hold"/>
                                        <p:tgtEl>
                                          <p:spTgt spid="59"/>
                                        </p:tgtEl>
                                        <p:attrNameLst>
                                          <p:attrName>ppt_x</p:attrName>
                                        </p:attrNameLst>
                                      </p:cBhvr>
                                      <p:tavLst>
                                        <p:tav tm="0">
                                          <p:val>
                                            <p:strVal val="#ppt_x"/>
                                          </p:val>
                                        </p:tav>
                                        <p:tav tm="100000">
                                          <p:val>
                                            <p:strVal val="#ppt_x"/>
                                          </p:val>
                                        </p:tav>
                                      </p:tavLst>
                                    </p:anim>
                                    <p:anim calcmode="lin" valueType="num">
                                      <p:cBhvr>
                                        <p:cTn id="61" dur="1000" fill="hold"/>
                                        <p:tgtEl>
                                          <p:spTgt spid="59"/>
                                        </p:tgtEl>
                                        <p:attrNameLst>
                                          <p:attrName>ppt_y</p:attrName>
                                        </p:attrNameLst>
                                      </p:cBhvr>
                                      <p:tavLst>
                                        <p:tav tm="0">
                                          <p:val>
                                            <p:strVal val="#ppt_y-.1"/>
                                          </p:val>
                                        </p:tav>
                                        <p:tav tm="100000">
                                          <p:val>
                                            <p:strVal val="#ppt_y"/>
                                          </p:val>
                                        </p:tav>
                                      </p:tavLst>
                                    </p:anim>
                                  </p:childTnLst>
                                </p:cTn>
                              </p:par>
                              <p:par>
                                <p:cTn id="62" presetID="54" presetClass="entr" presetSubtype="0" accel="10000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strVal val="#ppt_w*0.05"/>
                                          </p:val>
                                        </p:tav>
                                        <p:tav tm="100000">
                                          <p:val>
                                            <p:strVal val="#ppt_w"/>
                                          </p:val>
                                        </p:tav>
                                      </p:tavLst>
                                    </p:anim>
                                    <p:anim calcmode="lin" valueType="num">
                                      <p:cBhvr>
                                        <p:cTn id="65" dur="500" fill="hold"/>
                                        <p:tgtEl>
                                          <p:spTgt spid="35"/>
                                        </p:tgtEl>
                                        <p:attrNameLst>
                                          <p:attrName>ppt_h</p:attrName>
                                        </p:attrNameLst>
                                      </p:cBhvr>
                                      <p:tavLst>
                                        <p:tav tm="0">
                                          <p:val>
                                            <p:strVal val="#ppt_h"/>
                                          </p:val>
                                        </p:tav>
                                        <p:tav tm="100000">
                                          <p:val>
                                            <p:strVal val="#ppt_h"/>
                                          </p:val>
                                        </p:tav>
                                      </p:tavLst>
                                    </p:anim>
                                    <p:anim calcmode="lin" valueType="num">
                                      <p:cBhvr>
                                        <p:cTn id="66" dur="500" fill="hold"/>
                                        <p:tgtEl>
                                          <p:spTgt spid="35"/>
                                        </p:tgtEl>
                                        <p:attrNameLst>
                                          <p:attrName>ppt_x</p:attrName>
                                        </p:attrNameLst>
                                      </p:cBhvr>
                                      <p:tavLst>
                                        <p:tav tm="0">
                                          <p:val>
                                            <p:strVal val="#ppt_x-.2"/>
                                          </p:val>
                                        </p:tav>
                                        <p:tav tm="100000">
                                          <p:val>
                                            <p:strVal val="#ppt_x"/>
                                          </p:val>
                                        </p:tav>
                                      </p:tavLst>
                                    </p:anim>
                                    <p:anim calcmode="lin" valueType="num">
                                      <p:cBhvr>
                                        <p:cTn id="67" dur="500" fill="hold"/>
                                        <p:tgtEl>
                                          <p:spTgt spid="35"/>
                                        </p:tgtEl>
                                        <p:attrNameLst>
                                          <p:attrName>ppt_y</p:attrName>
                                        </p:attrNameLst>
                                      </p:cBhvr>
                                      <p:tavLst>
                                        <p:tav tm="0">
                                          <p:val>
                                            <p:strVal val="#ppt_y"/>
                                          </p:val>
                                        </p:tav>
                                        <p:tav tm="100000">
                                          <p:val>
                                            <p:strVal val="#ppt_y"/>
                                          </p:val>
                                        </p:tav>
                                      </p:tavLst>
                                    </p:anim>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ppt_x</p:attrName>
                                        </p:attrNameLst>
                                      </p:cBhvr>
                                      <p:tavLst>
                                        <p:tav tm="0">
                                          <p:val>
                                            <p:strVal val="#ppt_x"/>
                                          </p:val>
                                        </p:tav>
                                        <p:tav tm="100000">
                                          <p:val>
                                            <p:strVal val="#ppt_x"/>
                                          </p:val>
                                        </p:tav>
                                      </p:tavLst>
                                    </p:anim>
                                    <p:anim calcmode="lin" valueType="num">
                                      <p:cBhvr>
                                        <p:cTn id="8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39552" y="4149080"/>
            <a:ext cx="8229600" cy="1143000"/>
          </a:xfrm>
        </p:spPr>
        <p:txBody>
          <a:bodyPr/>
          <a:lstStyle/>
          <a:p>
            <a:r>
              <a:rPr lang="es-PA" b="1" dirty="0" smtClean="0">
                <a:effectLst>
                  <a:outerShdw blurRad="38100" dist="38100" dir="2700000" algn="tl">
                    <a:srgbClr val="000000">
                      <a:alpha val="43137"/>
                    </a:srgbClr>
                  </a:outerShdw>
                </a:effectLst>
                <a:hlinkClick r:id="rId3" action="ppaction://hlinksldjump"/>
              </a:rPr>
              <a:t>Blackboard®</a:t>
            </a:r>
            <a:endParaRPr lang="es-PA" b="1" dirty="0">
              <a:effectLst>
                <a:outerShdw blurRad="38100" dist="38100" dir="2700000" algn="tl">
                  <a:srgbClr val="000000">
                    <a:alpha val="43137"/>
                  </a:srgbClr>
                </a:outerShdw>
              </a:effectLst>
            </a:endParaRPr>
          </a:p>
        </p:txBody>
      </p:sp>
      <p:pic>
        <p:nvPicPr>
          <p:cNvPr id="4" name="Picture 3" descr="RTEmagicC_blackboard_logo_02.jpg.jpg">
            <a:hlinkClick r:id="rId4"/>
          </p:cNvPr>
          <p:cNvPicPr>
            <a:picLocks noChangeAspect="1"/>
          </p:cNvPicPr>
          <p:nvPr/>
        </p:nvPicPr>
        <p:blipFill>
          <a:blip r:embed="rId5" cstate="print"/>
          <a:srcRect b="21317"/>
          <a:stretch>
            <a:fillRect/>
          </a:stretch>
        </p:blipFill>
        <p:spPr>
          <a:xfrm>
            <a:off x="3417278" y="2492896"/>
            <a:ext cx="2234842" cy="1699821"/>
          </a:xfrm>
          <a:prstGeom prst="rect">
            <a:avLst/>
          </a:prstGeom>
        </p:spPr>
      </p:pic>
      <p:cxnSp>
        <p:nvCxnSpPr>
          <p:cNvPr id="5"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6"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39552" y="3861048"/>
            <a:ext cx="8229600" cy="1143000"/>
          </a:xfrm>
        </p:spPr>
        <p:txBody>
          <a:bodyPr/>
          <a:lstStyle/>
          <a:p>
            <a:r>
              <a:rPr lang="es-PA" b="1" dirty="0" smtClean="0">
                <a:effectLst>
                  <a:outerShdw blurRad="38100" dist="38100" dir="2700000" algn="tl">
                    <a:srgbClr val="000000">
                      <a:alpha val="43137"/>
                    </a:srgbClr>
                  </a:outerShdw>
                </a:effectLst>
                <a:hlinkClick r:id="rId3" action="ppaction://hlinksldjump"/>
              </a:rPr>
              <a:t>EDO®</a:t>
            </a:r>
            <a:endParaRPr lang="es-PA" b="1" dirty="0">
              <a:effectLst>
                <a:outerShdw blurRad="38100" dist="38100" dir="2700000" algn="tl">
                  <a:srgbClr val="000000">
                    <a:alpha val="43137"/>
                  </a:srgbClr>
                </a:outerShdw>
              </a:effectLst>
            </a:endParaRPr>
          </a:p>
        </p:txBody>
      </p:sp>
      <p:cxnSp>
        <p:nvCxnSpPr>
          <p:cNvPr id="5"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4"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pic>
        <p:nvPicPr>
          <p:cNvPr id="8" name="7 Imagen" descr="englishDiscoveries.gif">
            <a:hlinkClick r:id="rId5"/>
          </p:cNvPr>
          <p:cNvPicPr>
            <a:picLocks noChangeAspect="1"/>
          </p:cNvPicPr>
          <p:nvPr/>
        </p:nvPicPr>
        <p:blipFill>
          <a:blip r:embed="rId6" cstate="print"/>
          <a:stretch>
            <a:fillRect/>
          </a:stretch>
        </p:blipFill>
        <p:spPr>
          <a:xfrm>
            <a:off x="3419872" y="2348880"/>
            <a:ext cx="2304256" cy="1460734"/>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39552" y="3861048"/>
            <a:ext cx="8229600" cy="1143000"/>
          </a:xfrm>
        </p:spPr>
        <p:txBody>
          <a:bodyPr/>
          <a:lstStyle/>
          <a:p>
            <a:r>
              <a:rPr lang="es-PA" b="1" dirty="0" smtClean="0">
                <a:effectLst>
                  <a:outerShdw blurRad="38100" dist="38100" dir="2700000" algn="tl">
                    <a:srgbClr val="000000">
                      <a:alpha val="43137"/>
                    </a:srgbClr>
                  </a:outerShdw>
                </a:effectLst>
                <a:hlinkClick r:id="rId3" action="ppaction://hlinksldjump"/>
              </a:rPr>
              <a:t>Elluminate Live®</a:t>
            </a:r>
            <a:endParaRPr lang="es-PA" b="1" dirty="0">
              <a:effectLst>
                <a:outerShdw blurRad="38100" dist="38100" dir="2700000" algn="tl">
                  <a:srgbClr val="000000">
                    <a:alpha val="43137"/>
                  </a:srgbClr>
                </a:outerShdw>
              </a:effectLst>
            </a:endParaRPr>
          </a:p>
        </p:txBody>
      </p:sp>
      <p:cxnSp>
        <p:nvCxnSpPr>
          <p:cNvPr id="5"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4"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pic>
        <p:nvPicPr>
          <p:cNvPr id="9" name="Picture 2">
            <a:hlinkClick r:id="rId5"/>
          </p:cNvPr>
          <p:cNvPicPr>
            <a:picLocks noChangeAspect="1" noChangeArrowheads="1"/>
          </p:cNvPicPr>
          <p:nvPr/>
        </p:nvPicPr>
        <p:blipFill>
          <a:blip r:embed="rId6" cstate="print"/>
          <a:srcRect/>
          <a:stretch>
            <a:fillRect/>
          </a:stretch>
        </p:blipFill>
        <p:spPr bwMode="auto">
          <a:xfrm>
            <a:off x="2627784" y="2348880"/>
            <a:ext cx="3828581" cy="165618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7" name="6 CuadroTexto"/>
          <p:cNvSpPr txBox="1"/>
          <p:nvPr/>
        </p:nvSpPr>
        <p:spPr>
          <a:xfrm>
            <a:off x="2771800" y="1988840"/>
            <a:ext cx="3489417" cy="369332"/>
          </a:xfrm>
          <a:prstGeom prst="rect">
            <a:avLst/>
          </a:prstGeom>
          <a:noFill/>
        </p:spPr>
        <p:txBody>
          <a:bodyPr wrap="none" rtlCol="0">
            <a:spAutoFit/>
          </a:bodyPr>
          <a:lstStyle/>
          <a:p>
            <a:r>
              <a:rPr lang="es-PA" b="1" dirty="0" smtClean="0"/>
              <a:t>Próximo inicio de Cursos Virtuales:</a:t>
            </a:r>
            <a:endParaRPr lang="es-PA" b="1" dirty="0"/>
          </a:p>
        </p:txBody>
      </p:sp>
      <p:sp>
        <p:nvSpPr>
          <p:cNvPr id="11" name="Rectangle 12"/>
          <p:cNvSpPr/>
          <p:nvPr/>
        </p:nvSpPr>
        <p:spPr>
          <a:xfrm>
            <a:off x="611560" y="2636912"/>
            <a:ext cx="7891584" cy="2970044"/>
          </a:xfrm>
          <a:prstGeom prst="rect">
            <a:avLst/>
          </a:prstGeom>
          <a:noFill/>
        </p:spPr>
        <p:txBody>
          <a:bodyPr wrap="square" lIns="91440" tIns="45720" rIns="91440" bIns="45720">
            <a:spAutoFit/>
          </a:bodyPr>
          <a:lstStyle/>
          <a:p>
            <a:pPr algn="ctr"/>
            <a:r>
              <a:rPr lang="en-US" sz="9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Enero 2011</a:t>
            </a:r>
          </a:p>
          <a:p>
            <a:pPr algn="ctr"/>
            <a:endPar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en-US" sz="1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www.inadehvirtual.edu.pa</a:t>
            </a:r>
          </a:p>
        </p:txBody>
      </p:sp>
      <p:sp>
        <p:nvSpPr>
          <p:cNvPr id="12" name="11 CuadroTexto"/>
          <p:cNvSpPr txBox="1"/>
          <p:nvPr/>
        </p:nvSpPr>
        <p:spPr>
          <a:xfrm>
            <a:off x="3584434" y="4499828"/>
            <a:ext cx="1779654" cy="369332"/>
          </a:xfrm>
          <a:prstGeom prst="rect">
            <a:avLst/>
          </a:prstGeom>
          <a:noFill/>
        </p:spPr>
        <p:txBody>
          <a:bodyPr wrap="none" rtlCol="0">
            <a:spAutoFit/>
          </a:bodyPr>
          <a:lstStyle/>
          <a:p>
            <a:r>
              <a:rPr lang="es-PA" b="1" dirty="0" smtClean="0"/>
              <a:t>Inscripciones en:</a:t>
            </a:r>
            <a:endParaRPr lang="es-PA" b="1"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7" name="6 CuadroTexto"/>
          <p:cNvSpPr txBox="1"/>
          <p:nvPr/>
        </p:nvSpPr>
        <p:spPr>
          <a:xfrm>
            <a:off x="4211960" y="1628800"/>
            <a:ext cx="880113" cy="369332"/>
          </a:xfrm>
          <a:prstGeom prst="rect">
            <a:avLst/>
          </a:prstGeom>
          <a:noFill/>
        </p:spPr>
        <p:txBody>
          <a:bodyPr wrap="none" rtlCol="0">
            <a:spAutoFit/>
          </a:bodyPr>
          <a:lstStyle/>
          <a:p>
            <a:r>
              <a:rPr lang="es-PA" b="1" dirty="0" smtClean="0">
                <a:solidFill>
                  <a:schemeClr val="tx1">
                    <a:lumMod val="50000"/>
                    <a:lumOff val="50000"/>
                  </a:schemeClr>
                </a:solidFill>
              </a:rPr>
              <a:t>Gracias</a:t>
            </a:r>
            <a:endParaRPr lang="es-PA" b="1" dirty="0">
              <a:solidFill>
                <a:schemeClr val="tx1">
                  <a:lumMod val="50000"/>
                  <a:lumOff val="50000"/>
                </a:schemeClr>
              </a:solidFill>
            </a:endParaRPr>
          </a:p>
        </p:txBody>
      </p:sp>
      <p:sp>
        <p:nvSpPr>
          <p:cNvPr id="11" name="Rectangle 12"/>
          <p:cNvSpPr/>
          <p:nvPr/>
        </p:nvSpPr>
        <p:spPr>
          <a:xfrm>
            <a:off x="712864" y="4784085"/>
            <a:ext cx="7891584" cy="877163"/>
          </a:xfrm>
          <a:prstGeom prst="rect">
            <a:avLst/>
          </a:prstGeom>
          <a:noFill/>
        </p:spPr>
        <p:txBody>
          <a:bodyPr wrap="square" lIns="91440" tIns="45720" rIns="91440" bIns="45720">
            <a:spAutoFit/>
          </a:bodyPr>
          <a:lstStyle/>
          <a:p>
            <a:pPr algn="ct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en-US" sz="1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www.inadehvirtual.edu.pa</a:t>
            </a:r>
          </a:p>
        </p:txBody>
      </p:sp>
      <p:pic>
        <p:nvPicPr>
          <p:cNvPr id="8" name="Imagen 1" descr="http://certify.inadehvirtual.edu.pa/new_inadeh/plantillas/imagen/logo01.png"/>
          <p:cNvPicPr>
            <a:picLocks noChangeAspect="1" noChangeArrowheads="1"/>
          </p:cNvPicPr>
          <p:nvPr/>
        </p:nvPicPr>
        <p:blipFill>
          <a:blip r:embed="rId3" cstate="print"/>
          <a:srcRect/>
          <a:stretch>
            <a:fillRect/>
          </a:stretch>
        </p:blipFill>
        <p:spPr bwMode="auto">
          <a:xfrm>
            <a:off x="3779912" y="2204864"/>
            <a:ext cx="1760896" cy="2737496"/>
          </a:xfrm>
          <a:prstGeom prst="rect">
            <a:avLst/>
          </a:prstGeom>
          <a:ln>
            <a:noFill/>
          </a:ln>
          <a:effectLst>
            <a:outerShdw blurRad="292100" dist="139700" dir="2700000" algn="tl" rotWithShape="0">
              <a:srgbClr val="333333">
                <a:alpha val="65000"/>
              </a:srgbClr>
            </a:outerShdw>
          </a:effectLst>
        </p:spPr>
      </p:pic>
      <p:sp>
        <p:nvSpPr>
          <p:cNvPr id="9" name="Rectangle 12"/>
          <p:cNvSpPr/>
          <p:nvPr/>
        </p:nvSpPr>
        <p:spPr>
          <a:xfrm>
            <a:off x="0" y="1146810"/>
            <a:ext cx="2627784" cy="553998"/>
          </a:xfrm>
          <a:prstGeom prst="rect">
            <a:avLst/>
          </a:prstGeom>
          <a:noFill/>
        </p:spPr>
        <p:txBody>
          <a:bodyPr wrap="square" lIns="91440" tIns="45720" rIns="91440" bIns="45720">
            <a:spAutoFit/>
          </a:bodyPr>
          <a:lstStyle/>
          <a:p>
            <a:endParaRPr lang="en-US" sz="1100" dirty="0" smtClean="0"/>
          </a:p>
          <a:p>
            <a:endParaRPr lang="en-US" sz="100" dirty="0" smtClean="0"/>
          </a:p>
          <a:p>
            <a:r>
              <a:rPr lang="en-US" dirty="0" smtClean="0"/>
              <a:t>www.inadeh.edu.pa</a:t>
            </a:r>
          </a:p>
        </p:txBody>
      </p:sp>
      <p:pic>
        <p:nvPicPr>
          <p:cNvPr id="13" name="12 Imagen" descr="call.PNG"/>
          <p:cNvPicPr>
            <a:picLocks noChangeAspect="1"/>
          </p:cNvPicPr>
          <p:nvPr/>
        </p:nvPicPr>
        <p:blipFill>
          <a:blip r:embed="rId4" cstate="print"/>
          <a:stretch>
            <a:fillRect/>
          </a:stretch>
        </p:blipFill>
        <p:spPr>
          <a:xfrm>
            <a:off x="0" y="1700808"/>
            <a:ext cx="3744416" cy="93610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pic>
        <p:nvPicPr>
          <p:cNvPr id="7" name="6 Marcador de contenido" descr="boton_atras.gif">
            <a:hlinkClick r:id="rId3" action="ppaction://hlinksldjump"/>
          </p:cNvPr>
          <p:cNvPicPr>
            <a:picLocks noGrp="1" noChangeAspect="1"/>
          </p:cNvPicPr>
          <p:nvPr>
            <p:ph idx="1"/>
          </p:nvPr>
        </p:nvPicPr>
        <p:blipFill>
          <a:blip r:embed="rId4" cstate="print"/>
          <a:stretch>
            <a:fillRect/>
          </a:stretch>
        </p:blipFill>
        <p:spPr>
          <a:xfrm>
            <a:off x="8172400" y="5805264"/>
            <a:ext cx="381000" cy="381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pic>
        <p:nvPicPr>
          <p:cNvPr id="4098" name="Picture 2"/>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584775"/>
          </a:xfrm>
          <a:prstGeom prst="rect">
            <a:avLst/>
          </a:prstGeom>
        </p:spPr>
        <p:txBody>
          <a:bodyPr wrap="square">
            <a:spAutoFit/>
          </a:bodyPr>
          <a:lstStyle/>
          <a:p>
            <a:r>
              <a:rPr lang="es-ES_tradnl" sz="1600" b="1" dirty="0" smtClean="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FORTALECIENDO</a:t>
            </a:r>
            <a:br>
              <a:rPr lang="es-ES_tradnl" sz="1600" b="1" dirty="0" smtClean="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s-ES_tradnl" sz="1600" b="1" dirty="0" smtClean="0">
                <a:solidFill>
                  <a:schemeClr val="accent1">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 FORMACIÓN DE LOS PANAMEÑOS</a:t>
            </a:r>
            <a:endParaRPr lang="en-US" sz="1600" dirty="0">
              <a:latin typeface="Arial Unicode MS" pitchFamily="34" charset="-128"/>
              <a:ea typeface="Arial Unicode MS" pitchFamily="34" charset="-128"/>
              <a:cs typeface="Arial Unicode MS" pitchFamily="34" charset="-128"/>
            </a:endParaRPr>
          </a:p>
        </p:txBody>
      </p:sp>
      <p:sp>
        <p:nvSpPr>
          <p:cNvPr id="10" name="Título 1"/>
          <p:cNvSpPr txBox="1">
            <a:spLocks/>
          </p:cNvSpPr>
          <p:nvPr/>
        </p:nvSpPr>
        <p:spPr>
          <a:xfrm>
            <a:off x="611560" y="1268760"/>
            <a:ext cx="7916416" cy="1470025"/>
          </a:xfrm>
          <a:prstGeom prst="rect">
            <a:avLst/>
          </a:prstGeom>
        </p:spPr>
        <p:txBody>
          <a:bodyPr vert="horz" lIns="91440" tIns="45720" rIns="91440" bIns="45720" rtlCol="0" anchor="ctr">
            <a:normAutofit/>
          </a:bodyPr>
          <a:lstStyle/>
          <a:p>
            <a:r>
              <a:rPr lang="es-ES_tradnl" sz="2400" dirty="0" smtClean="0">
                <a:latin typeface="Arial Unicode MS" pitchFamily="34" charset="-128"/>
                <a:ea typeface="Arial Unicode MS" pitchFamily="34" charset="-128"/>
                <a:cs typeface="Arial Unicode MS" pitchFamily="34" charset="-128"/>
              </a:rPr>
              <a:t>El Instituto Nacional de Formación Profesional y Capacitación para el Desarrollo Humano  </a:t>
            </a:r>
            <a:r>
              <a:rPr lang="es-ES_tradnl" sz="2400" b="1" dirty="0" smtClean="0">
                <a:latin typeface="Arial Unicode MS" pitchFamily="34" charset="-128"/>
                <a:ea typeface="Arial Unicode MS" pitchFamily="34" charset="-128"/>
                <a:cs typeface="Arial Unicode MS" pitchFamily="34" charset="-128"/>
              </a:rPr>
              <a:t>INADEH</a:t>
            </a:r>
            <a:endParaRPr lang="en-US" sz="2400" b="1" dirty="0">
              <a:latin typeface="Arial Unicode MS" pitchFamily="34" charset="-128"/>
              <a:ea typeface="Arial Unicode MS" pitchFamily="34" charset="-128"/>
              <a:cs typeface="Arial Unicode MS" pitchFamily="34" charset="-128"/>
            </a:endParaRPr>
          </a:p>
        </p:txBody>
      </p:sp>
      <p:sp>
        <p:nvSpPr>
          <p:cNvPr id="11" name="Subtítulo 2"/>
          <p:cNvSpPr txBox="1">
            <a:spLocks/>
          </p:cNvSpPr>
          <p:nvPr/>
        </p:nvSpPr>
        <p:spPr>
          <a:xfrm>
            <a:off x="1115616" y="2852936"/>
            <a:ext cx="3600400" cy="2736304"/>
          </a:xfrm>
          <a:prstGeom prst="rect">
            <a:avLst/>
          </a:prstGeom>
        </p:spPr>
        <p:txBody>
          <a:bodyPr vert="horz" lIns="91440" tIns="45720" rIns="91440" bIns="45720" rtlCol="0">
            <a:noAutofit/>
          </a:bodyPr>
          <a:lstStyle/>
          <a:p>
            <a:pPr marR="0" lvl="0" defTabSz="914400" rtl="0" eaLnBrk="1" fontAlgn="auto" latinLnBrk="0" hangingPunct="1">
              <a:lnSpc>
                <a:spcPct val="100000"/>
              </a:lnSpc>
              <a:spcBef>
                <a:spcPct val="20000"/>
              </a:spcBef>
              <a:spcAft>
                <a:spcPts val="0"/>
              </a:spcAft>
              <a:buClrTx/>
              <a:buSzTx/>
              <a:buFont typeface="Arial" charset="0"/>
              <a:buNone/>
              <a:tabLst>
                <a:tab pos="0" algn="l"/>
              </a:tabLst>
              <a:defRPr/>
            </a:pPr>
            <a:r>
              <a:rPr lang="es-ES_tradnl" sz="2400" dirty="0" smtClean="0">
                <a:latin typeface="Arial Unicode MS" pitchFamily="34" charset="-128"/>
                <a:ea typeface="Arial Unicode MS" pitchFamily="34" charset="-128"/>
                <a:cs typeface="Arial Unicode MS" pitchFamily="34" charset="-128"/>
              </a:rPr>
              <a:t>Buscando brindar la oportunidad de capacitarse en diversas áreas a mas panameños, tanto en territorio nacional como en el extranjero, crea:</a:t>
            </a:r>
            <a:endParaRPr kumimoji="0" lang="es-ES_tradnl" sz="2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pic>
        <p:nvPicPr>
          <p:cNvPr id="12" name="Imagen 1" descr="http://certify.inadehvirtual.edu.pa/new_inadeh/plantillas/imagen/logo01.png"/>
          <p:cNvPicPr>
            <a:picLocks noChangeAspect="1" noChangeArrowheads="1"/>
          </p:cNvPicPr>
          <p:nvPr/>
        </p:nvPicPr>
        <p:blipFill>
          <a:blip r:embed="rId3" cstate="print"/>
          <a:srcRect/>
          <a:stretch>
            <a:fillRect/>
          </a:stretch>
        </p:blipFill>
        <p:spPr bwMode="auto">
          <a:xfrm>
            <a:off x="5907448" y="2636912"/>
            <a:ext cx="1760896" cy="2737496"/>
          </a:xfrm>
          <a:prstGeom prst="rect">
            <a:avLst/>
          </a:prstGeom>
          <a:ln>
            <a:noFill/>
          </a:ln>
          <a:effectLst>
            <a:outerShdw blurRad="292100" dist="139700" dir="2700000" algn="tl" rotWithShape="0">
              <a:srgbClr val="333333">
                <a:alpha val="65000"/>
              </a:srgbClr>
            </a:outerShdw>
          </a:effectLst>
        </p:spPr>
      </p:pic>
      <p:sp>
        <p:nvSpPr>
          <p:cNvPr id="13" name="12 Flecha derecha"/>
          <p:cNvSpPr/>
          <p:nvPr/>
        </p:nvSpPr>
        <p:spPr>
          <a:xfrm>
            <a:off x="4860032" y="3861048"/>
            <a:ext cx="720080"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05"/>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 calcmode="lin" valueType="num">
                                      <p:cBhvr>
                                        <p:cTn id="9" dur="500" fill="hold"/>
                                        <p:tgtEl>
                                          <p:spTgt spid="13"/>
                                        </p:tgtEl>
                                        <p:attrNameLst>
                                          <p:attrName>ppt_x</p:attrName>
                                        </p:attrNameLst>
                                      </p:cBhvr>
                                      <p:tavLst>
                                        <p:tav tm="0">
                                          <p:val>
                                            <p:strVal val="#ppt_x-.2"/>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animEffect transition="in" filter="fade">
                                      <p:cBhvr>
                                        <p:cTn id="11" dur="500"/>
                                        <p:tgtEl>
                                          <p:spTgt spid="13"/>
                                        </p:tgtEl>
                                      </p:cBhvr>
                                    </p:animEffect>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4 Marcador de contenido" descr="boton_atras.gif">
            <a:hlinkClick r:id="rId3" action="ppaction://hlinksldjump"/>
          </p:cNvPr>
          <p:cNvPicPr>
            <a:picLocks noGrp="1" noChangeAspect="1"/>
          </p:cNvPicPr>
          <p:nvPr>
            <p:ph idx="1"/>
          </p:nvPr>
        </p:nvPicPr>
        <p:blipFill>
          <a:blip r:embed="rId4" cstate="print"/>
          <a:stretch>
            <a:fillRect/>
          </a:stretch>
        </p:blipFill>
        <p:spPr>
          <a:xfrm>
            <a:off x="8244408" y="5877272"/>
            <a:ext cx="381000" cy="381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pantalla.JPG"/>
          <p:cNvPicPr>
            <a:picLocks noGrp="1" noChangeAspect="1"/>
          </p:cNvPicPr>
          <p:nvPr>
            <p:ph idx="1"/>
          </p:nvPr>
        </p:nvPicPr>
        <p:blipFill>
          <a:blip r:embed="rId2" cstate="print"/>
          <a:stretch>
            <a:fillRect/>
          </a:stretch>
        </p:blipFill>
        <p:spPr>
          <a:xfrm>
            <a:off x="0" y="0"/>
            <a:ext cx="9144000" cy="6905801"/>
          </a:xfrm>
        </p:spPr>
      </p:pic>
      <p:pic>
        <p:nvPicPr>
          <p:cNvPr id="5" name="4 Imagen" descr="boton_atras.gif">
            <a:hlinkClick r:id="rId3" action="ppaction://hlinksldjump"/>
          </p:cNvPr>
          <p:cNvPicPr>
            <a:picLocks noChangeAspect="1"/>
          </p:cNvPicPr>
          <p:nvPr/>
        </p:nvPicPr>
        <p:blipFill>
          <a:blip r:embed="rId4" cstate="print"/>
          <a:stretch>
            <a:fillRect/>
          </a:stretch>
        </p:blipFill>
        <p:spPr>
          <a:xfrm>
            <a:off x="8172400" y="5517232"/>
            <a:ext cx="381000" cy="381000"/>
          </a:xfrm>
          <a:prstGeom prst="rect">
            <a:avLst/>
          </a:prstGeom>
        </p:spPr>
      </p:pic>
      <p:sp>
        <p:nvSpPr>
          <p:cNvPr id="6" name="5 Rectángulo"/>
          <p:cNvSpPr/>
          <p:nvPr/>
        </p:nvSpPr>
        <p:spPr>
          <a:xfrm>
            <a:off x="179512" y="3861048"/>
            <a:ext cx="2160240" cy="86409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Oferta de Cursos Virtuales</a:t>
            </a:r>
            <a:endParaRPr lang="es-ES" dirty="0"/>
          </a:p>
        </p:txBody>
      </p:sp>
      <p:sp>
        <p:nvSpPr>
          <p:cNvPr id="3" name="2 Marcador de contenido"/>
          <p:cNvSpPr>
            <a:spLocks noGrp="1"/>
          </p:cNvSpPr>
          <p:nvPr>
            <p:ph sz="half" idx="1"/>
          </p:nvPr>
        </p:nvSpPr>
        <p:spPr/>
        <p:txBody>
          <a:bodyPr/>
          <a:lstStyle/>
          <a:p>
            <a:r>
              <a:rPr lang="es-PA" sz="1200" b="1" dirty="0" smtClean="0">
                <a:hlinkClick r:id="rId2" action="ppaction://hlinkfile"/>
              </a:rPr>
              <a:t>ADMINISTRACIÓN DE LA PRODUCCIÓN DE ALIMENTOS</a:t>
            </a:r>
            <a:endParaRPr lang="es-PA" sz="1200" b="1" dirty="0" smtClean="0"/>
          </a:p>
          <a:p>
            <a:r>
              <a:rPr lang="es-PA" sz="1200" b="1" dirty="0" smtClean="0">
                <a:hlinkClick r:id="rId3" action="ppaction://hlinkfile"/>
              </a:rPr>
              <a:t>AUTOAPRENDIZAJE Y DESARROLLO PERSONAL (EJECUTIVO Y DIRECTIVO)</a:t>
            </a:r>
            <a:endParaRPr lang="es-PA" sz="1200" b="1" dirty="0" smtClean="0"/>
          </a:p>
          <a:p>
            <a:r>
              <a:rPr lang="es-PA" sz="1200" b="1" dirty="0" smtClean="0">
                <a:hlinkClick r:id="rId4" action="ppaction://hlinkfile"/>
              </a:rPr>
              <a:t>AUTOAPRENDIZAJE Y DESARROLLO PERSONAL (OPERATIVO)</a:t>
            </a:r>
            <a:endParaRPr lang="es-PA" sz="1200" b="1" dirty="0" smtClean="0"/>
          </a:p>
          <a:p>
            <a:r>
              <a:rPr lang="es-PA" sz="1200" b="1" dirty="0" smtClean="0">
                <a:hlinkClick r:id="rId5" action="ppaction://hlinkfile"/>
              </a:rPr>
              <a:t>COMUNICACIÓN EFECTIVA (EJECUTIVO Y DIRECTIVO)</a:t>
            </a:r>
            <a:endParaRPr lang="es-PA" sz="1200" b="1" dirty="0" smtClean="0"/>
          </a:p>
          <a:p>
            <a:r>
              <a:rPr lang="es-PA" sz="1200" b="1" dirty="0" smtClean="0">
                <a:hlinkClick r:id="rId6" action="ppaction://hlinkfile"/>
              </a:rPr>
              <a:t>COMUNICACIÓN EFECTIVA (OPERATIVO)</a:t>
            </a:r>
            <a:endParaRPr lang="es-PA" sz="1200" b="1" dirty="0" smtClean="0"/>
          </a:p>
          <a:p>
            <a:r>
              <a:rPr lang="es-PA" sz="1200" b="1" dirty="0" smtClean="0">
                <a:hlinkClick r:id="rId7" action="ppaction://hlinkfile"/>
              </a:rPr>
              <a:t>CONTABILIDAD EN LAS ORGANIZACIONES</a:t>
            </a:r>
            <a:endParaRPr lang="es-PA" sz="1200" b="1" dirty="0" smtClean="0"/>
          </a:p>
          <a:p>
            <a:r>
              <a:rPr lang="es-PA" sz="1200" b="1" dirty="0" smtClean="0">
                <a:hlinkClick r:id="rId8" action="ppaction://hlinkfile"/>
              </a:rPr>
              <a:t>ESTRATEGIAS PARA EL LOGRO DE OBJETIVOS</a:t>
            </a:r>
            <a:endParaRPr lang="es-PA" sz="1200" b="1" dirty="0" smtClean="0"/>
          </a:p>
          <a:p>
            <a:r>
              <a:rPr lang="es-PA" sz="1200" b="1" dirty="0" smtClean="0">
                <a:hlinkClick r:id="rId9" action="ppaction://hlinkfile"/>
              </a:rPr>
              <a:t>GESTION DE PROYECTOS</a:t>
            </a:r>
            <a:endParaRPr lang="es-PA" sz="1200" b="1" dirty="0" smtClean="0"/>
          </a:p>
          <a:p>
            <a:r>
              <a:rPr lang="es-PA" sz="1200" b="1" dirty="0" smtClean="0">
                <a:hlinkClick r:id="rId10" action="ppaction://hlinkfile"/>
              </a:rPr>
              <a:t>INGLÉS</a:t>
            </a:r>
            <a:endParaRPr lang="es-PA" sz="1200" b="1" dirty="0" smtClean="0"/>
          </a:p>
          <a:p>
            <a:r>
              <a:rPr lang="es-PA" sz="1200" b="1" dirty="0" smtClean="0">
                <a:hlinkClick r:id="rId11" action="ppaction://hlinkfile"/>
              </a:rPr>
              <a:t>INTRODUCCIÓN A LA COMPUTADORA</a:t>
            </a:r>
            <a:endParaRPr lang="es-PA" sz="1200" b="1" dirty="0" smtClean="0"/>
          </a:p>
          <a:p>
            <a:r>
              <a:rPr lang="es-PA" sz="1200" b="1" dirty="0" smtClean="0">
                <a:hlinkClick r:id="rId12" action="ppaction://hlinkfile"/>
              </a:rPr>
              <a:t>MANEJO SEGURO DE LA INFORMACION</a:t>
            </a:r>
            <a:endParaRPr lang="es-PA" sz="1200" b="1" dirty="0" smtClean="0"/>
          </a:p>
          <a:p>
            <a:r>
              <a:rPr lang="es-PA" sz="1200" b="1" dirty="0" smtClean="0">
                <a:hlinkClick r:id="rId13" action="ppaction://hlinkfile"/>
              </a:rPr>
              <a:t>MATEMÁTICAS FINANCIERAS</a:t>
            </a:r>
            <a:endParaRPr lang="es-PA" sz="1200" b="1" dirty="0" smtClean="0"/>
          </a:p>
          <a:p>
            <a:r>
              <a:rPr lang="es-PA" sz="1200" b="1" dirty="0" smtClean="0">
                <a:hlinkClick r:id="rId14" action="ppaction://hlinkfile"/>
              </a:rPr>
              <a:t>MS OFFICE: HOJA ELECTRONICA (EXCEL 2007) AVANZADO</a:t>
            </a:r>
            <a:endParaRPr lang="es-PA" sz="1200" b="1" dirty="0" smtClean="0"/>
          </a:p>
          <a:p>
            <a:r>
              <a:rPr lang="es-PA" sz="1200" b="1" dirty="0" smtClean="0">
                <a:hlinkClick r:id="rId15" action="ppaction://hlinkfile"/>
              </a:rPr>
              <a:t>MS OFFICE: HOJA ELECTRONICA (EXCEL 2007) BASICO</a:t>
            </a:r>
            <a:endParaRPr lang="es-PA" sz="1200" b="1" dirty="0" smtClean="0"/>
          </a:p>
          <a:p>
            <a:r>
              <a:rPr lang="es-PA" sz="1200" b="1" dirty="0" smtClean="0">
                <a:hlinkClick r:id="rId16" action="ppaction://hlinkfile"/>
              </a:rPr>
              <a:t>MS OFFICE: PRESENTADOR GRÁFICO (POWER POINT 2007) AVANZADO</a:t>
            </a:r>
            <a:endParaRPr lang="es-PA" sz="1200" b="1" dirty="0" smtClean="0"/>
          </a:p>
          <a:p>
            <a:r>
              <a:rPr lang="es-PA" sz="1200" b="1" dirty="0" smtClean="0">
                <a:hlinkClick r:id="rId17" action="ppaction://hlinkfile"/>
              </a:rPr>
              <a:t>MS OFFICE: PRESENTADOR GRÁFICO (POWER POINT 2007) BASICO</a:t>
            </a:r>
            <a:endParaRPr lang="es-PA" sz="1200" b="1" dirty="0" smtClean="0"/>
          </a:p>
          <a:p>
            <a:endParaRPr lang="es-PA" sz="1200" b="1" dirty="0" smtClean="0"/>
          </a:p>
        </p:txBody>
      </p:sp>
      <p:sp>
        <p:nvSpPr>
          <p:cNvPr id="4" name="3 Marcador de contenido"/>
          <p:cNvSpPr>
            <a:spLocks noGrp="1"/>
          </p:cNvSpPr>
          <p:nvPr>
            <p:ph sz="half" idx="2"/>
          </p:nvPr>
        </p:nvSpPr>
        <p:spPr/>
        <p:txBody>
          <a:bodyPr/>
          <a:lstStyle/>
          <a:p>
            <a:r>
              <a:rPr lang="es-PA" sz="1200" b="1" dirty="0" smtClean="0">
                <a:hlinkClick r:id="rId18" action="ppaction://hlinkfile"/>
              </a:rPr>
              <a:t>MS OFFICE: PROCESADOR DE PALABRAS (WORD 2007) AVANZADO</a:t>
            </a:r>
            <a:endParaRPr lang="es-PA" sz="1200" b="1" dirty="0" smtClean="0"/>
          </a:p>
          <a:p>
            <a:r>
              <a:rPr lang="es-PA" sz="1200" b="1" dirty="0" smtClean="0">
                <a:hlinkClick r:id="rId19" action="ppaction://hlinkfile"/>
              </a:rPr>
              <a:t>MS OFFICE: PROCESADOR DE PALABRAS (WORD 2007) BASICO</a:t>
            </a:r>
            <a:endParaRPr lang="es-PA" sz="1200" b="1" dirty="0" smtClean="0"/>
          </a:p>
          <a:p>
            <a:r>
              <a:rPr lang="es-PA" sz="1200" b="1" dirty="0" smtClean="0">
                <a:hlinkClick r:id="rId20" action="ppaction://hlinkfile"/>
              </a:rPr>
              <a:t>PLAN DE NEGOCIOS PARA EMPRENDEDORES</a:t>
            </a:r>
            <a:endParaRPr lang="es-PA" sz="1200" b="1" dirty="0" smtClean="0"/>
          </a:p>
          <a:p>
            <a:r>
              <a:rPr lang="es-PA" sz="1200" b="1" dirty="0" smtClean="0">
                <a:hlinkClick r:id="rId21" action="ppaction://hlinkfile"/>
              </a:rPr>
              <a:t>PLANEACIÓN Y ORGANIZACIÓN DEL TRABAJO (EJECUTIVO Y DIRECTIVO)</a:t>
            </a:r>
            <a:endParaRPr lang="es-PA" sz="1200" b="1" dirty="0" smtClean="0"/>
          </a:p>
          <a:p>
            <a:r>
              <a:rPr lang="es-PA" sz="1200" b="1" dirty="0" smtClean="0">
                <a:hlinkClick r:id="rId22" action="ppaction://hlinkfile"/>
              </a:rPr>
              <a:t>PLANEACIÓN Y ORGANIZACIÓN DEL TRABAJO (OPERATIVO)</a:t>
            </a:r>
            <a:endParaRPr lang="es-PA" sz="1200" b="1" dirty="0" smtClean="0"/>
          </a:p>
          <a:p>
            <a:r>
              <a:rPr lang="es-PA" sz="1200" b="1" dirty="0" smtClean="0">
                <a:hlinkClick r:id="rId23" action="ppaction://hlinkfile"/>
              </a:rPr>
              <a:t>PRINCIPIOS ADMINISTRATIVOS</a:t>
            </a:r>
            <a:endParaRPr lang="es-PA" sz="1200" b="1" dirty="0" smtClean="0"/>
          </a:p>
          <a:p>
            <a:r>
              <a:rPr lang="es-PA" sz="1200" b="1" dirty="0" smtClean="0">
                <a:hlinkClick r:id="rId24" action="ppaction://hlinkfile"/>
              </a:rPr>
              <a:t>PRINCIPIOS DE CALCULO FINANCIERO</a:t>
            </a:r>
            <a:endParaRPr lang="es-PA" sz="1200" b="1" dirty="0" smtClean="0"/>
          </a:p>
          <a:p>
            <a:r>
              <a:rPr lang="es-PA" sz="1200" b="1" dirty="0" smtClean="0">
                <a:hlinkClick r:id="rId25" action="ppaction://hlinkfile"/>
              </a:rPr>
              <a:t>PROCESAMIENTO DE PRODUCTOS CÁRNICOS</a:t>
            </a:r>
            <a:endParaRPr lang="es-PA" sz="1200" b="1" dirty="0" smtClean="0"/>
          </a:p>
          <a:p>
            <a:r>
              <a:rPr lang="es-PA" sz="1200" b="1" dirty="0" smtClean="0">
                <a:hlinkClick r:id="rId26" action="ppaction://hlinkfile"/>
              </a:rPr>
              <a:t>PROCESAMIENTO DE PRODUCTOS LÁCTEOS</a:t>
            </a:r>
            <a:endParaRPr lang="es-PA" sz="1200" b="1" dirty="0" smtClean="0"/>
          </a:p>
          <a:p>
            <a:r>
              <a:rPr lang="es-PA" sz="1200" b="1" dirty="0" smtClean="0">
                <a:hlinkClick r:id="rId27" action="ppaction://hlinkfile"/>
              </a:rPr>
              <a:t>PROCESAMIENTO FRUTAS Y HORTALIZAS</a:t>
            </a:r>
            <a:endParaRPr lang="es-PA" sz="1200" b="1" dirty="0" smtClean="0"/>
          </a:p>
          <a:p>
            <a:r>
              <a:rPr lang="es-PA" sz="1200" b="1" dirty="0" smtClean="0">
                <a:hlinkClick r:id="rId28" action="ppaction://hlinkfile"/>
              </a:rPr>
              <a:t>SEGURIDAD INDUSTRIAL</a:t>
            </a:r>
            <a:endParaRPr lang="es-PA" sz="1200" b="1" dirty="0" smtClean="0"/>
          </a:p>
          <a:p>
            <a:r>
              <a:rPr lang="es-PA" sz="1200" b="1" dirty="0" smtClean="0">
                <a:hlinkClick r:id="rId29" action="ppaction://hlinkfile"/>
              </a:rPr>
              <a:t>SERVICIO AL CLIENTE (UN RETO PERSONAL)</a:t>
            </a:r>
            <a:endParaRPr lang="es-PA" sz="1200" b="1" dirty="0" smtClean="0"/>
          </a:p>
          <a:p>
            <a:r>
              <a:rPr lang="es-PA" sz="1200" b="1" dirty="0" smtClean="0">
                <a:hlinkClick r:id="rId30" action="ppaction://hlinkfile"/>
              </a:rPr>
              <a:t>SISTEMA FINANCIERO Y BANCA</a:t>
            </a:r>
            <a:endParaRPr lang="es-PA" sz="1200" b="1" dirty="0" smtClean="0"/>
          </a:p>
          <a:p>
            <a:r>
              <a:rPr lang="es-PA" sz="1200" b="1" dirty="0" smtClean="0">
                <a:hlinkClick r:id="rId31" action="ppaction://hlinkfile"/>
              </a:rPr>
              <a:t>TRABAJO EN EQUIPO (EJECUTIVO Y DIRECTIVO)</a:t>
            </a:r>
            <a:endParaRPr lang="es-PA" sz="1200" b="1" dirty="0" smtClean="0"/>
          </a:p>
          <a:p>
            <a:r>
              <a:rPr lang="es-PA" sz="1200" b="1" dirty="0" smtClean="0">
                <a:hlinkClick r:id="rId32" action="ppaction://hlinkfile"/>
              </a:rPr>
              <a:t>TRABAJO EN EQUIPO A NIVEL (OPERATIVO)</a:t>
            </a:r>
            <a:endParaRPr lang="es-ES" sz="1200" dirty="0" smtClean="0"/>
          </a:p>
          <a:p>
            <a:endParaRPr lang="es-E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8" name="TextBox 7"/>
          <p:cNvSpPr txBox="1"/>
          <p:nvPr/>
        </p:nvSpPr>
        <p:spPr>
          <a:xfrm>
            <a:off x="1691680" y="2250738"/>
            <a:ext cx="5760640" cy="1754326"/>
          </a:xfrm>
          <a:prstGeom prst="rect">
            <a:avLst/>
          </a:prstGeom>
          <a:noFill/>
        </p:spPr>
        <p:txBody>
          <a:bodyPr wrap="square" rtlCol="0">
            <a:spAutoFit/>
          </a:bodyPr>
          <a:lstStyle/>
          <a:p>
            <a:pPr algn="ctr"/>
            <a:r>
              <a:rPr lang="es-ES" sz="5400" b="1" i="1" dirty="0" smtClean="0"/>
              <a:t>¿Qué hace </a:t>
            </a:r>
          </a:p>
          <a:p>
            <a:pPr algn="ctr"/>
            <a:r>
              <a:rPr lang="es-ES" sz="5400" b="1" i="1" dirty="0" smtClean="0"/>
              <a:t>INADEH Virtual?</a:t>
            </a:r>
            <a:endParaRPr lang="es-PA" sz="5400" b="1" i="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8" name="Título 1"/>
          <p:cNvSpPr txBox="1">
            <a:spLocks/>
          </p:cNvSpPr>
          <p:nvPr/>
        </p:nvSpPr>
        <p:spPr>
          <a:xfrm>
            <a:off x="1115616" y="1196752"/>
            <a:ext cx="7342584" cy="108468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_tradnl" sz="2000" b="1" dirty="0" smtClean="0">
                <a:solidFill>
                  <a:schemeClr val="tx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hlinkClick r:id="rId3" action="ppaction://hlinksldjump"/>
              </a:rPr>
              <a:t>Ofrece  Cursos  Virtuales  en  diferentes  áreas</a:t>
            </a:r>
            <a:r>
              <a:rPr lang="es-ES_tradnl" sz="2000" b="1" dirty="0" smtClean="0">
                <a:solidFill>
                  <a:schemeClr val="tx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p:txBody>
      </p:sp>
      <p:sp>
        <p:nvSpPr>
          <p:cNvPr id="9" name="Subtítulo 2"/>
          <p:cNvSpPr txBox="1">
            <a:spLocks/>
          </p:cNvSpPr>
          <p:nvPr/>
        </p:nvSpPr>
        <p:spPr>
          <a:xfrm>
            <a:off x="2987824" y="2204864"/>
            <a:ext cx="7848872" cy="3024336"/>
          </a:xfrm>
          <a:prstGeom prst="rect">
            <a:avLst/>
          </a:prstGeom>
        </p:spPr>
        <p:txBody>
          <a:bodyPr vert="horz" lIns="91440" tIns="45720" rIns="91440" bIns="45720" rtlCol="0">
            <a:noAutofit/>
          </a:bodyPr>
          <a:lstStyle/>
          <a:p>
            <a:pPr marL="177800" lvl="0" indent="-177800" algn="just">
              <a:spcBef>
                <a:spcPct val="20000"/>
              </a:spcBef>
              <a:buFontTx/>
              <a:buChar char="-"/>
              <a:defRPr/>
            </a:pPr>
            <a:r>
              <a:rPr lang="es-PA" sz="2000" noProof="0" dirty="0" smtClean="0">
                <a:latin typeface="Arial Unicode MS" pitchFamily="34" charset="-128"/>
                <a:ea typeface="Arial Unicode MS" pitchFamily="34" charset="-128"/>
                <a:cs typeface="Arial Unicode MS" pitchFamily="34" charset="-128"/>
              </a:rPr>
              <a:t>Actividades de Oficina y Administración</a:t>
            </a:r>
          </a:p>
          <a:p>
            <a:pPr marL="177800" lvl="0" indent="-177800" algn="just">
              <a:spcBef>
                <a:spcPct val="20000"/>
              </a:spcBef>
              <a:buFontTx/>
              <a:buChar char="-"/>
              <a:defRPr/>
            </a:pPr>
            <a:endParaRPr lang="es-PA" sz="1050" noProof="0" dirty="0" smtClean="0">
              <a:latin typeface="Arial Unicode MS" pitchFamily="34" charset="-128"/>
              <a:ea typeface="Arial Unicode MS" pitchFamily="34" charset="-128"/>
              <a:cs typeface="Arial Unicode MS" pitchFamily="34" charset="-128"/>
            </a:endParaRPr>
          </a:p>
          <a:p>
            <a:pPr marL="177800" lvl="0" indent="-177800" algn="just">
              <a:spcBef>
                <a:spcPct val="20000"/>
              </a:spcBef>
              <a:buFontTx/>
              <a:buChar char="-"/>
              <a:defRPr/>
            </a:pPr>
            <a:r>
              <a:rPr kumimoji="0" lang="es-PA" sz="2000"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Idiomas</a:t>
            </a:r>
          </a:p>
          <a:p>
            <a:pPr marL="177800" lvl="0" indent="-177800" algn="just">
              <a:spcBef>
                <a:spcPct val="20000"/>
              </a:spcBef>
              <a:buFontTx/>
              <a:buChar char="-"/>
              <a:defRPr/>
            </a:pPr>
            <a:endParaRPr kumimoji="0" lang="es-PA" sz="1050"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177800" lvl="0" indent="-177800" algn="just">
              <a:spcBef>
                <a:spcPct val="20000"/>
              </a:spcBef>
              <a:buFontTx/>
              <a:buChar char="-"/>
              <a:defRPr/>
            </a:pPr>
            <a:r>
              <a:rPr lang="es-PA" sz="2000" noProof="0" dirty="0" smtClean="0">
                <a:latin typeface="Arial Unicode MS" pitchFamily="34" charset="-128"/>
                <a:ea typeface="Arial Unicode MS" pitchFamily="34" charset="-128"/>
                <a:cs typeface="Arial Unicode MS" pitchFamily="34" charset="-128"/>
              </a:rPr>
              <a:t>Informática y Telecomunicaciones</a:t>
            </a:r>
          </a:p>
          <a:p>
            <a:pPr marL="177800" lvl="0" indent="-177800" algn="just">
              <a:spcBef>
                <a:spcPct val="20000"/>
              </a:spcBef>
              <a:buFontTx/>
              <a:buChar char="-"/>
              <a:defRPr/>
            </a:pPr>
            <a:endParaRPr lang="es-PA" sz="1050" noProof="0" dirty="0" smtClean="0">
              <a:latin typeface="Arial Unicode MS" pitchFamily="34" charset="-128"/>
              <a:ea typeface="Arial Unicode MS" pitchFamily="34" charset="-128"/>
              <a:cs typeface="Arial Unicode MS" pitchFamily="34" charset="-128"/>
            </a:endParaRPr>
          </a:p>
          <a:p>
            <a:pPr marL="177800" lvl="0" indent="-177800" algn="just">
              <a:spcBef>
                <a:spcPct val="20000"/>
              </a:spcBef>
              <a:buFontTx/>
              <a:buChar char="-"/>
              <a:defRPr/>
            </a:pPr>
            <a:r>
              <a:rPr kumimoji="0" lang="es-PA" sz="2000"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Producción Agropecuaria, Agroindustrial y Forestal</a:t>
            </a:r>
          </a:p>
          <a:p>
            <a:pPr marL="177800" lvl="0" indent="-177800" algn="just">
              <a:spcBef>
                <a:spcPct val="20000"/>
              </a:spcBef>
              <a:buFontTx/>
              <a:buChar char="-"/>
              <a:defRPr/>
            </a:pPr>
            <a:endParaRPr kumimoji="0" lang="es-PA" sz="1050"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177800" lvl="0" indent="-177800" algn="just">
              <a:spcBef>
                <a:spcPct val="20000"/>
              </a:spcBef>
              <a:buFontTx/>
              <a:buChar char="-"/>
              <a:defRPr/>
            </a:pPr>
            <a:r>
              <a:rPr lang="es-PA" sz="2000" noProof="0" dirty="0" smtClean="0">
                <a:latin typeface="Arial Unicode MS" pitchFamily="34" charset="-128"/>
                <a:ea typeface="Arial Unicode MS" pitchFamily="34" charset="-128"/>
                <a:cs typeface="Arial Unicode MS" pitchFamily="34" charset="-128"/>
              </a:rPr>
              <a:t>Seguridad, Salud y Medio Ambiente</a:t>
            </a:r>
            <a:endParaRPr kumimoji="0" lang="es-ES_tradnl" sz="20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10" name="9 CuadroTexto"/>
          <p:cNvSpPr txBox="1"/>
          <p:nvPr/>
        </p:nvSpPr>
        <p:spPr>
          <a:xfrm>
            <a:off x="2896818" y="5199583"/>
            <a:ext cx="6283694" cy="461665"/>
          </a:xfrm>
          <a:prstGeom prst="rect">
            <a:avLst/>
          </a:prstGeom>
          <a:noFill/>
        </p:spPr>
        <p:txBody>
          <a:bodyPr wrap="square" rtlCol="0">
            <a:spAutoFit/>
          </a:bodyPr>
          <a:lstStyle/>
          <a:p>
            <a:pPr algn="ctr"/>
            <a:r>
              <a:rPr lang="es-PA" sz="2400" b="1" dirty="0" smtClean="0">
                <a:hlinkClick r:id="rId4"/>
              </a:rPr>
              <a:t>Actualmente ofrecemos 31 cursos virtuales</a:t>
            </a:r>
            <a:endParaRPr lang="es-PA" sz="2400" b="1" dirty="0"/>
          </a:p>
        </p:txBody>
      </p:sp>
      <p:pic>
        <p:nvPicPr>
          <p:cNvPr id="12" name="11 Imagen" descr="imagesCAZA6L6O.jpg"/>
          <p:cNvPicPr>
            <a:picLocks noChangeAspect="1"/>
          </p:cNvPicPr>
          <p:nvPr/>
        </p:nvPicPr>
        <p:blipFill>
          <a:blip r:embed="rId5" cstate="print"/>
          <a:stretch>
            <a:fillRect/>
          </a:stretch>
        </p:blipFill>
        <p:spPr>
          <a:xfrm>
            <a:off x="323528" y="3429000"/>
            <a:ext cx="2581275" cy="1771650"/>
          </a:xfrm>
          <a:prstGeom prst="rect">
            <a:avLst/>
          </a:prstGeo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8" name="TextBox 7"/>
          <p:cNvSpPr txBox="1"/>
          <p:nvPr/>
        </p:nvSpPr>
        <p:spPr>
          <a:xfrm>
            <a:off x="1691680" y="2250738"/>
            <a:ext cx="5760640" cy="2585323"/>
          </a:xfrm>
          <a:prstGeom prst="rect">
            <a:avLst/>
          </a:prstGeom>
          <a:noFill/>
        </p:spPr>
        <p:txBody>
          <a:bodyPr wrap="square" rtlCol="0">
            <a:spAutoFit/>
          </a:bodyPr>
          <a:lstStyle/>
          <a:p>
            <a:pPr algn="ctr"/>
            <a:r>
              <a:rPr lang="es-ES" sz="5400" b="1" i="1" dirty="0" smtClean="0"/>
              <a:t>¿Cómo es un Cursos Virtual de INADEH?</a:t>
            </a:r>
            <a:endParaRPr lang="es-PA" sz="5400" b="1" i="1"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8" name="Título 1"/>
          <p:cNvSpPr txBox="1">
            <a:spLocks/>
          </p:cNvSpPr>
          <p:nvPr/>
        </p:nvSpPr>
        <p:spPr>
          <a:xfrm>
            <a:off x="1187624" y="1412776"/>
            <a:ext cx="3744416" cy="79665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_tradnl" sz="2000" b="1" dirty="0" smtClean="0">
                <a:solidFill>
                  <a:schemeClr val="tx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Cursos  Virtuales de INADEH:  </a:t>
            </a:r>
          </a:p>
        </p:txBody>
      </p:sp>
      <p:sp>
        <p:nvSpPr>
          <p:cNvPr id="9" name="Subtítulo 2"/>
          <p:cNvSpPr txBox="1">
            <a:spLocks/>
          </p:cNvSpPr>
          <p:nvPr/>
        </p:nvSpPr>
        <p:spPr>
          <a:xfrm>
            <a:off x="827584" y="2204864"/>
            <a:ext cx="4176464" cy="3816424"/>
          </a:xfrm>
          <a:prstGeom prst="rect">
            <a:avLst/>
          </a:prstGeom>
        </p:spPr>
        <p:txBody>
          <a:bodyPr vert="horz" lIns="91440" tIns="45720" rIns="91440" bIns="45720" rtlCol="0">
            <a:noAutofit/>
          </a:bodyPr>
          <a:lstStyle/>
          <a:p>
            <a:pPr marL="177800" lvl="0" indent="-177800">
              <a:spcBef>
                <a:spcPct val="20000"/>
              </a:spcBef>
              <a:buFontTx/>
              <a:buChar char="-"/>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Son cursos</a:t>
            </a:r>
            <a:r>
              <a:rPr kumimoji="0" lang="es-ES_tradnl" sz="20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que se dan a través de Internet, no requiere asistir a un aula de clases presencial, ni estar atado a horarios fijos o recurrentes.  </a:t>
            </a:r>
          </a:p>
          <a:p>
            <a:pPr marL="177800" lvl="0" indent="-177800">
              <a:spcBef>
                <a:spcPct val="20000"/>
              </a:spcBef>
              <a:buFontTx/>
              <a:buChar char="-"/>
              <a:defRPr/>
            </a:pPr>
            <a:endParaRPr kumimoji="0" lang="es-ES_tradnl" sz="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lang="es-ES_tradnl" sz="6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kumimoji="0" lang="es-ES_tradnl" sz="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r>
              <a:rPr lang="es-ES_tradnl" sz="2000" dirty="0" smtClean="0">
                <a:latin typeface="Arial Unicode MS" pitchFamily="34" charset="-128"/>
                <a:ea typeface="Arial Unicode MS" pitchFamily="34" charset="-128"/>
                <a:cs typeface="Arial Unicode MS" pitchFamily="34" charset="-128"/>
              </a:rPr>
              <a:t>Los contenidos de aprendizaje son interactivos, complementados mediante videos y otros recursos didácticos</a:t>
            </a:r>
          </a:p>
          <a:p>
            <a:pPr marL="177800" lvl="0" indent="-177800">
              <a:spcBef>
                <a:spcPct val="20000"/>
              </a:spcBef>
              <a:buFontTx/>
              <a:buChar char="-"/>
              <a:defRPr/>
            </a:pPr>
            <a:endParaRPr lang="es-ES_tradnl" sz="6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r>
              <a:rPr lang="es-ES_tradnl" sz="2000" dirty="0" smtClean="0">
                <a:latin typeface="Arial Unicode MS" pitchFamily="34" charset="-128"/>
                <a:ea typeface="Arial Unicode MS" pitchFamily="34" charset="-128"/>
                <a:cs typeface="Arial Unicode MS" pitchFamily="34" charset="-128"/>
              </a:rPr>
              <a:t>Se tiene acceso a los cursos 24 horas al día, los 7 días de la semana</a:t>
            </a:r>
          </a:p>
          <a:p>
            <a:pPr marL="177800" lvl="0" indent="-177800">
              <a:spcBef>
                <a:spcPct val="20000"/>
              </a:spcBef>
              <a:buFontTx/>
              <a:buChar char="-"/>
              <a:defRPr/>
            </a:pPr>
            <a:endParaRPr kumimoji="0" lang="es-ES_tradnl" sz="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lang="es-ES_tradnl" sz="20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lang="es-ES_tradnl" sz="20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kumimoji="0" lang="es-ES_tradnl" sz="20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pic>
        <p:nvPicPr>
          <p:cNvPr id="11" name="10 Imagen" descr="internet.PNG"/>
          <p:cNvPicPr>
            <a:picLocks noChangeAspect="1"/>
          </p:cNvPicPr>
          <p:nvPr/>
        </p:nvPicPr>
        <p:blipFill>
          <a:blip r:embed="rId3" cstate="print"/>
          <a:stretch>
            <a:fillRect/>
          </a:stretch>
        </p:blipFill>
        <p:spPr>
          <a:xfrm>
            <a:off x="5796136" y="2060848"/>
            <a:ext cx="2762250" cy="31051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strips(downLeft)">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strips(downLeft)">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9" name="Subtítulo 2"/>
          <p:cNvSpPr txBox="1">
            <a:spLocks/>
          </p:cNvSpPr>
          <p:nvPr/>
        </p:nvSpPr>
        <p:spPr>
          <a:xfrm>
            <a:off x="467544" y="2276872"/>
            <a:ext cx="5112568" cy="3816424"/>
          </a:xfrm>
          <a:prstGeom prst="rect">
            <a:avLst/>
          </a:prstGeom>
        </p:spPr>
        <p:txBody>
          <a:bodyPr vert="horz" lIns="91440" tIns="45720" rIns="91440" bIns="45720" rtlCol="0">
            <a:noAutofit/>
          </a:bodyPr>
          <a:lstStyle/>
          <a:p>
            <a:pPr marL="177800" lvl="0" indent="-177800">
              <a:spcBef>
                <a:spcPct val="20000"/>
              </a:spcBef>
              <a:buFontTx/>
              <a:buChar char="-"/>
              <a:defRPr/>
            </a:pPr>
            <a:r>
              <a:rPr lang="es-ES_tradnl" sz="2000" baseline="0" dirty="0" smtClean="0">
                <a:latin typeface="Arial Unicode MS" pitchFamily="34" charset="-128"/>
                <a:ea typeface="Arial Unicode MS" pitchFamily="34" charset="-128"/>
                <a:cs typeface="Arial Unicode MS" pitchFamily="34" charset="-128"/>
              </a:rPr>
              <a:t>Tienen</a:t>
            </a:r>
            <a:r>
              <a:rPr lang="es-ES_tradnl" sz="2000" dirty="0" smtClean="0">
                <a:latin typeface="Arial Unicode MS" pitchFamily="34" charset="-128"/>
                <a:ea typeface="Arial Unicode MS" pitchFamily="34" charset="-128"/>
                <a:cs typeface="Arial Unicode MS" pitchFamily="34" charset="-128"/>
              </a:rPr>
              <a:t> una duración de 2 meses </a:t>
            </a:r>
            <a:r>
              <a:rPr lang="es-ES_tradnl" sz="1400" dirty="0" smtClean="0">
                <a:latin typeface="Arial Unicode MS" pitchFamily="34" charset="-128"/>
                <a:ea typeface="Arial Unicode MS" pitchFamily="34" charset="-128"/>
                <a:cs typeface="Arial Unicode MS" pitchFamily="34" charset="-128"/>
              </a:rPr>
              <a:t>(dependiendo del curso)</a:t>
            </a:r>
            <a:endParaRPr lang="es-ES_tradnl" sz="20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lang="es-ES_tradnl" sz="11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r>
              <a:rPr lang="es-ES_tradnl" sz="2000" dirty="0" smtClean="0">
                <a:latin typeface="Arial Unicode MS" pitchFamily="34" charset="-128"/>
                <a:ea typeface="Arial Unicode MS" pitchFamily="34" charset="-128"/>
                <a:cs typeface="Arial Unicode MS" pitchFamily="34" charset="-128"/>
              </a:rPr>
              <a:t>Un Tutor acompaña al participante a lo largo de su formación, orientándolo, aclarando dudas y propiciando el intercambio de opiniones mediante el uso de las herramientas de las plataformas virtuales</a:t>
            </a:r>
          </a:p>
          <a:p>
            <a:pPr marL="177800" lvl="0" indent="-177800">
              <a:spcBef>
                <a:spcPct val="20000"/>
              </a:spcBef>
              <a:buFontTx/>
              <a:buChar char="-"/>
              <a:defRPr/>
            </a:pPr>
            <a:endParaRPr lang="es-ES_tradnl" sz="105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r>
              <a:rPr lang="es-ES_tradnl" sz="2000" dirty="0" smtClean="0">
                <a:latin typeface="Arial Unicode MS" pitchFamily="34" charset="-128"/>
                <a:ea typeface="Arial Unicode MS" pitchFamily="34" charset="-128"/>
                <a:cs typeface="Arial Unicode MS" pitchFamily="34" charset="-128"/>
              </a:rPr>
              <a:t>El tutor asigna actividades que buscan la aplicación de los conocimientos recién adquiridos</a:t>
            </a:r>
          </a:p>
          <a:p>
            <a:pPr marL="177800" lvl="0" indent="-177800">
              <a:spcBef>
                <a:spcPct val="20000"/>
              </a:spcBef>
              <a:buFontTx/>
              <a:buChar char="-"/>
              <a:defRPr/>
            </a:pPr>
            <a:endParaRPr lang="es-ES_tradnl" sz="20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lang="es-ES_tradnl" sz="2000" dirty="0" smtClean="0">
              <a:latin typeface="Arial Unicode MS" pitchFamily="34" charset="-128"/>
              <a:ea typeface="Arial Unicode MS" pitchFamily="34" charset="-128"/>
              <a:cs typeface="Arial Unicode MS" pitchFamily="34" charset="-128"/>
            </a:endParaRPr>
          </a:p>
          <a:p>
            <a:pPr marL="177800" lvl="0" indent="-177800">
              <a:spcBef>
                <a:spcPct val="20000"/>
              </a:spcBef>
              <a:buFontTx/>
              <a:buChar char="-"/>
              <a:defRPr/>
            </a:pPr>
            <a:endParaRPr kumimoji="0" lang="es-ES_tradnl" sz="20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Título 1"/>
          <p:cNvSpPr txBox="1">
            <a:spLocks/>
          </p:cNvSpPr>
          <p:nvPr/>
        </p:nvSpPr>
        <p:spPr>
          <a:xfrm>
            <a:off x="1187624" y="1412776"/>
            <a:ext cx="3744416" cy="79665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_tradnl" sz="2000" b="1" dirty="0" smtClean="0">
                <a:solidFill>
                  <a:schemeClr val="tx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Cursos  Virtuales de INADEH:  </a:t>
            </a:r>
          </a:p>
        </p:txBody>
      </p:sp>
      <p:pic>
        <p:nvPicPr>
          <p:cNvPr id="10" name="9 Imagen" descr="imagen_guias_inteco_redes_sociales.jpg"/>
          <p:cNvPicPr>
            <a:picLocks noChangeAspect="1"/>
          </p:cNvPicPr>
          <p:nvPr/>
        </p:nvPicPr>
        <p:blipFill>
          <a:blip r:embed="rId3" cstate="print"/>
          <a:stretch>
            <a:fillRect/>
          </a:stretch>
        </p:blipFill>
        <p:spPr>
          <a:xfrm>
            <a:off x="5580112" y="2420888"/>
            <a:ext cx="3240360" cy="24852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8" name="Rectangle 12"/>
          <p:cNvSpPr/>
          <p:nvPr/>
        </p:nvSpPr>
        <p:spPr>
          <a:xfrm>
            <a:off x="1785918" y="2928934"/>
            <a:ext cx="6027612" cy="3046988"/>
          </a:xfrm>
          <a:prstGeom prst="rect">
            <a:avLst/>
          </a:prstGeom>
          <a:noFill/>
        </p:spPr>
        <p:txBody>
          <a:bodyPr wrap="none" lIns="91440" tIns="45720" rIns="91440" bIns="45720">
            <a:spAutoFit/>
          </a:bodyPr>
          <a:lstStyle/>
          <a:p>
            <a:pPr algn="ctr"/>
            <a:r>
              <a:rPr lang="en-US" sz="13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147,776</a:t>
            </a:r>
            <a:endParaRPr lang="en-US" sz="1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Inscripciones</a:t>
            </a:r>
          </a:p>
        </p:txBody>
      </p:sp>
      <p:sp>
        <p:nvSpPr>
          <p:cNvPr id="9" name="8 Rectángulo"/>
          <p:cNvSpPr/>
          <p:nvPr/>
        </p:nvSpPr>
        <p:spPr>
          <a:xfrm>
            <a:off x="2967877" y="2071678"/>
            <a:ext cx="3663695" cy="707886"/>
          </a:xfrm>
          <a:prstGeom prst="rect">
            <a:avLst/>
          </a:prstGeom>
        </p:spPr>
        <p:txBody>
          <a:bodyPr wrap="none">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 han realizado</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5 Conector recto"/>
          <p:cNvCxnSpPr/>
          <p:nvPr/>
        </p:nvCxnSpPr>
        <p:spPr>
          <a:xfrm>
            <a:off x="1187624" y="1196752"/>
            <a:ext cx="7416824" cy="0"/>
          </a:xfrm>
          <a:prstGeom prst="line">
            <a:avLst/>
          </a:prstGeom>
          <a:ln w="3492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2" cstate="print"/>
          <a:srcRect t="545"/>
          <a:stretch>
            <a:fillRect/>
          </a:stretch>
        </p:blipFill>
        <p:spPr bwMode="auto">
          <a:xfrm>
            <a:off x="358775" y="358033"/>
            <a:ext cx="995363" cy="1023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Rectángulo"/>
          <p:cNvSpPr/>
          <p:nvPr/>
        </p:nvSpPr>
        <p:spPr>
          <a:xfrm>
            <a:off x="1547664" y="476672"/>
            <a:ext cx="6840760" cy="646331"/>
          </a:xfrm>
          <a:prstGeom prst="rect">
            <a:avLst/>
          </a:prstGeom>
        </p:spPr>
        <p:txBody>
          <a:bodyPr wrap="square">
            <a:spAutoFit/>
          </a:bodyPr>
          <a:lstStyle/>
          <a:p>
            <a:pPr algn="ctr"/>
            <a:r>
              <a:rPr lang="es-ES_tradnl" b="1" dirty="0" smtClean="0">
                <a:solidFill>
                  <a:srgbClr val="808080"/>
                </a:solidFill>
                <a:latin typeface="Arial Unicode MS" pitchFamily="34" charset="-128"/>
                <a:ea typeface="Arial Unicode MS" pitchFamily="34" charset="-128"/>
                <a:cs typeface="Arial Unicode MS" pitchFamily="34" charset="-128"/>
              </a:rPr>
              <a:t>Instituto Nacional de Formación Profesional y Capacitación para el Desarrollo Humano </a:t>
            </a:r>
            <a:endParaRPr lang="en-US" dirty="0">
              <a:latin typeface="Arial Unicode MS" pitchFamily="34" charset="-128"/>
              <a:ea typeface="Arial Unicode MS" pitchFamily="34" charset="-128"/>
              <a:cs typeface="Arial Unicode MS" pitchFamily="34" charset="-128"/>
            </a:endParaRPr>
          </a:p>
        </p:txBody>
      </p:sp>
      <p:sp>
        <p:nvSpPr>
          <p:cNvPr id="8" name="TextBox 7"/>
          <p:cNvSpPr txBox="1"/>
          <p:nvPr/>
        </p:nvSpPr>
        <p:spPr>
          <a:xfrm>
            <a:off x="1691680" y="2060848"/>
            <a:ext cx="5760640" cy="3416320"/>
          </a:xfrm>
          <a:prstGeom prst="rect">
            <a:avLst/>
          </a:prstGeom>
          <a:noFill/>
        </p:spPr>
        <p:txBody>
          <a:bodyPr wrap="square" rtlCol="0">
            <a:spAutoFit/>
          </a:bodyPr>
          <a:lstStyle/>
          <a:p>
            <a:pPr algn="ctr"/>
            <a:r>
              <a:rPr lang="es-ES" sz="5400" b="1" i="1" dirty="0" smtClean="0"/>
              <a:t>¿Cómo funcionan los cursos de virtuales de INADEH?</a:t>
            </a:r>
            <a:endParaRPr lang="es-PA" sz="5400" b="1" i="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lantil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Template>
  <TotalTime>1604</TotalTime>
  <Words>759</Words>
  <Application>Microsoft Office PowerPoint</Application>
  <PresentationFormat>Presentación en pantalla (4:3)</PresentationFormat>
  <Paragraphs>114</Paragraphs>
  <Slides>22</Slides>
  <Notes>5</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plantilla</vt:lpstr>
      <vt:lpstr>FORTALECIENDO LA FORMACIÓN DE LOS PANAMEÑOS</vt:lpstr>
      <vt:lpstr>Diapositiva 2</vt:lpstr>
      <vt:lpstr>Diapositiva 3</vt:lpstr>
      <vt:lpstr>Diapositiva 4</vt:lpstr>
      <vt:lpstr>Diapositiva 5</vt:lpstr>
      <vt:lpstr>Diapositiva 6</vt:lpstr>
      <vt:lpstr>Diapositiva 7</vt:lpstr>
      <vt:lpstr>Diapositiva 8</vt:lpstr>
      <vt:lpstr>Diapositiva 9</vt:lpstr>
      <vt:lpstr>Diapositiva 10</vt:lpstr>
      <vt:lpstr>Blackboard®</vt:lpstr>
      <vt:lpstr>EDO®</vt:lpstr>
      <vt:lpstr>Elluminate Live®</vt:lpstr>
      <vt:lpstr>Diapositiva 14</vt:lpstr>
      <vt:lpstr>Diapositiva 15</vt:lpstr>
      <vt:lpstr>Diapositiva 16</vt:lpstr>
      <vt:lpstr>Diapositiva 17</vt:lpstr>
      <vt:lpstr>Diapositiva 18</vt:lpstr>
      <vt:lpstr>Diapositiva 19</vt:lpstr>
      <vt:lpstr>Diapositiva 20</vt:lpstr>
      <vt:lpstr>Diapositiva 21</vt:lpstr>
      <vt:lpstr>Oferta de Cursos Virtuales</vt:lpstr>
    </vt:vector>
  </TitlesOfParts>
  <Company>INADEH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Miguel Cedeño Agámez</dc:creator>
  <cp:lastModifiedBy>Ernesto</cp:lastModifiedBy>
  <cp:revision>178</cp:revision>
  <dcterms:created xsi:type="dcterms:W3CDTF">2010-07-23T15:13:41Z</dcterms:created>
  <dcterms:modified xsi:type="dcterms:W3CDTF">2010-11-25T04:47:30Z</dcterms:modified>
</cp:coreProperties>
</file>