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46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65" r:id="rId15"/>
    <p:sldId id="266" r:id="rId16"/>
    <p:sldId id="271" r:id="rId17"/>
    <p:sldId id="272" r:id="rId18"/>
  </p:sldIdLst>
  <p:sldSz cx="9144000" cy="6858000" type="screen4x3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4" d="100"/>
          <a:sy n="54" d="100"/>
        </p:scale>
        <p:origin x="-288" y="-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56D86-547A-464A-97FB-0457D2053E82}" type="datetimeFigureOut">
              <a:rPr lang="es-HN" smtClean="0"/>
              <a:pPr/>
              <a:t>12/03/2011</a:t>
            </a:fld>
            <a:endParaRPr lang="es-HN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HN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BC729-A7AA-439D-984C-6D4400BF39D8}" type="slidenum">
              <a:rPr lang="es-HN" smtClean="0"/>
              <a:pPr/>
              <a:t>‹Nº›</a:t>
            </a:fld>
            <a:endParaRPr lang="es-HN"/>
          </a:p>
        </p:txBody>
      </p:sp>
    </p:spTree>
    <p:extLst>
      <p:ext uri="{BB962C8B-B14F-4D97-AF65-F5344CB8AC3E}">
        <p14:creationId xmlns="" xmlns:p14="http://schemas.microsoft.com/office/powerpoint/2010/main" val="3703343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BC729-A7AA-439D-984C-6D4400BF39D8}" type="slidenum">
              <a:rPr lang="es-HN" smtClean="0"/>
              <a:pPr/>
              <a:t>4</a:t>
            </a:fld>
            <a:endParaRPr lang="es-HN"/>
          </a:p>
        </p:txBody>
      </p:sp>
    </p:spTree>
    <p:extLst>
      <p:ext uri="{BB962C8B-B14F-4D97-AF65-F5344CB8AC3E}">
        <p14:creationId xmlns="" xmlns:p14="http://schemas.microsoft.com/office/powerpoint/2010/main" val="477907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BC729-A7AA-439D-984C-6D4400BF39D8}" type="slidenum">
              <a:rPr lang="es-HN" smtClean="0"/>
              <a:pPr/>
              <a:t>14</a:t>
            </a:fld>
            <a:endParaRPr lang="es-HN"/>
          </a:p>
        </p:txBody>
      </p:sp>
    </p:spTree>
    <p:extLst>
      <p:ext uri="{BB962C8B-B14F-4D97-AF65-F5344CB8AC3E}">
        <p14:creationId xmlns="" xmlns:p14="http://schemas.microsoft.com/office/powerpoint/2010/main" val="4156973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 sz="3600" b="1"/>
            </a:lvl1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096000"/>
            <a:ext cx="1905000" cy="381000"/>
          </a:xfrm>
        </p:spPr>
        <p:txBody>
          <a:bodyPr/>
          <a:lstStyle>
            <a:lvl1pPr>
              <a:defRPr smtClean="0"/>
            </a:lvl1pPr>
          </a:lstStyle>
          <a:p>
            <a:fld id="{DA054DE6-461F-4BD4-B238-D696882628A3}" type="datetimeFigureOut">
              <a:rPr lang="es-HN" smtClean="0"/>
              <a:pPr/>
              <a:t>12/03/2011</a:t>
            </a:fld>
            <a:endParaRPr lang="es-H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96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96000"/>
            <a:ext cx="1905000" cy="381000"/>
          </a:xfrm>
        </p:spPr>
        <p:txBody>
          <a:bodyPr/>
          <a:lstStyle>
            <a:lvl1pPr>
              <a:defRPr smtClean="0"/>
            </a:lvl1pPr>
          </a:lstStyle>
          <a:p>
            <a:fld id="{370DCB65-530E-4EEF-8641-6B54980A44FB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054DE6-461F-4BD4-B238-D696882628A3}" type="datetimeFigureOut">
              <a:rPr lang="es-HN" smtClean="0"/>
              <a:pPr/>
              <a:t>12/03/2011</a:t>
            </a:fld>
            <a:endParaRPr lang="es-H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0DCB65-530E-4EEF-8641-6B54980A44FB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43700" y="838200"/>
            <a:ext cx="2171700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28600" y="838200"/>
            <a:ext cx="63627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054DE6-461F-4BD4-B238-D696882628A3}" type="datetimeFigureOut">
              <a:rPr lang="es-HN" smtClean="0"/>
              <a:pPr/>
              <a:t>12/03/2011</a:t>
            </a:fld>
            <a:endParaRPr lang="es-H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0DCB65-530E-4EEF-8641-6B54980A44FB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054DE6-461F-4BD4-B238-D696882628A3}" type="datetimeFigureOut">
              <a:rPr lang="es-HN" smtClean="0"/>
              <a:pPr/>
              <a:t>12/03/2011</a:t>
            </a:fld>
            <a:endParaRPr lang="es-H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0DCB65-530E-4EEF-8641-6B54980A44FB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054DE6-461F-4BD4-B238-D696882628A3}" type="datetimeFigureOut">
              <a:rPr lang="es-HN" smtClean="0"/>
              <a:pPr/>
              <a:t>12/03/2011</a:t>
            </a:fld>
            <a:endParaRPr lang="es-H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0DCB65-530E-4EEF-8641-6B54980A44FB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054DE6-461F-4BD4-B238-D696882628A3}" type="datetimeFigureOut">
              <a:rPr lang="es-HN" smtClean="0"/>
              <a:pPr/>
              <a:t>12/03/2011</a:t>
            </a:fld>
            <a:endParaRPr lang="es-H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0DCB65-530E-4EEF-8641-6B54980A44FB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054DE6-461F-4BD4-B238-D696882628A3}" type="datetimeFigureOut">
              <a:rPr lang="es-HN" smtClean="0"/>
              <a:pPr/>
              <a:t>12/03/2011</a:t>
            </a:fld>
            <a:endParaRPr lang="es-H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0DCB65-530E-4EEF-8641-6B54980A44FB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054DE6-461F-4BD4-B238-D696882628A3}" type="datetimeFigureOut">
              <a:rPr lang="es-HN" smtClean="0"/>
              <a:pPr/>
              <a:t>12/03/2011</a:t>
            </a:fld>
            <a:endParaRPr lang="es-H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0DCB65-530E-4EEF-8641-6B54980A44FB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054DE6-461F-4BD4-B238-D696882628A3}" type="datetimeFigureOut">
              <a:rPr lang="es-HN" smtClean="0"/>
              <a:pPr/>
              <a:t>12/03/2011</a:t>
            </a:fld>
            <a:endParaRPr lang="es-H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0DCB65-530E-4EEF-8641-6B54980A44FB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054DE6-461F-4BD4-B238-D696882628A3}" type="datetimeFigureOut">
              <a:rPr lang="es-HN" smtClean="0"/>
              <a:pPr/>
              <a:t>12/03/2011</a:t>
            </a:fld>
            <a:endParaRPr lang="es-H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0DCB65-530E-4EEF-8641-6B54980A44FB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HN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054DE6-461F-4BD4-B238-D696882628A3}" type="datetimeFigureOut">
              <a:rPr lang="es-HN" smtClean="0"/>
              <a:pPr/>
              <a:t>12/03/2011</a:t>
            </a:fld>
            <a:endParaRPr lang="es-H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0DCB65-530E-4EEF-8641-6B54980A44FB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8382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los estilos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/>
            </a:lvl1pPr>
          </a:lstStyle>
          <a:p>
            <a:fld id="{DA054DE6-461F-4BD4-B238-D696882628A3}" type="datetimeFigureOut">
              <a:rPr lang="es-HN" smtClean="0"/>
              <a:pPr/>
              <a:t>12/03/2011</a:t>
            </a:fld>
            <a:endParaRPr lang="es-H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3246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cs typeface="Arial" charset="0"/>
              </a:defRPr>
            </a:lvl1pPr>
          </a:lstStyle>
          <a:p>
            <a:fld id="{370DCB65-530E-4EEF-8641-6B54980A44FB}" type="slidenum">
              <a:rPr lang="es-HN" smtClean="0"/>
              <a:pPr/>
              <a:t>‹Nº›</a:t>
            </a:fld>
            <a:endParaRPr lang="es-H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7" r:id="rId1"/>
    <p:sldLayoutId id="2147484648" r:id="rId2"/>
    <p:sldLayoutId id="2147484649" r:id="rId3"/>
    <p:sldLayoutId id="2147484650" r:id="rId4"/>
    <p:sldLayoutId id="2147484651" r:id="rId5"/>
    <p:sldLayoutId id="2147484652" r:id="rId6"/>
    <p:sldLayoutId id="2147484653" r:id="rId7"/>
    <p:sldLayoutId id="2147484654" r:id="rId8"/>
    <p:sldLayoutId id="2147484655" r:id="rId9"/>
    <p:sldLayoutId id="2147484656" r:id="rId10"/>
    <p:sldLayoutId id="2147484657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496944" cy="55073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051939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20940" cy="1191032"/>
          </a:xfrm>
        </p:spPr>
        <p:txBody>
          <a:bodyPr>
            <a:noAutofit/>
          </a:bodyPr>
          <a:lstStyle/>
          <a:p>
            <a:pPr algn="ctr"/>
            <a:r>
              <a:rPr lang="es-HN" sz="3200" b="1" i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Reglas b</a:t>
            </a:r>
            <a:r>
              <a:rPr lang="es-HN" sz="32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ásicas para el </a:t>
            </a:r>
            <a:r>
              <a:rPr lang="es-HN" sz="3200" b="1" i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uso de </a:t>
            </a:r>
            <a:r>
              <a:rPr lang="es-HN" sz="32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los medios audiovisuales </a:t>
            </a:r>
            <a:endParaRPr lang="es-HN" sz="3200" b="1" i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4399" y="1428572"/>
            <a:ext cx="8640960" cy="5400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s-HN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Deben ser apropiados y pertinentes, de manera que refuercen o demuestren el punto y contengan solamente los puntos incluidos en la presentación.</a:t>
            </a:r>
          </a:p>
          <a:p>
            <a:pPr>
              <a:buFont typeface="Wingdings" pitchFamily="2" charset="2"/>
              <a:buChar char="Ø"/>
            </a:pPr>
            <a:r>
              <a:rPr lang="es-HN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Deben ser sencillos para asegurar que se vea y destaque el aspecto que se desea mostrar.</a:t>
            </a:r>
          </a:p>
          <a:p>
            <a:pPr>
              <a:buFont typeface="Wingdings" pitchFamily="2" charset="2"/>
              <a:buChar char="Ø"/>
            </a:pPr>
            <a:r>
              <a:rPr lang="es-HN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Debe ser legible y audible para todos, en caso contrario, carece de valor, de validez, desagrada y desconcentra.</a:t>
            </a:r>
          </a:p>
          <a:p>
            <a:pPr>
              <a:buFont typeface="Wingdings" pitchFamily="2" charset="2"/>
              <a:buChar char="Ø"/>
            </a:pPr>
            <a:r>
              <a:rPr lang="es-HN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Debe ser manejable, se debe conocer su manejo y funcionamiento.</a:t>
            </a:r>
          </a:p>
          <a:p>
            <a:pPr>
              <a:buFont typeface="Wingdings" pitchFamily="2" charset="2"/>
              <a:buChar char="Ø"/>
            </a:pPr>
            <a:r>
              <a:rPr lang="es-HN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Familiarícese con la ayuda , colóquele pestañas o marcas para ayudarse.</a:t>
            </a:r>
          </a:p>
          <a:p>
            <a:pPr>
              <a:buFont typeface="Wingdings" pitchFamily="2" charset="2"/>
              <a:buChar char="Ø"/>
            </a:pPr>
            <a:r>
              <a:rPr lang="es-HN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No usar varios recursos de manera simultánea, quite o cubra uno mientras emplea el otro</a:t>
            </a:r>
            <a:r>
              <a:rPr lang="es-HN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es-H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s-H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918997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>
            <a:normAutofit/>
          </a:bodyPr>
          <a:lstStyle/>
          <a:p>
            <a:r>
              <a:rPr lang="es-HN" sz="32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Funciones de los Medios Audiovisuales</a:t>
            </a:r>
            <a:endParaRPr lang="es-HN" sz="3200" b="1" i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s-HN" sz="30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Despiertan más la atención que las mejores descripciones orales.</a:t>
            </a:r>
          </a:p>
          <a:p>
            <a:pPr>
              <a:buFont typeface="Wingdings" pitchFamily="2" charset="2"/>
              <a:buChar char="Ø"/>
            </a:pPr>
            <a:r>
              <a:rPr lang="es-HN" sz="30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Son expresivos por su objetividad y valor gráfico. </a:t>
            </a:r>
          </a:p>
          <a:p>
            <a:pPr>
              <a:buFont typeface="Wingdings" pitchFamily="2" charset="2"/>
              <a:buChar char="Ø"/>
            </a:pPr>
            <a:r>
              <a:rPr lang="es-HN" sz="30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Se hacen fácilmente perceptibles a la vista y comunican las ideas con mayor claridad.</a:t>
            </a:r>
          </a:p>
          <a:p>
            <a:pPr>
              <a:buFont typeface="Wingdings" pitchFamily="2" charset="2"/>
              <a:buChar char="Ø"/>
            </a:pPr>
            <a:r>
              <a:rPr lang="es-HN" sz="30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Tiene capacidad para retener el interés. </a:t>
            </a:r>
          </a:p>
          <a:p>
            <a:pPr>
              <a:buFont typeface="Wingdings" pitchFamily="2" charset="2"/>
              <a:buChar char="Ø"/>
            </a:pPr>
            <a:r>
              <a:rPr lang="es-HN" sz="30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Tiene poder de fijar la memoria. Las cosas que vemos nos impactan más y las recordamos mejor que las que oímos.</a:t>
            </a:r>
          </a:p>
          <a:p>
            <a:pPr>
              <a:buFont typeface="Wingdings" pitchFamily="2" charset="2"/>
              <a:buChar char="Ø"/>
            </a:pPr>
            <a:r>
              <a:rPr lang="es-HN" sz="30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Reducen y resumen ideas y medidas. </a:t>
            </a:r>
          </a:p>
          <a:p>
            <a:pPr>
              <a:buFont typeface="Wingdings" pitchFamily="2" charset="2"/>
              <a:buChar char="Ø"/>
            </a:pPr>
            <a:r>
              <a:rPr lang="es-HN" sz="30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Proporcionan al auditorio experiencias indirectas valiosas.</a:t>
            </a:r>
          </a:p>
          <a:p>
            <a:pPr>
              <a:buFont typeface="Wingdings" pitchFamily="2" charset="2"/>
              <a:buChar char="v"/>
            </a:pPr>
            <a:endParaRPr lang="es-HN" dirty="0"/>
          </a:p>
        </p:txBody>
      </p:sp>
    </p:spTree>
    <p:extLst>
      <p:ext uri="{BB962C8B-B14F-4D97-AF65-F5344CB8AC3E}">
        <p14:creationId xmlns="" xmlns:p14="http://schemas.microsoft.com/office/powerpoint/2010/main" val="306695921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838200"/>
          </a:xfrm>
        </p:spPr>
        <p:txBody>
          <a:bodyPr/>
          <a:lstStyle/>
          <a:p>
            <a:r>
              <a:rPr lang="es-HN" sz="2800" b="1" i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s-HN" sz="28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os </a:t>
            </a:r>
            <a:r>
              <a:rPr lang="es-HN" sz="2800" b="1" i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s-HN" sz="28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edios </a:t>
            </a:r>
            <a:r>
              <a:rPr lang="es-HN" sz="2800" b="1" i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HN" sz="28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udiovisuales como </a:t>
            </a:r>
            <a:br>
              <a:rPr lang="es-HN" sz="28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HN" sz="28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Herramienta </a:t>
            </a:r>
            <a:r>
              <a:rPr lang="es-HN" sz="2800" b="1" i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s-HN" sz="28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idáctica</a:t>
            </a:r>
            <a:endParaRPr lang="es-HN" sz="2800" b="1" i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8600" y="1114442"/>
            <a:ext cx="5639544" cy="5266886"/>
          </a:xfrm>
        </p:spPr>
        <p:txBody>
          <a:bodyPr/>
          <a:lstStyle/>
          <a:p>
            <a:pPr marL="0" indent="0" algn="just">
              <a:buNone/>
            </a:pPr>
            <a:r>
              <a:rPr lang="es-HN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Los </a:t>
            </a:r>
            <a:r>
              <a:rPr lang="es-HN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medios audiovisuales </a:t>
            </a:r>
            <a:r>
              <a:rPr lang="es-HN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ofrecen </a:t>
            </a:r>
            <a:r>
              <a:rPr lang="es-HN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una visión de la realidad </a:t>
            </a:r>
            <a:r>
              <a:rPr lang="es-HN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diferente </a:t>
            </a:r>
            <a:r>
              <a:rPr lang="es-HN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a otros medios y el profesor </a:t>
            </a:r>
            <a:r>
              <a:rPr lang="es-HN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puede </a:t>
            </a:r>
            <a:r>
              <a:rPr lang="es-HN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uti­lizarlos como </a:t>
            </a:r>
            <a:r>
              <a:rPr lang="es-HN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s-HN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vehículo" transmisor </a:t>
            </a:r>
            <a:r>
              <a:rPr lang="es-HN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HN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informa­ción y como elemento </a:t>
            </a:r>
            <a:r>
              <a:rPr lang="es-HN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específico </a:t>
            </a:r>
            <a:r>
              <a:rPr lang="es-HN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de organizar la realidad</a:t>
            </a:r>
            <a:r>
              <a:rPr lang="es-HN" sz="24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endParaRPr lang="es-HN" sz="2400" dirty="0" smtClean="0"/>
          </a:p>
          <a:p>
            <a:pPr marL="0" indent="0" algn="just">
              <a:buNone/>
            </a:pPr>
            <a:r>
              <a:rPr lang="es-HN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Considerado como un medio didáctico más, cada medio audiovisual proporcionará al </a:t>
            </a:r>
            <a:r>
              <a:rPr lang="es-HN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pro­fesor </a:t>
            </a:r>
            <a:r>
              <a:rPr lang="es-HN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una alternativa que él mismo ha de valorar según la situación y circunstancia determina­da.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14442"/>
            <a:ext cx="2857500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0512700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720080"/>
          </a:xfrm>
        </p:spPr>
        <p:txBody>
          <a:bodyPr/>
          <a:lstStyle/>
          <a:p>
            <a:r>
              <a:rPr lang="es-HN" sz="2800" b="1" i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HN" sz="28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ntecedentes y Tendencias de uso en el Aula</a:t>
            </a:r>
            <a:endParaRPr lang="es-HN" sz="2800" b="1" i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124744"/>
            <a:ext cx="8686800" cy="457200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s-HN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Históricamente, el uso de gráfi­cos, dibujos y esquemas es algo consustancial a la enseñanza. </a:t>
            </a:r>
            <a:r>
              <a:rPr lang="es-HN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HN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utilización de imágenes o sonidos en un principio se veía restringida por las escasas posibilidades de manipulación que poseían</a:t>
            </a:r>
            <a:r>
              <a:rPr lang="es-HN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s-HN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Exceptuando las técnicas de grabados que permitían multiplicar el dibujo original, hasta el siglo pasado no fue posible obtener imágenes de la realidad y reproducirlas el número de veces que nos pudieran interesar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33056"/>
            <a:ext cx="3168352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396681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20940" cy="686976"/>
          </a:xfrm>
        </p:spPr>
        <p:txBody>
          <a:bodyPr>
            <a:normAutofit fontScale="90000"/>
          </a:bodyPr>
          <a:lstStyle/>
          <a:p>
            <a:pPr algn="ctr"/>
            <a:r>
              <a:rPr lang="es-HN" b="1" i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Ventajas que ofrecen los </a:t>
            </a:r>
            <a:r>
              <a:rPr lang="es-HN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medios </a:t>
            </a:r>
            <a:r>
              <a:rPr lang="es-HN" b="1" i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audiovisuales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244540"/>
            <a:ext cx="4968552" cy="5328592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s-HN" sz="2400" b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Permiten </a:t>
            </a:r>
            <a:r>
              <a:rPr lang="es-HN" sz="2400" b="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seleccionar información relevante al resaltar los puntos </a:t>
            </a:r>
            <a:r>
              <a:rPr lang="es-HN" sz="2400" b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clave.</a:t>
            </a:r>
            <a:endParaRPr lang="es-HN" sz="2400" b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es-HN" sz="2400" b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Permiten </a:t>
            </a:r>
            <a:r>
              <a:rPr lang="es-HN" sz="2400" b="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ahorrar tiempo y profundizar en </a:t>
            </a:r>
            <a:r>
              <a:rPr lang="es-HN" sz="2400" b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aspectos importantes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es-HN" sz="2400" b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Generan </a:t>
            </a:r>
            <a:r>
              <a:rPr lang="es-HN" sz="2400" b="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seguridad al </a:t>
            </a:r>
            <a:r>
              <a:rPr lang="es-HN" sz="2400" b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presentador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es-HN" sz="2400" b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Ayudan </a:t>
            </a:r>
            <a:r>
              <a:rPr lang="es-HN" sz="2400" b="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a organizar el material para el </a:t>
            </a:r>
            <a:r>
              <a:rPr lang="es-HN" sz="2400" b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propio presentador </a:t>
            </a:r>
            <a:r>
              <a:rPr lang="es-HN" sz="2400" b="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y para la </a:t>
            </a:r>
            <a:r>
              <a:rPr lang="es-HN" sz="2400" b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audiencia.</a:t>
            </a:r>
            <a:endParaRPr lang="es-HN" sz="2400" b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HN" sz="2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238" y="1412776"/>
            <a:ext cx="3600400" cy="458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12250312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908720"/>
            <a:ext cx="4541128" cy="547260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HN" sz="2400" b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Promueven </a:t>
            </a:r>
            <a:r>
              <a:rPr lang="es-HN" sz="2400" b="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enseñanza activa, haciendo del acto </a:t>
            </a:r>
            <a:r>
              <a:rPr lang="es-HN" sz="2400" b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didáctico un </a:t>
            </a:r>
            <a:r>
              <a:rPr lang="es-HN" sz="2400" b="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proceso dinámico. </a:t>
            </a:r>
            <a:endParaRPr lang="es-HN" sz="2400" b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endParaRPr lang="es-HN" sz="2400" b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HN" sz="2400" b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Incentivan </a:t>
            </a:r>
            <a:r>
              <a:rPr lang="es-HN" sz="2400" b="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el aprendizaje en la medida que acercan a </a:t>
            </a:r>
            <a:r>
              <a:rPr lang="es-HN" sz="2400" b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los alumnos </a:t>
            </a:r>
            <a:r>
              <a:rPr lang="es-HN" sz="2400" b="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a la realidad. </a:t>
            </a:r>
            <a:endParaRPr lang="es-HN" sz="2400" b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endParaRPr lang="es-HN" sz="2400" b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HN" sz="2400" b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Permiten </a:t>
            </a:r>
            <a:r>
              <a:rPr lang="es-HN" sz="2400" b="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profundizar  la comunicación entre el  profesor  y  los  alumnos  a  partir  de  las variadas actividades que </a:t>
            </a:r>
            <a:r>
              <a:rPr lang="es-HN" sz="2400" b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proponen.</a:t>
            </a:r>
          </a:p>
          <a:p>
            <a:pPr marL="0" indent="0" algn="just"/>
            <a:endParaRPr lang="es-HN" sz="2400" b="0" dirty="0">
              <a:latin typeface="Times New Roman" pitchFamily="18" charset="0"/>
              <a:cs typeface="Times New Roman" pitchFamily="18" charset="0"/>
            </a:endParaRPr>
          </a:p>
          <a:p>
            <a:pPr marL="0" indent="0"/>
            <a:endParaRPr lang="es-HN" sz="2400" b="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/>
            <a:endParaRPr lang="es-HN" sz="24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562" y="1628800"/>
            <a:ext cx="3639770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699195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1368152"/>
          </a:xfrm>
        </p:spPr>
        <p:txBody>
          <a:bodyPr/>
          <a:lstStyle/>
          <a:p>
            <a:r>
              <a:rPr lang="es-HN" sz="28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Cuidados que se deben tener en la utilización  de los medios audiovisuales. </a:t>
            </a:r>
            <a:endParaRPr lang="es-HN" sz="2800" b="1" i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8600" y="1484784"/>
            <a:ext cx="8686800" cy="4763616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s-HN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Exhibir  el  material  educativo  sin “explotarlo”,  creyendo  que  con  solo hecho de  “mirarlo” ya está  resuelto el aprendizaje. </a:t>
            </a:r>
          </a:p>
          <a:p>
            <a:pPr algn="just">
              <a:buFont typeface="Wingdings" pitchFamily="2" charset="2"/>
              <a:buChar char="Ø"/>
            </a:pPr>
            <a:r>
              <a:rPr lang="es-HN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Presentar </a:t>
            </a:r>
            <a:r>
              <a:rPr lang="es-HN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gran cantidad de material de manera  conjunta  o  sucesiva, produciendo en los alumnos cansancio y saturación. </a:t>
            </a:r>
          </a:p>
          <a:p>
            <a:pPr algn="just">
              <a:buFont typeface="Wingdings" pitchFamily="2" charset="2"/>
              <a:buChar char="Ø"/>
            </a:pPr>
            <a:r>
              <a:rPr lang="es-HN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No  </a:t>
            </a:r>
            <a:r>
              <a:rPr lang="es-HN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considerar  la   conveniencia  y oportunidad  del  uso  del  material educativo,  debido  a  la  falta  de  una correcta planificación curricular. </a:t>
            </a:r>
          </a:p>
          <a:p>
            <a:pPr algn="just">
              <a:buFont typeface="Wingdings" pitchFamily="2" charset="2"/>
              <a:buChar char="Ø"/>
            </a:pPr>
            <a:r>
              <a:rPr lang="es-HN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Carecer  </a:t>
            </a:r>
            <a:r>
              <a:rPr lang="es-HN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de  criterios  selectivos  y críticos  lo  que  puede  llevar  a  la pasividad  o  el  activismo  o  “falsa actividad”.</a:t>
            </a:r>
          </a:p>
          <a:p>
            <a:pPr marL="0" indent="0" algn="just">
              <a:buNone/>
            </a:pPr>
            <a:endParaRPr lang="es-HN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080690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8600" y="1124744"/>
            <a:ext cx="8686800" cy="5123656"/>
          </a:xfrm>
        </p:spPr>
        <p:txBody>
          <a:bodyPr/>
          <a:lstStyle/>
          <a:p>
            <a:pPr marL="0" indent="0" algn="ctr">
              <a:buNone/>
            </a:pPr>
            <a:r>
              <a:rPr lang="es-HN" sz="8800" dirty="0" smtClean="0">
                <a:solidFill>
                  <a:schemeClr val="bg1"/>
                </a:solidFill>
                <a:latin typeface="Monotype Corsiva" pitchFamily="66" charset="0"/>
              </a:rPr>
              <a:t>GRACIAS POR SU         ATENCION</a:t>
            </a:r>
            <a:endParaRPr lang="es-HN" sz="88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790592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83568" y="116632"/>
            <a:ext cx="752094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es-HN" sz="48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HN" sz="4800" i="1" dirty="0">
                <a:latin typeface="Times New Roman" pitchFamily="18" charset="0"/>
                <a:cs typeface="Times New Roman" pitchFamily="18" charset="0"/>
              </a:rPr>
            </a:br>
            <a:r>
              <a:rPr lang="es-HN" sz="4800" b="1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¿Que son?</a:t>
            </a:r>
            <a:br>
              <a:rPr lang="es-HN" sz="4800" b="1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endParaRPr lang="es-HN" sz="4800" b="1" i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556" y="1124744"/>
            <a:ext cx="9034940" cy="35283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HN" sz="2400" b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Los </a:t>
            </a:r>
            <a:r>
              <a:rPr lang="es-HN" sz="2400" b="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medios audiovisuales son aquellos materiales y equipos que registran, reproducen, difunden mensajes visuales y sonoros con el fin de facilitar conocimientos </a:t>
            </a:r>
            <a:r>
              <a:rPr lang="es-HN" sz="2400" b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HN" sz="2400" b="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especialmente, motivar aprendizajes y actitudes. </a:t>
            </a:r>
            <a:endParaRPr lang="es-HN" sz="2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s-HN" sz="2400" b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También </a:t>
            </a:r>
            <a:r>
              <a:rPr lang="es-HN" sz="2400" b="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actúan como elementos contextualizadores en los procesos de enseñanza-aprendizaje y, al mismo tiempo permiten desarrollar una dinámica participativa.</a:t>
            </a:r>
          </a:p>
          <a:p>
            <a:pPr algn="just"/>
            <a:endParaRPr lang="es-HN" sz="24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HN" sz="24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73017"/>
            <a:ext cx="4471541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5739985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025353"/>
            <a:ext cx="7520940" cy="5832647"/>
          </a:xfrm>
        </p:spPr>
        <p:txBody>
          <a:bodyPr/>
          <a:lstStyle/>
          <a:p>
            <a:pPr marL="0" indent="0" algn="just">
              <a:buNone/>
            </a:pPr>
            <a:r>
              <a:rPr lang="es-HN" sz="2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Los </a:t>
            </a:r>
            <a:r>
              <a:rPr lang="es-HN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materiales audiovisuales, por más elaborados, rigurosos y completos que sean, nunca sustituirán al expositor (docente, facilitador). </a:t>
            </a:r>
            <a:endParaRPr lang="es-HN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H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64904"/>
            <a:ext cx="5760640" cy="3528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998832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0"/>
            <a:ext cx="7925504" cy="1047016"/>
          </a:xfrm>
        </p:spPr>
        <p:txBody>
          <a:bodyPr>
            <a:normAutofit/>
          </a:bodyPr>
          <a:lstStyle/>
          <a:p>
            <a:pPr algn="ctr"/>
            <a:r>
              <a:rPr lang="es-HN" sz="3200" b="1" i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Clasificación de </a:t>
            </a:r>
            <a:r>
              <a:rPr lang="es-HN" sz="32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los Recursos </a:t>
            </a:r>
            <a:r>
              <a:rPr lang="es-HN" sz="3200" b="1" i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HN" sz="32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udiovisuales  </a:t>
            </a:r>
            <a:endParaRPr lang="es-HN" sz="3200" b="1" i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124744"/>
            <a:ext cx="7520940" cy="46805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HN" sz="28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Medios Textuales </a:t>
            </a:r>
            <a:r>
              <a:rPr lang="es-HN" sz="2800" b="1" i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s-HN" sz="28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Impresos</a:t>
            </a:r>
            <a:r>
              <a:rPr lang="es-HN" sz="2800" b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:               </a:t>
            </a:r>
          </a:p>
          <a:p>
            <a:pPr marL="0" indent="0" algn="just">
              <a:buNone/>
            </a:pPr>
            <a:r>
              <a:rPr lang="es-HN" sz="2800" b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Libros, enciclopedias</a:t>
            </a:r>
            <a:r>
              <a:rPr lang="es-HN" sz="2800" b="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folletos, guías, </a:t>
            </a:r>
            <a:r>
              <a:rPr lang="es-HN" sz="2800" b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periódicos.</a:t>
            </a:r>
            <a:r>
              <a:rPr lang="es-HN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s-HN" sz="2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50" y="2276872"/>
            <a:ext cx="2923415" cy="2039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29000"/>
            <a:ext cx="2736304" cy="2696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291" y="2420888"/>
            <a:ext cx="2857500" cy="2736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25415787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5901" y="214957"/>
            <a:ext cx="8064896" cy="59766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HN" sz="28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Medios Manipulativos </a:t>
            </a:r>
            <a:r>
              <a:rPr lang="es-HN" sz="2800" b="1" i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HN" sz="28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Objetos </a:t>
            </a:r>
            <a:r>
              <a:rPr lang="es-HN" sz="2800" b="1" i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s-HN" sz="28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eales</a:t>
            </a:r>
            <a:r>
              <a:rPr lang="es-HN" sz="2800" b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s-HN" sz="2800" b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HN" sz="2800" b="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Maqueta, </a:t>
            </a:r>
            <a:r>
              <a:rPr lang="es-HN" sz="2800" b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diorama</a:t>
            </a:r>
            <a:r>
              <a:rPr lang="es-HN" sz="2800" b="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medios </a:t>
            </a:r>
            <a:r>
              <a:rPr lang="es-HN" sz="2800" b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manipulativos simbólicos</a:t>
            </a:r>
            <a:r>
              <a:rPr lang="es-HN" sz="2800" b="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85" y="1769937"/>
            <a:ext cx="3672408" cy="31190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68960"/>
            <a:ext cx="3744416" cy="30914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4722827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332656"/>
            <a:ext cx="8024996" cy="6192688"/>
          </a:xfrm>
        </p:spPr>
        <p:txBody>
          <a:bodyPr/>
          <a:lstStyle/>
          <a:p>
            <a:pPr marL="0" indent="0" algn="just">
              <a:buNone/>
            </a:pPr>
            <a:r>
              <a:rPr lang="es-HN" sz="28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Medios Computarizados </a:t>
            </a:r>
            <a:r>
              <a:rPr lang="es-HN" sz="2800" b="1" i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e Informáticos</a:t>
            </a:r>
            <a:r>
              <a:rPr lang="es-HN" sz="2800" b="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s-HN" sz="2800" b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s-HN" sz="2800" b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Multimedia</a:t>
            </a:r>
            <a:r>
              <a:rPr lang="es-HN" sz="2800" b="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Internet, tele conferencia, </a:t>
            </a:r>
            <a:r>
              <a:rPr lang="es-HN" sz="2800" b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software</a:t>
            </a:r>
            <a:r>
              <a:rPr lang="es-HN" sz="2800" b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s-HN" sz="2800" b="0" dirty="0">
              <a:latin typeface="Times New Roman" pitchFamily="18" charset="0"/>
              <a:cs typeface="Times New Roman" pitchFamily="18" charset="0"/>
            </a:endParaRPr>
          </a:p>
          <a:p>
            <a:endParaRPr lang="es-HN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384376" cy="2317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31199"/>
            <a:ext cx="3437028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6719"/>
            <a:ext cx="3142679" cy="2178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1875227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6732" y="332656"/>
            <a:ext cx="8352928" cy="60486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HN" sz="2800" b="1" i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Medios </a:t>
            </a:r>
            <a:r>
              <a:rPr lang="es-HN" sz="28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Exhibidores</a:t>
            </a:r>
            <a:r>
              <a:rPr lang="es-HN" sz="2800" b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:   </a:t>
            </a:r>
          </a:p>
          <a:p>
            <a:pPr marL="0" indent="0" algn="just">
              <a:buNone/>
            </a:pPr>
            <a:r>
              <a:rPr lang="es-HN" sz="2800" b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Pizarra</a:t>
            </a:r>
            <a:r>
              <a:rPr lang="es-HN" sz="2800" b="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pizarra </a:t>
            </a:r>
            <a:r>
              <a:rPr lang="es-HN" sz="2800" b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electrónica, franelógrafo</a:t>
            </a:r>
            <a:r>
              <a:rPr lang="es-HN" sz="2800" b="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HN" sz="2800" b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rotafolio, cartelera</a:t>
            </a:r>
            <a:r>
              <a:rPr lang="es-HN" sz="2800" b="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cartel, periódico </a:t>
            </a:r>
            <a:r>
              <a:rPr lang="es-HN" sz="2800" b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mural</a:t>
            </a:r>
            <a:r>
              <a:rPr lang="es-HN" sz="2800" b="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HN" sz="2800" b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HN" sz="2800" b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1885640"/>
            <a:ext cx="3528392" cy="2292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850" y="1804142"/>
            <a:ext cx="3369074" cy="435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28" y="4365104"/>
            <a:ext cx="2916324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5592868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264696"/>
          </a:xfrm>
        </p:spPr>
        <p:txBody>
          <a:bodyPr/>
          <a:lstStyle/>
          <a:p>
            <a:pPr marL="0" indent="0">
              <a:buNone/>
            </a:pPr>
            <a:r>
              <a:rPr lang="es-HN" sz="28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Medios </a:t>
            </a:r>
            <a:r>
              <a:rPr lang="es-HN" sz="2800" b="1" i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Audiovisuales</a:t>
            </a:r>
            <a:r>
              <a:rPr lang="es-HN" sz="2800" b="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s-HN" sz="2800" b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s-HN" sz="2800" b="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s-HN" sz="2800" b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elevisión</a:t>
            </a:r>
            <a:r>
              <a:rPr lang="es-HN" sz="2800" b="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HN" sz="2800" b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video,  proyector multimedia</a:t>
            </a:r>
            <a:r>
              <a:rPr lang="es-HN" b="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2664296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107" y="2996952"/>
            <a:ext cx="2232248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988840"/>
            <a:ext cx="2857500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5578837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8348" y="260648"/>
            <a:ext cx="8568952" cy="5616624"/>
          </a:xfrm>
        </p:spPr>
        <p:txBody>
          <a:bodyPr/>
          <a:lstStyle/>
          <a:p>
            <a:pPr marL="0" indent="0" algn="just">
              <a:buNone/>
            </a:pPr>
            <a:r>
              <a:rPr lang="es-HN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Medios </a:t>
            </a:r>
            <a:r>
              <a:rPr lang="es-HN" b="1" i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Proyectables</a:t>
            </a:r>
            <a:r>
              <a:rPr lang="es-HN" b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s-HN" sz="2800" b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Retroproyector , </a:t>
            </a:r>
            <a:r>
              <a:rPr lang="es-HN" sz="2800" b="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proyector </a:t>
            </a:r>
            <a:r>
              <a:rPr lang="es-HN" sz="2800" b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de diapositivas , </a:t>
            </a:r>
            <a:r>
              <a:rPr lang="es-HN" sz="2800" b="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proyector </a:t>
            </a:r>
            <a:r>
              <a:rPr lang="es-HN" sz="2800" b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multimedia</a:t>
            </a:r>
            <a:r>
              <a:rPr lang="es-HN" sz="2800" b="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HN" sz="2800" b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episcopio. </a:t>
            </a:r>
          </a:p>
          <a:p>
            <a:pPr algn="just"/>
            <a:endParaRPr lang="es-HN" sz="2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36912"/>
            <a:ext cx="2448272" cy="35255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2376264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2143405"/>
            <a:ext cx="2573243" cy="3301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0275673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4">
  <a:themeElements>
    <a:clrScheme name="Default Design 12">
      <a:dk1>
        <a:srgbClr val="969696"/>
      </a:dk1>
      <a:lt1>
        <a:srgbClr val="FFFFFF"/>
      </a:lt1>
      <a:dk2>
        <a:srgbClr val="99EFF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7F7F7F"/>
      </a:accent4>
      <a:accent5>
        <a:srgbClr val="DAEDEF"/>
      </a:accent5>
      <a:accent6>
        <a:srgbClr val="2D2D8A"/>
      </a:accent6>
      <a:hlink>
        <a:srgbClr val="009999"/>
      </a:hlink>
      <a:folHlink>
        <a:srgbClr val="66990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336699"/>
        </a:dk1>
        <a:lt1>
          <a:srgbClr val="FFFFFF"/>
        </a:lt1>
        <a:dk2>
          <a:srgbClr val="87BBDF"/>
        </a:dk2>
        <a:lt2>
          <a:srgbClr val="E3EBF1"/>
        </a:lt2>
        <a:accent1>
          <a:srgbClr val="0099CC"/>
        </a:accent1>
        <a:accent2>
          <a:srgbClr val="468A4B"/>
        </a:accent2>
        <a:accent3>
          <a:srgbClr val="C3DAEC"/>
        </a:accent3>
        <a:accent4>
          <a:srgbClr val="DADADA"/>
        </a:accent4>
        <a:accent5>
          <a:srgbClr val="AACAE2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777777"/>
        </a:dk1>
        <a:lt1>
          <a:srgbClr val="FFFFFF"/>
        </a:lt1>
        <a:dk2>
          <a:srgbClr val="B7B9AF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D8D9D4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3E3E5C"/>
        </a:dk1>
        <a:lt1>
          <a:srgbClr val="FFFFFF"/>
        </a:lt1>
        <a:dk2>
          <a:srgbClr val="5C87A4"/>
        </a:dk2>
        <a:lt2>
          <a:srgbClr val="FFFFFF"/>
        </a:lt2>
        <a:accent1>
          <a:srgbClr val="4C8877"/>
        </a:accent1>
        <a:accent2>
          <a:srgbClr val="6666FF"/>
        </a:accent2>
        <a:accent3>
          <a:srgbClr val="B5C3CF"/>
        </a:accent3>
        <a:accent4>
          <a:srgbClr val="DADADA"/>
        </a:accent4>
        <a:accent5>
          <a:srgbClr val="B2C3BD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3366"/>
        </a:dk1>
        <a:lt1>
          <a:srgbClr val="FFFFFF"/>
        </a:lt1>
        <a:dk2>
          <a:srgbClr val="1C72E4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BBCE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3366"/>
        </a:dk1>
        <a:lt1>
          <a:srgbClr val="FFFFFF"/>
        </a:lt1>
        <a:dk2>
          <a:srgbClr val="99D3FF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CAE6F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3F7EBD"/>
        </a:dk1>
        <a:lt1>
          <a:srgbClr val="D9F8FF"/>
        </a:lt1>
        <a:dk2>
          <a:srgbClr val="336699"/>
        </a:dk2>
        <a:lt2>
          <a:srgbClr val="777777"/>
        </a:lt2>
        <a:accent1>
          <a:srgbClr val="CCECFF"/>
        </a:accent1>
        <a:accent2>
          <a:srgbClr val="579CDB"/>
        </a:accent2>
        <a:accent3>
          <a:srgbClr val="E9FBFF"/>
        </a:accent3>
        <a:accent4>
          <a:srgbClr val="346BA1"/>
        </a:accent4>
        <a:accent5>
          <a:srgbClr val="E2F4FF"/>
        </a:accent5>
        <a:accent6>
          <a:srgbClr val="4E8DC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A84724"/>
        </a:dk2>
        <a:lt2>
          <a:srgbClr val="DFD293"/>
        </a:lt2>
        <a:accent1>
          <a:srgbClr val="DF7475"/>
        </a:accent1>
        <a:accent2>
          <a:srgbClr val="5C8FC2"/>
        </a:accent2>
        <a:accent3>
          <a:srgbClr val="D1B1AC"/>
        </a:accent3>
        <a:accent4>
          <a:srgbClr val="DADADA"/>
        </a:accent4>
        <a:accent5>
          <a:srgbClr val="ECBCBD"/>
        </a:accent5>
        <a:accent6>
          <a:srgbClr val="5381B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3E3E5C"/>
        </a:dk1>
        <a:lt1>
          <a:srgbClr val="C2FEE1"/>
        </a:lt1>
        <a:dk2>
          <a:srgbClr val="0066CC"/>
        </a:dk2>
        <a:lt2>
          <a:srgbClr val="CCECFF"/>
        </a:lt2>
        <a:accent1>
          <a:srgbClr val="3C9698"/>
        </a:accent1>
        <a:accent2>
          <a:srgbClr val="6666FF"/>
        </a:accent2>
        <a:accent3>
          <a:srgbClr val="AAB8E2"/>
        </a:accent3>
        <a:accent4>
          <a:srgbClr val="A5D9C0"/>
        </a:accent4>
        <a:accent5>
          <a:srgbClr val="AFC9CA"/>
        </a:accent5>
        <a:accent6>
          <a:srgbClr val="5C5CE7"/>
        </a:accent6>
        <a:hlink>
          <a:srgbClr val="99CCFF"/>
        </a:hlink>
        <a:folHlink>
          <a:srgbClr val="CC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969696"/>
        </a:dk1>
        <a:lt1>
          <a:srgbClr val="FFFFFF"/>
        </a:lt1>
        <a:dk2>
          <a:srgbClr val="0099CC"/>
        </a:dk2>
        <a:lt2>
          <a:srgbClr val="969696"/>
        </a:lt2>
        <a:accent1>
          <a:srgbClr val="D2F8B8"/>
        </a:accent1>
        <a:accent2>
          <a:srgbClr val="CCCC00"/>
        </a:accent2>
        <a:accent3>
          <a:srgbClr val="FFFFFF"/>
        </a:accent3>
        <a:accent4>
          <a:srgbClr val="7F7F7F"/>
        </a:accent4>
        <a:accent5>
          <a:srgbClr val="E5FBD8"/>
        </a:accent5>
        <a:accent6>
          <a:srgbClr val="B9B900"/>
        </a:accent6>
        <a:hlink>
          <a:srgbClr val="00CC99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CCFFCC"/>
        </a:dk1>
        <a:lt1>
          <a:srgbClr val="FFFFFF"/>
        </a:lt1>
        <a:dk2>
          <a:srgbClr val="9BD9FF"/>
        </a:dk2>
        <a:lt2>
          <a:srgbClr val="808080"/>
        </a:lt2>
        <a:accent1>
          <a:srgbClr val="6DB6FF"/>
        </a:accent1>
        <a:accent2>
          <a:srgbClr val="CCFFCC"/>
        </a:accent2>
        <a:accent3>
          <a:srgbClr val="FFFFFF"/>
        </a:accent3>
        <a:accent4>
          <a:srgbClr val="AEDAAE"/>
        </a:accent4>
        <a:accent5>
          <a:srgbClr val="BAD7FF"/>
        </a:accent5>
        <a:accent6>
          <a:srgbClr val="B9E7B9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EAEAEA"/>
        </a:dk1>
        <a:lt1>
          <a:srgbClr val="FFFFFF"/>
        </a:lt1>
        <a:dk2>
          <a:srgbClr val="EAEAEA"/>
        </a:dk2>
        <a:lt2>
          <a:srgbClr val="333333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C8C8C8"/>
        </a:accent4>
        <a:accent5>
          <a:srgbClr val="D5D5D5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969696"/>
        </a:dk1>
        <a:lt1>
          <a:srgbClr val="FFFFFF"/>
        </a:lt1>
        <a:dk2>
          <a:srgbClr val="99EFF1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7F7F7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Tema4</Template>
  <TotalTime>496</TotalTime>
  <Words>709</Words>
  <Application>Microsoft Office PowerPoint</Application>
  <PresentationFormat>Presentación en pantalla (4:3)</PresentationFormat>
  <Paragraphs>58</Paragraphs>
  <Slides>17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Tema4</vt:lpstr>
      <vt:lpstr>Diapositiva 1</vt:lpstr>
      <vt:lpstr> ¿Que son? </vt:lpstr>
      <vt:lpstr>Diapositiva 3</vt:lpstr>
      <vt:lpstr>Clasificación de los Recursos Audiovisuales  </vt:lpstr>
      <vt:lpstr>Diapositiva 5</vt:lpstr>
      <vt:lpstr>Diapositiva 6</vt:lpstr>
      <vt:lpstr>Diapositiva 7</vt:lpstr>
      <vt:lpstr>Diapositiva 8</vt:lpstr>
      <vt:lpstr>Diapositiva 9</vt:lpstr>
      <vt:lpstr>Reglas básicas para el uso de los medios audiovisuales </vt:lpstr>
      <vt:lpstr>Funciones de los Medios Audiovisuales</vt:lpstr>
      <vt:lpstr>Los Medios Audiovisuales como  Herramienta Didáctica</vt:lpstr>
      <vt:lpstr>Antecedentes y Tendencias de uso en el Aula</vt:lpstr>
      <vt:lpstr>Ventajas que ofrecen los medios audiovisuales </vt:lpstr>
      <vt:lpstr>Diapositiva 15</vt:lpstr>
      <vt:lpstr>Cuidados que se deben tener en la utilización  de los medios audiovisuales. 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MEDIOS  AUDIOVISUALES</dc:title>
  <dc:creator>Jorge</dc:creator>
  <cp:lastModifiedBy>Meyling</cp:lastModifiedBy>
  <cp:revision>39</cp:revision>
  <dcterms:created xsi:type="dcterms:W3CDTF">2011-02-26T04:51:02Z</dcterms:created>
  <dcterms:modified xsi:type="dcterms:W3CDTF">2011-03-13T05:46:12Z</dcterms:modified>
</cp:coreProperties>
</file>