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4" r:id="rId1"/>
  </p:sldMasterIdLst>
  <p:notesMasterIdLst>
    <p:notesMasterId r:id="rId66"/>
  </p:notesMasterIdLst>
  <p:sldIdLst>
    <p:sldId id="257" r:id="rId2"/>
    <p:sldId id="258" r:id="rId3"/>
    <p:sldId id="259" r:id="rId4"/>
    <p:sldId id="260" r:id="rId5"/>
    <p:sldId id="261" r:id="rId6"/>
    <p:sldId id="262" r:id="rId7"/>
    <p:sldId id="263" r:id="rId8"/>
    <p:sldId id="316" r:id="rId9"/>
    <p:sldId id="269" r:id="rId10"/>
    <p:sldId id="290" r:id="rId11"/>
    <p:sldId id="282" r:id="rId12"/>
    <p:sldId id="265" r:id="rId13"/>
    <p:sldId id="289" r:id="rId14"/>
    <p:sldId id="288" r:id="rId15"/>
    <p:sldId id="323" r:id="rId16"/>
    <p:sldId id="324" r:id="rId17"/>
    <p:sldId id="285" r:id="rId18"/>
    <p:sldId id="268" r:id="rId19"/>
    <p:sldId id="292" r:id="rId20"/>
    <p:sldId id="280" r:id="rId21"/>
    <p:sldId id="291" r:id="rId22"/>
    <p:sldId id="293" r:id="rId23"/>
    <p:sldId id="281" r:id="rId24"/>
    <p:sldId id="267" r:id="rId25"/>
    <p:sldId id="279" r:id="rId26"/>
    <p:sldId id="276" r:id="rId27"/>
    <p:sldId id="275" r:id="rId28"/>
    <p:sldId id="274" r:id="rId29"/>
    <p:sldId id="273" r:id="rId30"/>
    <p:sldId id="272" r:id="rId31"/>
    <p:sldId id="270" r:id="rId32"/>
    <p:sldId id="294" r:id="rId33"/>
    <p:sldId id="271" r:id="rId34"/>
    <p:sldId id="296" r:id="rId35"/>
    <p:sldId id="295" r:id="rId36"/>
    <p:sldId id="286" r:id="rId37"/>
    <p:sldId id="264" r:id="rId38"/>
    <p:sldId id="299" r:id="rId39"/>
    <p:sldId id="298" r:id="rId40"/>
    <p:sldId id="317" r:id="rId41"/>
    <p:sldId id="319" r:id="rId42"/>
    <p:sldId id="320" r:id="rId43"/>
    <p:sldId id="321" r:id="rId44"/>
    <p:sldId id="322" r:id="rId45"/>
    <p:sldId id="309" r:id="rId46"/>
    <p:sldId id="308" r:id="rId47"/>
    <p:sldId id="325" r:id="rId48"/>
    <p:sldId id="307" r:id="rId49"/>
    <p:sldId id="306" r:id="rId50"/>
    <p:sldId id="305" r:id="rId51"/>
    <p:sldId id="318" r:id="rId52"/>
    <p:sldId id="278" r:id="rId53"/>
    <p:sldId id="304" r:id="rId54"/>
    <p:sldId id="303" r:id="rId55"/>
    <p:sldId id="302" r:id="rId56"/>
    <p:sldId id="266" r:id="rId57"/>
    <p:sldId id="284" r:id="rId58"/>
    <p:sldId id="300" r:id="rId59"/>
    <p:sldId id="311" r:id="rId60"/>
    <p:sldId id="310" r:id="rId61"/>
    <p:sldId id="312" r:id="rId62"/>
    <p:sldId id="313" r:id="rId63"/>
    <p:sldId id="314" r:id="rId64"/>
    <p:sldId id="315" r:id="rId6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949E4"/>
    <a:srgbClr val="FF3300"/>
    <a:srgbClr val="FFFF66"/>
    <a:srgbClr val="AA0696"/>
    <a:srgbClr val="1F02F4"/>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360" y="3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113F0-5EEE-44AC-B8EA-01375048827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5777BDCC-4AD0-4410-81BD-74EA6FB27EC8}">
      <dgm:prSet phldrT="[Texto]" custT="1"/>
      <dgm:spPr>
        <a:noFill/>
        <a:ln>
          <a:solidFill>
            <a:schemeClr val="tx1"/>
          </a:solidFill>
        </a:ln>
      </dgm:spPr>
      <dgm:t>
        <a:bodyPr/>
        <a:lstStyle/>
        <a:p>
          <a:r>
            <a:rPr lang="es-ES" sz="1200" dirty="0" smtClean="0">
              <a:solidFill>
                <a:schemeClr val="tx1"/>
              </a:solidFill>
              <a:latin typeface="Arial Black" pitchFamily="34" charset="0"/>
            </a:rPr>
            <a:t>La Máquina Virtual Y SU RED</a:t>
          </a:r>
          <a:endParaRPr lang="es-ES" sz="1200" dirty="0">
            <a:solidFill>
              <a:schemeClr val="tx1"/>
            </a:solidFill>
            <a:latin typeface="Arial Black" pitchFamily="34" charset="0"/>
          </a:endParaRPr>
        </a:p>
      </dgm:t>
    </dgm:pt>
    <dgm:pt modelId="{70C7C65E-A995-495C-A8A2-E2AF9685B9DD}" type="parTrans" cxnId="{97A93FB1-7126-4DE5-9B58-948526379E7D}">
      <dgm:prSet/>
      <dgm:spPr/>
      <dgm:t>
        <a:bodyPr/>
        <a:lstStyle/>
        <a:p>
          <a:endParaRPr lang="es-ES">
            <a:solidFill>
              <a:schemeClr val="tx1"/>
            </a:solidFill>
          </a:endParaRPr>
        </a:p>
      </dgm:t>
    </dgm:pt>
    <dgm:pt modelId="{5179EE20-D79D-4E6E-9BB7-05E8F21EF291}" type="sibTrans" cxnId="{97A93FB1-7126-4DE5-9B58-948526379E7D}">
      <dgm:prSet/>
      <dgm:spPr/>
      <dgm:t>
        <a:bodyPr/>
        <a:lstStyle/>
        <a:p>
          <a:endParaRPr lang="es-ES">
            <a:solidFill>
              <a:schemeClr val="tx1"/>
            </a:solidFill>
          </a:endParaRPr>
        </a:p>
      </dgm:t>
    </dgm:pt>
    <dgm:pt modelId="{2AE33F89-DEE1-4DEE-A6D0-35D5AFC29D6F}" type="asst">
      <dgm:prSet phldrT="[Texto]" custT="1"/>
      <dgm:spPr>
        <a:noFill/>
        <a:ln>
          <a:solidFill>
            <a:schemeClr val="tx1"/>
          </a:solidFill>
        </a:ln>
      </dgm:spPr>
      <dgm:t>
        <a:bodyPr/>
        <a:lstStyle/>
        <a:p>
          <a:r>
            <a:rPr lang="es-ES" sz="1200" dirty="0" smtClean="0">
              <a:solidFill>
                <a:schemeClr val="tx1"/>
              </a:solidFill>
              <a:latin typeface="Arial Black" pitchFamily="34" charset="0"/>
            </a:rPr>
            <a:t>DESARROLLO Y RECURSOS INFORMATICOS</a:t>
          </a:r>
          <a:endParaRPr lang="es-ES" sz="1200" dirty="0">
            <a:solidFill>
              <a:schemeClr val="tx1"/>
            </a:solidFill>
            <a:latin typeface="Arial Black" pitchFamily="34" charset="0"/>
          </a:endParaRPr>
        </a:p>
      </dgm:t>
    </dgm:pt>
    <dgm:pt modelId="{ABADBE32-6208-4797-9D2A-199F5C8508E8}" type="parTrans" cxnId="{38DE46B3-24F1-40D9-BA13-CACC424CAB88}">
      <dgm:prSet/>
      <dgm:spPr/>
      <dgm:t>
        <a:bodyPr/>
        <a:lstStyle/>
        <a:p>
          <a:endParaRPr lang="es-ES">
            <a:solidFill>
              <a:schemeClr val="tx1"/>
            </a:solidFill>
          </a:endParaRPr>
        </a:p>
      </dgm:t>
    </dgm:pt>
    <dgm:pt modelId="{31C3725F-AABF-4265-8F6C-91D9BB660810}" type="sibTrans" cxnId="{38DE46B3-24F1-40D9-BA13-CACC424CAB88}">
      <dgm:prSet/>
      <dgm:spPr/>
      <dgm:t>
        <a:bodyPr/>
        <a:lstStyle/>
        <a:p>
          <a:endParaRPr lang="es-ES">
            <a:solidFill>
              <a:schemeClr val="tx1"/>
            </a:solidFill>
          </a:endParaRPr>
        </a:p>
      </dgm:t>
    </dgm:pt>
    <dgm:pt modelId="{78B5B102-7CDD-456F-9509-F8AA794FDF76}">
      <dgm:prSet phldrT="[Texto]" custT="1"/>
      <dgm:spPr>
        <a:noFill/>
        <a:ln>
          <a:solidFill>
            <a:schemeClr val="tx1"/>
          </a:solidFill>
        </a:ln>
      </dgm:spPr>
      <dgm:t>
        <a:bodyPr/>
        <a:lstStyle/>
        <a:p>
          <a:r>
            <a:rPr lang="es-ES" sz="1200" dirty="0" smtClean="0">
              <a:solidFill>
                <a:schemeClr val="tx1"/>
              </a:solidFill>
              <a:latin typeface="Arial Black" pitchFamily="34" charset="0"/>
            </a:rPr>
            <a:t>PLATAFORMA</a:t>
          </a:r>
        </a:p>
        <a:p>
          <a:r>
            <a:rPr lang="es-ES" sz="1200" dirty="0" smtClean="0">
              <a:solidFill>
                <a:schemeClr val="tx1"/>
              </a:solidFill>
              <a:latin typeface="Arial Black" pitchFamily="34" charset="0"/>
            </a:rPr>
            <a:t>DE</a:t>
          </a:r>
        </a:p>
        <a:p>
          <a:r>
            <a:rPr lang="es-ES" sz="1200" dirty="0" smtClean="0">
              <a:solidFill>
                <a:schemeClr val="tx1"/>
              </a:solidFill>
              <a:latin typeface="Arial Black" pitchFamily="34" charset="0"/>
            </a:rPr>
            <a:t>CON</a:t>
          </a:r>
          <a:endParaRPr lang="es-ES" sz="1200" dirty="0">
            <a:solidFill>
              <a:schemeClr val="tx1"/>
            </a:solidFill>
          </a:endParaRPr>
        </a:p>
      </dgm:t>
    </dgm:pt>
    <dgm:pt modelId="{515031C5-24DE-42FC-9A17-75926EF6C1E5}" type="parTrans" cxnId="{84DCB93D-1A16-4ED1-9E21-63DDA1EE9AB8}">
      <dgm:prSet/>
      <dgm:spPr/>
      <dgm:t>
        <a:bodyPr/>
        <a:lstStyle/>
        <a:p>
          <a:endParaRPr lang="es-ES">
            <a:solidFill>
              <a:schemeClr val="tx1"/>
            </a:solidFill>
          </a:endParaRPr>
        </a:p>
      </dgm:t>
    </dgm:pt>
    <dgm:pt modelId="{4C77E82F-BD1A-4DC5-A80D-F027471B2FF5}" type="sibTrans" cxnId="{84DCB93D-1A16-4ED1-9E21-63DDA1EE9AB8}">
      <dgm:prSet/>
      <dgm:spPr/>
      <dgm:t>
        <a:bodyPr/>
        <a:lstStyle/>
        <a:p>
          <a:endParaRPr lang="es-ES">
            <a:solidFill>
              <a:schemeClr val="tx1"/>
            </a:solidFill>
          </a:endParaRPr>
        </a:p>
      </dgm:t>
    </dgm:pt>
    <dgm:pt modelId="{9321C46B-CAC2-441B-BA93-3AECB00E2FA5}">
      <dgm:prSet phldrT="[Texto]" custT="1"/>
      <dgm:spPr>
        <a:noFill/>
        <a:ln>
          <a:solidFill>
            <a:schemeClr val="tx1"/>
          </a:solidFill>
        </a:ln>
      </dgm:spPr>
      <dgm:t>
        <a:bodyPr/>
        <a:lstStyle/>
        <a:p>
          <a:r>
            <a:rPr lang="es-ES" sz="1200" dirty="0" smtClean="0">
              <a:solidFill>
                <a:schemeClr val="tx1"/>
              </a:solidFill>
              <a:latin typeface="Arial Black" pitchFamily="34" charset="0"/>
            </a:rPr>
            <a:t>INFORMACION</a:t>
          </a:r>
          <a:endParaRPr lang="es-ES" sz="1200" dirty="0">
            <a:solidFill>
              <a:schemeClr val="tx1"/>
            </a:solidFill>
            <a:latin typeface="Arial Black" pitchFamily="34" charset="0"/>
          </a:endParaRPr>
        </a:p>
      </dgm:t>
    </dgm:pt>
    <dgm:pt modelId="{D885E538-CC8E-48E2-B543-D9808D9715AD}" type="parTrans" cxnId="{A1B71136-FFAE-4AF9-9976-31C846715B59}">
      <dgm:prSet/>
      <dgm:spPr/>
      <dgm:t>
        <a:bodyPr/>
        <a:lstStyle/>
        <a:p>
          <a:endParaRPr lang="es-ES">
            <a:solidFill>
              <a:schemeClr val="tx1"/>
            </a:solidFill>
          </a:endParaRPr>
        </a:p>
      </dgm:t>
    </dgm:pt>
    <dgm:pt modelId="{835950D2-F9E7-4CC4-A441-EF028E2C3935}" type="sibTrans" cxnId="{A1B71136-FFAE-4AF9-9976-31C846715B59}">
      <dgm:prSet/>
      <dgm:spPr/>
      <dgm:t>
        <a:bodyPr/>
        <a:lstStyle/>
        <a:p>
          <a:endParaRPr lang="es-ES">
            <a:solidFill>
              <a:schemeClr val="tx1"/>
            </a:solidFill>
          </a:endParaRPr>
        </a:p>
      </dgm:t>
    </dgm:pt>
    <dgm:pt modelId="{771EA620-D5DC-4AC0-9AE3-32C0AA93DF77}">
      <dgm:prSet phldrT="[Texto]" custT="1"/>
      <dgm:spPr>
        <a:noFill/>
        <a:ln>
          <a:solidFill>
            <a:schemeClr val="tx1"/>
          </a:solidFill>
        </a:ln>
      </dgm:spPr>
      <dgm:t>
        <a:bodyPr/>
        <a:lstStyle/>
        <a:p>
          <a:r>
            <a:rPr lang="es-ES" sz="1200" dirty="0" smtClean="0">
              <a:solidFill>
                <a:schemeClr val="tx1"/>
              </a:solidFill>
              <a:latin typeface="Arial Black" pitchFamily="34" charset="0"/>
            </a:rPr>
            <a:t>REGISTROS Y ANALISIS</a:t>
          </a:r>
          <a:endParaRPr lang="es-ES" sz="1200" dirty="0">
            <a:solidFill>
              <a:schemeClr val="tx1"/>
            </a:solidFill>
            <a:latin typeface="Arial Black" pitchFamily="34" charset="0"/>
          </a:endParaRPr>
        </a:p>
      </dgm:t>
    </dgm:pt>
    <dgm:pt modelId="{AB30C3D5-AD0D-4526-9536-6ABE36A344E1}" type="parTrans" cxnId="{5CCDF6B6-319D-45C3-B372-A01EDDCF333D}">
      <dgm:prSet/>
      <dgm:spPr/>
      <dgm:t>
        <a:bodyPr/>
        <a:lstStyle/>
        <a:p>
          <a:endParaRPr lang="es-ES">
            <a:solidFill>
              <a:schemeClr val="tx1"/>
            </a:solidFill>
          </a:endParaRPr>
        </a:p>
      </dgm:t>
    </dgm:pt>
    <dgm:pt modelId="{2AA2E9A0-840A-4AF9-B6AC-2E7CADEFE508}" type="sibTrans" cxnId="{5CCDF6B6-319D-45C3-B372-A01EDDCF333D}">
      <dgm:prSet/>
      <dgm:spPr/>
      <dgm:t>
        <a:bodyPr/>
        <a:lstStyle/>
        <a:p>
          <a:endParaRPr lang="es-ES">
            <a:solidFill>
              <a:schemeClr val="tx1"/>
            </a:solidFill>
          </a:endParaRPr>
        </a:p>
      </dgm:t>
    </dgm:pt>
    <dgm:pt modelId="{68222908-FBAD-430E-ABC2-8F443ABCB812}" type="pres">
      <dgm:prSet presAssocID="{CAB113F0-5EEE-44AC-B8EA-01375048827B}" presName="hierChild1" presStyleCnt="0">
        <dgm:presLayoutVars>
          <dgm:orgChart val="1"/>
          <dgm:chPref val="1"/>
          <dgm:dir/>
          <dgm:animOne val="branch"/>
          <dgm:animLvl val="lvl"/>
          <dgm:resizeHandles/>
        </dgm:presLayoutVars>
      </dgm:prSet>
      <dgm:spPr/>
      <dgm:t>
        <a:bodyPr/>
        <a:lstStyle/>
        <a:p>
          <a:endParaRPr lang="es-ES"/>
        </a:p>
      </dgm:t>
    </dgm:pt>
    <dgm:pt modelId="{0AA8B37D-28C5-4572-8133-0CB0BB090B44}" type="pres">
      <dgm:prSet presAssocID="{5777BDCC-4AD0-4410-81BD-74EA6FB27EC8}" presName="hierRoot1" presStyleCnt="0">
        <dgm:presLayoutVars>
          <dgm:hierBranch val="init"/>
        </dgm:presLayoutVars>
      </dgm:prSet>
      <dgm:spPr/>
    </dgm:pt>
    <dgm:pt modelId="{D585D915-120B-4BF5-B9E2-5D6B0694F147}" type="pres">
      <dgm:prSet presAssocID="{5777BDCC-4AD0-4410-81BD-74EA6FB27EC8}" presName="rootComposite1" presStyleCnt="0"/>
      <dgm:spPr/>
    </dgm:pt>
    <dgm:pt modelId="{15D27B55-9DA3-4298-92CE-B50395949679}" type="pres">
      <dgm:prSet presAssocID="{5777BDCC-4AD0-4410-81BD-74EA6FB27EC8}" presName="rootText1" presStyleLbl="node0" presStyleIdx="0" presStyleCnt="1">
        <dgm:presLayoutVars>
          <dgm:chPref val="3"/>
        </dgm:presLayoutVars>
      </dgm:prSet>
      <dgm:spPr/>
      <dgm:t>
        <a:bodyPr/>
        <a:lstStyle/>
        <a:p>
          <a:endParaRPr lang="es-ES"/>
        </a:p>
      </dgm:t>
    </dgm:pt>
    <dgm:pt modelId="{AE8B53DF-F45C-4766-9E13-907A459C7D51}" type="pres">
      <dgm:prSet presAssocID="{5777BDCC-4AD0-4410-81BD-74EA6FB27EC8}" presName="rootConnector1" presStyleLbl="node1" presStyleIdx="0" presStyleCnt="0"/>
      <dgm:spPr/>
      <dgm:t>
        <a:bodyPr/>
        <a:lstStyle/>
        <a:p>
          <a:endParaRPr lang="es-ES"/>
        </a:p>
      </dgm:t>
    </dgm:pt>
    <dgm:pt modelId="{D712F0C1-A665-4553-82C0-E26C73F3A184}" type="pres">
      <dgm:prSet presAssocID="{5777BDCC-4AD0-4410-81BD-74EA6FB27EC8}" presName="hierChild2" presStyleCnt="0"/>
      <dgm:spPr/>
    </dgm:pt>
    <dgm:pt modelId="{85ED71DD-4FD8-48AA-AEDB-85F88087F63F}" type="pres">
      <dgm:prSet presAssocID="{515031C5-24DE-42FC-9A17-75926EF6C1E5}" presName="Name37" presStyleLbl="parChTrans1D2" presStyleIdx="0" presStyleCnt="4"/>
      <dgm:spPr/>
      <dgm:t>
        <a:bodyPr/>
        <a:lstStyle/>
        <a:p>
          <a:endParaRPr lang="es-ES"/>
        </a:p>
      </dgm:t>
    </dgm:pt>
    <dgm:pt modelId="{8095EFB9-887A-4C59-90FE-8601F0186E81}" type="pres">
      <dgm:prSet presAssocID="{78B5B102-7CDD-456F-9509-F8AA794FDF76}" presName="hierRoot2" presStyleCnt="0">
        <dgm:presLayoutVars>
          <dgm:hierBranch val="init"/>
        </dgm:presLayoutVars>
      </dgm:prSet>
      <dgm:spPr/>
    </dgm:pt>
    <dgm:pt modelId="{B6376A25-3B3F-4041-BA07-A1DE7ABE54F3}" type="pres">
      <dgm:prSet presAssocID="{78B5B102-7CDD-456F-9509-F8AA794FDF76}" presName="rootComposite" presStyleCnt="0"/>
      <dgm:spPr/>
    </dgm:pt>
    <dgm:pt modelId="{B089F315-F69A-4E3A-B737-837F36653224}" type="pres">
      <dgm:prSet presAssocID="{78B5B102-7CDD-456F-9509-F8AA794FDF76}" presName="rootText" presStyleLbl="node2" presStyleIdx="0" presStyleCnt="3">
        <dgm:presLayoutVars>
          <dgm:chPref val="3"/>
        </dgm:presLayoutVars>
      </dgm:prSet>
      <dgm:spPr/>
      <dgm:t>
        <a:bodyPr/>
        <a:lstStyle/>
        <a:p>
          <a:endParaRPr lang="es-ES"/>
        </a:p>
      </dgm:t>
    </dgm:pt>
    <dgm:pt modelId="{B2FDF4EC-14EC-467F-A549-62E7E3DB96D4}" type="pres">
      <dgm:prSet presAssocID="{78B5B102-7CDD-456F-9509-F8AA794FDF76}" presName="rootConnector" presStyleLbl="node2" presStyleIdx="0" presStyleCnt="3"/>
      <dgm:spPr/>
      <dgm:t>
        <a:bodyPr/>
        <a:lstStyle/>
        <a:p>
          <a:endParaRPr lang="es-ES"/>
        </a:p>
      </dgm:t>
    </dgm:pt>
    <dgm:pt modelId="{43E3FF5A-C6AB-408B-A2CF-8080ED7C508D}" type="pres">
      <dgm:prSet presAssocID="{78B5B102-7CDD-456F-9509-F8AA794FDF76}" presName="hierChild4" presStyleCnt="0"/>
      <dgm:spPr/>
    </dgm:pt>
    <dgm:pt modelId="{14822FAC-3771-48CE-9EC4-8CBEB29045AD}" type="pres">
      <dgm:prSet presAssocID="{78B5B102-7CDD-456F-9509-F8AA794FDF76}" presName="hierChild5" presStyleCnt="0"/>
      <dgm:spPr/>
    </dgm:pt>
    <dgm:pt modelId="{E484313E-F7BC-4B95-9957-C40AF350EF37}" type="pres">
      <dgm:prSet presAssocID="{D885E538-CC8E-48E2-B543-D9808D9715AD}" presName="Name37" presStyleLbl="parChTrans1D2" presStyleIdx="1" presStyleCnt="4"/>
      <dgm:spPr/>
      <dgm:t>
        <a:bodyPr/>
        <a:lstStyle/>
        <a:p>
          <a:endParaRPr lang="es-ES"/>
        </a:p>
      </dgm:t>
    </dgm:pt>
    <dgm:pt modelId="{D2B7E8B7-F66B-427F-8A5F-6CC0BB2F712F}" type="pres">
      <dgm:prSet presAssocID="{9321C46B-CAC2-441B-BA93-3AECB00E2FA5}" presName="hierRoot2" presStyleCnt="0">
        <dgm:presLayoutVars>
          <dgm:hierBranch val="init"/>
        </dgm:presLayoutVars>
      </dgm:prSet>
      <dgm:spPr/>
    </dgm:pt>
    <dgm:pt modelId="{959B7194-3F23-43D8-B8E1-06FCD93BF510}" type="pres">
      <dgm:prSet presAssocID="{9321C46B-CAC2-441B-BA93-3AECB00E2FA5}" presName="rootComposite" presStyleCnt="0"/>
      <dgm:spPr/>
    </dgm:pt>
    <dgm:pt modelId="{E37BFE4E-37B4-4D50-AE2A-645DAD8BC06A}" type="pres">
      <dgm:prSet presAssocID="{9321C46B-CAC2-441B-BA93-3AECB00E2FA5}" presName="rootText" presStyleLbl="node2" presStyleIdx="1" presStyleCnt="3">
        <dgm:presLayoutVars>
          <dgm:chPref val="3"/>
        </dgm:presLayoutVars>
      </dgm:prSet>
      <dgm:spPr/>
      <dgm:t>
        <a:bodyPr/>
        <a:lstStyle/>
        <a:p>
          <a:endParaRPr lang="es-ES"/>
        </a:p>
      </dgm:t>
    </dgm:pt>
    <dgm:pt modelId="{2F328727-0181-401E-9228-63DCA88ACE55}" type="pres">
      <dgm:prSet presAssocID="{9321C46B-CAC2-441B-BA93-3AECB00E2FA5}" presName="rootConnector" presStyleLbl="node2" presStyleIdx="1" presStyleCnt="3"/>
      <dgm:spPr/>
      <dgm:t>
        <a:bodyPr/>
        <a:lstStyle/>
        <a:p>
          <a:endParaRPr lang="es-ES"/>
        </a:p>
      </dgm:t>
    </dgm:pt>
    <dgm:pt modelId="{0A131959-B1C0-409D-9616-BC63E9D0BAE2}" type="pres">
      <dgm:prSet presAssocID="{9321C46B-CAC2-441B-BA93-3AECB00E2FA5}" presName="hierChild4" presStyleCnt="0"/>
      <dgm:spPr/>
    </dgm:pt>
    <dgm:pt modelId="{2B85D342-740D-405A-98E6-5AFA1C5DAC74}" type="pres">
      <dgm:prSet presAssocID="{9321C46B-CAC2-441B-BA93-3AECB00E2FA5}" presName="hierChild5" presStyleCnt="0"/>
      <dgm:spPr/>
    </dgm:pt>
    <dgm:pt modelId="{FECE2122-91FB-48D4-A646-181ECC982243}" type="pres">
      <dgm:prSet presAssocID="{AB30C3D5-AD0D-4526-9536-6ABE36A344E1}" presName="Name37" presStyleLbl="parChTrans1D2" presStyleIdx="2" presStyleCnt="4"/>
      <dgm:spPr/>
      <dgm:t>
        <a:bodyPr/>
        <a:lstStyle/>
        <a:p>
          <a:endParaRPr lang="es-ES"/>
        </a:p>
      </dgm:t>
    </dgm:pt>
    <dgm:pt modelId="{2295911D-9318-4D1A-B902-159ACC8D6342}" type="pres">
      <dgm:prSet presAssocID="{771EA620-D5DC-4AC0-9AE3-32C0AA93DF77}" presName="hierRoot2" presStyleCnt="0">
        <dgm:presLayoutVars>
          <dgm:hierBranch val="init"/>
        </dgm:presLayoutVars>
      </dgm:prSet>
      <dgm:spPr/>
    </dgm:pt>
    <dgm:pt modelId="{E423A201-5BA4-4CBF-945C-D9CEF34C177F}" type="pres">
      <dgm:prSet presAssocID="{771EA620-D5DC-4AC0-9AE3-32C0AA93DF77}" presName="rootComposite" presStyleCnt="0"/>
      <dgm:spPr/>
    </dgm:pt>
    <dgm:pt modelId="{6E09ED4A-DA9B-4096-9FA4-256695E13EEF}" type="pres">
      <dgm:prSet presAssocID="{771EA620-D5DC-4AC0-9AE3-32C0AA93DF77}" presName="rootText" presStyleLbl="node2" presStyleIdx="2" presStyleCnt="3">
        <dgm:presLayoutVars>
          <dgm:chPref val="3"/>
        </dgm:presLayoutVars>
      </dgm:prSet>
      <dgm:spPr/>
      <dgm:t>
        <a:bodyPr/>
        <a:lstStyle/>
        <a:p>
          <a:endParaRPr lang="es-ES"/>
        </a:p>
      </dgm:t>
    </dgm:pt>
    <dgm:pt modelId="{C145CE52-DEDC-42ED-82EF-8C3D3F54C576}" type="pres">
      <dgm:prSet presAssocID="{771EA620-D5DC-4AC0-9AE3-32C0AA93DF77}" presName="rootConnector" presStyleLbl="node2" presStyleIdx="2" presStyleCnt="3"/>
      <dgm:spPr/>
      <dgm:t>
        <a:bodyPr/>
        <a:lstStyle/>
        <a:p>
          <a:endParaRPr lang="es-ES"/>
        </a:p>
      </dgm:t>
    </dgm:pt>
    <dgm:pt modelId="{8AEB2DBF-95C7-4AE4-B5E6-80D7828985B0}" type="pres">
      <dgm:prSet presAssocID="{771EA620-D5DC-4AC0-9AE3-32C0AA93DF77}" presName="hierChild4" presStyleCnt="0"/>
      <dgm:spPr/>
    </dgm:pt>
    <dgm:pt modelId="{DFCC2E25-38F1-4D71-8BB4-44CAF396D4F1}" type="pres">
      <dgm:prSet presAssocID="{771EA620-D5DC-4AC0-9AE3-32C0AA93DF77}" presName="hierChild5" presStyleCnt="0"/>
      <dgm:spPr/>
    </dgm:pt>
    <dgm:pt modelId="{E660599F-3E11-4B33-8BA2-E226BED020FB}" type="pres">
      <dgm:prSet presAssocID="{5777BDCC-4AD0-4410-81BD-74EA6FB27EC8}" presName="hierChild3" presStyleCnt="0"/>
      <dgm:spPr/>
    </dgm:pt>
    <dgm:pt modelId="{6C6E8731-BCE5-4358-82AF-78552D09691F}" type="pres">
      <dgm:prSet presAssocID="{ABADBE32-6208-4797-9D2A-199F5C8508E8}" presName="Name111" presStyleLbl="parChTrans1D2" presStyleIdx="3" presStyleCnt="4"/>
      <dgm:spPr/>
      <dgm:t>
        <a:bodyPr/>
        <a:lstStyle/>
        <a:p>
          <a:endParaRPr lang="es-ES"/>
        </a:p>
      </dgm:t>
    </dgm:pt>
    <dgm:pt modelId="{E090CA69-0BA7-44C7-A0A5-B65A57662B63}" type="pres">
      <dgm:prSet presAssocID="{2AE33F89-DEE1-4DEE-A6D0-35D5AFC29D6F}" presName="hierRoot3" presStyleCnt="0">
        <dgm:presLayoutVars>
          <dgm:hierBranch val="init"/>
        </dgm:presLayoutVars>
      </dgm:prSet>
      <dgm:spPr/>
    </dgm:pt>
    <dgm:pt modelId="{514BBC88-6A9F-440A-88B9-74B61FA6BF6A}" type="pres">
      <dgm:prSet presAssocID="{2AE33F89-DEE1-4DEE-A6D0-35D5AFC29D6F}" presName="rootComposite3" presStyleCnt="0"/>
      <dgm:spPr/>
    </dgm:pt>
    <dgm:pt modelId="{E4C2E5AB-7517-422D-9DF4-570ED28AC813}" type="pres">
      <dgm:prSet presAssocID="{2AE33F89-DEE1-4DEE-A6D0-35D5AFC29D6F}" presName="rootText3" presStyleLbl="asst1" presStyleIdx="0" presStyleCnt="1">
        <dgm:presLayoutVars>
          <dgm:chPref val="3"/>
        </dgm:presLayoutVars>
      </dgm:prSet>
      <dgm:spPr/>
      <dgm:t>
        <a:bodyPr/>
        <a:lstStyle/>
        <a:p>
          <a:endParaRPr lang="es-ES"/>
        </a:p>
      </dgm:t>
    </dgm:pt>
    <dgm:pt modelId="{8A45CF4D-2151-4DF3-82BC-4C40C2A5F751}" type="pres">
      <dgm:prSet presAssocID="{2AE33F89-DEE1-4DEE-A6D0-35D5AFC29D6F}" presName="rootConnector3" presStyleLbl="asst1" presStyleIdx="0" presStyleCnt="1"/>
      <dgm:spPr/>
      <dgm:t>
        <a:bodyPr/>
        <a:lstStyle/>
        <a:p>
          <a:endParaRPr lang="es-ES"/>
        </a:p>
      </dgm:t>
    </dgm:pt>
    <dgm:pt modelId="{CFD899C7-DEE9-4D1A-B1F3-E8B3B8A3D008}" type="pres">
      <dgm:prSet presAssocID="{2AE33F89-DEE1-4DEE-A6D0-35D5AFC29D6F}" presName="hierChild6" presStyleCnt="0"/>
      <dgm:spPr/>
    </dgm:pt>
    <dgm:pt modelId="{E0F33959-DAC3-4406-AE0E-F818B59E683F}" type="pres">
      <dgm:prSet presAssocID="{2AE33F89-DEE1-4DEE-A6D0-35D5AFC29D6F}" presName="hierChild7" presStyleCnt="0"/>
      <dgm:spPr/>
    </dgm:pt>
  </dgm:ptLst>
  <dgm:cxnLst>
    <dgm:cxn modelId="{680E4E00-321E-41A9-AB85-46E3B2D1D308}" type="presOf" srcId="{ABADBE32-6208-4797-9D2A-199F5C8508E8}" destId="{6C6E8731-BCE5-4358-82AF-78552D09691F}" srcOrd="0" destOrd="0" presId="urn:microsoft.com/office/officeart/2005/8/layout/orgChart1"/>
    <dgm:cxn modelId="{38DE46B3-24F1-40D9-BA13-CACC424CAB88}" srcId="{5777BDCC-4AD0-4410-81BD-74EA6FB27EC8}" destId="{2AE33F89-DEE1-4DEE-A6D0-35D5AFC29D6F}" srcOrd="0" destOrd="0" parTransId="{ABADBE32-6208-4797-9D2A-199F5C8508E8}" sibTransId="{31C3725F-AABF-4265-8F6C-91D9BB660810}"/>
    <dgm:cxn modelId="{7D28F358-237C-4F71-A318-AB7815FA6FA2}" type="presOf" srcId="{5777BDCC-4AD0-4410-81BD-74EA6FB27EC8}" destId="{AE8B53DF-F45C-4766-9E13-907A459C7D51}" srcOrd="1" destOrd="0" presId="urn:microsoft.com/office/officeart/2005/8/layout/orgChart1"/>
    <dgm:cxn modelId="{4781F6F8-2108-4981-8661-F1EDA9C04B3D}" type="presOf" srcId="{9321C46B-CAC2-441B-BA93-3AECB00E2FA5}" destId="{2F328727-0181-401E-9228-63DCA88ACE55}" srcOrd="1" destOrd="0" presId="urn:microsoft.com/office/officeart/2005/8/layout/orgChart1"/>
    <dgm:cxn modelId="{E45D4630-BFF6-4DA2-B7AD-B409E3F84715}" type="presOf" srcId="{515031C5-24DE-42FC-9A17-75926EF6C1E5}" destId="{85ED71DD-4FD8-48AA-AEDB-85F88087F63F}" srcOrd="0" destOrd="0" presId="urn:microsoft.com/office/officeart/2005/8/layout/orgChart1"/>
    <dgm:cxn modelId="{9A3BCE7E-FA73-4590-A3DE-2102F6AA2724}" type="presOf" srcId="{D885E538-CC8E-48E2-B543-D9808D9715AD}" destId="{E484313E-F7BC-4B95-9957-C40AF350EF37}" srcOrd="0" destOrd="0" presId="urn:microsoft.com/office/officeart/2005/8/layout/orgChart1"/>
    <dgm:cxn modelId="{831761A6-A9F6-4411-AD8C-7426A4D73DCA}" type="presOf" srcId="{2AE33F89-DEE1-4DEE-A6D0-35D5AFC29D6F}" destId="{E4C2E5AB-7517-422D-9DF4-570ED28AC813}" srcOrd="0" destOrd="0" presId="urn:microsoft.com/office/officeart/2005/8/layout/orgChart1"/>
    <dgm:cxn modelId="{BC97FF65-6E17-446C-91CE-6D60FAE20E48}" type="presOf" srcId="{9321C46B-CAC2-441B-BA93-3AECB00E2FA5}" destId="{E37BFE4E-37B4-4D50-AE2A-645DAD8BC06A}" srcOrd="0" destOrd="0" presId="urn:microsoft.com/office/officeart/2005/8/layout/orgChart1"/>
    <dgm:cxn modelId="{9A00B6CD-8F2B-4DA3-AF61-DF0412BC399E}" type="presOf" srcId="{CAB113F0-5EEE-44AC-B8EA-01375048827B}" destId="{68222908-FBAD-430E-ABC2-8F443ABCB812}" srcOrd="0" destOrd="0" presId="urn:microsoft.com/office/officeart/2005/8/layout/orgChart1"/>
    <dgm:cxn modelId="{84DCB93D-1A16-4ED1-9E21-63DDA1EE9AB8}" srcId="{5777BDCC-4AD0-4410-81BD-74EA6FB27EC8}" destId="{78B5B102-7CDD-456F-9509-F8AA794FDF76}" srcOrd="1" destOrd="0" parTransId="{515031C5-24DE-42FC-9A17-75926EF6C1E5}" sibTransId="{4C77E82F-BD1A-4DC5-A80D-F027471B2FF5}"/>
    <dgm:cxn modelId="{F12A76AC-A2CB-4E4D-BE66-68B5F49DB8C7}" type="presOf" srcId="{AB30C3D5-AD0D-4526-9536-6ABE36A344E1}" destId="{FECE2122-91FB-48D4-A646-181ECC982243}" srcOrd="0" destOrd="0" presId="urn:microsoft.com/office/officeart/2005/8/layout/orgChart1"/>
    <dgm:cxn modelId="{5F7F6E00-6CDF-4332-9A5B-C96A827EDDAE}" type="presOf" srcId="{771EA620-D5DC-4AC0-9AE3-32C0AA93DF77}" destId="{6E09ED4A-DA9B-4096-9FA4-256695E13EEF}" srcOrd="0" destOrd="0" presId="urn:microsoft.com/office/officeart/2005/8/layout/orgChart1"/>
    <dgm:cxn modelId="{97A93FB1-7126-4DE5-9B58-948526379E7D}" srcId="{CAB113F0-5EEE-44AC-B8EA-01375048827B}" destId="{5777BDCC-4AD0-4410-81BD-74EA6FB27EC8}" srcOrd="0" destOrd="0" parTransId="{70C7C65E-A995-495C-A8A2-E2AF9685B9DD}" sibTransId="{5179EE20-D79D-4E6E-9BB7-05E8F21EF291}"/>
    <dgm:cxn modelId="{972EA5C5-CCB7-4926-B8A2-17C0340B5D3C}" type="presOf" srcId="{78B5B102-7CDD-456F-9509-F8AA794FDF76}" destId="{B089F315-F69A-4E3A-B737-837F36653224}" srcOrd="0" destOrd="0" presId="urn:microsoft.com/office/officeart/2005/8/layout/orgChart1"/>
    <dgm:cxn modelId="{819987BD-8B1B-4167-9E8A-DAE64DBF4FB0}" type="presOf" srcId="{2AE33F89-DEE1-4DEE-A6D0-35D5AFC29D6F}" destId="{8A45CF4D-2151-4DF3-82BC-4C40C2A5F751}" srcOrd="1" destOrd="0" presId="urn:microsoft.com/office/officeart/2005/8/layout/orgChart1"/>
    <dgm:cxn modelId="{0E572EF1-6BE9-4642-8CA4-FBA92ADB0975}" type="presOf" srcId="{771EA620-D5DC-4AC0-9AE3-32C0AA93DF77}" destId="{C145CE52-DEDC-42ED-82EF-8C3D3F54C576}" srcOrd="1" destOrd="0" presId="urn:microsoft.com/office/officeart/2005/8/layout/orgChart1"/>
    <dgm:cxn modelId="{203E969E-0602-441B-8CDF-B6EF77F9360E}" type="presOf" srcId="{78B5B102-7CDD-456F-9509-F8AA794FDF76}" destId="{B2FDF4EC-14EC-467F-A549-62E7E3DB96D4}" srcOrd="1" destOrd="0" presId="urn:microsoft.com/office/officeart/2005/8/layout/orgChart1"/>
    <dgm:cxn modelId="{DBD9D895-401B-41E3-8B50-B18F976F0CAD}" type="presOf" srcId="{5777BDCC-4AD0-4410-81BD-74EA6FB27EC8}" destId="{15D27B55-9DA3-4298-92CE-B50395949679}" srcOrd="0" destOrd="0" presId="urn:microsoft.com/office/officeart/2005/8/layout/orgChart1"/>
    <dgm:cxn modelId="{A1B71136-FFAE-4AF9-9976-31C846715B59}" srcId="{5777BDCC-4AD0-4410-81BD-74EA6FB27EC8}" destId="{9321C46B-CAC2-441B-BA93-3AECB00E2FA5}" srcOrd="2" destOrd="0" parTransId="{D885E538-CC8E-48E2-B543-D9808D9715AD}" sibTransId="{835950D2-F9E7-4CC4-A441-EF028E2C3935}"/>
    <dgm:cxn modelId="{5CCDF6B6-319D-45C3-B372-A01EDDCF333D}" srcId="{5777BDCC-4AD0-4410-81BD-74EA6FB27EC8}" destId="{771EA620-D5DC-4AC0-9AE3-32C0AA93DF77}" srcOrd="3" destOrd="0" parTransId="{AB30C3D5-AD0D-4526-9536-6ABE36A344E1}" sibTransId="{2AA2E9A0-840A-4AF9-B6AC-2E7CADEFE508}"/>
    <dgm:cxn modelId="{D39907F0-010E-46E3-8A72-1D9675B461AF}" type="presParOf" srcId="{68222908-FBAD-430E-ABC2-8F443ABCB812}" destId="{0AA8B37D-28C5-4572-8133-0CB0BB090B44}" srcOrd="0" destOrd="0" presId="urn:microsoft.com/office/officeart/2005/8/layout/orgChart1"/>
    <dgm:cxn modelId="{AA11B995-F661-41EF-B2E0-D4A2181794E2}" type="presParOf" srcId="{0AA8B37D-28C5-4572-8133-0CB0BB090B44}" destId="{D585D915-120B-4BF5-B9E2-5D6B0694F147}" srcOrd="0" destOrd="0" presId="urn:microsoft.com/office/officeart/2005/8/layout/orgChart1"/>
    <dgm:cxn modelId="{CBC8D323-707B-4430-A5AC-C79D43A7DEED}" type="presParOf" srcId="{D585D915-120B-4BF5-B9E2-5D6B0694F147}" destId="{15D27B55-9DA3-4298-92CE-B50395949679}" srcOrd="0" destOrd="0" presId="urn:microsoft.com/office/officeart/2005/8/layout/orgChart1"/>
    <dgm:cxn modelId="{72AF05EA-B874-4688-AE0F-976A112CE9BC}" type="presParOf" srcId="{D585D915-120B-4BF5-B9E2-5D6B0694F147}" destId="{AE8B53DF-F45C-4766-9E13-907A459C7D51}" srcOrd="1" destOrd="0" presId="urn:microsoft.com/office/officeart/2005/8/layout/orgChart1"/>
    <dgm:cxn modelId="{3757C0F7-2938-4E55-8F5E-53596F2440EB}" type="presParOf" srcId="{0AA8B37D-28C5-4572-8133-0CB0BB090B44}" destId="{D712F0C1-A665-4553-82C0-E26C73F3A184}" srcOrd="1" destOrd="0" presId="urn:microsoft.com/office/officeart/2005/8/layout/orgChart1"/>
    <dgm:cxn modelId="{50425977-0AF0-4505-8876-F2EC4EC4F0C4}" type="presParOf" srcId="{D712F0C1-A665-4553-82C0-E26C73F3A184}" destId="{85ED71DD-4FD8-48AA-AEDB-85F88087F63F}" srcOrd="0" destOrd="0" presId="urn:microsoft.com/office/officeart/2005/8/layout/orgChart1"/>
    <dgm:cxn modelId="{FCA9496D-6D10-4EE3-8CFA-59F38B064A11}" type="presParOf" srcId="{D712F0C1-A665-4553-82C0-E26C73F3A184}" destId="{8095EFB9-887A-4C59-90FE-8601F0186E81}" srcOrd="1" destOrd="0" presId="urn:microsoft.com/office/officeart/2005/8/layout/orgChart1"/>
    <dgm:cxn modelId="{361C0541-C3AE-423B-99BB-272ECF2D2C3D}" type="presParOf" srcId="{8095EFB9-887A-4C59-90FE-8601F0186E81}" destId="{B6376A25-3B3F-4041-BA07-A1DE7ABE54F3}" srcOrd="0" destOrd="0" presId="urn:microsoft.com/office/officeart/2005/8/layout/orgChart1"/>
    <dgm:cxn modelId="{5D15DDE4-5955-4FEE-90E9-06CC4CBAC27B}" type="presParOf" srcId="{B6376A25-3B3F-4041-BA07-A1DE7ABE54F3}" destId="{B089F315-F69A-4E3A-B737-837F36653224}" srcOrd="0" destOrd="0" presId="urn:microsoft.com/office/officeart/2005/8/layout/orgChart1"/>
    <dgm:cxn modelId="{249A4B17-BDA6-4F37-BD35-23FFC5BC4973}" type="presParOf" srcId="{B6376A25-3B3F-4041-BA07-A1DE7ABE54F3}" destId="{B2FDF4EC-14EC-467F-A549-62E7E3DB96D4}" srcOrd="1" destOrd="0" presId="urn:microsoft.com/office/officeart/2005/8/layout/orgChart1"/>
    <dgm:cxn modelId="{E99E25E7-566B-4C0C-AEC6-5F155B7F1CA5}" type="presParOf" srcId="{8095EFB9-887A-4C59-90FE-8601F0186E81}" destId="{43E3FF5A-C6AB-408B-A2CF-8080ED7C508D}" srcOrd="1" destOrd="0" presId="urn:microsoft.com/office/officeart/2005/8/layout/orgChart1"/>
    <dgm:cxn modelId="{333F0264-B7DC-4FA1-BF1B-E94F8550E230}" type="presParOf" srcId="{8095EFB9-887A-4C59-90FE-8601F0186E81}" destId="{14822FAC-3771-48CE-9EC4-8CBEB29045AD}" srcOrd="2" destOrd="0" presId="urn:microsoft.com/office/officeart/2005/8/layout/orgChart1"/>
    <dgm:cxn modelId="{57380634-E759-4681-81E4-E2065F0FA696}" type="presParOf" srcId="{D712F0C1-A665-4553-82C0-E26C73F3A184}" destId="{E484313E-F7BC-4B95-9957-C40AF350EF37}" srcOrd="2" destOrd="0" presId="urn:microsoft.com/office/officeart/2005/8/layout/orgChart1"/>
    <dgm:cxn modelId="{79CB7AB8-0258-4B8D-9EBE-81FB592A28B9}" type="presParOf" srcId="{D712F0C1-A665-4553-82C0-E26C73F3A184}" destId="{D2B7E8B7-F66B-427F-8A5F-6CC0BB2F712F}" srcOrd="3" destOrd="0" presId="urn:microsoft.com/office/officeart/2005/8/layout/orgChart1"/>
    <dgm:cxn modelId="{6CAE18B4-CAAB-4F38-A871-92580F8DF58B}" type="presParOf" srcId="{D2B7E8B7-F66B-427F-8A5F-6CC0BB2F712F}" destId="{959B7194-3F23-43D8-B8E1-06FCD93BF510}" srcOrd="0" destOrd="0" presId="urn:microsoft.com/office/officeart/2005/8/layout/orgChart1"/>
    <dgm:cxn modelId="{3276EB3B-E5DF-4C29-88AD-7A741E32C05D}" type="presParOf" srcId="{959B7194-3F23-43D8-B8E1-06FCD93BF510}" destId="{E37BFE4E-37B4-4D50-AE2A-645DAD8BC06A}" srcOrd="0" destOrd="0" presId="urn:microsoft.com/office/officeart/2005/8/layout/orgChart1"/>
    <dgm:cxn modelId="{AA47676A-5BD9-40C6-BFDA-258754672258}" type="presParOf" srcId="{959B7194-3F23-43D8-B8E1-06FCD93BF510}" destId="{2F328727-0181-401E-9228-63DCA88ACE55}" srcOrd="1" destOrd="0" presId="urn:microsoft.com/office/officeart/2005/8/layout/orgChart1"/>
    <dgm:cxn modelId="{D63009D3-C54F-4406-803E-DC15CBBA23A6}" type="presParOf" srcId="{D2B7E8B7-F66B-427F-8A5F-6CC0BB2F712F}" destId="{0A131959-B1C0-409D-9616-BC63E9D0BAE2}" srcOrd="1" destOrd="0" presId="urn:microsoft.com/office/officeart/2005/8/layout/orgChart1"/>
    <dgm:cxn modelId="{760940A4-55CA-42D9-8083-F0A72BCFC093}" type="presParOf" srcId="{D2B7E8B7-F66B-427F-8A5F-6CC0BB2F712F}" destId="{2B85D342-740D-405A-98E6-5AFA1C5DAC74}" srcOrd="2" destOrd="0" presId="urn:microsoft.com/office/officeart/2005/8/layout/orgChart1"/>
    <dgm:cxn modelId="{1FE0703D-E43D-45D3-8D25-049473A49CD3}" type="presParOf" srcId="{D712F0C1-A665-4553-82C0-E26C73F3A184}" destId="{FECE2122-91FB-48D4-A646-181ECC982243}" srcOrd="4" destOrd="0" presId="urn:microsoft.com/office/officeart/2005/8/layout/orgChart1"/>
    <dgm:cxn modelId="{54391372-0025-414A-A270-5B69BCF04D1D}" type="presParOf" srcId="{D712F0C1-A665-4553-82C0-E26C73F3A184}" destId="{2295911D-9318-4D1A-B902-159ACC8D6342}" srcOrd="5" destOrd="0" presId="urn:microsoft.com/office/officeart/2005/8/layout/orgChart1"/>
    <dgm:cxn modelId="{8DCA9334-26C1-4266-B32C-D311EC1E9F1A}" type="presParOf" srcId="{2295911D-9318-4D1A-B902-159ACC8D6342}" destId="{E423A201-5BA4-4CBF-945C-D9CEF34C177F}" srcOrd="0" destOrd="0" presId="urn:microsoft.com/office/officeart/2005/8/layout/orgChart1"/>
    <dgm:cxn modelId="{8050D435-2AA2-451D-A838-20B407D712B7}" type="presParOf" srcId="{E423A201-5BA4-4CBF-945C-D9CEF34C177F}" destId="{6E09ED4A-DA9B-4096-9FA4-256695E13EEF}" srcOrd="0" destOrd="0" presId="urn:microsoft.com/office/officeart/2005/8/layout/orgChart1"/>
    <dgm:cxn modelId="{1E2BA2A8-A855-4E17-8A99-1C6397866670}" type="presParOf" srcId="{E423A201-5BA4-4CBF-945C-D9CEF34C177F}" destId="{C145CE52-DEDC-42ED-82EF-8C3D3F54C576}" srcOrd="1" destOrd="0" presId="urn:microsoft.com/office/officeart/2005/8/layout/orgChart1"/>
    <dgm:cxn modelId="{078ECDEC-BD4E-48FD-8EDA-0C084D89CB87}" type="presParOf" srcId="{2295911D-9318-4D1A-B902-159ACC8D6342}" destId="{8AEB2DBF-95C7-4AE4-B5E6-80D7828985B0}" srcOrd="1" destOrd="0" presId="urn:microsoft.com/office/officeart/2005/8/layout/orgChart1"/>
    <dgm:cxn modelId="{1C0E8893-1FFD-49AB-906D-DAADC097D4FE}" type="presParOf" srcId="{2295911D-9318-4D1A-B902-159ACC8D6342}" destId="{DFCC2E25-38F1-4D71-8BB4-44CAF396D4F1}" srcOrd="2" destOrd="0" presId="urn:microsoft.com/office/officeart/2005/8/layout/orgChart1"/>
    <dgm:cxn modelId="{54557181-1014-4057-86D7-7D9CC0FE08D3}" type="presParOf" srcId="{0AA8B37D-28C5-4572-8133-0CB0BB090B44}" destId="{E660599F-3E11-4B33-8BA2-E226BED020FB}" srcOrd="2" destOrd="0" presId="urn:microsoft.com/office/officeart/2005/8/layout/orgChart1"/>
    <dgm:cxn modelId="{28DAD1FE-03A2-45B1-AADE-0D3820812D8D}" type="presParOf" srcId="{E660599F-3E11-4B33-8BA2-E226BED020FB}" destId="{6C6E8731-BCE5-4358-82AF-78552D09691F}" srcOrd="0" destOrd="0" presId="urn:microsoft.com/office/officeart/2005/8/layout/orgChart1"/>
    <dgm:cxn modelId="{6F5A67EE-7107-4506-A609-F77A6CF82334}" type="presParOf" srcId="{E660599F-3E11-4B33-8BA2-E226BED020FB}" destId="{E090CA69-0BA7-44C7-A0A5-B65A57662B63}" srcOrd="1" destOrd="0" presId="urn:microsoft.com/office/officeart/2005/8/layout/orgChart1"/>
    <dgm:cxn modelId="{931D495E-C49C-4373-8BD7-A617F2A83715}" type="presParOf" srcId="{E090CA69-0BA7-44C7-A0A5-B65A57662B63}" destId="{514BBC88-6A9F-440A-88B9-74B61FA6BF6A}" srcOrd="0" destOrd="0" presId="urn:microsoft.com/office/officeart/2005/8/layout/orgChart1"/>
    <dgm:cxn modelId="{C702A79E-C4F5-410D-8968-1DE526E6489F}" type="presParOf" srcId="{514BBC88-6A9F-440A-88B9-74B61FA6BF6A}" destId="{E4C2E5AB-7517-422D-9DF4-570ED28AC813}" srcOrd="0" destOrd="0" presId="urn:microsoft.com/office/officeart/2005/8/layout/orgChart1"/>
    <dgm:cxn modelId="{1545F67B-9206-41FF-A1A2-CBB2CDF93986}" type="presParOf" srcId="{514BBC88-6A9F-440A-88B9-74B61FA6BF6A}" destId="{8A45CF4D-2151-4DF3-82BC-4C40C2A5F751}" srcOrd="1" destOrd="0" presId="urn:microsoft.com/office/officeart/2005/8/layout/orgChart1"/>
    <dgm:cxn modelId="{EB63D2C1-047A-4403-A60D-B040F2D0D493}" type="presParOf" srcId="{E090CA69-0BA7-44C7-A0A5-B65A57662B63}" destId="{CFD899C7-DEE9-4D1A-B1F3-E8B3B8A3D008}" srcOrd="1" destOrd="0" presId="urn:microsoft.com/office/officeart/2005/8/layout/orgChart1"/>
    <dgm:cxn modelId="{022797D3-F8D0-4F22-82E3-18DA3268C58C}" type="presParOf" srcId="{E090CA69-0BA7-44C7-A0A5-B65A57662B63}" destId="{E0F33959-DAC3-4406-AE0E-F818B59E683F}" srcOrd="2" destOrd="0" presId="urn:microsoft.com/office/officeart/2005/8/layout/orgChar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6E8731-BCE5-4358-82AF-78552D09691F}">
      <dsp:nvSpPr>
        <dsp:cNvPr id="0" name=""/>
        <dsp:cNvSpPr/>
      </dsp:nvSpPr>
      <dsp:spPr>
        <a:xfrm>
          <a:off x="2860867" y="960152"/>
          <a:ext cx="187132" cy="819819"/>
        </a:xfrm>
        <a:custGeom>
          <a:avLst/>
          <a:gdLst/>
          <a:ahLst/>
          <a:cxnLst/>
          <a:rect l="0" t="0" r="0" b="0"/>
          <a:pathLst>
            <a:path>
              <a:moveTo>
                <a:pt x="187132" y="0"/>
              </a:moveTo>
              <a:lnTo>
                <a:pt x="187132" y="819819"/>
              </a:lnTo>
              <a:lnTo>
                <a:pt x="0" y="81981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CE2122-91FB-48D4-A646-181ECC982243}">
      <dsp:nvSpPr>
        <dsp:cNvPr id="0" name=""/>
        <dsp:cNvSpPr/>
      </dsp:nvSpPr>
      <dsp:spPr>
        <a:xfrm>
          <a:off x="3048000" y="960152"/>
          <a:ext cx="2156482" cy="1639639"/>
        </a:xfrm>
        <a:custGeom>
          <a:avLst/>
          <a:gdLst/>
          <a:ahLst/>
          <a:cxnLst/>
          <a:rect l="0" t="0" r="0" b="0"/>
          <a:pathLst>
            <a:path>
              <a:moveTo>
                <a:pt x="0" y="0"/>
              </a:moveTo>
              <a:lnTo>
                <a:pt x="0" y="1452506"/>
              </a:lnTo>
              <a:lnTo>
                <a:pt x="2156482" y="1452506"/>
              </a:lnTo>
              <a:lnTo>
                <a:pt x="2156482" y="163963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4313E-F7BC-4B95-9957-C40AF350EF37}">
      <dsp:nvSpPr>
        <dsp:cNvPr id="0" name=""/>
        <dsp:cNvSpPr/>
      </dsp:nvSpPr>
      <dsp:spPr>
        <a:xfrm>
          <a:off x="3002280" y="960152"/>
          <a:ext cx="91440" cy="1639639"/>
        </a:xfrm>
        <a:custGeom>
          <a:avLst/>
          <a:gdLst/>
          <a:ahLst/>
          <a:cxnLst/>
          <a:rect l="0" t="0" r="0" b="0"/>
          <a:pathLst>
            <a:path>
              <a:moveTo>
                <a:pt x="45720" y="0"/>
              </a:moveTo>
              <a:lnTo>
                <a:pt x="45720" y="163963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ED71DD-4FD8-48AA-AEDB-85F88087F63F}">
      <dsp:nvSpPr>
        <dsp:cNvPr id="0" name=""/>
        <dsp:cNvSpPr/>
      </dsp:nvSpPr>
      <dsp:spPr>
        <a:xfrm>
          <a:off x="891517" y="960152"/>
          <a:ext cx="2156482" cy="1639639"/>
        </a:xfrm>
        <a:custGeom>
          <a:avLst/>
          <a:gdLst/>
          <a:ahLst/>
          <a:cxnLst/>
          <a:rect l="0" t="0" r="0" b="0"/>
          <a:pathLst>
            <a:path>
              <a:moveTo>
                <a:pt x="2156482" y="0"/>
              </a:moveTo>
              <a:lnTo>
                <a:pt x="2156482" y="1452506"/>
              </a:lnTo>
              <a:lnTo>
                <a:pt x="0" y="1452506"/>
              </a:lnTo>
              <a:lnTo>
                <a:pt x="0" y="1639639"/>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D27B55-9DA3-4298-92CE-B50395949679}">
      <dsp:nvSpPr>
        <dsp:cNvPr id="0" name=""/>
        <dsp:cNvSpPr/>
      </dsp:nvSpPr>
      <dsp:spPr>
        <a:xfrm>
          <a:off x="2156891" y="69043"/>
          <a:ext cx="1782216" cy="891108"/>
        </a:xfrm>
        <a:prstGeom prst="rect">
          <a:avLst/>
        </a:prstGeom>
        <a:noFill/>
        <a:ln w="400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Arial Black" pitchFamily="34" charset="0"/>
            </a:rPr>
            <a:t>La Máquina Virtual Y SU RED</a:t>
          </a:r>
          <a:endParaRPr lang="es-ES" sz="1200" kern="1200" dirty="0">
            <a:solidFill>
              <a:schemeClr val="tx1"/>
            </a:solidFill>
            <a:latin typeface="Arial Black" pitchFamily="34" charset="0"/>
          </a:endParaRPr>
        </a:p>
      </dsp:txBody>
      <dsp:txXfrm>
        <a:off x="2156891" y="69043"/>
        <a:ext cx="1782216" cy="891108"/>
      </dsp:txXfrm>
    </dsp:sp>
    <dsp:sp modelId="{B089F315-F69A-4E3A-B737-837F36653224}">
      <dsp:nvSpPr>
        <dsp:cNvPr id="0" name=""/>
        <dsp:cNvSpPr/>
      </dsp:nvSpPr>
      <dsp:spPr>
        <a:xfrm>
          <a:off x="409" y="2599791"/>
          <a:ext cx="1782216" cy="891108"/>
        </a:xfrm>
        <a:prstGeom prst="rect">
          <a:avLst/>
        </a:prstGeom>
        <a:noFill/>
        <a:ln w="400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Arial Black" pitchFamily="34" charset="0"/>
            </a:rPr>
            <a:t>PLATAFORMA</a:t>
          </a:r>
        </a:p>
        <a:p>
          <a:pPr lvl="0" algn="ctr" defTabSz="533400">
            <a:lnSpc>
              <a:spcPct val="90000"/>
            </a:lnSpc>
            <a:spcBef>
              <a:spcPct val="0"/>
            </a:spcBef>
            <a:spcAft>
              <a:spcPct val="35000"/>
            </a:spcAft>
          </a:pPr>
          <a:r>
            <a:rPr lang="es-ES" sz="1200" kern="1200" dirty="0" smtClean="0">
              <a:solidFill>
                <a:schemeClr val="tx1"/>
              </a:solidFill>
              <a:latin typeface="Arial Black" pitchFamily="34" charset="0"/>
            </a:rPr>
            <a:t>DE</a:t>
          </a:r>
        </a:p>
        <a:p>
          <a:pPr lvl="0" algn="ctr" defTabSz="533400">
            <a:lnSpc>
              <a:spcPct val="90000"/>
            </a:lnSpc>
            <a:spcBef>
              <a:spcPct val="0"/>
            </a:spcBef>
            <a:spcAft>
              <a:spcPct val="35000"/>
            </a:spcAft>
          </a:pPr>
          <a:r>
            <a:rPr lang="es-ES" sz="1200" kern="1200" dirty="0" smtClean="0">
              <a:solidFill>
                <a:schemeClr val="tx1"/>
              </a:solidFill>
              <a:latin typeface="Arial Black" pitchFamily="34" charset="0"/>
            </a:rPr>
            <a:t>CON</a:t>
          </a:r>
          <a:endParaRPr lang="es-ES" sz="1200" kern="1200" dirty="0">
            <a:solidFill>
              <a:schemeClr val="tx1"/>
            </a:solidFill>
          </a:endParaRPr>
        </a:p>
      </dsp:txBody>
      <dsp:txXfrm>
        <a:off x="409" y="2599791"/>
        <a:ext cx="1782216" cy="891108"/>
      </dsp:txXfrm>
    </dsp:sp>
    <dsp:sp modelId="{E37BFE4E-37B4-4D50-AE2A-645DAD8BC06A}">
      <dsp:nvSpPr>
        <dsp:cNvPr id="0" name=""/>
        <dsp:cNvSpPr/>
      </dsp:nvSpPr>
      <dsp:spPr>
        <a:xfrm>
          <a:off x="2156891" y="2599791"/>
          <a:ext cx="1782216" cy="891108"/>
        </a:xfrm>
        <a:prstGeom prst="rect">
          <a:avLst/>
        </a:prstGeom>
        <a:noFill/>
        <a:ln w="400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Arial Black" pitchFamily="34" charset="0"/>
            </a:rPr>
            <a:t>INFORMACION</a:t>
          </a:r>
          <a:endParaRPr lang="es-ES" sz="1200" kern="1200" dirty="0">
            <a:solidFill>
              <a:schemeClr val="tx1"/>
            </a:solidFill>
            <a:latin typeface="Arial Black" pitchFamily="34" charset="0"/>
          </a:endParaRPr>
        </a:p>
      </dsp:txBody>
      <dsp:txXfrm>
        <a:off x="2156891" y="2599791"/>
        <a:ext cx="1782216" cy="891108"/>
      </dsp:txXfrm>
    </dsp:sp>
    <dsp:sp modelId="{6E09ED4A-DA9B-4096-9FA4-256695E13EEF}">
      <dsp:nvSpPr>
        <dsp:cNvPr id="0" name=""/>
        <dsp:cNvSpPr/>
      </dsp:nvSpPr>
      <dsp:spPr>
        <a:xfrm>
          <a:off x="4313373" y="2599791"/>
          <a:ext cx="1782216" cy="891108"/>
        </a:xfrm>
        <a:prstGeom prst="rect">
          <a:avLst/>
        </a:prstGeom>
        <a:noFill/>
        <a:ln w="400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Arial Black" pitchFamily="34" charset="0"/>
            </a:rPr>
            <a:t>REGISTROS Y ANALISIS</a:t>
          </a:r>
          <a:endParaRPr lang="es-ES" sz="1200" kern="1200" dirty="0">
            <a:solidFill>
              <a:schemeClr val="tx1"/>
            </a:solidFill>
            <a:latin typeface="Arial Black" pitchFamily="34" charset="0"/>
          </a:endParaRPr>
        </a:p>
      </dsp:txBody>
      <dsp:txXfrm>
        <a:off x="4313373" y="2599791"/>
        <a:ext cx="1782216" cy="891108"/>
      </dsp:txXfrm>
    </dsp:sp>
    <dsp:sp modelId="{E4C2E5AB-7517-422D-9DF4-570ED28AC813}">
      <dsp:nvSpPr>
        <dsp:cNvPr id="0" name=""/>
        <dsp:cNvSpPr/>
      </dsp:nvSpPr>
      <dsp:spPr>
        <a:xfrm>
          <a:off x="1078650" y="1334417"/>
          <a:ext cx="1782216" cy="891108"/>
        </a:xfrm>
        <a:prstGeom prst="rect">
          <a:avLst/>
        </a:prstGeom>
        <a:noFill/>
        <a:ln w="400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Arial Black" pitchFamily="34" charset="0"/>
            </a:rPr>
            <a:t>DESARROLLO Y RECURSOS INFORMATICOS</a:t>
          </a:r>
          <a:endParaRPr lang="es-ES" sz="1200" kern="1200" dirty="0">
            <a:solidFill>
              <a:schemeClr val="tx1"/>
            </a:solidFill>
            <a:latin typeface="Arial Black" pitchFamily="34" charset="0"/>
          </a:endParaRPr>
        </a:p>
      </dsp:txBody>
      <dsp:txXfrm>
        <a:off x="1078650" y="1334417"/>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0E9E4-A955-4BCF-A935-8F324AECA64E}" type="datetimeFigureOut">
              <a:rPr lang="es-ES" smtClean="0"/>
              <a:pPr/>
              <a:t>17/01/2012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7356E-8EBA-4B8E-A9A0-9E0A5C4BCB4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05CADA-7B95-46CD-B821-E436682AD948}" type="slidenum">
              <a:rPr lang="es-ES"/>
              <a:pPr fontAlgn="base">
                <a:spcBef>
                  <a:spcPct val="0"/>
                </a:spcBef>
                <a:spcAft>
                  <a:spcPct val="0"/>
                </a:spcAft>
              </a:pPr>
              <a:t>1</a:t>
            </a:fld>
            <a:endParaRPr lang="es-E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FE886E-361C-4F21-8DC1-7C9D7B565889}" type="slidenum">
              <a:rPr lang="es-ES" smtClean="0"/>
              <a:pPr fontAlgn="base">
                <a:spcBef>
                  <a:spcPct val="0"/>
                </a:spcBef>
                <a:spcAft>
                  <a:spcPct val="0"/>
                </a:spcAft>
                <a:defRPr/>
              </a:pPr>
              <a:t>63</a:t>
            </a:fld>
            <a:endParaRPr lang="es-E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593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EB6B76-B9AE-4933-BE1E-C930DEEE44BC}" type="slidenum">
              <a:rPr lang="es-ES"/>
              <a:pPr fontAlgn="base">
                <a:spcBef>
                  <a:spcPct val="0"/>
                </a:spcBef>
                <a:spcAft>
                  <a:spcPct val="0"/>
                </a:spcAft>
              </a:pPr>
              <a:t>7</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905ED0-3761-4678-B90B-5D1FE84C7129}" type="slidenum">
              <a:rPr lang="es-ES" smtClean="0"/>
              <a:pPr fontAlgn="base">
                <a:spcBef>
                  <a:spcPct val="0"/>
                </a:spcBef>
                <a:spcAft>
                  <a:spcPct val="0"/>
                </a:spcAft>
                <a:defRPr/>
              </a:pPr>
              <a:t>8</a:t>
            </a:fld>
            <a:endParaRPr lang="es-E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05D142-79F9-4CB3-8DF6-ADA4E2A4CB83}" type="slidenum">
              <a:rPr lang="es-ES"/>
              <a:pPr fontAlgn="base">
                <a:spcBef>
                  <a:spcPct val="0"/>
                </a:spcBef>
                <a:spcAft>
                  <a:spcPct val="0"/>
                </a:spcAft>
              </a:pPr>
              <a:t>25</a:t>
            </a:fld>
            <a:endParaRPr lang="es-E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7E30E-6B49-4DF4-B053-9362E647AE10}" type="slidenum">
              <a:rPr lang="es-ES"/>
              <a:pPr fontAlgn="base">
                <a:spcBef>
                  <a:spcPct val="0"/>
                </a:spcBef>
                <a:spcAft>
                  <a:spcPct val="0"/>
                </a:spcAft>
              </a:pPr>
              <a:t>27</a:t>
            </a:fld>
            <a:endParaRPr lang="es-E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EE1F1B-C4F0-4DBE-9C63-1B586EE90939}" type="slidenum">
              <a:rPr lang="es-ES"/>
              <a:pPr fontAlgn="base">
                <a:spcBef>
                  <a:spcPct val="0"/>
                </a:spcBef>
                <a:spcAft>
                  <a:spcPct val="0"/>
                </a:spcAft>
              </a:pPr>
              <a:t>28</a:t>
            </a:fld>
            <a:endParaRPr lang="es-E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12011F-4D61-4B6E-9D31-93B1F696CE7E}" type="slidenum">
              <a:rPr lang="es-ES"/>
              <a:pPr fontAlgn="base">
                <a:spcBef>
                  <a:spcPct val="0"/>
                </a:spcBef>
                <a:spcAft>
                  <a:spcPct val="0"/>
                </a:spcAft>
              </a:pPr>
              <a:t>31</a:t>
            </a:fld>
            <a:endParaRPr lang="es-E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604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9C03B0-5A86-41B9-A004-4C041A8C2CE4}" type="slidenum">
              <a:rPr lang="es-ES"/>
              <a:pPr fontAlgn="base">
                <a:spcBef>
                  <a:spcPct val="0"/>
                </a:spcBef>
                <a:spcAft>
                  <a:spcPct val="0"/>
                </a:spcAft>
              </a:pPr>
              <a:t>37</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D6D3AD-9E93-417B-9289-B08C083EE57E}" type="slidenum">
              <a:rPr lang="es-ES"/>
              <a:pPr fontAlgn="base">
                <a:spcBef>
                  <a:spcPct val="0"/>
                </a:spcBef>
                <a:spcAft>
                  <a:spcPct val="0"/>
                </a:spcAft>
              </a:pPr>
              <a:t>52</a:t>
            </a:fld>
            <a:endParaRPr lang="es-E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61EF4D8-74BE-443E-8D88-ECCA326A1EC9}" type="datetimeFigureOut">
              <a:rPr lang="es-ES" smtClean="0"/>
              <a:pPr/>
              <a:t>17/01/2012</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FECB22D-0A5F-41B0-9FB7-886FD5439B22}"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spd="med">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61EF4D8-74BE-443E-8D88-ECCA326A1EC9}" type="datetimeFigureOut">
              <a:rPr lang="es-ES" smtClean="0"/>
              <a:pPr/>
              <a:t>17/01/2012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FECB22D-0A5F-41B0-9FB7-886FD5439B22}" type="slidenum">
              <a:rPr lang="es-ES" smtClean="0"/>
              <a:pPr/>
              <a:t>‹Nº›</a:t>
            </a:fld>
            <a:endParaRPr lang="es-ES"/>
          </a:p>
        </p:txBody>
      </p:sp>
    </p:spTree>
  </p:cSld>
  <p:clrMapOvr>
    <a:masterClrMapping/>
  </p:clrMapOvr>
  <p:transition spd="med">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C61EF4D8-74BE-443E-8D88-ECCA326A1EC9}" type="datetimeFigureOut">
              <a:rPr lang="es-ES" smtClean="0"/>
              <a:pPr/>
              <a:t>17/01/2012</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FECB22D-0A5F-41B0-9FB7-886FD5439B22}" type="slidenum">
              <a:rPr lang="es-ES" smtClean="0"/>
              <a:pPr/>
              <a:t>‹Nº›</a:t>
            </a:fld>
            <a:endParaRPr lang="es-ES"/>
          </a:p>
        </p:txBody>
      </p:sp>
    </p:spTree>
  </p:cSld>
  <p:clrMapOvr>
    <a:masterClrMapping/>
  </p:clrMapOvr>
  <p:transition spd="med">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819400" y="609600"/>
            <a:ext cx="60960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2819400" y="1981200"/>
            <a:ext cx="2971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943600" y="1981200"/>
            <a:ext cx="2971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dt" sz="half" idx="10"/>
          </p:nvPr>
        </p:nvSpPr>
        <p:spPr/>
        <p:txBody>
          <a:bodyPr/>
          <a:lstStyle>
            <a:lvl1pPr>
              <a:defRPr/>
            </a:lvl1pPr>
          </a:lstStyle>
          <a:p>
            <a:pPr>
              <a:defRPr/>
            </a:pPr>
            <a:endParaRPr lang="es-ES"/>
          </a:p>
        </p:txBody>
      </p:sp>
      <p:sp>
        <p:nvSpPr>
          <p:cNvPr id="6" name="Rectangle 6"/>
          <p:cNvSpPr>
            <a:spLocks noGrp="1" noChangeArrowheads="1"/>
          </p:cNvSpPr>
          <p:nvPr>
            <p:ph type="ftr" sz="quarter" idx="11"/>
          </p:nvPr>
        </p:nvSpPr>
        <p:spPr/>
        <p:txBody>
          <a:bodyPr/>
          <a:lstStyle>
            <a:lvl1pPr>
              <a:defRPr/>
            </a:lvl1pPr>
          </a:lstStyle>
          <a:p>
            <a:pPr>
              <a:defRPr/>
            </a:pPr>
            <a:endParaRPr lang="es-ES"/>
          </a:p>
        </p:txBody>
      </p:sp>
      <p:sp>
        <p:nvSpPr>
          <p:cNvPr id="7" name="Rectangle 7"/>
          <p:cNvSpPr>
            <a:spLocks noGrp="1" noChangeArrowheads="1"/>
          </p:cNvSpPr>
          <p:nvPr>
            <p:ph type="sldNum" sz="quarter" idx="12"/>
          </p:nvPr>
        </p:nvSpPr>
        <p:spPr/>
        <p:txBody>
          <a:bodyPr/>
          <a:lstStyle>
            <a:lvl1pPr>
              <a:defRPr/>
            </a:lvl1pPr>
          </a:lstStyle>
          <a:p>
            <a:pPr>
              <a:defRPr/>
            </a:pPr>
            <a:fld id="{7096DCD3-50B9-4285-905F-22987EAB0720}" type="slidenum">
              <a:rPr lang="es-ES"/>
              <a:pPr>
                <a:defRPr/>
              </a:pPr>
              <a:t>‹Nº›</a:t>
            </a:fld>
            <a:endParaRPr lang="es-ES" dirty="0"/>
          </a:p>
        </p:txBody>
      </p:sp>
    </p:spTree>
  </p:cSld>
  <p:clrMapOvr>
    <a:masterClrMapping/>
  </p:clrMapOvr>
  <p:transition spd="med">
    <p:whee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050"/>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68313" y="2276475"/>
            <a:ext cx="8229600" cy="3816350"/>
          </a:xfrm>
        </p:spPr>
        <p:txBody>
          <a:bodyPr>
            <a:normAutofit/>
          </a:bodyPr>
          <a:lstStyle/>
          <a:p>
            <a:pPr lvl="0"/>
            <a:endParaRPr lang="es-ES" noProof="0"/>
          </a:p>
        </p:txBody>
      </p:sp>
      <p:sp>
        <p:nvSpPr>
          <p:cNvPr id="4" name="3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C93ECEC8-640B-44FD-B62C-4DD578DA383E}" type="slidenum">
              <a:rPr lang="es-ES"/>
              <a:pPr>
                <a:defRPr/>
              </a:pPr>
              <a:t>‹Nº›</a:t>
            </a:fld>
            <a:endParaRPr lang="es-ES"/>
          </a:p>
        </p:txBody>
      </p:sp>
    </p:spTree>
  </p:cSld>
  <p:clrMapOvr>
    <a:masterClrMapping/>
  </p:clrMapOvr>
  <p:transition spd="med">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61EF4D8-74BE-443E-8D88-ECCA326A1EC9}" type="datetimeFigureOut">
              <a:rPr lang="es-ES" smtClean="0"/>
              <a:pPr/>
              <a:t>17/01/2012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FECB22D-0A5F-41B0-9FB7-886FD5439B22}" type="slidenum">
              <a:rPr lang="es-ES" smtClean="0"/>
              <a:pPr/>
              <a:t>‹Nº›</a:t>
            </a:fld>
            <a:endParaRPr lang="es-ES"/>
          </a:p>
        </p:txBody>
      </p:sp>
    </p:spTree>
  </p:cSld>
  <p:clrMapOvr>
    <a:masterClrMapping/>
  </p:clrMapOvr>
  <p:transition spd="med">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61EF4D8-74BE-443E-8D88-ECCA326A1EC9}" type="datetimeFigureOut">
              <a:rPr lang="es-ES" smtClean="0"/>
              <a:pPr/>
              <a:t>17/01/2012</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DFECB22D-0A5F-41B0-9FB7-886FD5439B22}"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spd="med">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61EF4D8-74BE-443E-8D88-ECCA326A1EC9}" type="datetimeFigureOut">
              <a:rPr lang="es-ES" smtClean="0"/>
              <a:pPr/>
              <a:t>17/01/2012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DFECB22D-0A5F-41B0-9FB7-886FD5439B22}" type="slidenum">
              <a:rPr lang="es-ES" smtClean="0"/>
              <a:pPr/>
              <a:t>‹Nº›</a:t>
            </a:fld>
            <a:endParaRPr lang="es-ES"/>
          </a:p>
        </p:txBody>
      </p:sp>
    </p:spTree>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61EF4D8-74BE-443E-8D88-ECCA326A1EC9}" type="datetimeFigureOut">
              <a:rPr lang="es-ES" smtClean="0"/>
              <a:pPr/>
              <a:t>17/01/2012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DFECB22D-0A5F-41B0-9FB7-886FD5439B22}" type="slidenum">
              <a:rPr lang="es-ES" smtClean="0"/>
              <a:pPr/>
              <a:t>‹Nº›</a:t>
            </a:fld>
            <a:endParaRPr lang="es-ES"/>
          </a:p>
        </p:txBody>
      </p:sp>
    </p:spTree>
  </p:cSld>
  <p:clrMapOvr>
    <a:masterClrMapping/>
  </p:clrMapOvr>
  <p:transition spd="med">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61EF4D8-74BE-443E-8D88-ECCA326A1EC9}" type="datetimeFigureOut">
              <a:rPr lang="es-ES" smtClean="0"/>
              <a:pPr/>
              <a:t>17/01/2012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DFECB22D-0A5F-41B0-9FB7-886FD5439B22}" type="slidenum">
              <a:rPr lang="es-ES" smtClean="0"/>
              <a:pPr/>
              <a:t>‹Nº›</a:t>
            </a:fld>
            <a:endParaRPr lang="es-ES"/>
          </a:p>
        </p:txBody>
      </p:sp>
    </p:spTree>
  </p:cSld>
  <p:clrMapOvr>
    <a:masterClrMapping/>
  </p:clrMapOvr>
  <p:transition spd="med">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C61EF4D8-74BE-443E-8D88-ECCA326A1EC9}" type="datetimeFigureOut">
              <a:rPr lang="es-ES" smtClean="0"/>
              <a:pPr/>
              <a:t>17/01/2012</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DFECB22D-0A5F-41B0-9FB7-886FD5439B22}" type="slidenum">
              <a:rPr lang="es-ES" smtClean="0"/>
              <a:pPr/>
              <a:t>‹Nº›</a:t>
            </a:fld>
            <a:endParaRPr lang="es-ES"/>
          </a:p>
        </p:txBody>
      </p:sp>
    </p:spTree>
  </p:cSld>
  <p:clrMapOvr>
    <a:masterClrMapping/>
  </p:clrMapOvr>
  <p:transition spd="med">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61EF4D8-74BE-443E-8D88-ECCA326A1EC9}" type="datetimeFigureOut">
              <a:rPr lang="es-ES" smtClean="0"/>
              <a:pPr/>
              <a:t>17/01/2012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DFECB22D-0A5F-41B0-9FB7-886FD5439B22}" type="slidenum">
              <a:rPr lang="es-ES" smtClean="0"/>
              <a:pPr/>
              <a:t>‹Nº›</a:t>
            </a:fld>
            <a:endParaRPr lang="es-ES"/>
          </a:p>
        </p:txBody>
      </p:sp>
    </p:spTree>
  </p:cSld>
  <p:clrMapOvr>
    <a:masterClrMapping/>
  </p:clrMapOvr>
  <p:transition spd="med">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C61EF4D8-74BE-443E-8D88-ECCA326A1EC9}" type="datetimeFigureOut">
              <a:rPr lang="es-ES" smtClean="0"/>
              <a:pPr/>
              <a:t>17/01/2012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DFECB22D-0A5F-41B0-9FB7-886FD5439B22}" type="slidenum">
              <a:rPr lang="es-ES" smtClean="0"/>
              <a:pPr/>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61EF4D8-74BE-443E-8D88-ECCA326A1EC9}" type="datetimeFigureOut">
              <a:rPr lang="es-ES" smtClean="0"/>
              <a:pPr/>
              <a:t>17/01/2012</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FECB22D-0A5F-41B0-9FB7-886FD5439B2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med">
    <p:wheel/>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hyperlink" Target="http://1.bp.blogspot.com/_vDoNpHbpPHo/THs0Imi9avI/AAAAAAAAADg/JZHL4Qh8jd4/s1600/000231531.jpg" TargetMode="External"/><Relationship Id="rId1" Type="http://schemas.openxmlformats.org/officeDocument/2006/relationships/slideLayout" Target="../slideLayouts/slideLayout7.xml"/><Relationship Id="rId6" Type="http://schemas.openxmlformats.org/officeDocument/2006/relationships/hyperlink" Target="http://1.bp.blogspot.com/_vDoNpHbpPHo/THszhTT2DZI/AAAAAAAAADY/5_vEgxeK8NQ/s1600/utp_cable.gif" TargetMode="External"/><Relationship Id="rId5" Type="http://schemas.openxmlformats.org/officeDocument/2006/relationships/image" Target="../media/image22.jpeg"/><Relationship Id="rId4" Type="http://schemas.openxmlformats.org/officeDocument/2006/relationships/hyperlink" Target="http://1.bp.blogspot.com/_vDoNpHbpPHo/THs14uBtiuI/AAAAAAAAADo/fCpygcHzCac/s1600/uhf44125_n.jp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4.bp.blogspot.com/_2hnktR-r-tk/ScJ7nv5tv6I/AAAAAAAAAFA/9xuygc9Pwxc/s1600-h/redlanwan2.gif" TargetMode="Externa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Dokument_programu_Microsoft_Office_Word_97_20032.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hyperlink" Target="http://www.hotmail.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gif"/><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1.bp.blogspot.com/_2hnktR-r-tk/ScJ70ygdWoI/AAAAAAAAAFI/tVTv2XC1U_4/s1600-h/redlanwan1.png" TargetMode="External"/><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pn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es.wikipedia.org/wiki/N%C3%BAmeros_racionales" TargetMode="External"/><Relationship Id="rId13" Type="http://schemas.openxmlformats.org/officeDocument/2006/relationships/hyperlink" Target="http://es.wikipedia.org/wiki/Espacio_m%C3%A9trico" TargetMode="External"/><Relationship Id="rId18" Type="http://schemas.openxmlformats.org/officeDocument/2006/relationships/hyperlink" Target="http://es.wikipedia.org/wiki/Espiral" TargetMode="External"/><Relationship Id="rId26" Type="http://schemas.openxmlformats.org/officeDocument/2006/relationships/hyperlink" Target="http://es.wikipedia.org/wiki/1890" TargetMode="External"/><Relationship Id="rId3" Type="http://schemas.openxmlformats.org/officeDocument/2006/relationships/image" Target="../media/image59.gif"/><Relationship Id="rId21" Type="http://schemas.openxmlformats.org/officeDocument/2006/relationships/hyperlink" Target="http://es.wikipedia.org/wiki/Problema_de_los_puentes_de_K%C3%B6nigsberg" TargetMode="External"/><Relationship Id="rId7" Type="http://schemas.openxmlformats.org/officeDocument/2006/relationships/hyperlink" Target="http://es.wikipedia.org/wiki/N%C3%BAmeros_reales" TargetMode="External"/><Relationship Id="rId12" Type="http://schemas.openxmlformats.org/officeDocument/2006/relationships/hyperlink" Target="http://es.wikipedia.org/w/index.php?title=Listing_(Johann_Benedict)&amp;action=edit&amp;redlink=1" TargetMode="External"/><Relationship Id="rId17" Type="http://schemas.openxmlformats.org/officeDocument/2006/relationships/hyperlink" Target="http://es.wikipedia.org/wiki/Poliedro" TargetMode="External"/><Relationship Id="rId25" Type="http://schemas.openxmlformats.org/officeDocument/2006/relationships/hyperlink" Target="http://es.wikipedia.org/wiki/Banda_de_M%C3%B6bius" TargetMode="External"/><Relationship Id="rId2" Type="http://schemas.openxmlformats.org/officeDocument/2006/relationships/notesSlide" Target="../notesSlides/notesSlide8.xml"/><Relationship Id="rId16" Type="http://schemas.openxmlformats.org/officeDocument/2006/relationships/hyperlink" Target="http://es.wikipedia.org/wiki/Secci%C3%B3n_c%C3%B3nica" TargetMode="External"/><Relationship Id="rId20" Type="http://schemas.openxmlformats.org/officeDocument/2006/relationships/hyperlink" Target="http://es.wikipedia.org/wiki/Leonhard_Euler" TargetMode="External"/><Relationship Id="rId29" Type="http://schemas.openxmlformats.org/officeDocument/2006/relationships/hyperlink" Target="http://es.wikipedia.org/wiki/Karl_Menger" TargetMode="External"/><Relationship Id="rId1" Type="http://schemas.openxmlformats.org/officeDocument/2006/relationships/slideLayout" Target="../slideLayouts/slideLayout1.xml"/><Relationship Id="rId6" Type="http://schemas.openxmlformats.org/officeDocument/2006/relationships/hyperlink" Target="http://es.wikipedia.org/wiki/Pitag%C3%B3ricos" TargetMode="External"/><Relationship Id="rId11" Type="http://schemas.openxmlformats.org/officeDocument/2006/relationships/hyperlink" Target="http://es.wikipedia.org/wiki/Arqu%C3%ADmedes" TargetMode="External"/><Relationship Id="rId24" Type="http://schemas.openxmlformats.org/officeDocument/2006/relationships/hyperlink" Target="http://es.wikipedia.org/wiki/Johann_Benedict_Listing" TargetMode="External"/><Relationship Id="rId5" Type="http://schemas.openxmlformats.org/officeDocument/2006/relationships/hyperlink" Target="http://es.wikipedia.org/wiki/Inconmensurabilidad" TargetMode="External"/><Relationship Id="rId15" Type="http://schemas.openxmlformats.org/officeDocument/2006/relationships/hyperlink" Target="http://es.wikipedia.org/wiki/Euclides" TargetMode="External"/><Relationship Id="rId23" Type="http://schemas.openxmlformats.org/officeDocument/2006/relationships/hyperlink" Target="http://es.wikipedia.org/wiki/August_M%C3%B6bius" TargetMode="External"/><Relationship Id="rId28" Type="http://schemas.openxmlformats.org/officeDocument/2006/relationships/hyperlink" Target="http://es.wikipedia.org/wiki/P%C3%A1vel_Urys%C3%B3n" TargetMode="External"/><Relationship Id="rId10" Type="http://schemas.openxmlformats.org/officeDocument/2006/relationships/hyperlink" Target="http://es.wikipedia.org/wiki/M%C3%A9todo_de_exhauci%C3%B3n" TargetMode="External"/><Relationship Id="rId19" Type="http://schemas.openxmlformats.org/officeDocument/2006/relationships/hyperlink" Target="http://es.wikipedia.org/wiki/1735" TargetMode="External"/><Relationship Id="rId31" Type="http://schemas.openxmlformats.org/officeDocument/2006/relationships/image" Target="../media/image60.jpeg"/><Relationship Id="rId4" Type="http://schemas.openxmlformats.org/officeDocument/2006/relationships/hyperlink" Target="http://es.wikipedia.org/wiki/L%C3%ADmite_de_una_funci%C3%B3n" TargetMode="External"/><Relationship Id="rId9" Type="http://schemas.openxmlformats.org/officeDocument/2006/relationships/hyperlink" Target="http://es.wikipedia.org/wiki/Integral" TargetMode="External"/><Relationship Id="rId14" Type="http://schemas.openxmlformats.org/officeDocument/2006/relationships/hyperlink" Target="http://es.wikipedia.org/wiki/A.C." TargetMode="External"/><Relationship Id="rId22" Type="http://schemas.openxmlformats.org/officeDocument/2006/relationships/hyperlink" Target="http://es.wikipedia.org/wiki/1858" TargetMode="External"/><Relationship Id="rId27" Type="http://schemas.openxmlformats.org/officeDocument/2006/relationships/hyperlink" Target="http://es.wikipedia.org/wiki/Giuseppe_Peano" TargetMode="External"/><Relationship Id="rId30" Type="http://schemas.openxmlformats.org/officeDocument/2006/relationships/image" Target="../media/image4.wmf"/></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gi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4.bp.blogspot.com/_vDoNpHbpPHo/THsqxN7qfHI/AAAAAAAAADA/8YAbEXvi8Ts/s1600/estrella%5b1%5d.jp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4.bp.blogspot.com/_9AbeXhUUa8Y/TP67s83YktI/AAAAAAAAADo/HE6k2TItq8M/s1600/image003%5B1%5D.gif" TargetMode="Externa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9.jpeg"/><Relationship Id="rId7" Type="http://schemas.openxmlformats.org/officeDocument/2006/relationships/image" Target="../media/image71.jpeg"/><Relationship Id="rId2" Type="http://schemas.openxmlformats.org/officeDocument/2006/relationships/hyperlink" Target="http://3.bp.blogspot.com/_vDoNpHbpPHo/TN8IyFJcrgI/AAAAAAAAANs/zdS-f0GU-n0/s1600/PANTALLA+CONF1.jpg" TargetMode="External"/><Relationship Id="rId1" Type="http://schemas.openxmlformats.org/officeDocument/2006/relationships/slideLayout" Target="../slideLayouts/slideLayout7.xml"/><Relationship Id="rId6" Type="http://schemas.openxmlformats.org/officeDocument/2006/relationships/hyperlink" Target="http://3.bp.blogspot.com/_vDoNpHbpPHo/TN8JA5m1tSI/AAAAAAAAAOE/tERYorzJeWY/s1600/PANTALLACONF7.jpg" TargetMode="External"/><Relationship Id="rId5" Type="http://schemas.openxmlformats.org/officeDocument/2006/relationships/image" Target="../media/image70.jpeg"/><Relationship Id="rId10" Type="http://schemas.openxmlformats.org/officeDocument/2006/relationships/image" Target="../media/image74.png"/><Relationship Id="rId4" Type="http://schemas.openxmlformats.org/officeDocument/2006/relationships/hyperlink" Target="http://4.bp.blogspot.com/_vDoNpHbpPHo/TN8I0c3AOiI/AAAAAAAAANw/3iuVUwoy7xM/s1600/pantalla+confi2.jpg" TargetMode="External"/><Relationship Id="rId9" Type="http://schemas.openxmlformats.org/officeDocument/2006/relationships/image" Target="../media/image73.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s.wikipedia.org/wiki/Imagen:Util.png" TargetMode="Externa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90.jpeg"/><Relationship Id="rId3" Type="http://schemas.openxmlformats.org/officeDocument/2006/relationships/image" Target="../media/image85.wmf"/><Relationship Id="rId7" Type="http://schemas.openxmlformats.org/officeDocument/2006/relationships/diagramLayout" Target="../diagrams/layout1.xml"/><Relationship Id="rId12" Type="http://schemas.openxmlformats.org/officeDocument/2006/relationships/image" Target="../media/image89.jpeg"/><Relationship Id="rId2" Type="http://schemas.openxmlformats.org/officeDocument/2006/relationships/image" Target="../media/image84.wmf"/><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88.jpeg"/><Relationship Id="rId5" Type="http://schemas.openxmlformats.org/officeDocument/2006/relationships/image" Target="../media/image87.wmf"/><Relationship Id="rId10" Type="http://schemas.microsoft.com/office/2007/relationships/diagramDrawing" Target="../diagrams/drawing1.xml"/><Relationship Id="rId4" Type="http://schemas.openxmlformats.org/officeDocument/2006/relationships/image" Target="../media/image86.png"/><Relationship Id="rId9" Type="http://schemas.openxmlformats.org/officeDocument/2006/relationships/diagramColors" Target="../diagrams/colors1.xml"/></Relationships>
</file>

<file path=ppt/slides/_rels/slide5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hyperlink" Target="http://es.wikipedia.org/wiki/Binario" TargetMode="External"/><Relationship Id="rId13" Type="http://schemas.openxmlformats.org/officeDocument/2006/relationships/hyperlink" Target="http://es.wikipedia.org/wiki/Puerta_l%C3%B3gica" TargetMode="External"/><Relationship Id="rId3" Type="http://schemas.openxmlformats.org/officeDocument/2006/relationships/image" Target="http://upload.wikimedia.org/wikipedia/commons/6/69/KCL.png" TargetMode="External"/><Relationship Id="rId7" Type="http://schemas.openxmlformats.org/officeDocument/2006/relationships/image" Target="../media/image96.png"/><Relationship Id="rId12" Type="http://schemas.openxmlformats.org/officeDocument/2006/relationships/hyperlink" Target="http://es.wikipedia.org/wiki/Memoria_de_computadora" TargetMode="External"/><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hyperlink" Target="http://es.wikipedia.org/wiki/L%C3%B3gica_secuencial" TargetMode="External"/><Relationship Id="rId5" Type="http://schemas.openxmlformats.org/officeDocument/2006/relationships/image" Target="../media/image94.png"/><Relationship Id="rId10" Type="http://schemas.openxmlformats.org/officeDocument/2006/relationships/hyperlink" Target="http://es.wikipedia.org/wiki/L%C3%B3gica_combinacional" TargetMode="External"/><Relationship Id="rId4" Type="http://schemas.openxmlformats.org/officeDocument/2006/relationships/image" Target="../media/image93.png"/><Relationship Id="rId9" Type="http://schemas.openxmlformats.org/officeDocument/2006/relationships/hyperlink" Target="http://es.wikipedia.org/wiki/%C3%81lgebra_de_Boole" TargetMode="External"/><Relationship Id="rId14" Type="http://schemas.openxmlformats.org/officeDocument/2006/relationships/hyperlink" Target="http://es.wikipedia.org/wiki/Transistor"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es.wikipedia.org/wiki/Tolerancia_(fabricaci%C3%B3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hyperlink" Target="http://www.aulaclic.com/" TargetMode="External"/><Relationship Id="rId4" Type="http://schemas.openxmlformats.org/officeDocument/2006/relationships/hyperlink" Target="http://www.monografias.co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64.xml.rels><?xml version="1.0" encoding="UTF-8" standalone="yes"?>
<Relationships xmlns="http://schemas.openxmlformats.org/package/2006/relationships"><Relationship Id="rId3" Type="http://schemas.openxmlformats.org/officeDocument/2006/relationships/hyperlink" Target="http://revista-redes.rediris.es/html-vol11/" TargetMode="External"/><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Arkusz_programu_Microsoft_Office_Excel_97_20031.xls"/></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title"/>
          </p:nvPr>
        </p:nvSpPr>
        <p:spPr>
          <a:xfrm>
            <a:off x="3923928" y="476672"/>
            <a:ext cx="4176464" cy="1143000"/>
          </a:xfrm>
          <a:ln w="25400">
            <a:solidFill>
              <a:schemeClr val="tx1"/>
            </a:solidFill>
            <a:prstDash val="sysDot"/>
          </a:ln>
          <a:effectLst>
            <a:glow rad="101600">
              <a:srgbClr val="FFCCFF">
                <a:alpha val="60000"/>
              </a:srgbClr>
            </a:glow>
            <a:outerShdw blurRad="152400" dist="317500" dir="5400000" sx="90000" sy="-19000" rotWithShape="0">
              <a:prstClr val="black">
                <a:alpha val="15000"/>
              </a:prstClr>
            </a:outerShdw>
          </a:effectLst>
          <a:scene3d>
            <a:camera prst="perspectiveRelaxed"/>
            <a:lightRig rig="threePt" dir="t"/>
          </a:scene3d>
        </p:spPr>
        <p:style>
          <a:lnRef idx="0">
            <a:scrgbClr r="0" g="0" b="0"/>
          </a:lnRef>
          <a:fillRef idx="1003">
            <a:schemeClr val="dk1"/>
          </a:fillRef>
          <a:effectRef idx="0">
            <a:scrgbClr r="0" g="0" b="0"/>
          </a:effectRef>
          <a:fontRef idx="major"/>
        </p:style>
        <p:txBody>
          <a:bodyPr>
            <a:noAutofit/>
          </a:bodyPr>
          <a:lstStyle/>
          <a:p>
            <a:pPr algn="ctr" fontAlgn="auto">
              <a:spcAft>
                <a:spcPts val="0"/>
              </a:spcAft>
              <a:defRPr/>
            </a:pPr>
            <a:r>
              <a:rPr lang="es-ES" sz="4000" dirty="0" smtClean="0">
                <a:solidFill>
                  <a:srgbClr val="00FFFF"/>
                </a:solidFill>
              </a:rPr>
              <a:t>I.S.A.E</a:t>
            </a:r>
            <a:r>
              <a:rPr lang="es-ES" sz="4000" dirty="0" smtClean="0"/>
              <a:t> </a:t>
            </a:r>
            <a:br>
              <a:rPr lang="es-ES" sz="4000" dirty="0" smtClean="0"/>
            </a:br>
            <a:r>
              <a:rPr lang="es-ES" sz="4000" dirty="0" smtClean="0">
                <a:solidFill>
                  <a:srgbClr val="00FFFF"/>
                </a:solidFill>
              </a:rPr>
              <a:t>UNIVERSIDAD</a:t>
            </a:r>
          </a:p>
        </p:txBody>
      </p:sp>
      <p:sp>
        <p:nvSpPr>
          <p:cNvPr id="13315" name="Rectangle 7"/>
          <p:cNvSpPr>
            <a:spLocks noGrp="1" noChangeArrowheads="1"/>
          </p:cNvSpPr>
          <p:nvPr>
            <p:ph type="body" sz="half" idx="1"/>
          </p:nvPr>
        </p:nvSpPr>
        <p:spPr>
          <a:xfrm>
            <a:off x="179388" y="620713"/>
            <a:ext cx="2808287" cy="5761037"/>
          </a:xfrm>
          <a:gradFill rotWithShape="0">
            <a:gsLst>
              <a:gs pos="0">
                <a:srgbClr val="CCCCFF"/>
              </a:gs>
              <a:gs pos="17999">
                <a:srgbClr val="99CCFF"/>
              </a:gs>
              <a:gs pos="36000">
                <a:srgbClr val="9966FF"/>
              </a:gs>
              <a:gs pos="61000">
                <a:srgbClr val="CC99FF"/>
              </a:gs>
              <a:gs pos="82001">
                <a:srgbClr val="99CCFF"/>
              </a:gs>
              <a:gs pos="100000">
                <a:srgbClr val="CCCCFF"/>
              </a:gs>
            </a:gsLst>
            <a:lin ang="5400000"/>
          </a:gradFill>
          <a:ln w="34925">
            <a:solidFill>
              <a:schemeClr val="accent1">
                <a:alpha val="83920"/>
              </a:schemeClr>
            </a:solidFill>
          </a:ln>
        </p:spPr>
        <p:txBody>
          <a:bodyPr/>
          <a:lstStyle/>
          <a:p>
            <a:pPr algn="ctr">
              <a:lnSpc>
                <a:spcPct val="90000"/>
              </a:lnSpc>
              <a:buFont typeface="Wingdings" pitchFamily="2" charset="2"/>
              <a:buNone/>
            </a:pPr>
            <a:endParaRPr lang="es-ES" sz="1800" dirty="0" smtClean="0"/>
          </a:p>
          <a:p>
            <a:pPr algn="ctr">
              <a:lnSpc>
                <a:spcPct val="90000"/>
              </a:lnSpc>
              <a:buFont typeface="Wingdings" pitchFamily="2" charset="2"/>
              <a:buNone/>
            </a:pPr>
            <a:r>
              <a:rPr lang="es-ES" sz="1800" dirty="0" smtClean="0"/>
              <a:t>MATERIA : REDES DE COMPUTADORAS 1</a:t>
            </a:r>
          </a:p>
          <a:p>
            <a:pPr algn="ctr">
              <a:lnSpc>
                <a:spcPct val="90000"/>
              </a:lnSpc>
              <a:buFont typeface="Wingdings" pitchFamily="2" charset="2"/>
              <a:buNone/>
            </a:pPr>
            <a:endParaRPr lang="es-ES" sz="1800" dirty="0" smtClean="0"/>
          </a:p>
          <a:p>
            <a:pPr algn="ctr">
              <a:lnSpc>
                <a:spcPct val="90000"/>
              </a:lnSpc>
              <a:buFont typeface="Wingdings" pitchFamily="2" charset="2"/>
              <a:buNone/>
            </a:pPr>
            <a:r>
              <a:rPr lang="es-ES" sz="1800" dirty="0" smtClean="0"/>
              <a:t>Tema: TIPOS Y TOPOLOGIAS DE REDES</a:t>
            </a:r>
          </a:p>
          <a:p>
            <a:pPr algn="ctr">
              <a:lnSpc>
                <a:spcPct val="90000"/>
              </a:lnSpc>
              <a:buFont typeface="Wingdings" pitchFamily="2" charset="2"/>
              <a:buNone/>
            </a:pPr>
            <a:endParaRPr lang="es-ES" sz="1800" dirty="0" smtClean="0"/>
          </a:p>
          <a:p>
            <a:pPr algn="ctr">
              <a:lnSpc>
                <a:spcPct val="90000"/>
              </a:lnSpc>
              <a:buFont typeface="Wingdings" pitchFamily="2" charset="2"/>
              <a:buNone/>
            </a:pPr>
            <a:r>
              <a:rPr lang="es-ES" sz="1800" dirty="0" smtClean="0"/>
              <a:t>MAGISTER</a:t>
            </a:r>
          </a:p>
          <a:p>
            <a:pPr algn="ctr">
              <a:lnSpc>
                <a:spcPct val="90000"/>
              </a:lnSpc>
              <a:buFont typeface="Wingdings" pitchFamily="2" charset="2"/>
              <a:buNone/>
            </a:pPr>
            <a:r>
              <a:rPr lang="es-ES" sz="1800" dirty="0" smtClean="0"/>
              <a:t>TEOVALDO SMITH.</a:t>
            </a:r>
          </a:p>
          <a:p>
            <a:pPr algn="ctr">
              <a:lnSpc>
                <a:spcPct val="90000"/>
              </a:lnSpc>
              <a:buFont typeface="Wingdings" pitchFamily="2" charset="2"/>
              <a:buNone/>
            </a:pPr>
            <a:endParaRPr lang="es-ES" sz="1800" dirty="0" smtClean="0"/>
          </a:p>
          <a:p>
            <a:pPr>
              <a:lnSpc>
                <a:spcPct val="90000"/>
              </a:lnSpc>
            </a:pPr>
            <a:endParaRPr lang="es-ES" sz="1800" dirty="0" smtClean="0"/>
          </a:p>
          <a:p>
            <a:pPr algn="ctr">
              <a:lnSpc>
                <a:spcPct val="90000"/>
              </a:lnSpc>
            </a:pPr>
            <a:r>
              <a:rPr lang="es-ES" sz="1800" dirty="0" smtClean="0"/>
              <a:t>Presentado por : Geovany A Guerra </a:t>
            </a:r>
          </a:p>
          <a:p>
            <a:pPr algn="ctr">
              <a:lnSpc>
                <a:spcPct val="90000"/>
              </a:lnSpc>
              <a:buFont typeface="Wingdings" pitchFamily="2" charset="2"/>
              <a:buNone/>
            </a:pPr>
            <a:r>
              <a:rPr lang="es-ES" sz="1800" dirty="0" smtClean="0"/>
              <a:t>C.I.P: 4 – 718 – 53</a:t>
            </a:r>
          </a:p>
          <a:p>
            <a:pPr algn="ctr">
              <a:lnSpc>
                <a:spcPct val="90000"/>
              </a:lnSpc>
              <a:buFont typeface="Wingdings" pitchFamily="2" charset="2"/>
              <a:buNone/>
            </a:pPr>
            <a:endParaRPr lang="es-ES" sz="1800" dirty="0" smtClean="0"/>
          </a:p>
          <a:p>
            <a:pPr algn="ctr">
              <a:lnSpc>
                <a:spcPct val="90000"/>
              </a:lnSpc>
            </a:pPr>
            <a:r>
              <a:rPr lang="es-ES" sz="1800" dirty="0" smtClean="0"/>
              <a:t>Nivel: Licenciatura. Sistemas Informáticos</a:t>
            </a:r>
          </a:p>
          <a:p>
            <a:pPr algn="ctr">
              <a:lnSpc>
                <a:spcPct val="90000"/>
              </a:lnSpc>
            </a:pPr>
            <a:r>
              <a:rPr lang="es-ES" sz="2000" dirty="0" smtClean="0"/>
              <a:t>Año: 2011</a:t>
            </a:r>
          </a:p>
        </p:txBody>
      </p:sp>
      <p:graphicFrame>
        <p:nvGraphicFramePr>
          <p:cNvPr id="5219" name="Group 99"/>
          <p:cNvGraphicFramePr>
            <a:graphicFrameLocks noGrp="1"/>
          </p:cNvGraphicFramePr>
          <p:nvPr>
            <p:ph sz="half" idx="2"/>
          </p:nvPr>
        </p:nvGraphicFramePr>
        <p:xfrm>
          <a:off x="3348038" y="1571625"/>
          <a:ext cx="5502452" cy="3662365"/>
        </p:xfrm>
        <a:graphic>
          <a:graphicData uri="http://schemas.openxmlformats.org/drawingml/2006/table">
            <a:tbl>
              <a:tblPr/>
              <a:tblGrid>
                <a:gridCol w="785106"/>
                <a:gridCol w="655057"/>
                <a:gridCol w="792088"/>
                <a:gridCol w="1008112"/>
                <a:gridCol w="688522"/>
                <a:gridCol w="788461"/>
                <a:gridCol w="785106"/>
              </a:tblGrid>
              <a:tr h="6048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Domingo</a:t>
                      </a:r>
                    </a:p>
                  </a:txBody>
                  <a:tcPr marL="45720" marR="4572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Lunes</a:t>
                      </a: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Martes</a:t>
                      </a: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Miercoles</a:t>
                      </a: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Jueves</a:t>
                      </a: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Viernes</a:t>
                      </a: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Sabado</a:t>
                      </a:r>
                    </a:p>
                  </a:txBody>
                  <a:tcPr marL="45720" marR="4572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r>
              <a:tr h="606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r>
              <a:tr h="665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r>
              <a:tr h="6048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r>
              <a:tr h="5762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1" i="1" u="sng" strike="noStrike" cap="none" normalizeH="0" baseline="0" dirty="0" smtClean="0">
                        <a:ln>
                          <a:noFill/>
                        </a:ln>
                        <a:solidFill>
                          <a:schemeClr val="tx1"/>
                        </a:solidFill>
                        <a:effectLst/>
                        <a:latin typeface="Arial Black" pitchFamily="34"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r>
              <a:tr h="604838">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45720" marR="4572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bg2"/>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bg2"/>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bg2"/>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bg2"/>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bg2"/>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dirty="0" smtClean="0">
                        <a:ln>
                          <a:noFill/>
                        </a:ln>
                        <a:solidFill>
                          <a:schemeClr val="bg2"/>
                        </a:solidFill>
                        <a:effectLst/>
                        <a:latin typeface="Arial" charset="0"/>
                      </a:endParaRPr>
                    </a:p>
                  </a:txBody>
                  <a:tcPr marL="45720" marR="4572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gradFill>
                      <a:gsLst>
                        <a:gs pos="0">
                          <a:srgbClr val="8488C4"/>
                        </a:gs>
                        <a:gs pos="53000">
                          <a:srgbClr val="D4DEFF"/>
                        </a:gs>
                        <a:gs pos="83000">
                          <a:srgbClr val="D4DEFF"/>
                        </a:gs>
                        <a:gs pos="100000">
                          <a:srgbClr val="96AB94"/>
                        </a:gs>
                      </a:gsLst>
                      <a:lin ang="5400000" scaled="0"/>
                    </a:gradFill>
                  </a:tcPr>
                </a:tc>
              </a:tr>
            </a:tbl>
          </a:graphicData>
        </a:graphic>
      </p:graphicFrame>
      <p:sp>
        <p:nvSpPr>
          <p:cNvPr id="13374" name="15 Marcador de fecha"/>
          <p:cNvSpPr>
            <a:spLocks noGrp="1"/>
          </p:cNvSpPr>
          <p:nvPr>
            <p:ph type="dt" sz="half" idx="10"/>
          </p:nvPr>
        </p:nvSpPr>
        <p:spPr bwMode="auto">
          <a:xfrm>
            <a:off x="5580063" y="3068638"/>
            <a:ext cx="1008062" cy="241300"/>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EAF3CFBA-47C9-4ADD-8396-E2338391A394}" type="datetime1">
              <a:rPr lang="es-ES" smtClean="0">
                <a:solidFill>
                  <a:schemeClr val="tx1"/>
                </a:solidFill>
                <a:latin typeface="Arial Black" pitchFamily="34" charset="0"/>
              </a:rPr>
              <a:pPr algn="ctr" fontAlgn="base">
                <a:spcBef>
                  <a:spcPct val="0"/>
                </a:spcBef>
                <a:spcAft>
                  <a:spcPct val="0"/>
                </a:spcAft>
              </a:pPr>
              <a:t>17/01/2012</a:t>
            </a:fld>
            <a:endParaRPr lang="en-US" dirty="0" smtClean="0">
              <a:solidFill>
                <a:schemeClr val="tx1"/>
              </a:solidFill>
              <a:latin typeface="Arial Black" pitchFamily="34" charset="0"/>
            </a:endParaRPr>
          </a:p>
        </p:txBody>
      </p:sp>
      <p:sp>
        <p:nvSpPr>
          <p:cNvPr id="13375" name="AutoShape 12"/>
          <p:cNvSpPr>
            <a:spLocks noChangeArrowheads="1"/>
          </p:cNvSpPr>
          <p:nvPr/>
        </p:nvSpPr>
        <p:spPr bwMode="auto">
          <a:xfrm>
            <a:off x="5867400" y="5500688"/>
            <a:ext cx="2990850" cy="428625"/>
          </a:xfrm>
          <a:prstGeom prst="flowChartProcess">
            <a:avLst/>
          </a:prstGeom>
          <a:solidFill>
            <a:srgbClr val="FF00FF"/>
          </a:solidFill>
          <a:ln w="9525">
            <a:noFill/>
            <a:miter lim="800000"/>
            <a:headEnd/>
            <a:tailEnd/>
          </a:ln>
          <a:effectLst>
            <a:prstShdw prst="shdw17" dist="17961" dir="2700000">
              <a:srgbClr val="990099"/>
            </a:prstShdw>
          </a:effectLst>
        </p:spPr>
        <p:txBody>
          <a:bodyPr wrap="none" anchor="ctr"/>
          <a:lstStyle/>
          <a:p>
            <a:pPr algn="ctr"/>
            <a:r>
              <a:rPr kumimoji="1" lang="es-ES" sz="1400" b="1">
                <a:latin typeface="Constantia" pitchFamily="18" charset="0"/>
              </a:rPr>
              <a:t>ACTIVIDAD  EN CASA</a:t>
            </a:r>
          </a:p>
        </p:txBody>
      </p:sp>
      <p:sp>
        <p:nvSpPr>
          <p:cNvPr id="13376" name="Text Box 15"/>
          <p:cNvSpPr txBox="1">
            <a:spLocks noChangeArrowheads="1"/>
          </p:cNvSpPr>
          <p:nvPr/>
        </p:nvSpPr>
        <p:spPr bwMode="auto">
          <a:xfrm>
            <a:off x="4286250" y="6143625"/>
            <a:ext cx="490538" cy="304800"/>
          </a:xfrm>
          <a:prstGeom prst="rect">
            <a:avLst/>
          </a:prstGeom>
          <a:noFill/>
          <a:ln w="9525">
            <a:noFill/>
            <a:miter lim="800000"/>
            <a:headEnd/>
            <a:tailEnd/>
          </a:ln>
        </p:spPr>
        <p:txBody>
          <a:bodyPr wrap="none">
            <a:spAutoFit/>
          </a:bodyPr>
          <a:lstStyle/>
          <a:p>
            <a:r>
              <a:rPr kumimoji="1" lang="es-ES" sz="1400" b="1">
                <a:latin typeface="Constantia" pitchFamily="18" charset="0"/>
              </a:rPr>
              <a:t>Abr</a:t>
            </a:r>
          </a:p>
        </p:txBody>
      </p:sp>
      <p:sp>
        <p:nvSpPr>
          <p:cNvPr id="13377" name="Text Box 16"/>
          <p:cNvSpPr txBox="1">
            <a:spLocks noChangeArrowheads="1"/>
          </p:cNvSpPr>
          <p:nvPr/>
        </p:nvSpPr>
        <p:spPr bwMode="auto">
          <a:xfrm>
            <a:off x="3857625" y="6143625"/>
            <a:ext cx="500063" cy="276225"/>
          </a:xfrm>
          <a:prstGeom prst="rect">
            <a:avLst/>
          </a:prstGeom>
          <a:noFill/>
          <a:ln w="9525">
            <a:noFill/>
            <a:miter lim="800000"/>
            <a:headEnd/>
            <a:tailEnd/>
          </a:ln>
        </p:spPr>
        <p:txBody>
          <a:bodyPr>
            <a:spAutoFit/>
          </a:bodyPr>
          <a:lstStyle/>
          <a:p>
            <a:r>
              <a:rPr kumimoji="1" lang="es-ES" sz="1200" b="1">
                <a:latin typeface="Constantia" pitchFamily="18" charset="0"/>
              </a:rPr>
              <a:t>Mar</a:t>
            </a:r>
          </a:p>
        </p:txBody>
      </p:sp>
      <p:sp>
        <p:nvSpPr>
          <p:cNvPr id="5137" name="AutoShape 17"/>
          <p:cNvSpPr>
            <a:spLocks noChangeArrowheads="1"/>
          </p:cNvSpPr>
          <p:nvPr/>
        </p:nvSpPr>
        <p:spPr bwMode="auto">
          <a:xfrm>
            <a:off x="3071813" y="6000750"/>
            <a:ext cx="6072187" cy="142875"/>
          </a:xfrm>
          <a:prstGeom prst="rightArrow">
            <a:avLst>
              <a:gd name="adj1" fmla="val 36602"/>
              <a:gd name="adj2" fmla="val 132027"/>
            </a:avLst>
          </a:prstGeom>
          <a:gradFill rotWithShape="0">
            <a:gsLst>
              <a:gs pos="0">
                <a:schemeClr val="accent1"/>
              </a:gs>
              <a:gs pos="100000">
                <a:schemeClr val="accent2"/>
              </a:gs>
            </a:gsLst>
            <a:lin ang="0" scaled="1"/>
          </a:gra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endParaRPr kumimoji="1" lang="es-ES" sz="1000" dirty="0">
              <a:latin typeface="Times New Roman" pitchFamily="18" charset="0"/>
            </a:endParaRPr>
          </a:p>
        </p:txBody>
      </p:sp>
      <p:sp>
        <p:nvSpPr>
          <p:cNvPr id="13379" name="Text Box 20"/>
          <p:cNvSpPr txBox="1">
            <a:spLocks noChangeArrowheads="1"/>
          </p:cNvSpPr>
          <p:nvPr/>
        </p:nvSpPr>
        <p:spPr bwMode="auto">
          <a:xfrm>
            <a:off x="3429000" y="6143625"/>
            <a:ext cx="500063" cy="307975"/>
          </a:xfrm>
          <a:prstGeom prst="rect">
            <a:avLst/>
          </a:prstGeom>
          <a:noFill/>
          <a:ln w="9525">
            <a:noFill/>
            <a:miter lim="800000"/>
            <a:headEnd/>
            <a:tailEnd/>
          </a:ln>
        </p:spPr>
        <p:txBody>
          <a:bodyPr>
            <a:spAutoFit/>
          </a:bodyPr>
          <a:lstStyle/>
          <a:p>
            <a:r>
              <a:rPr kumimoji="1" lang="es-ES" sz="1400" b="1">
                <a:latin typeface="Constantia" pitchFamily="18" charset="0"/>
              </a:rPr>
              <a:t>Feb</a:t>
            </a:r>
          </a:p>
        </p:txBody>
      </p:sp>
      <p:sp>
        <p:nvSpPr>
          <p:cNvPr id="13380" name="Text Box 21"/>
          <p:cNvSpPr txBox="1">
            <a:spLocks noChangeArrowheads="1"/>
          </p:cNvSpPr>
          <p:nvPr/>
        </p:nvSpPr>
        <p:spPr bwMode="auto">
          <a:xfrm>
            <a:off x="3000375" y="6143625"/>
            <a:ext cx="509588" cy="304800"/>
          </a:xfrm>
          <a:prstGeom prst="rect">
            <a:avLst/>
          </a:prstGeom>
          <a:noFill/>
          <a:ln w="9525">
            <a:noFill/>
            <a:miter lim="800000"/>
            <a:headEnd/>
            <a:tailEnd/>
          </a:ln>
        </p:spPr>
        <p:txBody>
          <a:bodyPr wrap="none">
            <a:spAutoFit/>
          </a:bodyPr>
          <a:lstStyle/>
          <a:p>
            <a:r>
              <a:rPr kumimoji="1" lang="es-ES" sz="1400" b="1">
                <a:latin typeface="Constantia" pitchFamily="18" charset="0"/>
              </a:rPr>
              <a:t>Ene</a:t>
            </a:r>
          </a:p>
        </p:txBody>
      </p:sp>
      <p:sp>
        <p:nvSpPr>
          <p:cNvPr id="13381" name="Rectangle 100"/>
          <p:cNvSpPr>
            <a:spLocks noChangeArrowheads="1"/>
          </p:cNvSpPr>
          <p:nvPr/>
        </p:nvSpPr>
        <p:spPr bwMode="auto">
          <a:xfrm>
            <a:off x="3348038" y="4292600"/>
            <a:ext cx="2808287" cy="144463"/>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kumimoji="1" lang="es-PA" sz="1200" b="1">
                <a:solidFill>
                  <a:schemeClr val="bg1"/>
                </a:solidFill>
                <a:latin typeface="Constantia" pitchFamily="18" charset="0"/>
              </a:rPr>
              <a:t>DIA</a:t>
            </a:r>
          </a:p>
        </p:txBody>
      </p:sp>
      <p:sp>
        <p:nvSpPr>
          <p:cNvPr id="13382" name="AutoShape 101"/>
          <p:cNvSpPr>
            <a:spLocks noChangeArrowheads="1"/>
          </p:cNvSpPr>
          <p:nvPr/>
        </p:nvSpPr>
        <p:spPr bwMode="auto">
          <a:xfrm>
            <a:off x="6011863" y="4076700"/>
            <a:ext cx="533400" cy="574675"/>
          </a:xfrm>
          <a:prstGeom prst="irregularSeal1">
            <a:avLst/>
          </a:prstGeom>
          <a:solidFill>
            <a:schemeClr val="accent1"/>
          </a:solidFill>
          <a:ln w="12700" cap="sq">
            <a:solidFill>
              <a:schemeClr val="tx1"/>
            </a:solidFill>
            <a:miter lim="800000"/>
            <a:headEnd type="none" w="sm" len="sm"/>
            <a:tailEnd type="none" w="sm" len="sm"/>
          </a:ln>
        </p:spPr>
        <p:txBody>
          <a:bodyPr wrap="none" anchor="ctr"/>
          <a:lstStyle/>
          <a:p>
            <a:pPr algn="ctr"/>
            <a:endParaRPr kumimoji="1" lang="es-ES" sz="1200" b="1">
              <a:latin typeface="Constantia" pitchFamily="18" charset="0"/>
            </a:endParaRPr>
          </a:p>
        </p:txBody>
      </p:sp>
      <p:sp>
        <p:nvSpPr>
          <p:cNvPr id="13383" name="Text Box 15"/>
          <p:cNvSpPr txBox="1">
            <a:spLocks noChangeArrowheads="1"/>
          </p:cNvSpPr>
          <p:nvPr/>
        </p:nvSpPr>
        <p:spPr bwMode="auto">
          <a:xfrm>
            <a:off x="6000750" y="6143625"/>
            <a:ext cx="531813" cy="307975"/>
          </a:xfrm>
          <a:prstGeom prst="rect">
            <a:avLst/>
          </a:prstGeom>
          <a:noFill/>
          <a:ln w="9525">
            <a:noFill/>
            <a:miter lim="800000"/>
            <a:headEnd/>
            <a:tailEnd/>
          </a:ln>
        </p:spPr>
        <p:txBody>
          <a:bodyPr wrap="none">
            <a:spAutoFit/>
          </a:bodyPr>
          <a:lstStyle/>
          <a:p>
            <a:r>
              <a:rPr kumimoji="1" lang="es-ES" sz="1400" b="1">
                <a:latin typeface="Constantia" pitchFamily="18" charset="0"/>
              </a:rPr>
              <a:t>Ago</a:t>
            </a:r>
          </a:p>
        </p:txBody>
      </p:sp>
      <p:sp>
        <p:nvSpPr>
          <p:cNvPr id="13384" name="Text Box 15"/>
          <p:cNvSpPr txBox="1">
            <a:spLocks noChangeArrowheads="1"/>
          </p:cNvSpPr>
          <p:nvPr/>
        </p:nvSpPr>
        <p:spPr bwMode="auto">
          <a:xfrm>
            <a:off x="5214938" y="6143625"/>
            <a:ext cx="501650" cy="307975"/>
          </a:xfrm>
          <a:prstGeom prst="rect">
            <a:avLst/>
          </a:prstGeom>
          <a:noFill/>
          <a:ln w="9525">
            <a:noFill/>
            <a:miter lim="800000"/>
            <a:headEnd/>
            <a:tailEnd/>
          </a:ln>
        </p:spPr>
        <p:txBody>
          <a:bodyPr wrap="none">
            <a:spAutoFit/>
          </a:bodyPr>
          <a:lstStyle/>
          <a:p>
            <a:r>
              <a:rPr kumimoji="1" lang="es-ES" sz="1400" b="1">
                <a:latin typeface="Constantia" pitchFamily="18" charset="0"/>
              </a:rPr>
              <a:t>Jun</a:t>
            </a:r>
          </a:p>
        </p:txBody>
      </p:sp>
      <p:sp>
        <p:nvSpPr>
          <p:cNvPr id="13385" name="Text Box 15"/>
          <p:cNvSpPr txBox="1">
            <a:spLocks noChangeArrowheads="1"/>
          </p:cNvSpPr>
          <p:nvPr/>
        </p:nvSpPr>
        <p:spPr bwMode="auto">
          <a:xfrm>
            <a:off x="4714875" y="6143625"/>
            <a:ext cx="531813" cy="307975"/>
          </a:xfrm>
          <a:prstGeom prst="rect">
            <a:avLst/>
          </a:prstGeom>
          <a:noFill/>
          <a:ln w="9525">
            <a:noFill/>
            <a:miter lim="800000"/>
            <a:headEnd/>
            <a:tailEnd/>
          </a:ln>
        </p:spPr>
        <p:txBody>
          <a:bodyPr wrap="none">
            <a:spAutoFit/>
          </a:bodyPr>
          <a:lstStyle/>
          <a:p>
            <a:r>
              <a:rPr kumimoji="1" lang="es-ES" sz="1400" b="1">
                <a:latin typeface="Constantia" pitchFamily="18" charset="0"/>
              </a:rPr>
              <a:t>May</a:t>
            </a:r>
          </a:p>
        </p:txBody>
      </p:sp>
      <p:sp>
        <p:nvSpPr>
          <p:cNvPr id="13386" name="Text Box 15"/>
          <p:cNvSpPr txBox="1">
            <a:spLocks noChangeArrowheads="1"/>
          </p:cNvSpPr>
          <p:nvPr/>
        </p:nvSpPr>
        <p:spPr bwMode="auto">
          <a:xfrm>
            <a:off x="5643563" y="6143625"/>
            <a:ext cx="442912" cy="307975"/>
          </a:xfrm>
          <a:prstGeom prst="rect">
            <a:avLst/>
          </a:prstGeom>
          <a:noFill/>
          <a:ln w="9525">
            <a:noFill/>
            <a:miter lim="800000"/>
            <a:headEnd/>
            <a:tailEnd/>
          </a:ln>
        </p:spPr>
        <p:txBody>
          <a:bodyPr wrap="none">
            <a:spAutoFit/>
          </a:bodyPr>
          <a:lstStyle/>
          <a:p>
            <a:r>
              <a:rPr kumimoji="1" lang="es-ES" sz="1400" b="1">
                <a:latin typeface="Constantia" pitchFamily="18" charset="0"/>
              </a:rPr>
              <a:t>Jul</a:t>
            </a:r>
          </a:p>
        </p:txBody>
      </p:sp>
      <p:sp>
        <p:nvSpPr>
          <p:cNvPr id="13387" name="Text Box 15"/>
          <p:cNvSpPr txBox="1">
            <a:spLocks noChangeArrowheads="1"/>
          </p:cNvSpPr>
          <p:nvPr/>
        </p:nvSpPr>
        <p:spPr bwMode="auto">
          <a:xfrm>
            <a:off x="6500813" y="6143625"/>
            <a:ext cx="531812" cy="307975"/>
          </a:xfrm>
          <a:prstGeom prst="rect">
            <a:avLst/>
          </a:prstGeom>
          <a:noFill/>
          <a:ln w="9525">
            <a:noFill/>
            <a:miter lim="800000"/>
            <a:headEnd/>
            <a:tailEnd/>
          </a:ln>
        </p:spPr>
        <p:txBody>
          <a:bodyPr>
            <a:spAutoFit/>
          </a:bodyPr>
          <a:lstStyle/>
          <a:p>
            <a:r>
              <a:rPr kumimoji="1" lang="es-ES" sz="1400" b="1">
                <a:latin typeface="Constantia" pitchFamily="18" charset="0"/>
              </a:rPr>
              <a:t>Sep</a:t>
            </a:r>
          </a:p>
        </p:txBody>
      </p:sp>
      <p:sp>
        <p:nvSpPr>
          <p:cNvPr id="13388" name="Text Box 15"/>
          <p:cNvSpPr txBox="1">
            <a:spLocks noChangeArrowheads="1"/>
          </p:cNvSpPr>
          <p:nvPr/>
        </p:nvSpPr>
        <p:spPr bwMode="auto">
          <a:xfrm>
            <a:off x="7000875" y="6143625"/>
            <a:ext cx="482600" cy="307975"/>
          </a:xfrm>
          <a:prstGeom prst="rect">
            <a:avLst/>
          </a:prstGeom>
          <a:noFill/>
          <a:ln w="9525">
            <a:noFill/>
            <a:miter lim="800000"/>
            <a:headEnd/>
            <a:tailEnd/>
          </a:ln>
        </p:spPr>
        <p:txBody>
          <a:bodyPr wrap="none">
            <a:spAutoFit/>
          </a:bodyPr>
          <a:lstStyle/>
          <a:p>
            <a:r>
              <a:rPr kumimoji="1" lang="es-ES" sz="1400" b="1">
                <a:latin typeface="Constantia" pitchFamily="18" charset="0"/>
              </a:rPr>
              <a:t>Oct</a:t>
            </a:r>
          </a:p>
        </p:txBody>
      </p:sp>
      <p:sp>
        <p:nvSpPr>
          <p:cNvPr id="13389" name="Text Box 15"/>
          <p:cNvSpPr txBox="1">
            <a:spLocks noChangeArrowheads="1"/>
          </p:cNvSpPr>
          <p:nvPr/>
        </p:nvSpPr>
        <p:spPr bwMode="auto">
          <a:xfrm>
            <a:off x="7429500" y="6143625"/>
            <a:ext cx="522288" cy="307975"/>
          </a:xfrm>
          <a:prstGeom prst="rect">
            <a:avLst/>
          </a:prstGeom>
          <a:noFill/>
          <a:ln w="9525">
            <a:noFill/>
            <a:miter lim="800000"/>
            <a:headEnd/>
            <a:tailEnd/>
          </a:ln>
        </p:spPr>
        <p:txBody>
          <a:bodyPr wrap="none">
            <a:spAutoFit/>
          </a:bodyPr>
          <a:lstStyle/>
          <a:p>
            <a:r>
              <a:rPr kumimoji="1" lang="es-ES" sz="1400" b="1">
                <a:latin typeface="Constantia" pitchFamily="18" charset="0"/>
              </a:rPr>
              <a:t>Nov</a:t>
            </a:r>
          </a:p>
        </p:txBody>
      </p:sp>
      <p:sp>
        <p:nvSpPr>
          <p:cNvPr id="13390" name="Text Box 15"/>
          <p:cNvSpPr txBox="1">
            <a:spLocks noChangeArrowheads="1"/>
          </p:cNvSpPr>
          <p:nvPr/>
        </p:nvSpPr>
        <p:spPr bwMode="auto">
          <a:xfrm>
            <a:off x="7858125" y="6143625"/>
            <a:ext cx="512763" cy="307975"/>
          </a:xfrm>
          <a:prstGeom prst="rect">
            <a:avLst/>
          </a:prstGeom>
          <a:noFill/>
          <a:ln w="9525">
            <a:noFill/>
            <a:miter lim="800000"/>
            <a:headEnd/>
            <a:tailEnd/>
          </a:ln>
        </p:spPr>
        <p:txBody>
          <a:bodyPr wrap="none">
            <a:spAutoFit/>
          </a:bodyPr>
          <a:lstStyle/>
          <a:p>
            <a:r>
              <a:rPr kumimoji="1" lang="es-ES" sz="1400" b="1">
                <a:latin typeface="Constantia" pitchFamily="18" charset="0"/>
              </a:rPr>
              <a:t>Dic.</a:t>
            </a:r>
          </a:p>
        </p:txBody>
      </p:sp>
      <p:sp>
        <p:nvSpPr>
          <p:cNvPr id="13391" name="AutoShape 12"/>
          <p:cNvSpPr>
            <a:spLocks noChangeArrowheads="1"/>
          </p:cNvSpPr>
          <p:nvPr/>
        </p:nvSpPr>
        <p:spPr bwMode="auto">
          <a:xfrm>
            <a:off x="3071813" y="5500688"/>
            <a:ext cx="2643187" cy="428625"/>
          </a:xfrm>
          <a:prstGeom prst="flowChartProcess">
            <a:avLst/>
          </a:prstGeom>
          <a:solidFill>
            <a:srgbClr val="FF00FF"/>
          </a:solidFill>
          <a:ln w="9525">
            <a:noFill/>
            <a:miter lim="800000"/>
            <a:headEnd/>
            <a:tailEnd/>
          </a:ln>
          <a:effectLst>
            <a:prstShdw prst="shdw17" dist="17961" dir="2700000">
              <a:srgbClr val="990099"/>
            </a:prstShdw>
          </a:effectLst>
        </p:spPr>
        <p:txBody>
          <a:bodyPr wrap="none" anchor="ctr"/>
          <a:lstStyle/>
          <a:p>
            <a:pPr algn="ctr"/>
            <a:r>
              <a:rPr kumimoji="1" lang="es-ES" sz="1400" b="1" dirty="0" smtClean="0">
                <a:latin typeface="Constantia" pitchFamily="18" charset="0"/>
              </a:rPr>
              <a:t>TOPOLOGIAS </a:t>
            </a:r>
            <a:endParaRPr kumimoji="1" lang="es-ES" sz="1400" b="1" dirty="0">
              <a:latin typeface="Constantia" pitchFamily="18" charset="0"/>
            </a:endParaRPr>
          </a:p>
        </p:txBody>
      </p:sp>
      <p:pic>
        <p:nvPicPr>
          <p:cNvPr id="13392" name="Imagen 10" descr="Escudo de Taboga"/>
          <p:cNvPicPr>
            <a:picLocks noChangeAspect="1" noChangeArrowheads="1"/>
          </p:cNvPicPr>
          <p:nvPr/>
        </p:nvPicPr>
        <p:blipFill>
          <a:blip r:embed="rId3" cstate="print"/>
          <a:srcRect/>
          <a:stretch>
            <a:fillRect/>
          </a:stretch>
        </p:blipFill>
        <p:spPr bwMode="auto">
          <a:xfrm>
            <a:off x="3132138" y="765175"/>
            <a:ext cx="688975" cy="795338"/>
          </a:xfrm>
          <a:prstGeom prst="rect">
            <a:avLst/>
          </a:prstGeom>
          <a:noFill/>
          <a:ln w="9525">
            <a:noFill/>
            <a:miter lim="800000"/>
            <a:headEnd/>
            <a:tailEnd/>
          </a:ln>
        </p:spPr>
      </p:pic>
      <p:pic>
        <p:nvPicPr>
          <p:cNvPr id="13393" name="Imagen 13" descr="Bandera de Taboga"/>
          <p:cNvPicPr>
            <a:picLocks noChangeAspect="1" noChangeArrowheads="1"/>
          </p:cNvPicPr>
          <p:nvPr/>
        </p:nvPicPr>
        <p:blipFill>
          <a:blip r:embed="rId4" cstate="print"/>
          <a:srcRect/>
          <a:stretch>
            <a:fillRect/>
          </a:stretch>
        </p:blipFill>
        <p:spPr bwMode="auto">
          <a:xfrm>
            <a:off x="8243888" y="981075"/>
            <a:ext cx="688975" cy="511175"/>
          </a:xfrm>
          <a:prstGeom prst="can">
            <a:avLst/>
          </a:prstGeom>
          <a:noFill/>
          <a:ln w="9525">
            <a:noFill/>
            <a:miter lim="800000"/>
            <a:headEnd/>
            <a:tailEnd/>
          </a:ln>
        </p:spPr>
      </p:pic>
    </p:spTree>
  </p:cSld>
  <p:clrMapOvr>
    <a:masterClrMapping/>
  </p:clrMapOvr>
  <p:transition spd="med" advTm="60000">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5" descr="http://upload.wikimedia.org/wikipedia/commons/thumb/3/3e/Balanceamento_de_carga_%28NAT%29.jpg/220px-Balanceamento_de_carga_%28NAT%29.jpg"/>
          <p:cNvPicPr>
            <a:picLocks noChangeAspect="1" noChangeArrowheads="1"/>
          </p:cNvPicPr>
          <p:nvPr/>
        </p:nvPicPr>
        <p:blipFill>
          <a:blip r:embed="rId2" cstate="print"/>
          <a:srcRect/>
          <a:stretch>
            <a:fillRect/>
          </a:stretch>
        </p:blipFill>
        <p:spPr bwMode="auto">
          <a:xfrm>
            <a:off x="1633470" y="1844824"/>
            <a:ext cx="4738730" cy="3168352"/>
          </a:xfrm>
          <a:prstGeom prst="rect">
            <a:avLst/>
          </a:prstGeom>
          <a:noFill/>
          <a:ln w="9525">
            <a:noFill/>
            <a:miter lim="800000"/>
            <a:headEnd/>
            <a:tailEnd/>
          </a:ln>
        </p:spPr>
      </p:pic>
      <p:sp>
        <p:nvSpPr>
          <p:cNvPr id="4" name="Rectangle 1027"/>
          <p:cNvSpPr txBox="1">
            <a:spLocks noChangeArrowheads="1"/>
          </p:cNvSpPr>
          <p:nvPr/>
        </p:nvSpPr>
        <p:spPr bwMode="auto">
          <a:xfrm>
            <a:off x="251521" y="0"/>
            <a:ext cx="4248472" cy="648370"/>
          </a:xfrm>
          <a:prstGeom prst="rect">
            <a:avLst/>
          </a:prstGeom>
          <a:noFill/>
          <a:ln w="9525">
            <a:noFill/>
            <a:miter lim="800000"/>
            <a:headEnd/>
            <a:tailEnd/>
          </a:ln>
        </p:spPr>
        <p:txBody>
          <a:bodyPr lIns="92075" tIns="46038" rIns="92075" bIns="46038"/>
          <a:lstStyle/>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cs typeface="Arial" pitchFamily="34" charset="0"/>
              </a:rPr>
              <a:t>UTILIZACI</a:t>
            </a:r>
            <a:r>
              <a:rPr lang="es-MX" sz="2800" kern="0" dirty="0" smtClean="0">
                <a:effectLst>
                  <a:outerShdw blurRad="38100" dist="38100" dir="2700000" algn="tl">
                    <a:srgbClr val="FFFFFF"/>
                  </a:outerShdw>
                </a:effectLst>
                <a:cs typeface="Arial" pitchFamily="34" charset="0"/>
              </a:rPr>
              <a:t>ó</a:t>
            </a:r>
            <a:r>
              <a:rPr lang="es-MX" sz="2400" kern="0" dirty="0" smtClean="0">
                <a:effectLst>
                  <a:outerShdw blurRad="38100" dist="38100" dir="2700000" algn="tl">
                    <a:srgbClr val="FFFFFF"/>
                  </a:outerShdw>
                </a:effectLst>
                <a:cs typeface="Arial" pitchFamily="34" charset="0"/>
              </a:rPr>
              <a:t>N: </a:t>
            </a:r>
            <a:endParaRPr lang="es-MX" sz="2400" kern="0" dirty="0">
              <a:effectLst>
                <a:outerShdw blurRad="38100" dist="38100" dir="2700000" algn="tl">
                  <a:srgbClr val="FFFFFF"/>
                </a:outerShdw>
              </a:effectLst>
              <a:cs typeface="Arial" pitchFamily="34"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mn-lt"/>
            </a:endParaRPr>
          </a:p>
          <a:p>
            <a:pPr marL="990600" lvl="1" indent="-533400" fontAlgn="auto">
              <a:spcBef>
                <a:spcPct val="20000"/>
              </a:spcBef>
              <a:spcAft>
                <a:spcPts val="0"/>
              </a:spcAft>
              <a:buClr>
                <a:srgbClr val="FF0000"/>
              </a:buClr>
              <a:buSzPct val="65000"/>
              <a:defRPr/>
            </a:pPr>
            <a:endParaRPr lang="es-MX" sz="2000" kern="0" dirty="0">
              <a:effectLst>
                <a:outerShdw blurRad="38100" dist="38100" dir="2700000" algn="tl">
                  <a:srgbClr val="FFFFFF"/>
                </a:outerShdw>
              </a:effectLst>
              <a:latin typeface="+mn-lt"/>
            </a:endParaRPr>
          </a:p>
        </p:txBody>
      </p:sp>
      <p:sp>
        <p:nvSpPr>
          <p:cNvPr id="3" name="2 Rectángulo"/>
          <p:cNvSpPr/>
          <p:nvPr/>
        </p:nvSpPr>
        <p:spPr>
          <a:xfrm>
            <a:off x="251520" y="476672"/>
            <a:ext cx="7920880" cy="6186309"/>
          </a:xfrm>
          <a:prstGeom prst="rect">
            <a:avLst/>
          </a:prstGeom>
        </p:spPr>
        <p:txBody>
          <a:bodyPr wrap="square">
            <a:spAutoFit/>
          </a:bodyPr>
          <a:lstStyle/>
          <a:p>
            <a:pPr algn="just"/>
            <a:r>
              <a:rPr lang="es-ES" sz="1200" b="1" dirty="0" smtClean="0">
                <a:latin typeface="Arial" pitchFamily="34" charset="0"/>
                <a:cs typeface="Arial" pitchFamily="34" charset="0"/>
              </a:rPr>
              <a:t>En informatica, un analizador de paquetes es un programa de captura de las tramas de una red de computadoras. Es algo común que, por topologias de redes y necesidad material, el medio de transmisión ( cable coaxial, tranzado, fibra optica, etc..) sea compartido por varias computadoras y dispositivos de red, lo que hace posible que un ordenador capture las tramas de información no destinadas a él. Para conseguir esto el analizador pone la tarjeta de red o incorporada  en un estado conocido como “ modo promiscuo” en el cual en su capa de enlace de datos no son descartadas las tramas no destinadas a la dirección de su PCs (marca) de la tarjeta; de esta manera se puede capturar (</a:t>
            </a:r>
            <a:r>
              <a:rPr lang="es-ES" sz="1200" b="1" i="1" dirty="0" smtClean="0">
                <a:latin typeface="Arial" pitchFamily="34" charset="0"/>
                <a:cs typeface="Arial" pitchFamily="34" charset="0"/>
              </a:rPr>
              <a:t>sniff</a:t>
            </a:r>
            <a:r>
              <a:rPr lang="es-ES" sz="1200" b="1" dirty="0" smtClean="0">
                <a:latin typeface="Arial" pitchFamily="34" charset="0"/>
                <a:cs typeface="Arial" pitchFamily="34" charset="0"/>
              </a:rPr>
              <a:t>, "olfatear") todo el tráfico que viaja por la red. Los analizadores de paquetes tienen diversos usos, como monitorear redes para detectar y analizar fallos, o para realizar </a:t>
            </a:r>
            <a:r>
              <a:rPr lang="es-ES" sz="1200" b="1" i="1" u="sng" dirty="0" smtClean="0">
                <a:latin typeface="Arial" pitchFamily="34" charset="0"/>
                <a:cs typeface="Arial" pitchFamily="34" charset="0"/>
              </a:rPr>
              <a:t>ingenieria inversa </a:t>
            </a:r>
            <a:r>
              <a:rPr lang="es-ES" sz="1200" b="1" dirty="0" smtClean="0">
                <a:latin typeface="Arial" pitchFamily="34" charset="0"/>
                <a:cs typeface="Arial" pitchFamily="34" charset="0"/>
              </a:rPr>
              <a:t>en protocolos de red. También es habitual su uso para fines maliciosos, como robar contraseñas, interceptar correos electrónicos, espiar conversaciones de chat, etc. </a:t>
            </a:r>
          </a:p>
          <a:p>
            <a:pPr algn="just"/>
            <a:endParaRPr lang="es-ES" sz="1200" b="1" dirty="0" smtClean="0">
              <a:latin typeface="Arial" pitchFamily="34" charset="0"/>
              <a:cs typeface="Arial" pitchFamily="34" charset="0"/>
            </a:endParaRPr>
          </a:p>
          <a:p>
            <a:pPr algn="just"/>
            <a:r>
              <a:rPr lang="es-ES" sz="1200" b="1" dirty="0" smtClean="0">
                <a:latin typeface="Arial" pitchFamily="34" charset="0"/>
                <a:cs typeface="Arial" pitchFamily="34" charset="0"/>
              </a:rPr>
              <a:t>Es importante remarcar el hecho de que los analizadores sólo tienen efecto en redes que comparten el medio de transmisión como en redes sobre cable coaxial, trenzados o redes </a:t>
            </a:r>
            <a:r>
              <a:rPr lang="es-ES" sz="1200" b="1" u="sng" dirty="0" smtClean="0">
                <a:latin typeface="Arial" pitchFamily="34" charset="0"/>
                <a:cs typeface="Arial" pitchFamily="34" charset="0"/>
              </a:rPr>
              <a:t>Wi-fi.</a:t>
            </a:r>
            <a:r>
              <a:rPr lang="es-ES" sz="1200" b="1" dirty="0" smtClean="0">
                <a:latin typeface="Arial" pitchFamily="34" charset="0"/>
                <a:cs typeface="Arial" pitchFamily="34" charset="0"/>
              </a:rPr>
              <a:t> </a:t>
            </a:r>
          </a:p>
          <a:p>
            <a:pPr algn="just"/>
            <a:endParaRPr lang="es-ES" sz="1200" b="1" dirty="0" smtClean="0">
              <a:latin typeface="Arial" pitchFamily="34" charset="0"/>
              <a:cs typeface="Arial" pitchFamily="34" charset="0"/>
            </a:endParaRPr>
          </a:p>
          <a:p>
            <a:pPr algn="just"/>
            <a:r>
              <a:rPr lang="es-ES" sz="1200" b="1" dirty="0" smtClean="0">
                <a:latin typeface="Arial" pitchFamily="34" charset="0"/>
                <a:cs typeface="Arial" pitchFamily="34" charset="0"/>
              </a:rPr>
              <a:t>El uso de conmutadores en lugar de concentradores incrementa la seguridad de la red ya que limita el uso de analizadores al dirigirse las tramas únicamente a sus correspondientes destinatarios.</a:t>
            </a:r>
          </a:p>
          <a:p>
            <a:pPr algn="just"/>
            <a:endParaRPr lang="es-ES" sz="1200" b="1" dirty="0" smtClean="0">
              <a:latin typeface="Arial" pitchFamily="34" charset="0"/>
              <a:cs typeface="Arial" pitchFamily="34" charset="0"/>
            </a:endParaRPr>
          </a:p>
          <a:p>
            <a:pPr lvl="0" algn="just"/>
            <a:r>
              <a:rPr lang="es-ES" sz="1200" b="1" dirty="0" smtClean="0">
                <a:latin typeface="Arial" pitchFamily="34" charset="0"/>
                <a:cs typeface="Arial" pitchFamily="34" charset="0"/>
              </a:rPr>
              <a:t>Captura automática de contraseñas enviadas en claro y nombres de usuario de la red. Esta capacidad es utilizada en muchas ocasiones por </a:t>
            </a:r>
            <a:r>
              <a:rPr lang="es-ES" sz="1200" b="1" i="1" dirty="0" smtClean="0">
                <a:latin typeface="Arial" pitchFamily="34" charset="0"/>
                <a:cs typeface="Arial" pitchFamily="34" charset="0"/>
              </a:rPr>
              <a:t>crackers</a:t>
            </a:r>
            <a:r>
              <a:rPr lang="es-ES" sz="1200" b="1" dirty="0" smtClean="0">
                <a:latin typeface="Arial" pitchFamily="34" charset="0"/>
                <a:cs typeface="Arial" pitchFamily="34" charset="0"/>
              </a:rPr>
              <a:t> para atacar sistemas a </a:t>
            </a:r>
            <a:r>
              <a:rPr lang="es-ES" sz="1200" b="1" i="1" dirty="0" smtClean="0">
                <a:latin typeface="Arial" pitchFamily="34" charset="0"/>
                <a:cs typeface="Arial" pitchFamily="34" charset="0"/>
              </a:rPr>
              <a:t>posterioriores</a:t>
            </a:r>
            <a:r>
              <a:rPr lang="es-ES" sz="1200" b="1" dirty="0" smtClean="0">
                <a:latin typeface="Arial" pitchFamily="34" charset="0"/>
                <a:cs typeface="Arial" pitchFamily="34" charset="0"/>
              </a:rPr>
              <a:t>.</a:t>
            </a:r>
          </a:p>
          <a:p>
            <a:pPr lvl="0" algn="just"/>
            <a:endParaRPr lang="es-ES" sz="1200" b="1" dirty="0" smtClean="0">
              <a:latin typeface="Arial" pitchFamily="34" charset="0"/>
              <a:cs typeface="Arial" pitchFamily="34" charset="0"/>
            </a:endParaRPr>
          </a:p>
          <a:p>
            <a:pPr lvl="0" algn="just"/>
            <a:r>
              <a:rPr lang="es-ES" sz="1200" b="1" dirty="0" smtClean="0">
                <a:latin typeface="Arial" pitchFamily="34" charset="0"/>
                <a:cs typeface="Arial" pitchFamily="34" charset="0"/>
              </a:rPr>
              <a:t>Conversión del tráfico de red en un formato inteligible por los humanos.</a:t>
            </a:r>
          </a:p>
          <a:p>
            <a:pPr lvl="0" algn="just"/>
            <a:r>
              <a:rPr lang="es-ES" sz="1200" b="1" dirty="0" smtClean="0">
                <a:latin typeface="Arial" pitchFamily="34" charset="0"/>
                <a:cs typeface="Arial" pitchFamily="34" charset="0"/>
              </a:rPr>
              <a:t>Análisis de fallos para descubrir problemas en la red, tales como: ¿por qué el ordenador A no puede establecer una comunicación con el ordenador B?</a:t>
            </a:r>
          </a:p>
          <a:p>
            <a:pPr lvl="0" algn="just"/>
            <a:endParaRPr lang="es-ES" sz="1200" b="1" dirty="0" smtClean="0">
              <a:latin typeface="Arial" pitchFamily="34" charset="0"/>
              <a:cs typeface="Arial" pitchFamily="34" charset="0"/>
            </a:endParaRPr>
          </a:p>
          <a:p>
            <a:pPr lvl="0" algn="just"/>
            <a:r>
              <a:rPr lang="es-ES" sz="1200" b="1" dirty="0" smtClean="0">
                <a:latin typeface="Arial" pitchFamily="34" charset="0"/>
                <a:cs typeface="Arial" pitchFamily="34" charset="0"/>
              </a:rPr>
              <a:t>Medición del tráfico, mediante el cual es posible descubrir cuellos de botella en algún lugar de la red.</a:t>
            </a:r>
          </a:p>
          <a:p>
            <a:pPr lvl="0" algn="just"/>
            <a:r>
              <a:rPr lang="es-ES" sz="1200" b="1" dirty="0" smtClean="0">
                <a:latin typeface="Arial" pitchFamily="34" charset="0"/>
                <a:cs typeface="Arial" pitchFamily="34" charset="0"/>
              </a:rPr>
              <a:t>Detección de intrusos, con el fin de descubrir </a:t>
            </a:r>
            <a:r>
              <a:rPr lang="es-ES" sz="1200" b="1" i="1" dirty="0" smtClean="0">
                <a:latin typeface="Arial" pitchFamily="34" charset="0"/>
                <a:cs typeface="Arial" pitchFamily="34" charset="0"/>
              </a:rPr>
              <a:t>hackers</a:t>
            </a:r>
            <a:r>
              <a:rPr lang="es-ES" sz="1200" b="1" dirty="0" smtClean="0">
                <a:latin typeface="Arial" pitchFamily="34" charset="0"/>
                <a:cs typeface="Arial" pitchFamily="34" charset="0"/>
              </a:rPr>
              <a:t>. Aunque para ello existen programas específicos llamados </a:t>
            </a:r>
            <a:r>
              <a:rPr lang="es-ES" sz="1200" b="1" u="sng" dirty="0" smtClean="0">
                <a:latin typeface="Arial" pitchFamily="34" charset="0"/>
                <a:cs typeface="Arial" pitchFamily="34" charset="0"/>
              </a:rPr>
              <a:t>IDS</a:t>
            </a:r>
            <a:r>
              <a:rPr lang="es-ES" sz="1200" b="1" dirty="0" smtClean="0">
                <a:latin typeface="Arial" pitchFamily="34" charset="0"/>
                <a:cs typeface="Arial" pitchFamily="34" charset="0"/>
              </a:rPr>
              <a:t> (Intrusion Detection System, Sistema de Detección de intrusos), estos son prácticamente analizadores con funcionalidades específicas.</a:t>
            </a:r>
          </a:p>
          <a:p>
            <a:pPr lvl="0" algn="just"/>
            <a:endParaRPr lang="es-ES" sz="1200" b="1" dirty="0" smtClean="0">
              <a:latin typeface="Arial" pitchFamily="34" charset="0"/>
              <a:cs typeface="Arial" pitchFamily="34" charset="0"/>
            </a:endParaRPr>
          </a:p>
          <a:p>
            <a:pPr lvl="0" algn="just"/>
            <a:r>
              <a:rPr lang="es-ES" sz="1200" b="1" dirty="0" smtClean="0">
                <a:latin typeface="Arial" pitchFamily="34" charset="0"/>
                <a:cs typeface="Arial" pitchFamily="34" charset="0"/>
              </a:rPr>
              <a:t>Creación de registros de red, de modo que los </a:t>
            </a:r>
            <a:r>
              <a:rPr lang="es-ES" sz="1200" b="1" i="1" dirty="0" smtClean="0">
                <a:latin typeface="Arial" pitchFamily="34" charset="0"/>
                <a:cs typeface="Arial" pitchFamily="34" charset="0"/>
              </a:rPr>
              <a:t>hackers</a:t>
            </a:r>
            <a:r>
              <a:rPr lang="es-ES" sz="1200" b="1" dirty="0" smtClean="0">
                <a:latin typeface="Arial" pitchFamily="34" charset="0"/>
                <a:cs typeface="Arial" pitchFamily="34" charset="0"/>
              </a:rPr>
              <a:t> no puedan detectar que están siendo investigados.</a:t>
            </a:r>
          </a:p>
          <a:p>
            <a:pPr lvl="0" algn="just"/>
            <a:r>
              <a:rPr lang="es-ES" sz="1200" b="1" dirty="0" smtClean="0">
                <a:latin typeface="Arial" pitchFamily="34" charset="0"/>
                <a:cs typeface="Arial" pitchFamily="34" charset="0"/>
              </a:rPr>
              <a:t>Para los desarrolladores, en aplicaciones </a:t>
            </a:r>
            <a:r>
              <a:rPr lang="es-ES" sz="1200" b="1" u="sng" dirty="0" smtClean="0">
                <a:latin typeface="Arial" pitchFamily="34" charset="0"/>
                <a:cs typeface="Arial" pitchFamily="34" charset="0"/>
              </a:rPr>
              <a:t>clientes servidores</a:t>
            </a:r>
            <a:r>
              <a:rPr lang="es-ES" sz="1200" b="1" dirty="0" smtClean="0">
                <a:latin typeface="Arial" pitchFamily="34" charset="0"/>
                <a:cs typeface="Arial" pitchFamily="34" charset="0"/>
              </a:rPr>
              <a:t>. Les permite analizar la información real que se transmite por la red.</a:t>
            </a:r>
            <a:endParaRPr lang="es-ES" sz="1200" b="1" dirty="0">
              <a:latin typeface="Arial" pitchFamily="34" charset="0"/>
              <a:cs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txBox="1">
            <a:spLocks noChangeArrowheads="1"/>
          </p:cNvSpPr>
          <p:nvPr/>
        </p:nvSpPr>
        <p:spPr bwMode="auto">
          <a:xfrm>
            <a:off x="250824" y="260351"/>
            <a:ext cx="7417519" cy="576362"/>
          </a:xfrm>
          <a:prstGeom prst="rect">
            <a:avLst/>
          </a:prstGeom>
          <a:noFill/>
          <a:ln w="9525">
            <a:noFill/>
            <a:miter lim="800000"/>
            <a:headEnd/>
            <a:tailEnd/>
          </a:ln>
        </p:spPr>
        <p:txBody>
          <a:bodyPr lIns="92075" tIns="46038" rIns="92075" bIns="46038"/>
          <a:lstStyle/>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cs typeface="Arial" pitchFamily="34" charset="0"/>
              </a:rPr>
              <a:t>DESARROLLO: </a:t>
            </a:r>
            <a:endParaRPr lang="es-MX" sz="2400" kern="0" dirty="0">
              <a:effectLst>
                <a:outerShdw blurRad="38100" dist="38100" dir="2700000" algn="tl">
                  <a:srgbClr val="FFFFFF"/>
                </a:outerShdw>
              </a:effectLst>
              <a:cs typeface="Arial" pitchFamily="34"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mn-lt"/>
            </a:endParaRPr>
          </a:p>
          <a:p>
            <a:pPr marL="990600" lvl="1" indent="-533400" fontAlgn="auto">
              <a:spcBef>
                <a:spcPct val="20000"/>
              </a:spcBef>
              <a:spcAft>
                <a:spcPts val="0"/>
              </a:spcAft>
              <a:buClr>
                <a:srgbClr val="FF0000"/>
              </a:buClr>
              <a:buSzPct val="65000"/>
              <a:defRPr/>
            </a:pPr>
            <a:endParaRPr lang="es-MX" sz="2000" kern="0" dirty="0">
              <a:effectLst>
                <a:outerShdw blurRad="38100" dist="38100" dir="2700000" algn="tl">
                  <a:srgbClr val="FFFFFF"/>
                </a:outerShdw>
              </a:effectLst>
              <a:latin typeface="+mn-lt"/>
            </a:endParaRPr>
          </a:p>
        </p:txBody>
      </p:sp>
      <p:pic>
        <p:nvPicPr>
          <p:cNvPr id="104450" name="Imagen 37" descr="http://upload.wikimedia.org/wikipedia/commons/thumb/b/b7/RAID_1.svg/170px-RAID_1.svg.png"/>
          <p:cNvPicPr>
            <a:picLocks noChangeAspect="1" noChangeArrowheads="1"/>
          </p:cNvPicPr>
          <p:nvPr/>
        </p:nvPicPr>
        <p:blipFill>
          <a:blip r:embed="rId2" cstate="print"/>
          <a:srcRect/>
          <a:stretch>
            <a:fillRect/>
          </a:stretch>
        </p:blipFill>
        <p:spPr bwMode="auto">
          <a:xfrm>
            <a:off x="6156176" y="4365104"/>
            <a:ext cx="1512168" cy="1916832"/>
          </a:xfrm>
          <a:prstGeom prst="rect">
            <a:avLst/>
          </a:prstGeom>
          <a:noFill/>
          <a:ln w="9525">
            <a:noFill/>
            <a:miter lim="800000"/>
            <a:headEnd/>
            <a:tailEnd/>
          </a:ln>
        </p:spPr>
      </p:pic>
      <p:sp>
        <p:nvSpPr>
          <p:cNvPr id="5" name="4 Rectángulo"/>
          <p:cNvSpPr/>
          <p:nvPr/>
        </p:nvSpPr>
        <p:spPr>
          <a:xfrm>
            <a:off x="539552" y="889844"/>
            <a:ext cx="7560840" cy="3539430"/>
          </a:xfrm>
          <a:prstGeom prst="rect">
            <a:avLst/>
          </a:prstGeom>
        </p:spPr>
        <p:txBody>
          <a:bodyPr wrap="square">
            <a:spAutoFit/>
          </a:bodyPr>
          <a:lstStyle/>
          <a:p>
            <a:pPr algn="just"/>
            <a:r>
              <a:rPr lang="es-ES" sz="1400" b="1" dirty="0" smtClean="0">
                <a:latin typeface="Arial" pitchFamily="34" charset="0"/>
                <a:cs typeface="Arial" pitchFamily="34" charset="0"/>
              </a:rPr>
              <a:t>La mayoría de los desarrollos inician con operaciones son de solo lectura. Cuando se necesita una actualización de datos, las consultas se envían a otros servidores, para simplificar los problemas de consistencia. </a:t>
            </a:r>
          </a:p>
          <a:p>
            <a:pPr algn="just"/>
            <a:endParaRPr lang="es-ES" sz="1400" b="1" dirty="0" smtClean="0">
              <a:latin typeface="Arial" pitchFamily="34" charset="0"/>
              <a:cs typeface="Arial" pitchFamily="34" charset="0"/>
            </a:endParaRPr>
          </a:p>
          <a:p>
            <a:pPr algn="just"/>
            <a:r>
              <a:rPr lang="es-ES" sz="1400" b="1" dirty="0" smtClean="0">
                <a:latin typeface="Arial" pitchFamily="34" charset="0"/>
                <a:cs typeface="Arial" pitchFamily="34" charset="0"/>
              </a:rPr>
              <a:t>Las consultas se dividen en subconsultas y cada una de ellas se envía por diferentes canales en paralelo, reduciendo así el tiempo de latencia. (ojo=respaldo en todo).</a:t>
            </a:r>
          </a:p>
          <a:p>
            <a:pPr algn="just"/>
            <a:r>
              <a:rPr lang="es-ES" sz="1400" b="1" dirty="0" smtClean="0">
                <a:latin typeface="Arial" pitchFamily="34" charset="0"/>
                <a:cs typeface="Arial" pitchFamily="34" charset="0"/>
              </a:rPr>
              <a:t>Para reducir los efectos de un posible fallo de hardware, los datos almacenados en los servidores se duplican utilizando tecnología Raid (Inicio-Fin). </a:t>
            </a:r>
          </a:p>
          <a:p>
            <a:pPr algn="just"/>
            <a:endParaRPr lang="es-ES" sz="1400" b="1" dirty="0" smtClean="0">
              <a:latin typeface="Arial" pitchFamily="34" charset="0"/>
              <a:cs typeface="Arial" pitchFamily="34" charset="0"/>
            </a:endParaRPr>
          </a:p>
          <a:p>
            <a:pPr algn="just"/>
            <a:r>
              <a:rPr lang="es-ES" sz="1400" b="1" dirty="0" smtClean="0">
                <a:latin typeface="Arial" pitchFamily="34" charset="0"/>
                <a:cs typeface="Arial" pitchFamily="34" charset="0"/>
              </a:rPr>
              <a:t>El software también está diseñado para gestionar los fallos. Por lo tanto, cuando un servidor se cae, los datos todavía están disponibles en otros servidores.</a:t>
            </a:r>
          </a:p>
          <a:p>
            <a:pPr algn="just"/>
            <a:endParaRPr lang="es-ES" sz="1400" b="1" dirty="0" smtClean="0">
              <a:latin typeface="Arial" pitchFamily="34" charset="0"/>
              <a:cs typeface="Arial" pitchFamily="34" charset="0"/>
            </a:endParaRPr>
          </a:p>
          <a:p>
            <a:pPr algn="just"/>
            <a:r>
              <a:rPr lang="es-ES" sz="1400" b="1" dirty="0" smtClean="0">
                <a:latin typeface="Arial" pitchFamily="34" charset="0"/>
                <a:cs typeface="Arial" pitchFamily="34" charset="0"/>
              </a:rPr>
              <a:t>He aqui tres cosas importantes las especificaciones (velocidad, disco duro, fuentes, memorias), desarrollo de datos ( tipos de computadoras, catalogos, capacidad y categorías) y centros de datos ( estimaciones, oficiales a usar, servidores, conexiones para abarcar toda la topologia de red</a:t>
            </a:r>
            <a:r>
              <a:rPr lang="es-ES" sz="1400" b="1" dirty="0" smtClean="0">
                <a:latin typeface="Arial" pitchFamily="34" charset="0"/>
                <a:cs typeface="Arial" pitchFamily="34" charset="0"/>
              </a:rPr>
              <a:t>.</a:t>
            </a:r>
            <a:endParaRPr lang="es-ES" sz="1400" b="1" dirty="0" smtClean="0">
              <a:latin typeface="Arial" pitchFamily="34" charset="0"/>
              <a:cs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Elipse"/>
          <p:cNvSpPr/>
          <p:nvPr/>
        </p:nvSpPr>
        <p:spPr>
          <a:xfrm>
            <a:off x="4211638" y="3529013"/>
            <a:ext cx="411162" cy="265112"/>
          </a:xfrm>
          <a:prstGeom prst="ellipse">
            <a:avLst/>
          </a:prstGeom>
          <a:no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362" name="1 Rectángulo"/>
          <p:cNvSpPr>
            <a:spLocks noChangeArrowheads="1"/>
          </p:cNvSpPr>
          <p:nvPr/>
        </p:nvSpPr>
        <p:spPr bwMode="auto">
          <a:xfrm>
            <a:off x="971600" y="260648"/>
            <a:ext cx="3313112" cy="369332"/>
          </a:xfrm>
          <a:prstGeom prst="rect">
            <a:avLst/>
          </a:prstGeom>
          <a:noFill/>
          <a:ln w="9525">
            <a:noFill/>
            <a:miter lim="800000"/>
            <a:headEnd/>
            <a:tailEnd/>
          </a:ln>
        </p:spPr>
        <p:txBody>
          <a:bodyPr>
            <a:spAutoFit/>
          </a:bodyPr>
          <a:lstStyle/>
          <a:p>
            <a:pPr algn="ctr">
              <a:defRPr/>
            </a:pPr>
            <a:r>
              <a:rPr lang="es-ES" dirty="0" smtClean="0">
                <a:solidFill>
                  <a:srgbClr val="000000"/>
                </a:solidFill>
                <a:latin typeface="+mn-lt"/>
              </a:rPr>
              <a:t>DESARROLLO DE LA RED</a:t>
            </a:r>
            <a:endParaRPr lang="es-ES" dirty="0">
              <a:solidFill>
                <a:srgbClr val="000000"/>
              </a:solidFill>
              <a:latin typeface="+mn-lt"/>
            </a:endParaRPr>
          </a:p>
        </p:txBody>
      </p:sp>
      <p:cxnSp>
        <p:nvCxnSpPr>
          <p:cNvPr id="6" name="5 Conector recto de flecha"/>
          <p:cNvCxnSpPr>
            <a:stCxn id="16" idx="4"/>
          </p:cNvCxnSpPr>
          <p:nvPr/>
        </p:nvCxnSpPr>
        <p:spPr>
          <a:xfrm flipH="1">
            <a:off x="684213" y="3794125"/>
            <a:ext cx="3732212" cy="2155825"/>
          </a:xfrm>
          <a:prstGeom prst="straightConnector1">
            <a:avLst/>
          </a:prstGeom>
          <a:ln w="38100">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a:stCxn id="16" idx="4"/>
          </p:cNvCxnSpPr>
          <p:nvPr/>
        </p:nvCxnSpPr>
        <p:spPr>
          <a:xfrm>
            <a:off x="4416425" y="3794125"/>
            <a:ext cx="4727575" cy="498475"/>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16" idx="4"/>
          </p:cNvCxnSpPr>
          <p:nvPr/>
        </p:nvCxnSpPr>
        <p:spPr>
          <a:xfrm flipH="1" flipV="1">
            <a:off x="4355976" y="404664"/>
            <a:ext cx="61243" cy="3389461"/>
          </a:xfrm>
          <a:prstGeom prst="straightConnector1">
            <a:avLst/>
          </a:prstGeom>
          <a:ln w="38100">
            <a:solidFill>
              <a:srgbClr val="0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20 Conector recto"/>
          <p:cNvCxnSpPr>
            <a:stCxn id="67" idx="4"/>
          </p:cNvCxnSpPr>
          <p:nvPr/>
        </p:nvCxnSpPr>
        <p:spPr>
          <a:xfrm flipH="1">
            <a:off x="7164388" y="4208463"/>
            <a:ext cx="420687" cy="515937"/>
          </a:xfrm>
          <a:prstGeom prst="line">
            <a:avLst/>
          </a:prstGeom>
          <a:ln w="50800" cmpd="sng">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28" name="27 Elipse"/>
          <p:cNvSpPr/>
          <p:nvPr/>
        </p:nvSpPr>
        <p:spPr>
          <a:xfrm>
            <a:off x="971550" y="2924175"/>
            <a:ext cx="411163" cy="347663"/>
          </a:xfrm>
          <a:prstGeom prst="ellipse">
            <a:avLst/>
          </a:prstGeom>
          <a:blipFill>
            <a:blip r:embed="rId2" cstate="print"/>
            <a:stretch>
              <a:fillRect/>
            </a:stretch>
          </a:blipFill>
          <a:ln>
            <a:solidFill>
              <a:srgbClr val="FF0000"/>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9" name="28 Elipse"/>
          <p:cNvSpPr/>
          <p:nvPr/>
        </p:nvSpPr>
        <p:spPr>
          <a:xfrm>
            <a:off x="4140200" y="1412875"/>
            <a:ext cx="409575" cy="346075"/>
          </a:xfrm>
          <a:prstGeom prst="ellipse">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0" scaled="1"/>
            <a:tileRect/>
          </a:gra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0" name="29 Elipse"/>
          <p:cNvSpPr/>
          <p:nvPr/>
        </p:nvSpPr>
        <p:spPr>
          <a:xfrm>
            <a:off x="4211638" y="2276475"/>
            <a:ext cx="411162" cy="347663"/>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18900000" scaled="1"/>
            <a:tileRect/>
          </a:gra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31" name="30 Conector recto"/>
          <p:cNvCxnSpPr>
            <a:stCxn id="28" idx="6"/>
            <a:endCxn id="29" idx="4"/>
          </p:cNvCxnSpPr>
          <p:nvPr/>
        </p:nvCxnSpPr>
        <p:spPr>
          <a:xfrm flipV="1">
            <a:off x="1382713" y="1758950"/>
            <a:ext cx="2962275" cy="1339850"/>
          </a:xfrm>
          <a:prstGeom prst="line">
            <a:avLst/>
          </a:prstGeom>
          <a:ln w="50800" cmpd="sng">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33 Conector recto"/>
          <p:cNvCxnSpPr>
            <a:stCxn id="28" idx="6"/>
            <a:endCxn id="149" idx="0"/>
          </p:cNvCxnSpPr>
          <p:nvPr/>
        </p:nvCxnSpPr>
        <p:spPr>
          <a:xfrm>
            <a:off x="1382713" y="3098800"/>
            <a:ext cx="82550" cy="2201863"/>
          </a:xfrm>
          <a:prstGeom prst="line">
            <a:avLst/>
          </a:prstGeom>
          <a:ln w="50800" cmpd="sng">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37" name="1 Rectángulo"/>
          <p:cNvSpPr>
            <a:spLocks noChangeArrowheads="1"/>
          </p:cNvSpPr>
          <p:nvPr/>
        </p:nvSpPr>
        <p:spPr bwMode="auto">
          <a:xfrm>
            <a:off x="179388" y="3284538"/>
            <a:ext cx="1008062" cy="276999"/>
          </a:xfrm>
          <a:prstGeom prst="rect">
            <a:avLst/>
          </a:prstGeom>
          <a:noFill/>
          <a:ln w="9525">
            <a:noFill/>
            <a:miter lim="800000"/>
            <a:headEnd/>
            <a:tailEnd/>
          </a:ln>
        </p:spPr>
        <p:txBody>
          <a:bodyPr>
            <a:spAutoFit/>
          </a:bodyPr>
          <a:lstStyle/>
          <a:p>
            <a:pPr algn="ctr">
              <a:defRPr/>
            </a:pPr>
            <a:r>
              <a:rPr lang="es-ES" sz="1200" dirty="0" smtClean="0">
                <a:solidFill>
                  <a:srgbClr val="000000"/>
                </a:solidFill>
                <a:latin typeface="+mn-lt"/>
              </a:rPr>
              <a:t>Tipo de PCs</a:t>
            </a:r>
            <a:endParaRPr lang="es-ES" sz="1200" dirty="0">
              <a:solidFill>
                <a:srgbClr val="000000"/>
              </a:solidFill>
              <a:latin typeface="+mn-lt"/>
            </a:endParaRPr>
          </a:p>
        </p:txBody>
      </p:sp>
      <p:sp>
        <p:nvSpPr>
          <p:cNvPr id="39" name="1 Rectángulo"/>
          <p:cNvSpPr>
            <a:spLocks noChangeArrowheads="1"/>
          </p:cNvSpPr>
          <p:nvPr/>
        </p:nvSpPr>
        <p:spPr bwMode="auto">
          <a:xfrm>
            <a:off x="2123728" y="2060848"/>
            <a:ext cx="1008062" cy="276999"/>
          </a:xfrm>
          <a:prstGeom prst="rect">
            <a:avLst/>
          </a:prstGeom>
          <a:noFill/>
          <a:ln w="9525">
            <a:noFill/>
            <a:miter lim="800000"/>
            <a:headEnd/>
            <a:tailEnd/>
          </a:ln>
          <a:scene3d>
            <a:camera prst="perspectiveContrastingRightFacing"/>
            <a:lightRig rig="threePt" dir="t"/>
          </a:scene3d>
        </p:spPr>
        <p:txBody>
          <a:bodyPr>
            <a:spAutoFit/>
          </a:bodyPr>
          <a:lstStyle/>
          <a:p>
            <a:pPr algn="ctr">
              <a:defRPr/>
            </a:pPr>
            <a:r>
              <a:rPr lang="es-ES" sz="1200" dirty="0" smtClean="0">
                <a:solidFill>
                  <a:srgbClr val="000000"/>
                </a:solidFill>
                <a:latin typeface="+mn-lt"/>
              </a:rPr>
              <a:t>CABLEADO</a:t>
            </a:r>
            <a:endParaRPr lang="es-ES" sz="1200" dirty="0">
              <a:solidFill>
                <a:srgbClr val="000000"/>
              </a:solidFill>
              <a:latin typeface="+mn-lt"/>
            </a:endParaRPr>
          </a:p>
        </p:txBody>
      </p:sp>
      <p:sp>
        <p:nvSpPr>
          <p:cNvPr id="40" name="1 Rectángulo"/>
          <p:cNvSpPr>
            <a:spLocks noChangeArrowheads="1"/>
          </p:cNvSpPr>
          <p:nvPr/>
        </p:nvSpPr>
        <p:spPr bwMode="auto">
          <a:xfrm>
            <a:off x="3203848" y="1340768"/>
            <a:ext cx="1008112" cy="276999"/>
          </a:xfrm>
          <a:prstGeom prst="rect">
            <a:avLst/>
          </a:prstGeom>
          <a:noFill/>
          <a:ln w="9525">
            <a:noFill/>
            <a:miter lim="800000"/>
            <a:headEnd/>
            <a:tailEnd/>
          </a:ln>
          <a:scene3d>
            <a:camera prst="isometricOffAxis1Right"/>
            <a:lightRig rig="freezing" dir="t"/>
          </a:scene3d>
        </p:spPr>
        <p:txBody>
          <a:bodyPr>
            <a:spAutoFit/>
          </a:bodyPr>
          <a:lstStyle/>
          <a:p>
            <a:pPr algn="ctr">
              <a:defRPr/>
            </a:pPr>
            <a:r>
              <a:rPr lang="es-ES" sz="1200" dirty="0" smtClean="0">
                <a:solidFill>
                  <a:srgbClr val="000000"/>
                </a:solidFill>
                <a:latin typeface="+mn-lt"/>
              </a:rPr>
              <a:t>CONTROLES</a:t>
            </a:r>
            <a:endParaRPr lang="es-ES" sz="1200" dirty="0">
              <a:solidFill>
                <a:srgbClr val="000000"/>
              </a:solidFill>
              <a:latin typeface="+mn-lt"/>
            </a:endParaRPr>
          </a:p>
        </p:txBody>
      </p:sp>
      <p:sp>
        <p:nvSpPr>
          <p:cNvPr id="52" name="1 Rectángulo"/>
          <p:cNvSpPr>
            <a:spLocks noChangeArrowheads="1"/>
          </p:cNvSpPr>
          <p:nvPr/>
        </p:nvSpPr>
        <p:spPr bwMode="auto">
          <a:xfrm>
            <a:off x="3131840" y="2420888"/>
            <a:ext cx="936104" cy="276999"/>
          </a:xfrm>
          <a:prstGeom prst="rect">
            <a:avLst/>
          </a:prstGeom>
          <a:noFill/>
          <a:ln w="9525">
            <a:noFill/>
            <a:miter lim="800000"/>
            <a:headEnd/>
            <a:tailEnd/>
          </a:ln>
          <a:scene3d>
            <a:camera prst="isometricOffAxis1Right"/>
            <a:lightRig rig="freezing" dir="t"/>
          </a:scene3d>
        </p:spPr>
        <p:txBody>
          <a:bodyPr wrap="square">
            <a:spAutoFit/>
          </a:bodyPr>
          <a:lstStyle/>
          <a:p>
            <a:pPr algn="ctr">
              <a:defRPr/>
            </a:pPr>
            <a:r>
              <a:rPr lang="es-ES" sz="1200" dirty="0" smtClean="0">
                <a:solidFill>
                  <a:srgbClr val="000000"/>
                </a:solidFill>
                <a:latin typeface="+mn-lt"/>
              </a:rPr>
              <a:t>CODIGOS</a:t>
            </a:r>
            <a:endParaRPr lang="es-ES" sz="1200" dirty="0">
              <a:solidFill>
                <a:srgbClr val="000000"/>
              </a:solidFill>
              <a:latin typeface="+mn-lt"/>
            </a:endParaRPr>
          </a:p>
        </p:txBody>
      </p:sp>
      <p:sp>
        <p:nvSpPr>
          <p:cNvPr id="53" name="52 Elipse"/>
          <p:cNvSpPr/>
          <p:nvPr/>
        </p:nvSpPr>
        <p:spPr>
          <a:xfrm>
            <a:off x="2124075" y="4797425"/>
            <a:ext cx="409575" cy="346075"/>
          </a:xfrm>
          <a:prstGeom prst="ellipse">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0" scaled="1"/>
            <a:tileRect/>
          </a:gradFill>
          <a:ln>
            <a:solidFill>
              <a:srgbClr val="0000FF"/>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4" name="53 Elipse"/>
          <p:cNvSpPr/>
          <p:nvPr/>
        </p:nvSpPr>
        <p:spPr>
          <a:xfrm>
            <a:off x="3203575" y="4149725"/>
            <a:ext cx="411163" cy="346075"/>
          </a:xfrm>
          <a:prstGeom prst="ellipse">
            <a:avLst/>
          </a:prstGeo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ln>
            <a:solidFill>
              <a:srgbClr val="FFFF00"/>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5" name="1 Rectángulo"/>
          <p:cNvSpPr>
            <a:spLocks noChangeArrowheads="1"/>
          </p:cNvSpPr>
          <p:nvPr/>
        </p:nvSpPr>
        <p:spPr bwMode="auto">
          <a:xfrm>
            <a:off x="1547664" y="4509120"/>
            <a:ext cx="1224136" cy="276999"/>
          </a:xfrm>
          <a:prstGeom prst="rect">
            <a:avLst/>
          </a:prstGeom>
          <a:noFill/>
          <a:ln w="9525">
            <a:noFill/>
            <a:miter lim="800000"/>
            <a:headEnd/>
            <a:tailEnd/>
          </a:ln>
          <a:scene3d>
            <a:camera prst="isometricRightUp"/>
            <a:lightRig rig="threePt" dir="t"/>
          </a:scene3d>
        </p:spPr>
        <p:txBody>
          <a:bodyPr wrap="square">
            <a:spAutoFit/>
          </a:bodyPr>
          <a:lstStyle/>
          <a:p>
            <a:pPr algn="ctr">
              <a:defRPr/>
            </a:pPr>
            <a:r>
              <a:rPr lang="es-ES" sz="1200" dirty="0" smtClean="0">
                <a:solidFill>
                  <a:srgbClr val="000000"/>
                </a:solidFill>
                <a:latin typeface="+mn-lt"/>
              </a:rPr>
              <a:t>INFORMACION</a:t>
            </a:r>
            <a:endParaRPr lang="es-ES" sz="1200" dirty="0">
              <a:solidFill>
                <a:srgbClr val="000000"/>
              </a:solidFill>
              <a:latin typeface="+mn-lt"/>
            </a:endParaRPr>
          </a:p>
        </p:txBody>
      </p:sp>
      <p:sp>
        <p:nvSpPr>
          <p:cNvPr id="56" name="1 Rectángulo"/>
          <p:cNvSpPr>
            <a:spLocks noChangeArrowheads="1"/>
          </p:cNvSpPr>
          <p:nvPr/>
        </p:nvSpPr>
        <p:spPr bwMode="auto">
          <a:xfrm>
            <a:off x="2339752" y="3933056"/>
            <a:ext cx="864096" cy="276999"/>
          </a:xfrm>
          <a:prstGeom prst="rect">
            <a:avLst/>
          </a:prstGeom>
          <a:noFill/>
          <a:ln w="9525">
            <a:noFill/>
            <a:miter lim="800000"/>
            <a:headEnd/>
            <a:tailEnd/>
          </a:ln>
          <a:scene3d>
            <a:camera prst="isometricRightUp"/>
            <a:lightRig rig="threePt" dir="t"/>
          </a:scene3d>
        </p:spPr>
        <p:txBody>
          <a:bodyPr>
            <a:spAutoFit/>
          </a:bodyPr>
          <a:lstStyle/>
          <a:p>
            <a:pPr algn="ctr">
              <a:defRPr/>
            </a:pPr>
            <a:r>
              <a:rPr lang="es-ES" sz="1200" dirty="0" smtClean="0">
                <a:solidFill>
                  <a:srgbClr val="000000"/>
                </a:solidFill>
                <a:latin typeface="+mn-lt"/>
              </a:rPr>
              <a:t>ARCHIVOS</a:t>
            </a:r>
            <a:endParaRPr lang="es-ES" sz="1200" dirty="0">
              <a:solidFill>
                <a:srgbClr val="000000"/>
              </a:solidFill>
              <a:latin typeface="+mn-lt"/>
            </a:endParaRPr>
          </a:p>
        </p:txBody>
      </p:sp>
      <p:sp>
        <p:nvSpPr>
          <p:cNvPr id="57" name="56 Elipse"/>
          <p:cNvSpPr/>
          <p:nvPr/>
        </p:nvSpPr>
        <p:spPr>
          <a:xfrm>
            <a:off x="3492500" y="2997200"/>
            <a:ext cx="409575" cy="266700"/>
          </a:xfrm>
          <a:prstGeom prst="ellipse">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4" name="63 Elipse"/>
          <p:cNvSpPr/>
          <p:nvPr/>
        </p:nvSpPr>
        <p:spPr>
          <a:xfrm rot="21443052">
            <a:off x="5083175" y="2286000"/>
            <a:ext cx="411163" cy="346075"/>
          </a:xfrm>
          <a:prstGeom prst="ellips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5" name="64 Elipse"/>
          <p:cNvSpPr/>
          <p:nvPr/>
        </p:nvSpPr>
        <p:spPr>
          <a:xfrm>
            <a:off x="6948488" y="2349500"/>
            <a:ext cx="409575" cy="346075"/>
          </a:xfrm>
          <a:prstGeom prst="ellipse">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6" name="65 Elipse"/>
          <p:cNvSpPr/>
          <p:nvPr/>
        </p:nvSpPr>
        <p:spPr>
          <a:xfrm>
            <a:off x="5435600" y="3716338"/>
            <a:ext cx="411163" cy="347662"/>
          </a:xfrm>
          <a:prstGeom prst="ellipse">
            <a:avLst/>
          </a:prstGeom>
          <a:gradFill flip="none" rotWithShape="1">
            <a:gsLst>
              <a:gs pos="0">
                <a:srgbClr val="8488C4"/>
              </a:gs>
              <a:gs pos="53000">
                <a:srgbClr val="D4DEFF"/>
              </a:gs>
              <a:gs pos="83000">
                <a:srgbClr val="D4DEFF"/>
              </a:gs>
              <a:gs pos="100000">
                <a:srgbClr val="96AB94"/>
              </a:gs>
            </a:gsLst>
            <a:lin ang="5400000" scaled="1"/>
            <a:tileRect/>
          </a:gra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7" name="66 Elipse"/>
          <p:cNvSpPr/>
          <p:nvPr/>
        </p:nvSpPr>
        <p:spPr>
          <a:xfrm>
            <a:off x="7380288" y="3860800"/>
            <a:ext cx="409575" cy="347663"/>
          </a:xfrm>
          <a:prstGeom prst="ellipse">
            <a:avLst/>
          </a:prstGeom>
          <a:gradFill flip="none" rotWithShape="1">
            <a:gsLst>
              <a:gs pos="0">
                <a:srgbClr val="FFF200"/>
              </a:gs>
              <a:gs pos="45000">
                <a:srgbClr val="FF7A00"/>
              </a:gs>
              <a:gs pos="70000">
                <a:srgbClr val="FF0300"/>
              </a:gs>
              <a:gs pos="100000">
                <a:srgbClr val="4D0808"/>
              </a:gs>
            </a:gsLst>
            <a:lin ang="2700000" scaled="1"/>
            <a:tileRect/>
          </a:gra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8" name="1 Rectángulo"/>
          <p:cNvSpPr>
            <a:spLocks noChangeArrowheads="1"/>
          </p:cNvSpPr>
          <p:nvPr/>
        </p:nvSpPr>
        <p:spPr bwMode="auto">
          <a:xfrm>
            <a:off x="5292080" y="3429000"/>
            <a:ext cx="1296144" cy="276999"/>
          </a:xfrm>
          <a:prstGeom prst="rect">
            <a:avLst/>
          </a:prstGeom>
          <a:noFill/>
          <a:ln w="9525">
            <a:noFill/>
            <a:miter lim="800000"/>
            <a:headEnd/>
            <a:tailEnd/>
          </a:ln>
          <a:scene3d>
            <a:camera prst="isometricOffAxis2Left"/>
            <a:lightRig rig="threePt" dir="t"/>
          </a:scene3d>
        </p:spPr>
        <p:txBody>
          <a:bodyPr wrap="square">
            <a:spAutoFit/>
          </a:bodyPr>
          <a:lstStyle/>
          <a:p>
            <a:pPr algn="ctr">
              <a:defRPr/>
            </a:pPr>
            <a:r>
              <a:rPr lang="es-ES" sz="1200" dirty="0" smtClean="0">
                <a:solidFill>
                  <a:srgbClr val="000000"/>
                </a:solidFill>
                <a:latin typeface="+mn-lt"/>
              </a:rPr>
              <a:t>PROGRAMACION</a:t>
            </a:r>
            <a:endParaRPr lang="es-ES" sz="1200" dirty="0">
              <a:solidFill>
                <a:srgbClr val="000000"/>
              </a:solidFill>
              <a:latin typeface="+mn-lt"/>
            </a:endParaRPr>
          </a:p>
        </p:txBody>
      </p:sp>
      <p:sp>
        <p:nvSpPr>
          <p:cNvPr id="69" name="1 Rectángulo"/>
          <p:cNvSpPr>
            <a:spLocks noChangeArrowheads="1"/>
          </p:cNvSpPr>
          <p:nvPr/>
        </p:nvSpPr>
        <p:spPr bwMode="auto">
          <a:xfrm>
            <a:off x="7092280" y="3501008"/>
            <a:ext cx="1080120" cy="276999"/>
          </a:xfrm>
          <a:prstGeom prst="rect">
            <a:avLst/>
          </a:prstGeom>
          <a:noFill/>
          <a:ln w="9525">
            <a:noFill/>
            <a:miter lim="800000"/>
            <a:headEnd/>
            <a:tailEnd/>
          </a:ln>
          <a:scene3d>
            <a:camera prst="isometricOffAxis2Left"/>
            <a:lightRig rig="threePt" dir="t"/>
          </a:scene3d>
        </p:spPr>
        <p:txBody>
          <a:bodyPr>
            <a:spAutoFit/>
          </a:bodyPr>
          <a:lstStyle/>
          <a:p>
            <a:pPr algn="ctr">
              <a:defRPr/>
            </a:pPr>
            <a:r>
              <a:rPr lang="es-ES" sz="1200" dirty="0" smtClean="0">
                <a:solidFill>
                  <a:srgbClr val="000000"/>
                </a:solidFill>
                <a:latin typeface="+mn-lt"/>
              </a:rPr>
              <a:t>HARDWARE</a:t>
            </a:r>
            <a:endParaRPr lang="es-ES" sz="1200" dirty="0">
              <a:solidFill>
                <a:srgbClr val="000000"/>
              </a:solidFill>
              <a:latin typeface="+mn-lt"/>
            </a:endParaRPr>
          </a:p>
        </p:txBody>
      </p:sp>
      <p:sp>
        <p:nvSpPr>
          <p:cNvPr id="71" name="1 Rectángulo"/>
          <p:cNvSpPr>
            <a:spLocks noChangeArrowheads="1"/>
          </p:cNvSpPr>
          <p:nvPr/>
        </p:nvSpPr>
        <p:spPr bwMode="auto">
          <a:xfrm>
            <a:off x="6660232" y="1844824"/>
            <a:ext cx="1080120" cy="276999"/>
          </a:xfrm>
          <a:prstGeom prst="rect">
            <a:avLst/>
          </a:prstGeom>
          <a:noFill/>
          <a:ln w="9525">
            <a:noFill/>
            <a:miter lim="800000"/>
            <a:headEnd/>
            <a:tailEnd/>
          </a:ln>
          <a:scene3d>
            <a:camera prst="isometricOffAxis2Left"/>
            <a:lightRig rig="threePt" dir="t"/>
          </a:scene3d>
        </p:spPr>
        <p:txBody>
          <a:bodyPr wrap="square">
            <a:spAutoFit/>
          </a:bodyPr>
          <a:lstStyle/>
          <a:p>
            <a:pPr algn="ctr">
              <a:defRPr/>
            </a:pPr>
            <a:r>
              <a:rPr lang="es-ES" sz="1200" dirty="0" smtClean="0">
                <a:solidFill>
                  <a:srgbClr val="000000"/>
                </a:solidFill>
                <a:latin typeface="+mn-lt"/>
              </a:rPr>
              <a:t>PROGRAMAS</a:t>
            </a:r>
            <a:endParaRPr lang="es-ES" sz="1200" dirty="0">
              <a:solidFill>
                <a:srgbClr val="000000"/>
              </a:solidFill>
              <a:latin typeface="+mn-lt"/>
            </a:endParaRPr>
          </a:p>
        </p:txBody>
      </p:sp>
      <p:sp>
        <p:nvSpPr>
          <p:cNvPr id="73" name="1 Rectángulo"/>
          <p:cNvSpPr>
            <a:spLocks noChangeArrowheads="1"/>
          </p:cNvSpPr>
          <p:nvPr/>
        </p:nvSpPr>
        <p:spPr bwMode="auto">
          <a:xfrm>
            <a:off x="8063880" y="4509120"/>
            <a:ext cx="1080120" cy="276999"/>
          </a:xfrm>
          <a:prstGeom prst="rect">
            <a:avLst/>
          </a:prstGeom>
          <a:noFill/>
          <a:ln w="9525">
            <a:noFill/>
            <a:miter lim="800000"/>
            <a:headEnd/>
            <a:tailEnd/>
          </a:ln>
          <a:scene3d>
            <a:camera prst="isometricOffAxis2Left"/>
            <a:lightRig rig="threePt" dir="t"/>
          </a:scene3d>
        </p:spPr>
        <p:txBody>
          <a:bodyPr>
            <a:spAutoFit/>
          </a:bodyPr>
          <a:lstStyle/>
          <a:p>
            <a:pPr algn="ctr">
              <a:defRPr/>
            </a:pPr>
            <a:r>
              <a:rPr lang="es-ES" sz="1200" dirty="0" smtClean="0">
                <a:solidFill>
                  <a:srgbClr val="000000"/>
                </a:solidFill>
                <a:latin typeface="+mn-lt"/>
              </a:rPr>
              <a:t>SALIDAS</a:t>
            </a:r>
            <a:endParaRPr lang="es-ES" sz="1200" dirty="0">
              <a:solidFill>
                <a:srgbClr val="000000"/>
              </a:solidFill>
              <a:latin typeface="+mn-lt"/>
            </a:endParaRPr>
          </a:p>
        </p:txBody>
      </p:sp>
      <p:cxnSp>
        <p:nvCxnSpPr>
          <p:cNvPr id="78" name="77 Conector recto"/>
          <p:cNvCxnSpPr>
            <a:endCxn id="66" idx="3"/>
          </p:cNvCxnSpPr>
          <p:nvPr/>
        </p:nvCxnSpPr>
        <p:spPr>
          <a:xfrm flipV="1">
            <a:off x="3708400" y="4013200"/>
            <a:ext cx="1787525" cy="1431925"/>
          </a:xfrm>
          <a:prstGeom prst="line">
            <a:avLst/>
          </a:prstGeom>
          <a:ln w="50800" cmpd="sng">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93" name="92 Conector recto"/>
          <p:cNvCxnSpPr>
            <a:stCxn id="65" idx="4"/>
          </p:cNvCxnSpPr>
          <p:nvPr/>
        </p:nvCxnSpPr>
        <p:spPr>
          <a:xfrm>
            <a:off x="7153275" y="2695575"/>
            <a:ext cx="11113" cy="2101850"/>
          </a:xfrm>
          <a:prstGeom prst="line">
            <a:avLst/>
          </a:prstGeom>
          <a:ln w="50800" cmpd="sng">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96" name="95 Conector recto"/>
          <p:cNvCxnSpPr>
            <a:stCxn id="54" idx="6"/>
          </p:cNvCxnSpPr>
          <p:nvPr/>
        </p:nvCxnSpPr>
        <p:spPr>
          <a:xfrm>
            <a:off x="3614738" y="4322763"/>
            <a:ext cx="3549650" cy="474662"/>
          </a:xfrm>
          <a:prstGeom prst="line">
            <a:avLst/>
          </a:prstGeom>
          <a:ln w="50800" cmpd="sng">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09" name="108 Conector recto"/>
          <p:cNvCxnSpPr>
            <a:stCxn id="57" idx="4"/>
          </p:cNvCxnSpPr>
          <p:nvPr/>
        </p:nvCxnSpPr>
        <p:spPr>
          <a:xfrm>
            <a:off x="3697288" y="3263900"/>
            <a:ext cx="11112" cy="2181225"/>
          </a:xfrm>
          <a:prstGeom prst="line">
            <a:avLst/>
          </a:prstGeom>
          <a:ln w="50800" cmpd="sng">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20" name="119 Conector recto"/>
          <p:cNvCxnSpPr>
            <a:stCxn id="64" idx="4"/>
          </p:cNvCxnSpPr>
          <p:nvPr/>
        </p:nvCxnSpPr>
        <p:spPr>
          <a:xfrm flipH="1">
            <a:off x="5292725" y="2632075"/>
            <a:ext cx="4763" cy="1949450"/>
          </a:xfrm>
          <a:prstGeom prst="line">
            <a:avLst/>
          </a:prstGeom>
          <a:ln w="50800" cmpd="sng">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37" name="136 Conector recto"/>
          <p:cNvCxnSpPr>
            <a:stCxn id="53" idx="5"/>
          </p:cNvCxnSpPr>
          <p:nvPr/>
        </p:nvCxnSpPr>
        <p:spPr>
          <a:xfrm>
            <a:off x="2473325" y="5092700"/>
            <a:ext cx="1235075" cy="280988"/>
          </a:xfrm>
          <a:prstGeom prst="line">
            <a:avLst/>
          </a:prstGeom>
          <a:ln w="50800" cmpd="sng">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40" name="1 Rectángulo"/>
          <p:cNvSpPr>
            <a:spLocks noChangeArrowheads="1"/>
          </p:cNvSpPr>
          <p:nvPr/>
        </p:nvSpPr>
        <p:spPr bwMode="auto">
          <a:xfrm>
            <a:off x="4788024" y="1916832"/>
            <a:ext cx="1224136" cy="276999"/>
          </a:xfrm>
          <a:prstGeom prst="rect">
            <a:avLst/>
          </a:prstGeom>
          <a:noFill/>
          <a:ln w="9525">
            <a:noFill/>
            <a:miter lim="800000"/>
            <a:headEnd/>
            <a:tailEnd/>
          </a:ln>
          <a:scene3d>
            <a:camera prst="isometricOffAxis2Left"/>
            <a:lightRig rig="threePt" dir="t"/>
          </a:scene3d>
        </p:spPr>
        <p:txBody>
          <a:bodyPr>
            <a:spAutoFit/>
          </a:bodyPr>
          <a:lstStyle/>
          <a:p>
            <a:pPr algn="ctr">
              <a:defRPr/>
            </a:pPr>
            <a:r>
              <a:rPr lang="es-ES" sz="1200" dirty="0" smtClean="0">
                <a:solidFill>
                  <a:srgbClr val="000000"/>
                </a:solidFill>
                <a:latin typeface="+mn-lt"/>
              </a:rPr>
              <a:t>DEPURACIONES</a:t>
            </a:r>
            <a:endParaRPr lang="es-ES" sz="1200" dirty="0">
              <a:solidFill>
                <a:srgbClr val="000000"/>
              </a:solidFill>
              <a:latin typeface="+mn-lt"/>
            </a:endParaRPr>
          </a:p>
        </p:txBody>
      </p:sp>
      <p:sp>
        <p:nvSpPr>
          <p:cNvPr id="142" name="141 Rectángulo"/>
          <p:cNvSpPr/>
          <p:nvPr/>
        </p:nvSpPr>
        <p:spPr>
          <a:xfrm>
            <a:off x="4932040" y="4869160"/>
            <a:ext cx="1512168"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CLASIFICACION</a:t>
            </a:r>
          </a:p>
          <a:p>
            <a:pPr algn="ctr">
              <a:defRPr/>
            </a:pPr>
            <a:r>
              <a:rPr lang="es-ES" sz="1200" dirty="0" smtClean="0">
                <a:solidFill>
                  <a:srgbClr val="000000"/>
                </a:solidFill>
              </a:rPr>
              <a:t>CARACTERISTICAS</a:t>
            </a:r>
            <a:endParaRPr lang="es-ES" sz="1200" dirty="0">
              <a:solidFill>
                <a:srgbClr val="000000"/>
              </a:solidFill>
            </a:endParaRPr>
          </a:p>
        </p:txBody>
      </p:sp>
      <p:sp>
        <p:nvSpPr>
          <p:cNvPr id="143" name="142 Rectángulo"/>
          <p:cNvSpPr/>
          <p:nvPr/>
        </p:nvSpPr>
        <p:spPr>
          <a:xfrm>
            <a:off x="7596336" y="5013176"/>
            <a:ext cx="1368152"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HARWARE</a:t>
            </a:r>
          </a:p>
          <a:p>
            <a:pPr algn="ctr">
              <a:defRPr/>
            </a:pPr>
            <a:r>
              <a:rPr lang="es-ES" sz="1200" dirty="0" smtClean="0">
                <a:solidFill>
                  <a:srgbClr val="000000"/>
                </a:solidFill>
              </a:rPr>
              <a:t>SOFTWARE</a:t>
            </a:r>
            <a:endParaRPr lang="es-ES" sz="1200" dirty="0">
              <a:solidFill>
                <a:srgbClr val="000000"/>
              </a:solidFill>
            </a:endParaRPr>
          </a:p>
        </p:txBody>
      </p:sp>
      <p:sp>
        <p:nvSpPr>
          <p:cNvPr id="144" name="1 Rectángulo"/>
          <p:cNvSpPr>
            <a:spLocks noChangeArrowheads="1"/>
          </p:cNvSpPr>
          <p:nvPr/>
        </p:nvSpPr>
        <p:spPr bwMode="auto">
          <a:xfrm>
            <a:off x="179388" y="6021388"/>
            <a:ext cx="1296987" cy="276999"/>
          </a:xfrm>
          <a:prstGeom prst="rect">
            <a:avLst/>
          </a:prstGeom>
          <a:noFill/>
          <a:ln w="9525">
            <a:noFill/>
            <a:miter lim="800000"/>
            <a:headEnd/>
            <a:tailEnd/>
          </a:ln>
        </p:spPr>
        <p:txBody>
          <a:bodyPr>
            <a:spAutoFit/>
          </a:bodyPr>
          <a:lstStyle/>
          <a:p>
            <a:pPr algn="ctr">
              <a:defRPr/>
            </a:pPr>
            <a:r>
              <a:rPr lang="es-ES" sz="1200" dirty="0" smtClean="0">
                <a:solidFill>
                  <a:srgbClr val="000000"/>
                </a:solidFill>
              </a:rPr>
              <a:t>CONEXIONES</a:t>
            </a:r>
            <a:endParaRPr lang="es-ES" sz="1200" dirty="0">
              <a:solidFill>
                <a:srgbClr val="000000"/>
              </a:solidFill>
              <a:latin typeface="+mn-lt"/>
            </a:endParaRPr>
          </a:p>
        </p:txBody>
      </p:sp>
      <p:sp>
        <p:nvSpPr>
          <p:cNvPr id="145" name="144 Rectángulo"/>
          <p:cNvSpPr/>
          <p:nvPr/>
        </p:nvSpPr>
        <p:spPr>
          <a:xfrm>
            <a:off x="6732240" y="5589240"/>
            <a:ext cx="1368152"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SISTEMA</a:t>
            </a:r>
            <a:endParaRPr lang="es-ES" sz="1200" dirty="0">
              <a:solidFill>
                <a:srgbClr val="000000"/>
              </a:solidFill>
            </a:endParaRPr>
          </a:p>
        </p:txBody>
      </p:sp>
      <p:sp>
        <p:nvSpPr>
          <p:cNvPr id="146" name="145 Rectángulo"/>
          <p:cNvSpPr/>
          <p:nvPr/>
        </p:nvSpPr>
        <p:spPr>
          <a:xfrm>
            <a:off x="3995936" y="5517232"/>
            <a:ext cx="1368152"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TIPOS DE DATOS</a:t>
            </a:r>
            <a:endParaRPr lang="es-ES" sz="1200" dirty="0">
              <a:solidFill>
                <a:srgbClr val="000000"/>
              </a:solidFill>
            </a:endParaRPr>
          </a:p>
        </p:txBody>
      </p:sp>
      <p:sp>
        <p:nvSpPr>
          <p:cNvPr id="147" name="146 Abrir llave"/>
          <p:cNvSpPr/>
          <p:nvPr/>
        </p:nvSpPr>
        <p:spPr>
          <a:xfrm>
            <a:off x="5148064" y="5157192"/>
            <a:ext cx="155448" cy="914400"/>
          </a:xfrm>
          <a:prstGeom prst="leftBrace">
            <a:avLst/>
          </a:prstGeom>
          <a:ln w="50800">
            <a:solidFill>
              <a:srgbClr val="000000"/>
            </a:solidFill>
          </a:ln>
          <a:scene3d>
            <a:camera prst="isometricTopUp"/>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48" name="147 Abrir llave"/>
          <p:cNvSpPr/>
          <p:nvPr/>
        </p:nvSpPr>
        <p:spPr>
          <a:xfrm>
            <a:off x="7812360" y="5301208"/>
            <a:ext cx="155448" cy="914400"/>
          </a:xfrm>
          <a:prstGeom prst="leftBrace">
            <a:avLst/>
          </a:prstGeom>
          <a:ln w="50800">
            <a:solidFill>
              <a:srgbClr val="000000"/>
            </a:solidFill>
          </a:ln>
          <a:scene3d>
            <a:camera prst="isometricTopUp"/>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49" name="148 Elipse"/>
          <p:cNvSpPr/>
          <p:nvPr/>
        </p:nvSpPr>
        <p:spPr>
          <a:xfrm>
            <a:off x="1258888" y="5300663"/>
            <a:ext cx="411162" cy="347662"/>
          </a:xfrm>
          <a:prstGeom prst="ellipse">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solidFill>
              <a:srgbClr val="0000FF"/>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1" name="1 Rectángulo"/>
          <p:cNvSpPr>
            <a:spLocks noChangeArrowheads="1"/>
          </p:cNvSpPr>
          <p:nvPr/>
        </p:nvSpPr>
        <p:spPr bwMode="auto">
          <a:xfrm>
            <a:off x="179388" y="5157788"/>
            <a:ext cx="1296987" cy="276225"/>
          </a:xfrm>
          <a:prstGeom prst="rect">
            <a:avLst/>
          </a:prstGeom>
          <a:noFill/>
          <a:ln w="9525">
            <a:noFill/>
            <a:miter lim="800000"/>
            <a:headEnd/>
            <a:tailEnd/>
          </a:ln>
        </p:spPr>
        <p:txBody>
          <a:bodyPr>
            <a:spAutoFit/>
          </a:bodyPr>
          <a:lstStyle/>
          <a:p>
            <a:pPr algn="ctr">
              <a:defRPr/>
            </a:pPr>
            <a:r>
              <a:rPr lang="es-ES" sz="1200" dirty="0" smtClean="0">
                <a:solidFill>
                  <a:srgbClr val="000000"/>
                </a:solidFill>
                <a:latin typeface="+mn-lt"/>
              </a:rPr>
              <a:t>DATOS</a:t>
            </a:r>
            <a:endParaRPr lang="es-ES" sz="1200" dirty="0">
              <a:solidFill>
                <a:srgbClr val="000000"/>
              </a:solidFill>
              <a:latin typeface="+mn-lt"/>
            </a:endParaRPr>
          </a:p>
        </p:txBody>
      </p:sp>
      <p:sp>
        <p:nvSpPr>
          <p:cNvPr id="162" name="161 Almacenamiento de acceso directo"/>
          <p:cNvSpPr/>
          <p:nvPr/>
        </p:nvSpPr>
        <p:spPr>
          <a:xfrm>
            <a:off x="179388" y="836613"/>
            <a:ext cx="3097212" cy="685800"/>
          </a:xfrm>
          <a:prstGeom prst="flowChartMagneticDrum">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rgbClr val="FFFFFF"/>
                </a:solidFill>
              </a:rPr>
              <a:t>CLASIFICACION DE </a:t>
            </a:r>
            <a:r>
              <a:rPr lang="es-ES" sz="1200" dirty="0" smtClean="0">
                <a:solidFill>
                  <a:srgbClr val="FFFFFF"/>
                </a:solidFill>
              </a:rPr>
              <a:t>PC</a:t>
            </a:r>
            <a:endParaRPr lang="es-ES" sz="1200" dirty="0">
              <a:solidFill>
                <a:srgbClr val="FFFFFF"/>
              </a:solidFill>
            </a:endParaRPr>
          </a:p>
        </p:txBody>
      </p:sp>
      <p:sp>
        <p:nvSpPr>
          <p:cNvPr id="47" name="1 Rectángulo"/>
          <p:cNvSpPr>
            <a:spLocks noChangeArrowheads="1"/>
          </p:cNvSpPr>
          <p:nvPr/>
        </p:nvSpPr>
        <p:spPr bwMode="auto">
          <a:xfrm>
            <a:off x="4572000" y="692696"/>
            <a:ext cx="1008062" cy="276999"/>
          </a:xfrm>
          <a:prstGeom prst="rect">
            <a:avLst/>
          </a:prstGeom>
          <a:noFill/>
          <a:ln w="9525">
            <a:noFill/>
            <a:miter lim="800000"/>
            <a:headEnd/>
            <a:tailEnd/>
          </a:ln>
        </p:spPr>
        <p:txBody>
          <a:bodyPr>
            <a:spAutoFit/>
          </a:bodyPr>
          <a:lstStyle/>
          <a:p>
            <a:pPr algn="ctr">
              <a:defRPr/>
            </a:pPr>
            <a:r>
              <a:rPr lang="es-ES" sz="1200" dirty="0" smtClean="0">
                <a:solidFill>
                  <a:srgbClr val="000000"/>
                </a:solidFill>
                <a:latin typeface="+mn-lt"/>
              </a:rPr>
              <a:t>ENTRADAS </a:t>
            </a:r>
            <a:endParaRPr lang="es-ES" sz="1200" dirty="0">
              <a:solidFill>
                <a:srgbClr val="000000"/>
              </a:solidFill>
              <a:latin typeface="+mn-lt"/>
            </a:endParaRPr>
          </a:p>
        </p:txBody>
      </p:sp>
      <p:sp>
        <p:nvSpPr>
          <p:cNvPr id="48" name="47 Rectángulo"/>
          <p:cNvSpPr/>
          <p:nvPr/>
        </p:nvSpPr>
        <p:spPr>
          <a:xfrm>
            <a:off x="5580112" y="0"/>
            <a:ext cx="3563888" cy="1200329"/>
          </a:xfrm>
          <a:prstGeom prst="rect">
            <a:avLst/>
          </a:prstGeom>
        </p:spPr>
        <p:txBody>
          <a:bodyPr wrap="square">
            <a:spAutoFit/>
          </a:bodyPr>
          <a:lstStyle/>
          <a:p>
            <a:pPr algn="just"/>
            <a:r>
              <a:rPr lang="es-ES" b="1" dirty="0" smtClean="0">
                <a:solidFill>
                  <a:srgbClr val="FF0000"/>
                </a:solidFill>
                <a:latin typeface="Arial" pitchFamily="34" charset="0"/>
                <a:cs typeface="Arial" pitchFamily="34" charset="0"/>
              </a:rPr>
              <a:t>Proteccion tambien en cuanto a energia: cables, alarmas, </a:t>
            </a:r>
            <a:r>
              <a:rPr lang="es-ES" b="1" dirty="0" smtClean="0">
                <a:solidFill>
                  <a:srgbClr val="FF0000"/>
                </a:solidFill>
                <a:latin typeface="Arial" pitchFamily="34" charset="0"/>
                <a:cs typeface="Arial" pitchFamily="34" charset="0"/>
              </a:rPr>
              <a:t>clasificcaciones, lineas digitales, telefonicas, </a:t>
            </a:r>
            <a:endParaRPr lang="es-ES" b="1" dirty="0">
              <a:solidFill>
                <a:srgbClr val="FF0000"/>
              </a:solidFill>
              <a:latin typeface="Arial" pitchFamily="34" charset="0"/>
              <a:cs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250824" y="260351"/>
            <a:ext cx="7849568" cy="432345"/>
          </a:xfrm>
          <a:prstGeom prst="rect">
            <a:avLst/>
          </a:prstGeom>
          <a:noFill/>
          <a:ln w="9525">
            <a:noFill/>
            <a:miter lim="800000"/>
            <a:headEnd/>
            <a:tailEnd/>
          </a:ln>
        </p:spPr>
        <p:txBody>
          <a:bodyPr lIns="92075" tIns="46038" rIns="92075" bIns="46038"/>
          <a:lstStyle/>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solidFill>
                  <a:srgbClr val="FF0000"/>
                </a:solidFill>
                <a:effectLst>
                  <a:outerShdw blurRad="38100" dist="38100" dir="2700000" algn="tl">
                    <a:srgbClr val="FFFFFF"/>
                  </a:outerShdw>
                </a:effectLst>
                <a:cs typeface="Arial" pitchFamily="34" charset="0"/>
              </a:rPr>
              <a:t>SEGURIDAD</a:t>
            </a:r>
            <a:r>
              <a:rPr lang="es-MX" sz="2400" kern="0" dirty="0" smtClean="0">
                <a:effectLst>
                  <a:outerShdw blurRad="38100" dist="38100" dir="2700000" algn="tl">
                    <a:srgbClr val="FFFFFF"/>
                  </a:outerShdw>
                </a:effectLst>
                <a:cs typeface="Arial" pitchFamily="34" charset="0"/>
              </a:rPr>
              <a:t>: </a:t>
            </a:r>
            <a:endParaRPr lang="es-MX" sz="2400" kern="0" dirty="0">
              <a:effectLst>
                <a:outerShdw blurRad="38100" dist="38100" dir="2700000" algn="tl">
                  <a:srgbClr val="FFFFFF"/>
                </a:outerShdw>
              </a:effectLst>
              <a:cs typeface="Arial" pitchFamily="34" charset="0"/>
            </a:endParaRPr>
          </a:p>
          <a:p>
            <a:pPr marL="990600" lvl="1" indent="-533400" fontAlgn="auto">
              <a:spcBef>
                <a:spcPct val="20000"/>
              </a:spcBef>
              <a:spcAft>
                <a:spcPts val="0"/>
              </a:spcAft>
              <a:buClr>
                <a:srgbClr val="FF0000"/>
              </a:buClr>
              <a:buSzPct val="65000"/>
              <a:buFont typeface="Wingdings" pitchFamily="2" charset="2"/>
              <a:buChar char="q"/>
              <a:defRPr/>
            </a:pP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mn-lt"/>
            </a:endParaRPr>
          </a:p>
          <a:p>
            <a:pPr marL="990600" lvl="1" indent="-533400" fontAlgn="auto">
              <a:spcBef>
                <a:spcPct val="20000"/>
              </a:spcBef>
              <a:spcAft>
                <a:spcPts val="0"/>
              </a:spcAft>
              <a:buClr>
                <a:srgbClr val="FF0000"/>
              </a:buClr>
              <a:buSzPct val="65000"/>
              <a:defRPr/>
            </a:pPr>
            <a:endParaRPr lang="es-MX" sz="2000" kern="0" dirty="0">
              <a:effectLst>
                <a:outerShdw blurRad="38100" dist="38100" dir="2700000" algn="tl">
                  <a:srgbClr val="FFFFFF"/>
                </a:outerShdw>
              </a:effectLst>
              <a:latin typeface="+mn-lt"/>
            </a:endParaRPr>
          </a:p>
        </p:txBody>
      </p:sp>
      <p:sp>
        <p:nvSpPr>
          <p:cNvPr id="4" name="3 Rectángulo"/>
          <p:cNvSpPr/>
          <p:nvPr/>
        </p:nvSpPr>
        <p:spPr>
          <a:xfrm>
            <a:off x="323528" y="836712"/>
            <a:ext cx="7848872" cy="5816977"/>
          </a:xfrm>
          <a:prstGeom prst="rect">
            <a:avLst/>
          </a:prstGeom>
        </p:spPr>
        <p:txBody>
          <a:bodyPr wrap="square">
            <a:spAutoFit/>
          </a:bodyPr>
          <a:lstStyle/>
          <a:p>
            <a:pPr lvl="0"/>
            <a:r>
              <a:rPr lang="es-ES" sz="1200" b="1" dirty="0" smtClean="0">
                <a:latin typeface="Arial" pitchFamily="34" charset="0"/>
                <a:cs typeface="Arial" pitchFamily="34" charset="0"/>
              </a:rPr>
              <a:t>Hay que tener en cuenta que las prestaciones y firmas proporcionadas por la red cableada de las Pcs son, al día de hoy, equiparables a tecnologías de red inalámbrica existente. Permiten el aislamiento de tráfico, y los mecanismos de encaminamiento facilitan el proceso de localización de fallos en la red.</a:t>
            </a:r>
          </a:p>
          <a:p>
            <a:pPr lvl="0"/>
            <a:endParaRPr lang="es-ES" sz="1200" b="1" dirty="0" smtClean="0">
              <a:latin typeface="Arial" pitchFamily="34" charset="0"/>
              <a:cs typeface="Arial" pitchFamily="34" charset="0"/>
            </a:endParaRPr>
          </a:p>
          <a:p>
            <a:pPr lvl="0">
              <a:buFont typeface="Arial" pitchFamily="34" charset="0"/>
              <a:buChar char="•"/>
            </a:pPr>
            <a:r>
              <a:rPr lang="es-ES" sz="1200" b="1" dirty="0" smtClean="0">
                <a:latin typeface="Arial" pitchFamily="34" charset="0"/>
                <a:cs typeface="Arial" pitchFamily="34" charset="0"/>
              </a:rPr>
              <a:t>Soporte de Protocolos. Son dependientes de los protocolos utilizados, aprovechando de una forma eficiente la información de cabecera de los paquetes de red.</a:t>
            </a:r>
          </a:p>
          <a:p>
            <a:pPr lvl="0"/>
            <a:endParaRPr lang="es-ES" sz="1200" b="1" dirty="0" smtClean="0">
              <a:latin typeface="Arial" pitchFamily="34" charset="0"/>
              <a:cs typeface="Arial" pitchFamily="34" charset="0"/>
            </a:endParaRPr>
          </a:p>
          <a:p>
            <a:pPr>
              <a:buFont typeface="Arial" pitchFamily="34" charset="0"/>
              <a:buChar char="•"/>
            </a:pPr>
            <a:r>
              <a:rPr lang="es-ES" sz="1200" b="1" dirty="0" smtClean="0">
                <a:latin typeface="Arial" pitchFamily="34" charset="0"/>
                <a:cs typeface="Arial" pitchFamily="34" charset="0"/>
              </a:rPr>
              <a:t> Flexibilidad. Las redes interconectadas con router no están limitadas en su topología, siendo estas redes de mayor extensión y más complejas que las redes enlazadas con bridge.</a:t>
            </a:r>
          </a:p>
          <a:p>
            <a:pPr lvl="0">
              <a:buFont typeface="Arial" pitchFamily="34" charset="0"/>
              <a:buChar char="•"/>
            </a:pPr>
            <a:endParaRPr lang="es-ES" sz="1200" b="1" dirty="0" smtClean="0">
              <a:latin typeface="Arial" pitchFamily="34" charset="0"/>
              <a:cs typeface="Arial" pitchFamily="34" charset="0"/>
            </a:endParaRPr>
          </a:p>
          <a:p>
            <a:pPr lvl="0">
              <a:buFont typeface="Arial" pitchFamily="34" charset="0"/>
              <a:buChar char="•"/>
            </a:pPr>
            <a:r>
              <a:rPr lang="es-ES" sz="1200" b="1" dirty="0" smtClean="0">
                <a:latin typeface="Arial" pitchFamily="34" charset="0"/>
                <a:cs typeface="Arial" pitchFamily="34" charset="0"/>
              </a:rPr>
              <a:t> Relación precio / Eficiencia. El coste es superior al de otros dispositivos, en términos de precio de compra, pero no en términos de explotación y mantenimiento para redes de una complejidad mayor.</a:t>
            </a:r>
          </a:p>
          <a:p>
            <a:pPr lvl="0"/>
            <a:endParaRPr lang="es-ES" sz="1200" b="1" dirty="0" smtClean="0">
              <a:latin typeface="Arial" pitchFamily="34" charset="0"/>
              <a:cs typeface="Arial" pitchFamily="34" charset="0"/>
            </a:endParaRPr>
          </a:p>
          <a:p>
            <a:pPr>
              <a:buFont typeface="Arial" pitchFamily="34" charset="0"/>
              <a:buChar char="•"/>
            </a:pPr>
            <a:r>
              <a:rPr lang="es-ES" sz="1200" b="1" dirty="0" smtClean="0">
                <a:latin typeface="Arial" pitchFamily="34" charset="0"/>
                <a:cs typeface="Arial" pitchFamily="34" charset="0"/>
              </a:rPr>
              <a:t> Control de Flujo y Encaminamiento. Utilizan algoritmos de encaminamiento adaptativos (RIP, OSPF, etc), que gestionan la congestión del tráfico con un control de flujo que redirige hacia rutas alternativas menos congestionadas.</a:t>
            </a:r>
          </a:p>
          <a:p>
            <a:pPr>
              <a:buFont typeface="Arial" pitchFamily="34" charset="0"/>
              <a:buChar char="•"/>
            </a:pPr>
            <a:endParaRPr lang="es-ES" sz="1200" b="1" dirty="0" smtClean="0">
              <a:latin typeface="Arial" pitchFamily="34" charset="0"/>
              <a:cs typeface="Arial" pitchFamily="34" charset="0"/>
            </a:endParaRPr>
          </a:p>
          <a:p>
            <a:pPr>
              <a:buFont typeface="Arial" pitchFamily="34" charset="0"/>
              <a:buChar char="•"/>
            </a:pPr>
            <a:r>
              <a:rPr lang="es-ES" sz="1200" b="1" dirty="0" smtClean="0">
                <a:latin typeface="Arial" pitchFamily="34" charset="0"/>
                <a:cs typeface="Arial" pitchFamily="34" charset="0"/>
              </a:rPr>
              <a:t>El uso de conmutadores en lugar de concentradores incrementa la seguridad de la red ya que limita el uso de analizadores al dirigirse las tramas únicamente a sus correspondientes </a:t>
            </a:r>
            <a:r>
              <a:rPr lang="es-ES" sz="1200" b="1" dirty="0" smtClean="0">
                <a:latin typeface="Arial" pitchFamily="34" charset="0"/>
                <a:cs typeface="Arial" pitchFamily="34" charset="0"/>
              </a:rPr>
              <a:t>destinatarios.</a:t>
            </a:r>
          </a:p>
          <a:p>
            <a:endParaRPr lang="es-ES" sz="1200" b="1" dirty="0" smtClean="0">
              <a:latin typeface="Arial" pitchFamily="34" charset="0"/>
              <a:cs typeface="Arial" pitchFamily="34" charset="0"/>
            </a:endParaRPr>
          </a:p>
          <a:p>
            <a:pPr>
              <a:buFont typeface="Arial" pitchFamily="34" charset="0"/>
              <a:buChar char="•"/>
            </a:pPr>
            <a:r>
              <a:rPr lang="es-ES" sz="1200" b="1" dirty="0" smtClean="0">
                <a:latin typeface="Arial" pitchFamily="34" charset="0"/>
                <a:cs typeface="Arial" pitchFamily="34" charset="0"/>
              </a:rPr>
              <a:t> la mayoria de los problemas de seguridad en WLAN son debidos al medio </a:t>
            </a:r>
            <a:r>
              <a:rPr lang="es-ES" sz="1200" b="1" dirty="0" smtClean="0">
                <a:latin typeface="Arial" pitchFamily="34" charset="0"/>
                <a:cs typeface="Arial" pitchFamily="34" charset="0"/>
              </a:rPr>
              <a:t>de </a:t>
            </a:r>
            <a:r>
              <a:rPr lang="es-ES" sz="1200" b="1" dirty="0" smtClean="0">
                <a:latin typeface="Arial" pitchFamily="34" charset="0"/>
                <a:cs typeface="Arial" pitchFamily="34" charset="0"/>
              </a:rPr>
              <a:t>transmisión utilizando el aire, que es fácil acceso para los atacantes : estableciendo un medio asegurara la privacidad de nuestors datos  (Físicos y Logicos-SW).  </a:t>
            </a:r>
          </a:p>
          <a:p>
            <a:pPr>
              <a:buFont typeface="Arial" pitchFamily="34" charset="0"/>
              <a:buChar char="•"/>
            </a:pPr>
            <a:endParaRPr lang="es-ES" sz="1200" b="1" dirty="0" smtClean="0">
              <a:latin typeface="Arial" pitchFamily="34" charset="0"/>
              <a:cs typeface="Arial" pitchFamily="34" charset="0"/>
            </a:endParaRPr>
          </a:p>
          <a:p>
            <a:pPr>
              <a:buFont typeface="Arial" pitchFamily="34" charset="0"/>
              <a:buChar char="•"/>
            </a:pPr>
            <a:r>
              <a:rPr lang="es-ES" sz="1200" b="1" dirty="0" smtClean="0">
                <a:latin typeface="Arial" pitchFamily="34" charset="0"/>
                <a:cs typeface="Arial" pitchFamily="34" charset="0"/>
              </a:rPr>
              <a:t> </a:t>
            </a:r>
            <a:r>
              <a:rPr lang="es-ES" sz="1200" b="1" dirty="0" smtClean="0">
                <a:latin typeface="Arial" pitchFamily="34" charset="0"/>
                <a:cs typeface="Arial" pitchFamily="34" charset="0"/>
              </a:rPr>
              <a:t>En nuestros vifrado  e integredad de la informacion  se ncargara  de mantener la privaacidad de nuestros datos, y de evitar en la comunicacion, dado que es en claves compartidas  previamente (Preshared Key) que se asignan por la dinamica.</a:t>
            </a:r>
          </a:p>
          <a:p>
            <a:pPr>
              <a:buFont typeface="Arial" pitchFamily="34" charset="0"/>
              <a:buChar char="•"/>
            </a:pPr>
            <a:r>
              <a:rPr lang="es-ES" sz="1200" b="1" dirty="0" smtClean="0">
                <a:latin typeface="Arial" pitchFamily="34" charset="0"/>
                <a:cs typeface="Arial" pitchFamily="34" charset="0"/>
              </a:rPr>
              <a:t> </a:t>
            </a:r>
            <a:r>
              <a:rPr lang="es-ES" sz="1200" b="1" dirty="0" smtClean="0">
                <a:latin typeface="Arial" pitchFamily="34" charset="0"/>
                <a:cs typeface="Arial" pitchFamily="34" charset="0"/>
              </a:rPr>
              <a:t>Wep(Wired Equivalent privacy)</a:t>
            </a:r>
          </a:p>
          <a:p>
            <a:pPr>
              <a:buFont typeface="Arial" pitchFamily="34" charset="0"/>
              <a:buChar char="•"/>
            </a:pPr>
            <a:r>
              <a:rPr lang="es-ES" sz="1200" b="1" dirty="0" smtClean="0">
                <a:latin typeface="Arial" pitchFamily="34" charset="0"/>
                <a:cs typeface="Arial" pitchFamily="34" charset="0"/>
              </a:rPr>
              <a:t>WEP(Wi-Fi Protected Access)</a:t>
            </a:r>
          </a:p>
          <a:p>
            <a:pPr>
              <a:buFont typeface="Arial" pitchFamily="34" charset="0"/>
              <a:buChar char="•"/>
            </a:pPr>
            <a:r>
              <a:rPr lang="es-ES" sz="1200" b="1" dirty="0" smtClean="0">
                <a:latin typeface="Arial" pitchFamily="34" charset="0"/>
                <a:cs typeface="Arial" pitchFamily="34" charset="0"/>
              </a:rPr>
              <a:t>WEP2</a:t>
            </a:r>
            <a:endParaRPr lang="es-ES" sz="1200" b="1" dirty="0">
              <a:latin typeface="Arial" pitchFamily="34" charset="0"/>
              <a:cs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250824" y="260351"/>
            <a:ext cx="7921575" cy="648370"/>
          </a:xfrm>
          <a:prstGeom prst="rect">
            <a:avLst/>
          </a:prstGeom>
          <a:noFill/>
          <a:ln w="9525">
            <a:noFill/>
            <a:miter lim="800000"/>
            <a:headEnd/>
            <a:tailEnd/>
          </a:ln>
        </p:spPr>
        <p:txBody>
          <a:bodyPr lIns="92075" tIns="46038" rIns="92075" bIns="46038"/>
          <a:lstStyle/>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CARACTERíSTICAS</a:t>
            </a: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mn-lt"/>
            </a:endParaRPr>
          </a:p>
          <a:p>
            <a:pPr marL="990600" lvl="1" indent="-533400" fontAlgn="auto">
              <a:spcBef>
                <a:spcPct val="20000"/>
              </a:spcBef>
              <a:spcAft>
                <a:spcPts val="0"/>
              </a:spcAft>
              <a:buClr>
                <a:srgbClr val="FF0000"/>
              </a:buClr>
              <a:buSzPct val="65000"/>
              <a:defRPr/>
            </a:pPr>
            <a:endParaRPr lang="es-MX" sz="2000" kern="0" dirty="0">
              <a:effectLst>
                <a:outerShdw blurRad="38100" dist="38100" dir="2700000" algn="tl">
                  <a:srgbClr val="FFFFFF"/>
                </a:outerShdw>
              </a:effectLst>
              <a:latin typeface="+mn-lt"/>
            </a:endParaRPr>
          </a:p>
        </p:txBody>
      </p:sp>
      <p:sp>
        <p:nvSpPr>
          <p:cNvPr id="101377" name="Rectangle 1"/>
          <p:cNvSpPr>
            <a:spLocks noChangeArrowheads="1"/>
          </p:cNvSpPr>
          <p:nvPr/>
        </p:nvSpPr>
        <p:spPr bwMode="auto">
          <a:xfrm>
            <a:off x="395536" y="929045"/>
            <a:ext cx="7704856" cy="5586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Electrónica de red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equipamiento activo de red tiene las siguientes características: </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Toda la red se basa en elementos modulares, compatibles e intercambiables entre sí, lo cual permite una gran facilidad de adaptación a los cambios que requieran ampliación o actualización de las conexiones. Además, esta característica mejora sustancialmente las condiciones de mantenimiento de la red en su conjunto.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La electrónica cuenta con elementos redundantes, como las fuentes de alimentación, con capacidad de reparto de la carga, y todos los módulos son reemplazables “en caliente”, sin interrupción del servicio.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La capacidad de los mecanismos de conmutación es suficiente para soportar el uso de al menos el 80% del ancho de banda agregado del máximo número de puntos instalables en cada módulo y chasis, sin congestión.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Los chasis modulares aceptan la inclusión de módulos que soportan los siguientes protocolos y estándares: </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Ethernet, Fast Ethernet, Gigabit Ethernet. </a:t>
            </a:r>
            <a:endPar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Gestión SNMP y RMON.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Redes virtuales (000.0 Q).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Calidad de servicio (000.0 p).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Control de flujo (000.0 x).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Soporte multicast. </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Además, el equipamiento ofrece las siguientes funcionalidades relevantes: </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Agregación de líneas o port trunking.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Port mirroring, que permita redirigir el tráfico en una puerta a otra puerta para ser observado.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Establecimiento de filtros de acceso sobre la información de niveles ( - , -, -, y ___).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Establecimiento de políticas de seguridad asociadas a cada puerto.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Control de los umbrales de tráfico de broadcast. </a:t>
            </a: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Limitación del uso del ancho de banda por puerto</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ChangeArrowheads="1"/>
          </p:cNvSpPr>
          <p:nvPr/>
        </p:nvSpPr>
        <p:spPr bwMode="auto">
          <a:xfrm>
            <a:off x="251520" y="1012086"/>
            <a:ext cx="784887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Técnicas de los switchs. </a:t>
            </a:r>
            <a:endParaRPr kumimoji="0" lang="es-ES" sz="1200" b="0" i="0" u="none" strike="noStrike" cap="none" normalizeH="0" baseline="0" dirty="0" smtClean="0">
              <a:ln>
                <a:noFill/>
              </a:ln>
              <a:solidFill>
                <a:schemeClr val="tx1"/>
              </a:solidFill>
              <a:effectLst/>
              <a:latin typeface="Arial Black" pitchFamily="34"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Tipo: 2950 </a:t>
            </a:r>
            <a:endParaRPr kumimoji="0" lang="es-ES" sz="1200" b="0" i="0" u="none" strike="noStrike" cap="none" normalizeH="0" baseline="0" dirty="0" smtClean="0">
              <a:ln>
                <a:noFill/>
              </a:ln>
              <a:solidFill>
                <a:schemeClr val="tx1"/>
              </a:solidFill>
              <a:effectLst/>
              <a:latin typeface="Arial Black" pitchFamily="34" charset="0"/>
              <a:ea typeface="Arial Unicode MS" pitchFamily="34" charset="-128"/>
              <a:cs typeface="Arial Unicode MS" pitchFamily="34" charset="-128"/>
            </a:endParaRPr>
          </a:p>
          <a:p>
            <a:pPr lvl="0" eaLnBrk="0" fontAlgn="base" hangingPunct="0">
              <a:spcBef>
                <a:spcPct val="0"/>
              </a:spcBef>
              <a:spcAft>
                <a:spcPct val="0"/>
              </a:spcAft>
              <a:buFontTx/>
              <a:buChar char="-"/>
            </a:pP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Tecnología: clasificac</a:t>
            </a:r>
            <a:r>
              <a:rPr lang="es-ES" sz="1200" dirty="0" smtClean="0">
                <a:solidFill>
                  <a:srgbClr val="333333"/>
                </a:solidFill>
                <a:latin typeface="Arial Black" pitchFamily="34" charset="0"/>
                <a:ea typeface="Arial Unicode MS" pitchFamily="34" charset="-128"/>
                <a:cs typeface="Arial" pitchFamily="34" charset="0"/>
              </a:rPr>
              <a:t>ió</a:t>
            </a: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n de </a:t>
            </a:r>
            <a:r>
              <a:rPr kumimoji="0" lang="es-ES" sz="1200" b="0" i="0" u="none" strike="noStrike" cap="none" normalizeH="0" baseline="0" dirty="0" smtClean="0">
                <a:ln>
                  <a:noFill/>
                </a:ln>
                <a:solidFill>
                  <a:srgbClr val="FF0000"/>
                </a:solidFill>
                <a:effectLst/>
                <a:latin typeface="Arial Black" pitchFamily="34" charset="0"/>
                <a:ea typeface="Arial Unicode MS" pitchFamily="34" charset="-128"/>
                <a:cs typeface="Arial" pitchFamily="34" charset="0"/>
              </a:rPr>
              <a:t>Giga</a:t>
            </a: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Ethernet. </a:t>
            </a:r>
            <a:b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b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a:t>
            </a:r>
            <a:r>
              <a:rPr kumimoji="0" lang="es-ES" sz="1200" b="0" i="0" u="none" strike="noStrike" cap="none" normalizeH="0" baseline="0" dirty="0" smtClean="0">
                <a:ln>
                  <a:noFill/>
                </a:ln>
                <a:solidFill>
                  <a:srgbClr val="FF0000"/>
                </a:solidFill>
                <a:effectLst/>
                <a:latin typeface="Arial Black" pitchFamily="34" charset="0"/>
                <a:ea typeface="Arial Unicode MS" pitchFamily="34" charset="-128"/>
                <a:cs typeface="Arial" pitchFamily="34" charset="0"/>
              </a:rPr>
              <a:t>Velocidad</a:t>
            </a: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de transmisión: 6,6 millones de paquetes por segundo. </a:t>
            </a:r>
            <a:b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b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Numero de puertos:12/24. </a:t>
            </a:r>
            <a:b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b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a:t>
            </a:r>
            <a:r>
              <a:rPr kumimoji="0" lang="es-ES" sz="1200" b="0" i="0" u="none" strike="noStrike" cap="none" normalizeH="0" baseline="0" dirty="0" smtClean="0">
                <a:ln>
                  <a:noFill/>
                </a:ln>
                <a:solidFill>
                  <a:srgbClr val="FF0000"/>
                </a:solidFill>
                <a:effectLst/>
                <a:latin typeface="Arial Black" pitchFamily="34" charset="0"/>
                <a:ea typeface="Arial Unicode MS" pitchFamily="34" charset="-128"/>
                <a:cs typeface="Arial" pitchFamily="34" charset="0"/>
              </a:rPr>
              <a:t>Tipo de conector</a:t>
            </a: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Cisco RPS 300. </a:t>
            </a:r>
            <a:b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b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método switch: Cisco IOS. </a:t>
            </a:r>
            <a:b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b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a:t>
            </a:r>
            <a:r>
              <a:rPr kumimoji="0" lang="es-ES" sz="1200" b="0" i="0" u="none" strike="noStrike" cap="none" normalizeH="0" baseline="0" dirty="0" smtClean="0">
                <a:ln>
                  <a:noFill/>
                </a:ln>
                <a:solidFill>
                  <a:srgbClr val="FF0000"/>
                </a:solidFill>
                <a:effectLst/>
                <a:latin typeface="Arial Black" pitchFamily="34" charset="0"/>
                <a:ea typeface="Arial Unicode MS" pitchFamily="34" charset="-128"/>
                <a:cs typeface="Arial" pitchFamily="34" charset="0"/>
              </a:rPr>
              <a:t>Protocolo</a:t>
            </a: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TFTP/NTP/CDP. </a:t>
            </a:r>
            <a:b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b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Tipo de puertos: 10 base T/100 base T. </a:t>
            </a:r>
            <a:b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b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Full duplex: Si </a:t>
            </a:r>
            <a:b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b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Soporte SNMP: Si </a:t>
            </a:r>
            <a:b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b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a:t>
            </a:r>
            <a:r>
              <a:rPr kumimoji="0" lang="es-ES" sz="1200" b="0" i="0" u="none" strike="noStrike" cap="none" normalizeH="0" baseline="0" dirty="0" smtClean="0">
                <a:ln>
                  <a:noFill/>
                </a:ln>
                <a:solidFill>
                  <a:srgbClr val="FF0000"/>
                </a:solidFill>
                <a:effectLst/>
                <a:latin typeface="Arial Black" pitchFamily="34" charset="0"/>
                <a:ea typeface="Arial Unicode MS" pitchFamily="34" charset="-128"/>
                <a:cs typeface="Arial" pitchFamily="34" charset="0"/>
              </a:rPr>
              <a:t>Memoria</a:t>
            </a: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8 MB + 8MB Flash y 16 MB DRAM </a:t>
            </a:r>
            <a:b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b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Autonegociación: Si </a:t>
            </a:r>
            <a:b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b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Sistema operative: Cisco 105 Release 12.0 </a:t>
            </a:r>
            <a:b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b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Dimensones: 444,5 X 241,8 X 43,6 mm </a:t>
            </a:r>
          </a:p>
          <a:p>
            <a:pPr marL="0" marR="0" lvl="0" indent="0" algn="l" defTabSz="914400" rtl="0" eaLnBrk="0" fontAlgn="base" latinLnBrk="0" hangingPunct="0">
              <a:lnSpc>
                <a:spcPct val="100000"/>
              </a:lnSpc>
              <a:spcBef>
                <a:spcPct val="0"/>
              </a:spcBef>
              <a:spcAft>
                <a:spcPct val="0"/>
              </a:spcAft>
              <a:buClrTx/>
              <a:buSzTx/>
              <a:tabLst/>
            </a:pPr>
            <a:endParaRPr kumimoji="0" lang="es-ES" sz="1200" b="0" i="0" u="none" strike="noStrike" cap="none" normalizeH="0" baseline="0" dirty="0" smtClean="0">
              <a:ln>
                <a:noFill/>
              </a:ln>
              <a:solidFill>
                <a:schemeClr val="tx1"/>
              </a:solidFill>
              <a:effectLst/>
              <a:latin typeface="Arial Black" pitchFamily="34"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Router </a:t>
            </a:r>
            <a:r>
              <a:rPr kumimoji="0" lang="es-ES" sz="1200" b="0" i="0" u="none" strike="noStrike" cap="none" normalizeH="0" dirty="0" smtClean="0">
                <a:ln>
                  <a:noFill/>
                </a:ln>
                <a:solidFill>
                  <a:srgbClr val="333333"/>
                </a:solidFill>
                <a:effectLst/>
                <a:latin typeface="Arial Black" pitchFamily="34" charset="0"/>
                <a:ea typeface="Arial Unicode MS" pitchFamily="34" charset="-128"/>
                <a:cs typeface="Arial" pitchFamily="34" charset="0"/>
              </a:rPr>
              <a:t> (Marca) y serie = </a:t>
            </a: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Cisco (3600) </a:t>
            </a:r>
            <a:endParaRPr kumimoji="0" lang="es-ES" sz="1200" b="0" i="0" u="none" strike="noStrike" cap="none" normalizeH="0" baseline="0" dirty="0" smtClean="0">
              <a:ln>
                <a:noFill/>
              </a:ln>
              <a:solidFill>
                <a:schemeClr val="tx1"/>
              </a:solidFill>
              <a:effectLst/>
              <a:latin typeface="Arial Black" pitchFamily="34"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La serie de enrutadores de la serie Cisco 3600 es la solución multifuncional para oficinas de sucursales diseñada para brindar flexibilidad, modularidad, alto rendimiento y bajo coste. Estos incorporan capacidades de integración multiservicio de voz y datos. </a:t>
            </a:r>
            <a:endParaRPr kumimoji="0" lang="es-ES" sz="1200" b="0" i="0" u="none" strike="noStrike" cap="none" normalizeH="0" baseline="0" dirty="0" smtClean="0">
              <a:ln>
                <a:noFill/>
              </a:ln>
              <a:solidFill>
                <a:schemeClr val="tx1"/>
              </a:solidFill>
              <a:effectLst/>
              <a:latin typeface="Arial Black" pitchFamily="34"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Dentro de esta familia podemos destacar: </a:t>
            </a:r>
            <a:endParaRPr kumimoji="0" lang="es-ES" sz="1200" b="0" i="0" u="none" strike="noStrike" cap="none" normalizeH="0" baseline="0" dirty="0" smtClean="0">
              <a:ln>
                <a:noFill/>
              </a:ln>
              <a:solidFill>
                <a:schemeClr val="tx1"/>
              </a:solidFill>
              <a:effectLst/>
              <a:latin typeface="Arial Black" pitchFamily="34"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Segun $ B%  y alcances segun dimensiones y calidad: </a:t>
            </a:r>
            <a:endParaRPr kumimoji="0" lang="es-ES" sz="1200" b="0" i="0" u="none" strike="noStrike" cap="none" normalizeH="0" baseline="0" dirty="0" smtClean="0">
              <a:ln>
                <a:noFill/>
              </a:ln>
              <a:solidFill>
                <a:schemeClr val="tx1"/>
              </a:solidFill>
              <a:effectLst/>
              <a:latin typeface="Arial Black" pitchFamily="34"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Cisco 3620. </a:t>
            </a:r>
            <a:r>
              <a:rPr kumimoji="0" lang="en-U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(2 slots network modulo(NM) ) </a:t>
            </a:r>
            <a:endParaRPr kumimoji="0" lang="es-ES" sz="1200" b="0" i="0" u="none" strike="noStrike" cap="none" normalizeH="0" baseline="0" dirty="0" smtClean="0">
              <a:ln>
                <a:noFill/>
              </a:ln>
              <a:solidFill>
                <a:schemeClr val="tx1"/>
              </a:solidFill>
              <a:effectLst/>
              <a:latin typeface="Arial Black" pitchFamily="34"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Hasta 70.000 pps </a:t>
            </a:r>
            <a:endParaRPr kumimoji="0" lang="es-ES" sz="1200" b="0" i="0" u="none" strike="noStrike" cap="none" normalizeH="0" baseline="0" dirty="0" smtClean="0">
              <a:ln>
                <a:noFill/>
              </a:ln>
              <a:solidFill>
                <a:schemeClr val="tx1"/>
              </a:solidFill>
              <a:effectLst/>
              <a:latin typeface="Arial Black" pitchFamily="34"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Cisco 3640 (4 slots network modulo) </a:t>
            </a:r>
            <a:endParaRPr kumimoji="0" lang="es-ES" sz="1200" b="0" i="0" u="none" strike="noStrike" cap="none" normalizeH="0" baseline="0" dirty="0" smtClean="0">
              <a:ln>
                <a:noFill/>
              </a:ln>
              <a:solidFill>
                <a:schemeClr val="tx1"/>
              </a:solidFill>
              <a:effectLst/>
              <a:latin typeface="Arial Black" pitchFamily="34"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Hasta 127.000 pps </a:t>
            </a:r>
            <a:endParaRPr kumimoji="0" lang="es-ES" sz="1200" b="0" i="0" u="none" strike="noStrike" cap="none" normalizeH="0" baseline="0" dirty="0" smtClean="0">
              <a:ln>
                <a:noFill/>
              </a:ln>
              <a:solidFill>
                <a:schemeClr val="tx1"/>
              </a:solidFill>
              <a:effectLst/>
              <a:latin typeface="Arial Black" pitchFamily="34"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Cisco 3661 (1 puerto autosensing 10/100 Mbps + 6 slots NM) o serial </a:t>
            </a:r>
            <a:b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br>
            <a:r>
              <a:rPr kumimoji="0" lang="es-ES" sz="1200" b="0" i="0" u="none" strike="noStrike" cap="none" normalizeH="0" baseline="0" dirty="0" smtClean="0">
                <a:ln>
                  <a:noFill/>
                </a:ln>
                <a:solidFill>
                  <a:srgbClr val="333333"/>
                </a:solidFill>
                <a:effectLst/>
                <a:latin typeface="Arial Black" pitchFamily="34" charset="0"/>
                <a:ea typeface="Arial Unicode MS" pitchFamily="34" charset="-128"/>
                <a:cs typeface="Arial" pitchFamily="34" charset="0"/>
              </a:rPr>
              <a:t>· Cisco 3662 (2 puertos autosensing 10/100 Mbps + 6 slots NM) o inalambricos</a:t>
            </a:r>
            <a:endParaRPr kumimoji="0" lang="es-ES" sz="1200" b="0" i="0" u="none" strike="noStrike" cap="none" normalizeH="0" baseline="0" dirty="0" smtClean="0">
              <a:ln>
                <a:noFill/>
              </a:ln>
              <a:solidFill>
                <a:schemeClr val="tx1"/>
              </a:solidFill>
              <a:effectLst/>
              <a:latin typeface="Arial Black" pitchFamily="34" charset="0"/>
            </a:endParaRPr>
          </a:p>
        </p:txBody>
      </p:sp>
    </p:spTree>
  </p:cSld>
  <p:clrMapOvr>
    <a:masterClrMapping/>
  </p:clrMapOvr>
  <p:transition spd="med">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bwMode="auto">
          <a:xfrm>
            <a:off x="250824" y="260351"/>
            <a:ext cx="7921575" cy="648370"/>
          </a:xfrm>
          <a:prstGeom prst="rect">
            <a:avLst/>
          </a:prstGeom>
          <a:noFill/>
          <a:ln w="9525">
            <a:noFill/>
            <a:miter lim="800000"/>
            <a:headEnd/>
            <a:tailEnd/>
          </a:ln>
        </p:spPr>
        <p:txBody>
          <a:bodyPr lIns="92075" tIns="46038" rIns="92075" bIns="46038"/>
          <a:lstStyle/>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CLASIFICACION</a:t>
            </a: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mn-lt"/>
            </a:endParaRPr>
          </a:p>
          <a:p>
            <a:pPr marL="990600" lvl="1" indent="-533400" fontAlgn="auto">
              <a:spcBef>
                <a:spcPct val="20000"/>
              </a:spcBef>
              <a:spcAft>
                <a:spcPts val="0"/>
              </a:spcAft>
              <a:buClr>
                <a:srgbClr val="FF0000"/>
              </a:buClr>
              <a:buSzPct val="65000"/>
              <a:defRPr/>
            </a:pPr>
            <a:endParaRPr lang="es-MX" sz="2000" kern="0" dirty="0">
              <a:effectLst>
                <a:outerShdw blurRad="38100" dist="38100" dir="2700000" algn="tl">
                  <a:srgbClr val="FFFFFF"/>
                </a:outerShdw>
              </a:effectLst>
              <a:latin typeface="+mn-lt"/>
            </a:endParaRPr>
          </a:p>
        </p:txBody>
      </p:sp>
    </p:spTree>
  </p:cSld>
  <p:clrMapOvr>
    <a:masterClrMapping/>
  </p:clrMapOvr>
  <p:transition spd="med">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descr="000231531">
            <a:hlinkClick r:id="rId2"/>
          </p:cNvPr>
          <p:cNvPicPr>
            <a:picLocks noChangeAspect="1" noChangeArrowheads="1"/>
          </p:cNvPicPr>
          <p:nvPr/>
        </p:nvPicPr>
        <p:blipFill>
          <a:blip r:embed="rId3" cstate="print"/>
          <a:srcRect/>
          <a:stretch>
            <a:fillRect/>
          </a:stretch>
        </p:blipFill>
        <p:spPr bwMode="auto">
          <a:xfrm>
            <a:off x="6156176" y="2492896"/>
            <a:ext cx="2679700" cy="2654300"/>
          </a:xfrm>
          <a:prstGeom prst="rect">
            <a:avLst/>
          </a:prstGeom>
          <a:noFill/>
          <a:ln w="9525">
            <a:noFill/>
            <a:miter lim="800000"/>
            <a:headEnd/>
            <a:tailEnd/>
          </a:ln>
        </p:spPr>
      </p:pic>
      <p:pic>
        <p:nvPicPr>
          <p:cNvPr id="99330" name="Picture 2" descr="uhf44125_n">
            <a:hlinkClick r:id="rId4"/>
          </p:cNvPr>
          <p:cNvPicPr>
            <a:picLocks noChangeAspect="1" noChangeArrowheads="1"/>
          </p:cNvPicPr>
          <p:nvPr/>
        </p:nvPicPr>
        <p:blipFill>
          <a:blip r:embed="rId5" cstate="print"/>
          <a:srcRect/>
          <a:stretch>
            <a:fillRect/>
          </a:stretch>
        </p:blipFill>
        <p:spPr bwMode="auto">
          <a:xfrm>
            <a:off x="3923928" y="3212976"/>
            <a:ext cx="1765300" cy="3048000"/>
          </a:xfrm>
          <a:prstGeom prst="rect">
            <a:avLst/>
          </a:prstGeom>
          <a:noFill/>
          <a:ln w="9525">
            <a:noFill/>
            <a:miter lim="800000"/>
            <a:headEnd/>
            <a:tailEnd/>
          </a:ln>
        </p:spPr>
      </p:pic>
      <p:pic>
        <p:nvPicPr>
          <p:cNvPr id="2" name="Picture 1" descr="utp_cable">
            <a:hlinkClick r:id="rId6"/>
          </p:cNvPr>
          <p:cNvPicPr>
            <a:picLocks noChangeAspect="1" noChangeArrowheads="1"/>
          </p:cNvPicPr>
          <p:nvPr/>
        </p:nvPicPr>
        <p:blipFill>
          <a:blip r:embed="rId7" cstate="print"/>
          <a:srcRect/>
          <a:stretch>
            <a:fillRect/>
          </a:stretch>
        </p:blipFill>
        <p:spPr bwMode="auto">
          <a:xfrm>
            <a:off x="3635896" y="1412776"/>
            <a:ext cx="1905000" cy="1498600"/>
          </a:xfrm>
          <a:prstGeom prst="rect">
            <a:avLst/>
          </a:prstGeom>
          <a:noFill/>
          <a:ln w="9525">
            <a:noFill/>
            <a:miter lim="800000"/>
            <a:headEnd/>
            <a:tailEnd/>
          </a:ln>
        </p:spPr>
      </p:pic>
      <p:sp>
        <p:nvSpPr>
          <p:cNvPr id="3" name="Rectangle 1027"/>
          <p:cNvSpPr txBox="1">
            <a:spLocks noChangeArrowheads="1"/>
          </p:cNvSpPr>
          <p:nvPr/>
        </p:nvSpPr>
        <p:spPr bwMode="auto">
          <a:xfrm>
            <a:off x="2483768" y="0"/>
            <a:ext cx="3384550" cy="576362"/>
          </a:xfrm>
          <a:prstGeom prst="rect">
            <a:avLst/>
          </a:prstGeom>
          <a:noFill/>
          <a:ln w="9525">
            <a:noFill/>
            <a:miter lim="800000"/>
            <a:headEnd/>
            <a:tailEnd/>
          </a:ln>
        </p:spPr>
        <p:txBody>
          <a:bodyPr lIns="92075" tIns="46038" rIns="92075" bIns="46038"/>
          <a:lstStyle/>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TABLAS</a:t>
            </a: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mn-lt"/>
            </a:endParaRPr>
          </a:p>
          <a:p>
            <a:pPr marL="990600" lvl="1" indent="-533400" fontAlgn="auto">
              <a:spcBef>
                <a:spcPct val="20000"/>
              </a:spcBef>
              <a:spcAft>
                <a:spcPts val="0"/>
              </a:spcAft>
              <a:buClr>
                <a:srgbClr val="FF0000"/>
              </a:buClr>
              <a:buSzPct val="65000"/>
              <a:defRPr/>
            </a:pPr>
            <a:endParaRPr lang="es-MX" sz="2000" kern="0" dirty="0">
              <a:effectLst>
                <a:outerShdw blurRad="38100" dist="38100" dir="2700000" algn="tl">
                  <a:srgbClr val="FFFFFF"/>
                </a:outerShdw>
              </a:effectLst>
              <a:latin typeface="+mn-lt"/>
            </a:endParaRPr>
          </a:p>
        </p:txBody>
      </p:sp>
      <p:sp>
        <p:nvSpPr>
          <p:cNvPr id="99329" name="Rectangle 1"/>
          <p:cNvSpPr>
            <a:spLocks noChangeArrowheads="1"/>
          </p:cNvSpPr>
          <p:nvPr/>
        </p:nvSpPr>
        <p:spPr bwMode="auto">
          <a:xfrm>
            <a:off x="0" y="764024"/>
            <a:ext cx="9144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CABLES DE CONEXIÓN.</a:t>
            </a:r>
            <a:r>
              <a:rPr lang="es-ES" sz="1200" b="1" dirty="0" smtClean="0">
                <a:solidFill>
                  <a:srgbClr val="000000"/>
                </a:solidFill>
                <a:latin typeface="Arial" pitchFamily="34" charset="0"/>
                <a:ea typeface="Times New Roman" pitchFamily="18" charset="0"/>
                <a:cs typeface="Times New Roman" pitchFamily="18" charset="0"/>
              </a:rPr>
              <a:t>: </a:t>
            </a: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Son los elementos físicos que conectan los diferentes miembros que forman una red (computadores, hubs, etc.). El cable es utilizado en redes como un medio de transmisión bruto, el cual cumple la función de trasladar bits (datos) de un lugar a otro.   Aunque el cable parezca el elemento más simple de la red puede ser el más costoso, comprometiendo el 50% del presupuesto total. El cable también puede ser la mayor fuente de problemas que se presentan en la red, por ello es fundamental la correcta elección del tipo de cable.</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Este</a:t>
            </a:r>
            <a:r>
              <a:rPr kumimoji="0" lang="es-ES" sz="1200" b="1" i="0"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crea una tabla de ca</a:t>
            </a: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bles más utilizados en las instalaciones de red son el Cable Coaxial, el Cable de Par Trenzado y la Fibra Óptica.</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CABLE COAXIAL: Es la tecnología de cableado más comprobada y conocida por los instaladores. Llamado comúnmente por algunos como “COAX”.  </a:t>
            </a:r>
            <a:r>
              <a:rPr lang="es-ES" sz="1200" b="1" dirty="0" smtClean="0">
                <a:solidFill>
                  <a:srgbClr val="000000"/>
                </a:solidFill>
                <a:latin typeface="Arial" pitchFamily="34" charset="0"/>
                <a:ea typeface="Times New Roman" pitchFamily="18" charset="0"/>
                <a:cs typeface="Times New Roman" pitchFamily="18" charset="0"/>
              </a:rPr>
              <a:t>E</a:t>
            </a: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stá compuesto de cobre rígido como núcleo, rodeado de material aislante; el aislante está rodeado a su vez con un conductor cilíndrico, que es una malla de tejido fuertemente trenzado, y un conductor externo que se cubre con una envoltura de plástico. La malla de tejido protectora que rodea el conductor sirve como tierra.</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CABLE PAR TRENZADO: Es de los más antiguos en el mercado y en algunos tipos de aplicaciones es el más común, consiste en dos alambres de cobre o a veces de aluminio aislados, con un grosor de 1mm aproximado. Los alambres se trenzan con el propósito de reducir la interferencia eléctrica de pares similares cercanos.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Los pares trenzados se agrupan bajo una cubierta común de PVC (Policloruro de vinilo) en cables multipares de pares trenzados (de 2,4,8,... hasta 300 pares).Un ejemplo de par trenzado es el sistema de telefonía, ya que la mayoría de aparatos se conectan a la central telefónica por intermedio de un par trenzado. Actualmente se han convertido en un estándar, de hecho en el ámbito de las redes LAN, como medio de transmisión en las redes de acceso a usuarios (típicamente cables de 2 o 4 pares trenzados).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CABLES DE FIBRA ÓPTICA:</a:t>
            </a:r>
            <a:r>
              <a:rPr kumimoji="0" lang="es-ES" sz="1200" b="1" i="0"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a:t>
            </a: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Son muy parecidos a los cables coaxiales. El núcleo del centro es a través del cual se propaga la luz, la fibra óptica es un filamento cristalino o plástico que tiene la propiedad de poder transmitir luz. En este caso la información se transmite mediante “pulsos de luz” (intensidad de luz modulada), en lugar de señales eléctricas como sucedía en los anteriores cables metálicos.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HUBS, CONCENTRADORES DE RED:</a:t>
            </a:r>
            <a:r>
              <a:rPr kumimoji="0" lang="es-ES" sz="1200" b="1" i="0"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P</a:t>
            </a: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ermiten la interconexión de diferentes tipos de cableados, añadiendo la ventaja de la utilización de máquinas como puentes o enrutadores sobre una misma caja. Las redes locales en un principio fueron creadas llevando cable coaxial entre edificios efectuando conexiones punto a punto, cuando las estaciones se encontraban conectadas se colocaba en cada extremo de la red un terminador de red de 50 Ohmios y se arrancaba la red. </a:t>
            </a:r>
            <a:endParaRPr kumimoji="0" lang="es-ES" sz="12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6"/>
          <p:cNvSpPr>
            <a:spLocks noChangeArrowheads="1"/>
          </p:cNvSpPr>
          <p:nvPr/>
        </p:nvSpPr>
        <p:spPr bwMode="auto">
          <a:xfrm>
            <a:off x="6084168" y="5301208"/>
            <a:ext cx="2016224" cy="1368152"/>
          </a:xfrm>
          <a:prstGeom prst="rect">
            <a:avLst/>
          </a:prstGeom>
          <a:solidFill>
            <a:srgbClr val="F8F8F8"/>
          </a:solidFill>
          <a:ln w="9525">
            <a:solidFill>
              <a:schemeClr val="tx1"/>
            </a:solidFill>
            <a:miter lim="800000"/>
            <a:headEnd/>
            <a:tailEnd/>
          </a:ln>
        </p:spPr>
        <p:txBody>
          <a:bodyPr wrap="none" anchor="ctr"/>
          <a:lstStyle/>
          <a:p>
            <a:endParaRPr lang="es-ES">
              <a:latin typeface="Constantia" pitchFamily="18" charset="0"/>
            </a:endParaRPr>
          </a:p>
        </p:txBody>
      </p:sp>
      <p:sp>
        <p:nvSpPr>
          <p:cNvPr id="34819" name="Text Box 2"/>
          <p:cNvSpPr txBox="1">
            <a:spLocks noChangeArrowheads="1"/>
          </p:cNvSpPr>
          <p:nvPr/>
        </p:nvSpPr>
        <p:spPr bwMode="auto">
          <a:xfrm>
            <a:off x="179512" y="404664"/>
            <a:ext cx="8077200" cy="534988"/>
          </a:xfrm>
          <a:prstGeom prst="rect">
            <a:avLst/>
          </a:prstGeom>
          <a:noFill/>
          <a:ln w="9525">
            <a:noFill/>
            <a:miter lim="800000"/>
            <a:headEnd/>
            <a:tailEnd/>
          </a:ln>
        </p:spPr>
        <p:txBody>
          <a:bodyPr>
            <a:spAutoFit/>
          </a:bodyPr>
          <a:lstStyle/>
          <a:p>
            <a:pPr algn="ctr">
              <a:lnSpc>
                <a:spcPct val="90000"/>
              </a:lnSpc>
              <a:spcBef>
                <a:spcPct val="50000"/>
              </a:spcBef>
            </a:pPr>
            <a:r>
              <a:rPr lang="en-US" sz="3200" b="1" dirty="0" smtClean="0"/>
              <a:t>TABLA DE ESTIMACIONES </a:t>
            </a:r>
            <a:r>
              <a:rPr lang="en-US" sz="3200" b="1" dirty="0"/>
              <a:t>EN </a:t>
            </a:r>
            <a:r>
              <a:rPr lang="en-US" sz="3200" b="1" dirty="0" smtClean="0"/>
              <a:t> TOPOLOGIAS</a:t>
            </a:r>
            <a:endParaRPr lang="en-US" sz="3200" b="1" dirty="0"/>
          </a:p>
        </p:txBody>
      </p:sp>
      <p:sp>
        <p:nvSpPr>
          <p:cNvPr id="34820" name="Rectangle 3"/>
          <p:cNvSpPr>
            <a:spLocks noChangeArrowheads="1"/>
          </p:cNvSpPr>
          <p:nvPr/>
        </p:nvSpPr>
        <p:spPr bwMode="auto">
          <a:xfrm>
            <a:off x="228600" y="0"/>
            <a:ext cx="8478838" cy="914400"/>
          </a:xfrm>
          <a:prstGeom prst="rect">
            <a:avLst/>
          </a:prstGeom>
          <a:noFill/>
          <a:ln w="9525">
            <a:noFill/>
            <a:miter lim="800000"/>
            <a:headEnd/>
            <a:tailEnd/>
          </a:ln>
        </p:spPr>
        <p:txBody>
          <a:bodyPr anchor="b"/>
          <a:lstStyle/>
          <a:p>
            <a:pPr algn="ctr"/>
            <a:endParaRPr lang="es-ES" sz="3200" b="1">
              <a:solidFill>
                <a:schemeClr val="tx2"/>
              </a:solidFill>
            </a:endParaRPr>
          </a:p>
        </p:txBody>
      </p:sp>
      <p:sp>
        <p:nvSpPr>
          <p:cNvPr id="34821" name="Text Box 8"/>
          <p:cNvSpPr txBox="1">
            <a:spLocks noChangeArrowheads="1"/>
          </p:cNvSpPr>
          <p:nvPr/>
        </p:nvSpPr>
        <p:spPr bwMode="invGray">
          <a:xfrm>
            <a:off x="5168900" y="4119563"/>
            <a:ext cx="1752600" cy="369887"/>
          </a:xfrm>
          <a:prstGeom prst="rect">
            <a:avLst/>
          </a:prstGeom>
          <a:solidFill>
            <a:srgbClr val="FFFF00"/>
          </a:solidFill>
          <a:ln w="9525">
            <a:solidFill>
              <a:schemeClr val="tx1"/>
            </a:solidFill>
            <a:miter lim="800000"/>
            <a:headEnd/>
            <a:tailEnd/>
          </a:ln>
        </p:spPr>
        <p:txBody>
          <a:bodyPr>
            <a:spAutoFit/>
          </a:bodyPr>
          <a:lstStyle/>
          <a:p>
            <a:pPr algn="ctr"/>
            <a:r>
              <a:rPr lang="en-US" dirty="0"/>
              <a:t>TIPO DE USO</a:t>
            </a:r>
          </a:p>
        </p:txBody>
      </p:sp>
      <p:sp>
        <p:nvSpPr>
          <p:cNvPr id="34822" name="Text Box 9"/>
          <p:cNvSpPr txBox="1">
            <a:spLocks noChangeArrowheads="1"/>
          </p:cNvSpPr>
          <p:nvPr/>
        </p:nvSpPr>
        <p:spPr bwMode="invGray">
          <a:xfrm>
            <a:off x="7104063" y="3208338"/>
            <a:ext cx="1582737" cy="369887"/>
          </a:xfrm>
          <a:prstGeom prst="rect">
            <a:avLst/>
          </a:prstGeom>
          <a:solidFill>
            <a:srgbClr val="FFFF00"/>
          </a:solidFill>
          <a:ln w="9525">
            <a:solidFill>
              <a:schemeClr val="tx1"/>
            </a:solidFill>
            <a:miter lim="800000"/>
            <a:headEnd/>
            <a:tailEnd/>
          </a:ln>
        </p:spPr>
        <p:txBody>
          <a:bodyPr>
            <a:spAutoFit/>
          </a:bodyPr>
          <a:lstStyle/>
          <a:p>
            <a:pPr algn="ctr"/>
            <a:r>
              <a:rPr lang="en-US" dirty="0"/>
              <a:t>FUENTE</a:t>
            </a:r>
          </a:p>
        </p:txBody>
      </p:sp>
      <p:sp>
        <p:nvSpPr>
          <p:cNvPr id="34823" name="Text Box 10"/>
          <p:cNvSpPr txBox="1">
            <a:spLocks noChangeArrowheads="1"/>
          </p:cNvSpPr>
          <p:nvPr/>
        </p:nvSpPr>
        <p:spPr bwMode="invGray">
          <a:xfrm>
            <a:off x="3429000" y="3200400"/>
            <a:ext cx="1608138" cy="369888"/>
          </a:xfrm>
          <a:prstGeom prst="rect">
            <a:avLst/>
          </a:prstGeom>
          <a:solidFill>
            <a:srgbClr val="FF00FF"/>
          </a:solidFill>
          <a:ln w="9525">
            <a:solidFill>
              <a:schemeClr val="tx1"/>
            </a:solidFill>
            <a:miter lim="800000"/>
            <a:headEnd/>
            <a:tailEnd/>
          </a:ln>
        </p:spPr>
        <p:txBody>
          <a:bodyPr>
            <a:spAutoFit/>
          </a:bodyPr>
          <a:lstStyle/>
          <a:p>
            <a:pPr algn="ctr"/>
            <a:r>
              <a:rPr lang="en-US"/>
              <a:t>MODELOS</a:t>
            </a:r>
          </a:p>
        </p:txBody>
      </p:sp>
      <p:sp>
        <p:nvSpPr>
          <p:cNvPr id="34824" name="Text Box 11" descr="Roble"/>
          <p:cNvSpPr txBox="1">
            <a:spLocks noChangeArrowheads="1"/>
          </p:cNvSpPr>
          <p:nvPr/>
        </p:nvSpPr>
        <p:spPr bwMode="invGray">
          <a:xfrm>
            <a:off x="3608388" y="5418138"/>
            <a:ext cx="1954212" cy="400050"/>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22225">
            <a:solidFill>
              <a:schemeClr val="tx1"/>
            </a:solidFill>
            <a:miter lim="800000"/>
            <a:headEnd/>
            <a:tailEnd/>
          </a:ln>
        </p:spPr>
        <p:txBody>
          <a:bodyPr>
            <a:spAutoFit/>
          </a:bodyPr>
          <a:lstStyle/>
          <a:p>
            <a:pPr algn="ctr"/>
            <a:r>
              <a:rPr lang="en-US" sz="2000" b="1" dirty="0"/>
              <a:t>SALIDA</a:t>
            </a:r>
          </a:p>
        </p:txBody>
      </p:sp>
      <p:sp>
        <p:nvSpPr>
          <p:cNvPr id="34825" name="Text Box 12"/>
          <p:cNvSpPr txBox="1">
            <a:spLocks noChangeArrowheads="1"/>
          </p:cNvSpPr>
          <p:nvPr/>
        </p:nvSpPr>
        <p:spPr bwMode="invGray">
          <a:xfrm>
            <a:off x="684213" y="1484313"/>
            <a:ext cx="1420812" cy="369887"/>
          </a:xfrm>
          <a:prstGeom prst="rect">
            <a:avLst/>
          </a:prstGeom>
          <a:solidFill>
            <a:srgbClr val="0000FF"/>
          </a:solidFill>
          <a:ln w="9525">
            <a:solidFill>
              <a:schemeClr val="tx1"/>
            </a:solidFill>
            <a:miter lim="800000"/>
            <a:headEnd/>
            <a:tailEnd/>
          </a:ln>
        </p:spPr>
        <p:txBody>
          <a:bodyPr>
            <a:spAutoFit/>
          </a:bodyPr>
          <a:lstStyle/>
          <a:p>
            <a:pPr algn="ctr"/>
            <a:r>
              <a:rPr lang="en-US" dirty="0">
                <a:solidFill>
                  <a:schemeClr val="bg1"/>
                </a:solidFill>
              </a:rPr>
              <a:t>SOLICITUD</a:t>
            </a:r>
          </a:p>
        </p:txBody>
      </p:sp>
      <p:sp>
        <p:nvSpPr>
          <p:cNvPr id="34826" name="Text Box 14"/>
          <p:cNvSpPr txBox="1">
            <a:spLocks noChangeArrowheads="1"/>
          </p:cNvSpPr>
          <p:nvPr/>
        </p:nvSpPr>
        <p:spPr bwMode="invGray">
          <a:xfrm>
            <a:off x="5105400" y="1503363"/>
            <a:ext cx="1873250" cy="369887"/>
          </a:xfrm>
          <a:prstGeom prst="rect">
            <a:avLst/>
          </a:prstGeom>
          <a:solidFill>
            <a:srgbClr val="0000FF"/>
          </a:solidFill>
          <a:ln w="9525">
            <a:solidFill>
              <a:schemeClr val="tx1"/>
            </a:solidFill>
            <a:miter lim="800000"/>
            <a:headEnd/>
            <a:tailEnd/>
          </a:ln>
        </p:spPr>
        <p:txBody>
          <a:bodyPr>
            <a:spAutoFit/>
          </a:bodyPr>
          <a:lstStyle/>
          <a:p>
            <a:pPr algn="ctr"/>
            <a:r>
              <a:rPr lang="en-US">
                <a:solidFill>
                  <a:schemeClr val="bg1"/>
                </a:solidFill>
              </a:rPr>
              <a:t>SISTEMA</a:t>
            </a:r>
          </a:p>
        </p:txBody>
      </p:sp>
      <p:sp>
        <p:nvSpPr>
          <p:cNvPr id="34827" name="Text Box 15"/>
          <p:cNvSpPr txBox="1">
            <a:spLocks noChangeArrowheads="1"/>
          </p:cNvSpPr>
          <p:nvPr/>
        </p:nvSpPr>
        <p:spPr bwMode="invGray">
          <a:xfrm>
            <a:off x="1143000" y="2598738"/>
            <a:ext cx="1427163" cy="369887"/>
          </a:xfrm>
          <a:prstGeom prst="rect">
            <a:avLst/>
          </a:prstGeom>
          <a:solidFill>
            <a:srgbClr val="FF00FF"/>
          </a:solidFill>
          <a:ln w="9525">
            <a:solidFill>
              <a:schemeClr val="tx1"/>
            </a:solidFill>
            <a:miter lim="800000"/>
            <a:headEnd/>
            <a:tailEnd/>
          </a:ln>
        </p:spPr>
        <p:txBody>
          <a:bodyPr>
            <a:spAutoFit/>
          </a:bodyPr>
          <a:lstStyle/>
          <a:p>
            <a:pPr algn="ctr"/>
            <a:r>
              <a:rPr lang="en-US"/>
              <a:t>CODIGOS</a:t>
            </a:r>
          </a:p>
        </p:txBody>
      </p:sp>
      <p:sp>
        <p:nvSpPr>
          <p:cNvPr id="34828" name="Text Box 16"/>
          <p:cNvSpPr txBox="1">
            <a:spLocks noChangeArrowheads="1"/>
          </p:cNvSpPr>
          <p:nvPr/>
        </p:nvSpPr>
        <p:spPr bwMode="invGray">
          <a:xfrm>
            <a:off x="5149850" y="2405063"/>
            <a:ext cx="1790700" cy="646331"/>
          </a:xfrm>
          <a:prstGeom prst="rect">
            <a:avLst/>
          </a:prstGeom>
          <a:solidFill>
            <a:srgbClr val="00B050"/>
          </a:solidFill>
          <a:ln w="9525">
            <a:solidFill>
              <a:srgbClr val="00B050"/>
            </a:solidFill>
            <a:miter lim="800000"/>
            <a:headEnd/>
            <a:tailEnd/>
          </a:ln>
        </p:spPr>
        <p:txBody>
          <a:bodyPr>
            <a:spAutoFit/>
          </a:bodyPr>
          <a:lstStyle/>
          <a:p>
            <a:pPr algn="ctr"/>
            <a:r>
              <a:rPr lang="en-US" dirty="0" smtClean="0"/>
              <a:t>Direcciones</a:t>
            </a:r>
          </a:p>
          <a:p>
            <a:pPr algn="ctr"/>
            <a:r>
              <a:rPr lang="en-US" dirty="0" smtClean="0"/>
              <a:t>Instructivas</a:t>
            </a:r>
            <a:endParaRPr lang="en-US" dirty="0"/>
          </a:p>
        </p:txBody>
      </p:sp>
      <p:sp>
        <p:nvSpPr>
          <p:cNvPr id="34829" name="Text Box 20"/>
          <p:cNvSpPr txBox="1">
            <a:spLocks noChangeArrowheads="1"/>
          </p:cNvSpPr>
          <p:nvPr/>
        </p:nvSpPr>
        <p:spPr bwMode="auto">
          <a:xfrm>
            <a:off x="1143000" y="4600575"/>
            <a:ext cx="2286000" cy="369888"/>
          </a:xfrm>
          <a:prstGeom prst="rect">
            <a:avLst/>
          </a:prstGeom>
          <a:solidFill>
            <a:srgbClr val="FF00FF"/>
          </a:solidFill>
          <a:ln w="9525">
            <a:solidFill>
              <a:schemeClr val="tx1"/>
            </a:solidFill>
            <a:miter lim="800000"/>
            <a:headEnd/>
            <a:tailEnd/>
          </a:ln>
        </p:spPr>
        <p:txBody>
          <a:bodyPr>
            <a:spAutoFit/>
          </a:bodyPr>
          <a:lstStyle/>
          <a:p>
            <a:pPr algn="ctr">
              <a:spcBef>
                <a:spcPct val="50000"/>
              </a:spcBef>
            </a:pPr>
            <a:r>
              <a:rPr kumimoji="1" lang="en-US"/>
              <a:t>SINTAXIS</a:t>
            </a:r>
          </a:p>
        </p:txBody>
      </p:sp>
      <p:sp>
        <p:nvSpPr>
          <p:cNvPr id="34830" name="Text Box 36"/>
          <p:cNvSpPr txBox="1">
            <a:spLocks noChangeArrowheads="1"/>
          </p:cNvSpPr>
          <p:nvPr/>
        </p:nvSpPr>
        <p:spPr bwMode="invGray">
          <a:xfrm>
            <a:off x="2627313" y="1484313"/>
            <a:ext cx="1944687" cy="369887"/>
          </a:xfrm>
          <a:prstGeom prst="rect">
            <a:avLst/>
          </a:prstGeom>
          <a:solidFill>
            <a:srgbClr val="0000FF"/>
          </a:solidFill>
          <a:ln w="9525">
            <a:solidFill>
              <a:schemeClr val="tx1"/>
            </a:solidFill>
            <a:miter lim="800000"/>
            <a:headEnd/>
            <a:tailEnd/>
          </a:ln>
        </p:spPr>
        <p:txBody>
          <a:bodyPr>
            <a:spAutoFit/>
          </a:bodyPr>
          <a:lstStyle/>
          <a:p>
            <a:pPr algn="ctr"/>
            <a:r>
              <a:rPr lang="en-US">
                <a:solidFill>
                  <a:schemeClr val="bg1"/>
                </a:solidFill>
              </a:rPr>
              <a:t>INVENTARIO</a:t>
            </a:r>
          </a:p>
        </p:txBody>
      </p:sp>
      <p:cxnSp>
        <p:nvCxnSpPr>
          <p:cNvPr id="34831" name="AutoShape 37"/>
          <p:cNvCxnSpPr>
            <a:cxnSpLocks noChangeShapeType="1"/>
            <a:stCxn id="34825" idx="3"/>
            <a:endCxn id="34830" idx="1"/>
          </p:cNvCxnSpPr>
          <p:nvPr/>
        </p:nvCxnSpPr>
        <p:spPr bwMode="auto">
          <a:xfrm>
            <a:off x="2105025" y="1670050"/>
            <a:ext cx="522288" cy="0"/>
          </a:xfrm>
          <a:prstGeom prst="straightConnector1">
            <a:avLst/>
          </a:prstGeom>
          <a:noFill/>
          <a:ln w="9525">
            <a:solidFill>
              <a:schemeClr val="tx1"/>
            </a:solidFill>
            <a:round/>
            <a:headEnd/>
            <a:tailEnd type="triangle" w="med" len="med"/>
          </a:ln>
        </p:spPr>
      </p:cxnSp>
      <p:cxnSp>
        <p:nvCxnSpPr>
          <p:cNvPr id="34832" name="AutoShape 38"/>
          <p:cNvCxnSpPr>
            <a:cxnSpLocks noChangeShapeType="1"/>
            <a:stCxn id="34830" idx="3"/>
            <a:endCxn id="34826" idx="1"/>
          </p:cNvCxnSpPr>
          <p:nvPr/>
        </p:nvCxnSpPr>
        <p:spPr bwMode="auto">
          <a:xfrm>
            <a:off x="4572000" y="1670050"/>
            <a:ext cx="533400" cy="17463"/>
          </a:xfrm>
          <a:prstGeom prst="straightConnector1">
            <a:avLst/>
          </a:prstGeom>
          <a:noFill/>
          <a:ln w="9525">
            <a:solidFill>
              <a:schemeClr val="tx1"/>
            </a:solidFill>
            <a:round/>
            <a:headEnd/>
            <a:tailEnd type="triangle" w="med" len="med"/>
          </a:ln>
        </p:spPr>
      </p:cxnSp>
      <p:cxnSp>
        <p:nvCxnSpPr>
          <p:cNvPr id="34833" name="AutoShape 39"/>
          <p:cNvCxnSpPr>
            <a:cxnSpLocks noChangeShapeType="1"/>
            <a:stCxn id="34830" idx="2"/>
            <a:endCxn id="34827" idx="0"/>
          </p:cNvCxnSpPr>
          <p:nvPr/>
        </p:nvCxnSpPr>
        <p:spPr bwMode="auto">
          <a:xfrm rot="5400000">
            <a:off x="2356644" y="1354931"/>
            <a:ext cx="744538" cy="1743075"/>
          </a:xfrm>
          <a:prstGeom prst="bentConnector3">
            <a:avLst>
              <a:gd name="adj1" fmla="val 50000"/>
            </a:avLst>
          </a:prstGeom>
          <a:noFill/>
          <a:ln w="9525">
            <a:solidFill>
              <a:schemeClr val="tx1"/>
            </a:solidFill>
            <a:miter lim="800000"/>
            <a:headEnd/>
            <a:tailEnd type="triangle" w="med" len="med"/>
          </a:ln>
        </p:spPr>
      </p:cxnSp>
      <p:cxnSp>
        <p:nvCxnSpPr>
          <p:cNvPr id="34834" name="AutoShape 41"/>
          <p:cNvCxnSpPr>
            <a:cxnSpLocks noChangeShapeType="1"/>
            <a:stCxn id="34828" idx="3"/>
            <a:endCxn id="34822" idx="0"/>
          </p:cNvCxnSpPr>
          <p:nvPr/>
        </p:nvCxnSpPr>
        <p:spPr bwMode="auto">
          <a:xfrm>
            <a:off x="6940550" y="2728229"/>
            <a:ext cx="954882" cy="480109"/>
          </a:xfrm>
          <a:prstGeom prst="bentConnector2">
            <a:avLst/>
          </a:prstGeom>
          <a:noFill/>
          <a:ln w="9525">
            <a:solidFill>
              <a:schemeClr val="tx1"/>
            </a:solidFill>
            <a:miter lim="800000"/>
            <a:headEnd/>
            <a:tailEnd type="triangle" w="med" len="med"/>
          </a:ln>
        </p:spPr>
      </p:cxnSp>
      <p:cxnSp>
        <p:nvCxnSpPr>
          <p:cNvPr id="34835" name="AutoShape 42"/>
          <p:cNvCxnSpPr>
            <a:cxnSpLocks noChangeShapeType="1"/>
            <a:stCxn id="34828" idx="1"/>
            <a:endCxn id="34823" idx="0"/>
          </p:cNvCxnSpPr>
          <p:nvPr/>
        </p:nvCxnSpPr>
        <p:spPr bwMode="auto">
          <a:xfrm rot="10800000" flipV="1">
            <a:off x="4233070" y="2728228"/>
            <a:ext cx="916781" cy="472171"/>
          </a:xfrm>
          <a:prstGeom prst="bentConnector2">
            <a:avLst/>
          </a:prstGeom>
          <a:noFill/>
          <a:ln w="9525">
            <a:solidFill>
              <a:schemeClr val="tx1"/>
            </a:solidFill>
            <a:miter lim="800000"/>
            <a:headEnd/>
            <a:tailEnd type="triangle" w="med" len="med"/>
          </a:ln>
        </p:spPr>
      </p:cxnSp>
      <p:cxnSp>
        <p:nvCxnSpPr>
          <p:cNvPr id="34836" name="AutoShape 43"/>
          <p:cNvCxnSpPr>
            <a:cxnSpLocks noChangeShapeType="1"/>
            <a:stCxn id="34828" idx="2"/>
            <a:endCxn id="34821" idx="0"/>
          </p:cNvCxnSpPr>
          <p:nvPr/>
        </p:nvCxnSpPr>
        <p:spPr bwMode="auto">
          <a:xfrm>
            <a:off x="6045200" y="3051394"/>
            <a:ext cx="0" cy="1068169"/>
          </a:xfrm>
          <a:prstGeom prst="straightConnector1">
            <a:avLst/>
          </a:prstGeom>
          <a:noFill/>
          <a:ln w="9525">
            <a:solidFill>
              <a:schemeClr val="tx1"/>
            </a:solidFill>
            <a:round/>
            <a:headEnd/>
            <a:tailEnd type="triangle" w="med" len="med"/>
          </a:ln>
        </p:spPr>
      </p:cxnSp>
      <p:cxnSp>
        <p:nvCxnSpPr>
          <p:cNvPr id="34837" name="AutoShape 44"/>
          <p:cNvCxnSpPr>
            <a:cxnSpLocks noChangeShapeType="1"/>
            <a:stCxn id="34826" idx="2"/>
            <a:endCxn id="34828" idx="0"/>
          </p:cNvCxnSpPr>
          <p:nvPr/>
        </p:nvCxnSpPr>
        <p:spPr bwMode="auto">
          <a:xfrm>
            <a:off x="6042025" y="1873250"/>
            <a:ext cx="3175" cy="531813"/>
          </a:xfrm>
          <a:prstGeom prst="straightConnector1">
            <a:avLst/>
          </a:prstGeom>
          <a:noFill/>
          <a:ln w="9525">
            <a:solidFill>
              <a:schemeClr val="tx1"/>
            </a:solidFill>
            <a:round/>
            <a:headEnd/>
            <a:tailEnd type="triangle" w="med" len="med"/>
          </a:ln>
        </p:spPr>
      </p:cxnSp>
      <p:cxnSp>
        <p:nvCxnSpPr>
          <p:cNvPr id="34838" name="AutoShape 45"/>
          <p:cNvCxnSpPr>
            <a:cxnSpLocks noChangeShapeType="1"/>
            <a:stCxn id="34827" idx="2"/>
            <a:endCxn id="34829" idx="0"/>
          </p:cNvCxnSpPr>
          <p:nvPr/>
        </p:nvCxnSpPr>
        <p:spPr bwMode="auto">
          <a:xfrm rot="16200000" flipH="1">
            <a:off x="1255713" y="3570287"/>
            <a:ext cx="1631950" cy="428625"/>
          </a:xfrm>
          <a:prstGeom prst="bentConnector3">
            <a:avLst>
              <a:gd name="adj1" fmla="val 50000"/>
            </a:avLst>
          </a:prstGeom>
          <a:noFill/>
          <a:ln w="9525">
            <a:solidFill>
              <a:schemeClr val="tx1"/>
            </a:solidFill>
            <a:miter lim="800000"/>
            <a:headEnd/>
            <a:tailEnd type="triangle" w="med" len="med"/>
          </a:ln>
        </p:spPr>
      </p:cxnSp>
      <p:cxnSp>
        <p:nvCxnSpPr>
          <p:cNvPr id="34839" name="AutoShape 46"/>
          <p:cNvCxnSpPr>
            <a:cxnSpLocks noChangeShapeType="1"/>
            <a:stCxn id="34823" idx="1"/>
            <a:endCxn id="34829" idx="0"/>
          </p:cNvCxnSpPr>
          <p:nvPr/>
        </p:nvCxnSpPr>
        <p:spPr bwMode="auto">
          <a:xfrm rot="10800000" flipV="1">
            <a:off x="2286000" y="3384550"/>
            <a:ext cx="1143000" cy="1216025"/>
          </a:xfrm>
          <a:prstGeom prst="bentConnector2">
            <a:avLst/>
          </a:prstGeom>
          <a:noFill/>
          <a:ln w="9525">
            <a:solidFill>
              <a:schemeClr val="tx1"/>
            </a:solidFill>
            <a:miter lim="800000"/>
            <a:headEnd/>
            <a:tailEnd type="triangle" w="med" len="med"/>
          </a:ln>
        </p:spPr>
      </p:cxnSp>
      <p:cxnSp>
        <p:nvCxnSpPr>
          <p:cNvPr id="34840" name="AutoShape 47"/>
          <p:cNvCxnSpPr>
            <a:cxnSpLocks noChangeShapeType="1"/>
            <a:stCxn id="34829" idx="3"/>
            <a:endCxn id="34824" idx="0"/>
          </p:cNvCxnSpPr>
          <p:nvPr/>
        </p:nvCxnSpPr>
        <p:spPr bwMode="auto">
          <a:xfrm>
            <a:off x="3429000" y="4784725"/>
            <a:ext cx="1157288" cy="633413"/>
          </a:xfrm>
          <a:prstGeom prst="bentConnector2">
            <a:avLst/>
          </a:prstGeom>
          <a:noFill/>
          <a:ln w="9525">
            <a:solidFill>
              <a:schemeClr val="tx1"/>
            </a:solidFill>
            <a:miter lim="800000"/>
            <a:headEnd/>
            <a:tailEnd type="triangle" w="med" len="med"/>
          </a:ln>
        </p:spPr>
      </p:cxnSp>
      <p:cxnSp>
        <p:nvCxnSpPr>
          <p:cNvPr id="34841" name="AutoShape 48"/>
          <p:cNvCxnSpPr>
            <a:cxnSpLocks noChangeShapeType="1"/>
            <a:stCxn id="34821" idx="1"/>
            <a:endCxn id="34823" idx="2"/>
          </p:cNvCxnSpPr>
          <p:nvPr/>
        </p:nvCxnSpPr>
        <p:spPr bwMode="auto">
          <a:xfrm rot="10800000">
            <a:off x="4233863" y="3570288"/>
            <a:ext cx="935037" cy="733425"/>
          </a:xfrm>
          <a:prstGeom prst="bentConnector2">
            <a:avLst/>
          </a:prstGeom>
          <a:noFill/>
          <a:ln w="9525">
            <a:solidFill>
              <a:schemeClr val="tx1"/>
            </a:solidFill>
            <a:miter lim="800000"/>
            <a:headEnd/>
            <a:tailEnd type="triangle" w="med" len="med"/>
          </a:ln>
        </p:spPr>
      </p:cxnSp>
      <p:cxnSp>
        <p:nvCxnSpPr>
          <p:cNvPr id="34842" name="AutoShape 49"/>
          <p:cNvCxnSpPr>
            <a:cxnSpLocks noChangeShapeType="1"/>
          </p:cNvCxnSpPr>
          <p:nvPr/>
        </p:nvCxnSpPr>
        <p:spPr bwMode="auto">
          <a:xfrm rot="5400000">
            <a:off x="5467350" y="2986088"/>
            <a:ext cx="1547813" cy="3309937"/>
          </a:xfrm>
          <a:prstGeom prst="bentConnector3">
            <a:avLst>
              <a:gd name="adj1" fmla="val 71486"/>
            </a:avLst>
          </a:prstGeom>
          <a:noFill/>
          <a:ln w="9525">
            <a:solidFill>
              <a:schemeClr val="tx1"/>
            </a:solidFill>
            <a:miter lim="800000"/>
            <a:headEnd/>
            <a:tailEnd type="triangle" w="med" len="med"/>
          </a:ln>
        </p:spPr>
      </p:cxnSp>
      <p:sp>
        <p:nvSpPr>
          <p:cNvPr id="34843" name="Rectangle 50"/>
          <p:cNvSpPr>
            <a:spLocks noChangeArrowheads="1"/>
          </p:cNvSpPr>
          <p:nvPr/>
        </p:nvSpPr>
        <p:spPr bwMode="auto">
          <a:xfrm>
            <a:off x="6477000" y="5341938"/>
            <a:ext cx="304800" cy="228600"/>
          </a:xfrm>
          <a:prstGeom prst="rect">
            <a:avLst/>
          </a:prstGeom>
          <a:solidFill>
            <a:srgbClr val="0000FF"/>
          </a:solidFill>
          <a:ln w="9525">
            <a:solidFill>
              <a:schemeClr val="tx1"/>
            </a:solidFill>
            <a:miter lim="800000"/>
            <a:headEnd/>
            <a:tailEnd/>
          </a:ln>
        </p:spPr>
        <p:txBody>
          <a:bodyPr wrap="none" anchor="ctr"/>
          <a:lstStyle/>
          <a:p>
            <a:endParaRPr lang="es-ES">
              <a:latin typeface="Constantia" pitchFamily="18" charset="0"/>
            </a:endParaRPr>
          </a:p>
        </p:txBody>
      </p:sp>
      <p:sp>
        <p:nvSpPr>
          <p:cNvPr id="34844" name="Rectangle 51"/>
          <p:cNvSpPr>
            <a:spLocks noChangeArrowheads="1"/>
          </p:cNvSpPr>
          <p:nvPr/>
        </p:nvSpPr>
        <p:spPr bwMode="auto">
          <a:xfrm>
            <a:off x="6477000" y="5646738"/>
            <a:ext cx="304800" cy="228600"/>
          </a:xfrm>
          <a:prstGeom prst="rect">
            <a:avLst/>
          </a:prstGeom>
          <a:solidFill>
            <a:srgbClr val="00B050"/>
          </a:solidFill>
          <a:ln w="9525">
            <a:solidFill>
              <a:schemeClr val="tx1"/>
            </a:solidFill>
            <a:miter lim="800000"/>
            <a:headEnd/>
            <a:tailEnd/>
          </a:ln>
        </p:spPr>
        <p:txBody>
          <a:bodyPr wrap="none" anchor="ctr"/>
          <a:lstStyle/>
          <a:p>
            <a:endParaRPr lang="es-ES">
              <a:latin typeface="Constantia" pitchFamily="18" charset="0"/>
            </a:endParaRPr>
          </a:p>
        </p:txBody>
      </p:sp>
      <p:sp>
        <p:nvSpPr>
          <p:cNvPr id="34845" name="Rectangle 52"/>
          <p:cNvSpPr>
            <a:spLocks noChangeArrowheads="1"/>
          </p:cNvSpPr>
          <p:nvPr/>
        </p:nvSpPr>
        <p:spPr bwMode="auto">
          <a:xfrm>
            <a:off x="6477000" y="5951538"/>
            <a:ext cx="304800" cy="228600"/>
          </a:xfrm>
          <a:prstGeom prst="rect">
            <a:avLst/>
          </a:prstGeom>
          <a:solidFill>
            <a:srgbClr val="FFFF66"/>
          </a:solidFill>
          <a:ln w="9525">
            <a:solidFill>
              <a:schemeClr val="tx1"/>
            </a:solidFill>
            <a:miter lim="800000"/>
            <a:headEnd/>
            <a:tailEnd/>
          </a:ln>
        </p:spPr>
        <p:txBody>
          <a:bodyPr wrap="none" anchor="ctr"/>
          <a:lstStyle/>
          <a:p>
            <a:endParaRPr lang="es-ES">
              <a:latin typeface="Constantia" pitchFamily="18" charset="0"/>
            </a:endParaRPr>
          </a:p>
        </p:txBody>
      </p:sp>
      <p:sp>
        <p:nvSpPr>
          <p:cNvPr id="34846" name="Text Box 53"/>
          <p:cNvSpPr txBox="1">
            <a:spLocks noChangeArrowheads="1"/>
          </p:cNvSpPr>
          <p:nvPr/>
        </p:nvSpPr>
        <p:spPr bwMode="auto">
          <a:xfrm>
            <a:off x="6858000" y="5302250"/>
            <a:ext cx="1242392" cy="307975"/>
          </a:xfrm>
          <a:prstGeom prst="rect">
            <a:avLst/>
          </a:prstGeom>
          <a:noFill/>
          <a:ln w="9525">
            <a:noFill/>
            <a:miter lim="800000"/>
            <a:headEnd/>
            <a:tailEnd/>
          </a:ln>
        </p:spPr>
        <p:txBody>
          <a:bodyPr wrap="square">
            <a:spAutoFit/>
          </a:bodyPr>
          <a:lstStyle/>
          <a:p>
            <a:pPr>
              <a:spcBef>
                <a:spcPct val="50000"/>
              </a:spcBef>
            </a:pPr>
            <a:r>
              <a:rPr lang="en-US" sz="1400" dirty="0">
                <a:latin typeface="Constantia" pitchFamily="18" charset="0"/>
              </a:rPr>
              <a:t>Instrucciones</a:t>
            </a:r>
          </a:p>
        </p:txBody>
      </p:sp>
      <p:sp>
        <p:nvSpPr>
          <p:cNvPr id="34847" name="Text Box 54"/>
          <p:cNvSpPr txBox="1">
            <a:spLocks noChangeArrowheads="1"/>
          </p:cNvSpPr>
          <p:nvPr/>
        </p:nvSpPr>
        <p:spPr bwMode="auto">
          <a:xfrm>
            <a:off x="6858000" y="5594350"/>
            <a:ext cx="1242392" cy="307975"/>
          </a:xfrm>
          <a:prstGeom prst="rect">
            <a:avLst/>
          </a:prstGeom>
          <a:noFill/>
          <a:ln w="9525">
            <a:noFill/>
            <a:miter lim="800000"/>
            <a:headEnd/>
            <a:tailEnd/>
          </a:ln>
        </p:spPr>
        <p:txBody>
          <a:bodyPr wrap="square">
            <a:spAutoFit/>
          </a:bodyPr>
          <a:lstStyle/>
          <a:p>
            <a:pPr>
              <a:spcBef>
                <a:spcPct val="50000"/>
              </a:spcBef>
            </a:pPr>
            <a:r>
              <a:rPr lang="en-US" sz="1400" dirty="0">
                <a:latin typeface="Constantia" pitchFamily="18" charset="0"/>
              </a:rPr>
              <a:t>Analisis</a:t>
            </a:r>
          </a:p>
        </p:txBody>
      </p:sp>
      <p:sp>
        <p:nvSpPr>
          <p:cNvPr id="34848" name="Text Box 55"/>
          <p:cNvSpPr txBox="1">
            <a:spLocks noChangeArrowheads="1"/>
          </p:cNvSpPr>
          <p:nvPr/>
        </p:nvSpPr>
        <p:spPr bwMode="auto">
          <a:xfrm>
            <a:off x="6858000" y="5919788"/>
            <a:ext cx="1242392" cy="304800"/>
          </a:xfrm>
          <a:prstGeom prst="rect">
            <a:avLst/>
          </a:prstGeom>
          <a:noFill/>
          <a:ln w="9525">
            <a:noFill/>
            <a:miter lim="800000"/>
            <a:headEnd/>
            <a:tailEnd/>
          </a:ln>
        </p:spPr>
        <p:txBody>
          <a:bodyPr wrap="square">
            <a:spAutoFit/>
          </a:bodyPr>
          <a:lstStyle/>
          <a:p>
            <a:pPr>
              <a:spcBef>
                <a:spcPct val="50000"/>
              </a:spcBef>
            </a:pPr>
            <a:r>
              <a:rPr lang="en-US" sz="1400" dirty="0">
                <a:latin typeface="Constantia" pitchFamily="18" charset="0"/>
              </a:rPr>
              <a:t>Detalles</a:t>
            </a:r>
          </a:p>
        </p:txBody>
      </p:sp>
      <p:sp>
        <p:nvSpPr>
          <p:cNvPr id="34849" name="Text Box 58"/>
          <p:cNvSpPr txBox="1">
            <a:spLocks noChangeArrowheads="1"/>
          </p:cNvSpPr>
          <p:nvPr/>
        </p:nvSpPr>
        <p:spPr bwMode="auto">
          <a:xfrm>
            <a:off x="251520" y="6237312"/>
            <a:ext cx="3888432" cy="400110"/>
          </a:xfrm>
          <a:prstGeom prst="rect">
            <a:avLst/>
          </a:prstGeom>
          <a:noFill/>
          <a:ln w="9525">
            <a:noFill/>
            <a:miter lim="800000"/>
            <a:headEnd/>
            <a:tailEnd/>
          </a:ln>
        </p:spPr>
        <p:txBody>
          <a:bodyPr wrap="square">
            <a:spAutoFit/>
          </a:bodyPr>
          <a:lstStyle/>
          <a:p>
            <a:pPr>
              <a:spcBef>
                <a:spcPct val="50000"/>
              </a:spcBef>
            </a:pPr>
            <a:r>
              <a:rPr lang="en-US" sz="2000" dirty="0">
                <a:latin typeface="Constantia" pitchFamily="18" charset="0"/>
              </a:rPr>
              <a:t>* </a:t>
            </a:r>
            <a:r>
              <a:rPr lang="en-US" sz="2000" dirty="0" smtClean="0">
                <a:latin typeface="Constantia" pitchFamily="18" charset="0"/>
              </a:rPr>
              <a:t>Directorios  I.P: 175.485.16.896</a:t>
            </a:r>
            <a:endParaRPr lang="en-US" sz="2000" dirty="0">
              <a:latin typeface="Constantia" pitchFamily="18" charset="0"/>
            </a:endParaRPr>
          </a:p>
        </p:txBody>
      </p:sp>
      <p:pic>
        <p:nvPicPr>
          <p:cNvPr id="34850" name="Imagen 14" descr="http://www.monografias.com/trabajos/java/Image164.gif"/>
          <p:cNvPicPr>
            <a:picLocks noChangeAspect="1" noChangeArrowheads="1"/>
          </p:cNvPicPr>
          <p:nvPr/>
        </p:nvPicPr>
        <p:blipFill>
          <a:blip r:embed="rId2" cstate="print"/>
          <a:srcRect/>
          <a:stretch>
            <a:fillRect/>
          </a:stretch>
        </p:blipFill>
        <p:spPr bwMode="auto">
          <a:xfrm>
            <a:off x="7667625" y="692150"/>
            <a:ext cx="1317625" cy="2190750"/>
          </a:xfrm>
          <a:prstGeom prst="rect">
            <a:avLst/>
          </a:prstGeom>
          <a:noFill/>
          <a:ln w="9525">
            <a:noFill/>
            <a:miter lim="800000"/>
            <a:headEnd/>
            <a:tailEnd/>
          </a:ln>
        </p:spPr>
      </p:pic>
      <p:sp>
        <p:nvSpPr>
          <p:cNvPr id="35" name="Rectangle 52"/>
          <p:cNvSpPr>
            <a:spLocks noChangeArrowheads="1"/>
          </p:cNvSpPr>
          <p:nvPr/>
        </p:nvSpPr>
        <p:spPr bwMode="auto">
          <a:xfrm>
            <a:off x="6516216" y="6309320"/>
            <a:ext cx="304800" cy="228600"/>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9525">
            <a:solidFill>
              <a:schemeClr val="tx1"/>
            </a:solidFill>
            <a:miter lim="800000"/>
            <a:headEnd/>
            <a:tailEnd/>
          </a:ln>
        </p:spPr>
        <p:txBody>
          <a:bodyPr wrap="none" anchor="ctr"/>
          <a:lstStyle/>
          <a:p>
            <a:endParaRPr lang="es-ES">
              <a:latin typeface="Constantia" pitchFamily="18" charset="0"/>
            </a:endParaRPr>
          </a:p>
        </p:txBody>
      </p:sp>
      <p:sp>
        <p:nvSpPr>
          <p:cNvPr id="36" name="Text Box 55"/>
          <p:cNvSpPr txBox="1">
            <a:spLocks noChangeArrowheads="1"/>
          </p:cNvSpPr>
          <p:nvPr/>
        </p:nvSpPr>
        <p:spPr bwMode="auto">
          <a:xfrm>
            <a:off x="6876256" y="6237312"/>
            <a:ext cx="122413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onstantia" pitchFamily="18" charset="0"/>
              </a:rPr>
              <a:t>Salidas</a:t>
            </a:r>
            <a:endParaRPr lang="en-US" sz="1400" dirty="0">
              <a:latin typeface="Constantia" pitchFamily="18" charset="0"/>
            </a:endParaRPr>
          </a:p>
        </p:txBody>
      </p:sp>
    </p:spTree>
  </p:cSld>
  <p:clrMapOvr>
    <a:masterClrMapping/>
  </p:clrMapOvr>
  <p:transition spd="med">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827584" y="260648"/>
            <a:ext cx="6336704" cy="432346"/>
          </a:xfrm>
          <a:prstGeom prst="rect">
            <a:avLst/>
          </a:prstGeom>
          <a:noFill/>
          <a:ln w="9525">
            <a:noFill/>
            <a:miter lim="800000"/>
            <a:headEnd/>
            <a:tailEnd/>
          </a:ln>
        </p:spPr>
        <p:txBody>
          <a:bodyPr lIns="92075" tIns="46038" rIns="92075" bIns="46038"/>
          <a:lstStyle/>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RECURSOS</a:t>
            </a:r>
            <a:endParaRPr lang="es-MX" sz="2000" kern="0" dirty="0">
              <a:effectLst>
                <a:outerShdw blurRad="38100" dist="38100" dir="2700000" algn="tl">
                  <a:srgbClr val="FFFFFF"/>
                </a:outerShdw>
              </a:effectLst>
              <a:latin typeface="+mn-lt"/>
            </a:endParaRPr>
          </a:p>
        </p:txBody>
      </p:sp>
      <p:sp>
        <p:nvSpPr>
          <p:cNvPr id="4" name="3 Rectángulo"/>
          <p:cNvSpPr/>
          <p:nvPr/>
        </p:nvSpPr>
        <p:spPr>
          <a:xfrm>
            <a:off x="395536" y="1052736"/>
            <a:ext cx="7632848" cy="4339650"/>
          </a:xfrm>
          <a:prstGeom prst="rect">
            <a:avLst/>
          </a:prstGeom>
        </p:spPr>
        <p:txBody>
          <a:bodyPr wrap="square">
            <a:spAutoFit/>
          </a:bodyPr>
          <a:lstStyle/>
          <a:p>
            <a:r>
              <a:rPr lang="es-ES" sz="1200" dirty="0" smtClean="0">
                <a:latin typeface="Arial Black" pitchFamily="34" charset="0"/>
              </a:rPr>
              <a:t>Los </a:t>
            </a:r>
            <a:r>
              <a:rPr lang="es-ES" sz="1200" dirty="0" smtClean="0">
                <a:latin typeface="Arial Black" pitchFamily="34" charset="0"/>
              </a:rPr>
              <a:t>medios de transmición se clasifican de dos maneras que son: medios guiados que se transmiten por medio decables  y medios no guiados los cuales se transmiten por aire.</a:t>
            </a:r>
            <a:br>
              <a:rPr lang="es-ES" sz="1200" dirty="0" smtClean="0">
                <a:latin typeface="Arial Black" pitchFamily="34" charset="0"/>
              </a:rPr>
            </a:br>
            <a:r>
              <a:rPr lang="es-ES" sz="1200" dirty="0" smtClean="0">
                <a:latin typeface="Arial Black" pitchFamily="34" charset="0"/>
              </a:rPr>
              <a:t/>
            </a:r>
            <a:br>
              <a:rPr lang="es-ES" sz="1200" dirty="0" smtClean="0">
                <a:latin typeface="Arial Black" pitchFamily="34" charset="0"/>
              </a:rPr>
            </a:br>
            <a:r>
              <a:rPr lang="es-ES" sz="1200" dirty="0" smtClean="0">
                <a:latin typeface="Arial Black" pitchFamily="34" charset="0"/>
              </a:rPr>
              <a:t>Guiados</a:t>
            </a:r>
            <a:br>
              <a:rPr lang="es-ES" sz="1200" dirty="0" smtClean="0">
                <a:latin typeface="Arial Black" pitchFamily="34" charset="0"/>
              </a:rPr>
            </a:br>
            <a:r>
              <a:rPr lang="es-ES" sz="1200" dirty="0" smtClean="0">
                <a:latin typeface="Arial Black" pitchFamily="34" charset="0"/>
              </a:rPr>
              <a:t/>
            </a:r>
            <a:br>
              <a:rPr lang="es-ES" sz="1200" dirty="0" smtClean="0">
                <a:latin typeface="Arial Black" pitchFamily="34" charset="0"/>
              </a:rPr>
            </a:br>
            <a:r>
              <a:rPr lang="es-ES" sz="1200" dirty="0" smtClean="0">
                <a:latin typeface="Arial Black" pitchFamily="34" charset="0"/>
              </a:rPr>
              <a:t>*Alambre                *Fibra Optica                      </a:t>
            </a:r>
            <a:br>
              <a:rPr lang="es-ES" sz="1200" dirty="0" smtClean="0">
                <a:latin typeface="Arial Black" pitchFamily="34" charset="0"/>
              </a:rPr>
            </a:br>
            <a:r>
              <a:rPr lang="es-ES" sz="1200" dirty="0" smtClean="0">
                <a:latin typeface="Arial Black" pitchFamily="34" charset="0"/>
              </a:rPr>
              <a:t>*Cable Coaxial        *Guia de onda </a:t>
            </a:r>
            <a:br>
              <a:rPr lang="es-ES" sz="1200" dirty="0" smtClean="0">
                <a:latin typeface="Arial Black" pitchFamily="34" charset="0"/>
              </a:rPr>
            </a:br>
            <a:r>
              <a:rPr lang="es-ES" sz="1200" dirty="0" smtClean="0">
                <a:latin typeface="Arial Black" pitchFamily="34" charset="0"/>
              </a:rPr>
              <a:t>*Cable por trenzado </a:t>
            </a:r>
            <a:br>
              <a:rPr lang="es-ES" sz="1200" dirty="0" smtClean="0">
                <a:latin typeface="Arial Black" pitchFamily="34" charset="0"/>
              </a:rPr>
            </a:br>
            <a:r>
              <a:rPr lang="es-ES" sz="1200" dirty="0" smtClean="0">
                <a:latin typeface="Arial Black" pitchFamily="34" charset="0"/>
              </a:rPr>
              <a:t/>
            </a:r>
            <a:br>
              <a:rPr lang="es-ES" sz="1200" dirty="0" smtClean="0">
                <a:latin typeface="Arial Black" pitchFamily="34" charset="0"/>
              </a:rPr>
            </a:br>
            <a:r>
              <a:rPr lang="es-ES" sz="1200" dirty="0" smtClean="0">
                <a:latin typeface="Arial Black" pitchFamily="34" charset="0"/>
              </a:rPr>
              <a:t>No guiados</a:t>
            </a:r>
            <a:br>
              <a:rPr lang="es-ES" sz="1200" dirty="0" smtClean="0">
                <a:latin typeface="Arial Black" pitchFamily="34" charset="0"/>
              </a:rPr>
            </a:br>
            <a:r>
              <a:rPr lang="es-ES" sz="1200" dirty="0" smtClean="0">
                <a:latin typeface="Arial Black" pitchFamily="34" charset="0"/>
              </a:rPr>
              <a:t/>
            </a:r>
            <a:br>
              <a:rPr lang="es-ES" sz="1200" dirty="0" smtClean="0">
                <a:latin typeface="Arial Black" pitchFamily="34" charset="0"/>
              </a:rPr>
            </a:br>
            <a:r>
              <a:rPr lang="es-ES" sz="1200" dirty="0" smtClean="0">
                <a:latin typeface="Arial Black" pitchFamily="34" charset="0"/>
              </a:rPr>
              <a:t>*Radio                *Satelite </a:t>
            </a:r>
            <a:br>
              <a:rPr lang="es-ES" sz="1200" dirty="0" smtClean="0">
                <a:latin typeface="Arial Black" pitchFamily="34" charset="0"/>
              </a:rPr>
            </a:br>
            <a:r>
              <a:rPr lang="es-ES" sz="1200" dirty="0" smtClean="0">
                <a:latin typeface="Arial Black" pitchFamily="34" charset="0"/>
              </a:rPr>
              <a:t>*Microondas       *Telefonia Celular </a:t>
            </a:r>
            <a:br>
              <a:rPr lang="es-ES" sz="1200" dirty="0" smtClean="0">
                <a:latin typeface="Arial Black" pitchFamily="34" charset="0"/>
              </a:rPr>
            </a:br>
            <a:r>
              <a:rPr lang="es-ES" sz="1200" dirty="0" smtClean="0">
                <a:latin typeface="Arial Black" pitchFamily="34" charset="0"/>
              </a:rPr>
              <a:t>*Television </a:t>
            </a:r>
            <a:br>
              <a:rPr lang="es-ES" sz="1200" dirty="0" smtClean="0">
                <a:latin typeface="Arial Black" pitchFamily="34" charset="0"/>
              </a:rPr>
            </a:br>
            <a:r>
              <a:rPr lang="es-ES" sz="1200" dirty="0" smtClean="0">
                <a:latin typeface="Arial Black" pitchFamily="34" charset="0"/>
              </a:rPr>
              <a:t/>
            </a:r>
            <a:br>
              <a:rPr lang="es-ES" sz="1200" dirty="0" smtClean="0">
                <a:latin typeface="Arial Black" pitchFamily="34" charset="0"/>
              </a:rPr>
            </a:br>
            <a:r>
              <a:rPr lang="es-ES" sz="1200" dirty="0" smtClean="0">
                <a:latin typeface="Arial Black" pitchFamily="34" charset="0"/>
              </a:rPr>
              <a:t>Existen diferentes factores relacionados con el medio de transmicion señal quedetermina la distancia y velocidad</a:t>
            </a:r>
            <a:br>
              <a:rPr lang="es-ES" sz="1200" dirty="0" smtClean="0">
                <a:latin typeface="Arial Black" pitchFamily="34" charset="0"/>
              </a:rPr>
            </a:br>
            <a:r>
              <a:rPr lang="es-ES" sz="1200" dirty="0" smtClean="0">
                <a:latin typeface="Arial Black" pitchFamily="34" charset="0"/>
              </a:rPr>
              <a:t>-Dificultad de Transmicion: Distancia Resistencia </a:t>
            </a:r>
            <a:br>
              <a:rPr lang="es-ES" sz="1200" dirty="0" smtClean="0">
                <a:latin typeface="Arial Black" pitchFamily="34" charset="0"/>
              </a:rPr>
            </a:br>
            <a:r>
              <a:rPr lang="es-ES" sz="1200" dirty="0" smtClean="0">
                <a:latin typeface="Arial Black" pitchFamily="34" charset="0"/>
              </a:rPr>
              <a:t>-Interferencias: Distribuye la señal </a:t>
            </a:r>
            <a:br>
              <a:rPr lang="es-ES" sz="1200" dirty="0" smtClean="0">
                <a:latin typeface="Arial Black" pitchFamily="34" charset="0"/>
              </a:rPr>
            </a:br>
            <a:r>
              <a:rPr lang="es-ES" sz="1200" dirty="0" smtClean="0">
                <a:latin typeface="Arial Black" pitchFamily="34" charset="0"/>
              </a:rPr>
              <a:t>- Numero de receptores: Enlace punto apunto </a:t>
            </a:r>
            <a:br>
              <a:rPr lang="es-ES" sz="1200" dirty="0" smtClean="0">
                <a:latin typeface="Arial Black" pitchFamily="34" charset="0"/>
              </a:rPr>
            </a:br>
            <a:r>
              <a:rPr lang="es-ES" sz="1200" dirty="0" smtClean="0">
                <a:latin typeface="Arial Black" pitchFamily="34" charset="0"/>
              </a:rPr>
              <a:t>-El ancho debanda: Mientras mas grande sea el ancho de banda mejor sera la transmición </a:t>
            </a:r>
            <a:br>
              <a:rPr lang="es-ES" sz="1200" dirty="0" smtClean="0">
                <a:latin typeface="Arial Black" pitchFamily="34" charset="0"/>
              </a:rPr>
            </a:br>
            <a:r>
              <a:rPr lang="es-ES" sz="1200" dirty="0" smtClean="0">
                <a:latin typeface="Arial Black" pitchFamily="34" charset="0"/>
              </a:rPr>
              <a:t>-Par trenzado:dos aisladores se entrelazan paratener menores interferencias.</a:t>
            </a:r>
            <a:endParaRPr lang="es-ES" sz="1200" dirty="0">
              <a:latin typeface="Arial Black" pitchFamily="34" charset="0"/>
            </a:endParaRPr>
          </a:p>
        </p:txBody>
      </p:sp>
    </p:spTree>
  </p:cSld>
  <p:clrMapOvr>
    <a:masterClrMapping/>
  </p:clrMapOvr>
  <p:transition spd="med">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900113" y="115888"/>
            <a:ext cx="7343775" cy="914400"/>
          </a:xfrm>
        </p:spPr>
        <p:txBody>
          <a:bodyPr/>
          <a:lstStyle/>
          <a:p>
            <a:pPr algn="ctr"/>
            <a:r>
              <a:rPr lang="es-ES" sz="5400" smtClean="0">
                <a:solidFill>
                  <a:srgbClr val="FF0000"/>
                </a:solidFill>
              </a:rPr>
              <a:t>TABLA DE CONTENIDO</a:t>
            </a:r>
          </a:p>
        </p:txBody>
      </p:sp>
      <p:sp>
        <p:nvSpPr>
          <p:cNvPr id="14339" name="2 Marcador de texto"/>
          <p:cNvSpPr>
            <a:spLocks noGrp="1"/>
          </p:cNvSpPr>
          <p:nvPr>
            <p:ph type="body" idx="1"/>
          </p:nvPr>
        </p:nvSpPr>
        <p:spPr>
          <a:xfrm>
            <a:off x="323528" y="1268760"/>
            <a:ext cx="3520440" cy="457200"/>
          </a:xfrm>
        </p:spPr>
        <p:txBody>
          <a:bodyPr>
            <a:normAutofit fontScale="92500" lnSpcReduction="20000"/>
          </a:bodyPr>
          <a:lstStyle/>
          <a:p>
            <a:r>
              <a:rPr lang="es-ES" sz="3200" dirty="0" smtClean="0">
                <a:solidFill>
                  <a:srgbClr val="FF0000"/>
                </a:solidFill>
              </a:rPr>
              <a:t>PRESENTACION</a:t>
            </a:r>
          </a:p>
        </p:txBody>
      </p:sp>
      <p:sp>
        <p:nvSpPr>
          <p:cNvPr id="14341" name="4 Marcador de texto"/>
          <p:cNvSpPr>
            <a:spLocks noGrp="1"/>
          </p:cNvSpPr>
          <p:nvPr>
            <p:ph type="body" sz="half" idx="3"/>
          </p:nvPr>
        </p:nvSpPr>
        <p:spPr>
          <a:xfrm>
            <a:off x="4860032" y="1196752"/>
            <a:ext cx="3520440" cy="457200"/>
          </a:xfrm>
        </p:spPr>
        <p:txBody>
          <a:bodyPr>
            <a:normAutofit fontScale="92500" lnSpcReduction="20000"/>
          </a:bodyPr>
          <a:lstStyle/>
          <a:p>
            <a:r>
              <a:rPr lang="es-ES" sz="3200" dirty="0" smtClean="0">
                <a:solidFill>
                  <a:srgbClr val="FF0000"/>
                </a:solidFill>
              </a:rPr>
              <a:t>INDICE</a:t>
            </a:r>
          </a:p>
        </p:txBody>
      </p:sp>
      <p:sp>
        <p:nvSpPr>
          <p:cNvPr id="14340" name="3 Marcador de contenido"/>
          <p:cNvSpPr>
            <a:spLocks noGrp="1"/>
          </p:cNvSpPr>
          <p:nvPr>
            <p:ph sz="quarter" idx="2"/>
          </p:nvPr>
        </p:nvSpPr>
        <p:spPr>
          <a:xfrm>
            <a:off x="395536" y="2132856"/>
            <a:ext cx="3400425" cy="4422775"/>
          </a:xfrm>
        </p:spPr>
        <p:txBody>
          <a:bodyPr/>
          <a:lstStyle/>
          <a:p>
            <a:r>
              <a:rPr lang="es-ES" dirty="0" smtClean="0"/>
              <a:t>INTRODUCCION</a:t>
            </a:r>
          </a:p>
          <a:p>
            <a:r>
              <a:rPr lang="es-ES" dirty="0" smtClean="0"/>
              <a:t>PRELIMINAR</a:t>
            </a:r>
          </a:p>
          <a:p>
            <a:r>
              <a:rPr lang="es-ES" dirty="0" smtClean="0"/>
              <a:t>GUIA DEL TEMA</a:t>
            </a:r>
          </a:p>
          <a:p>
            <a:r>
              <a:rPr lang="es-ES" dirty="0" smtClean="0"/>
              <a:t>PROLOGO</a:t>
            </a:r>
          </a:p>
          <a:p>
            <a:r>
              <a:rPr lang="es-ES" dirty="0" smtClean="0"/>
              <a:t>CONTEXTO</a:t>
            </a:r>
          </a:p>
          <a:p>
            <a:r>
              <a:rPr lang="es-ES" dirty="0" smtClean="0"/>
              <a:t>CAPITULOS</a:t>
            </a:r>
          </a:p>
          <a:p>
            <a:r>
              <a:rPr lang="es-ES" dirty="0" smtClean="0"/>
              <a:t>TEMAS</a:t>
            </a:r>
          </a:p>
          <a:p>
            <a:r>
              <a:rPr lang="es-ES" dirty="0" smtClean="0"/>
              <a:t>RESUMEN</a:t>
            </a:r>
          </a:p>
          <a:p>
            <a:endParaRPr lang="es-ES" dirty="0" smtClean="0"/>
          </a:p>
        </p:txBody>
      </p:sp>
      <p:sp>
        <p:nvSpPr>
          <p:cNvPr id="19462" name="5 Marcador de contenido"/>
          <p:cNvSpPr>
            <a:spLocks noGrp="1"/>
          </p:cNvSpPr>
          <p:nvPr>
            <p:ph sz="quarter" idx="4"/>
          </p:nvPr>
        </p:nvSpPr>
        <p:spPr>
          <a:xfrm>
            <a:off x="4788024" y="1772816"/>
            <a:ext cx="3829050" cy="3951288"/>
          </a:xfrm>
        </p:spPr>
        <p:txBody>
          <a:bodyPr>
            <a:normAutofit lnSpcReduction="10000"/>
          </a:bodyPr>
          <a:lstStyle/>
          <a:p>
            <a:pPr marL="274320" indent="-274320" fontAlgn="auto">
              <a:spcAft>
                <a:spcPts val="0"/>
              </a:spcAft>
              <a:buClr>
                <a:schemeClr val="accent3"/>
              </a:buClr>
              <a:buFont typeface="Wingdings 2"/>
              <a:buChar char=""/>
              <a:defRPr/>
            </a:pPr>
            <a:endParaRPr lang="es-ES" sz="2800" dirty="0" smtClean="0"/>
          </a:p>
          <a:p>
            <a:pPr marL="274320" indent="-274320" fontAlgn="auto">
              <a:spcAft>
                <a:spcPts val="0"/>
              </a:spcAft>
              <a:buClr>
                <a:schemeClr val="accent3"/>
              </a:buClr>
              <a:buFont typeface="Wingdings 2"/>
              <a:buChar char=""/>
              <a:defRPr/>
            </a:pPr>
            <a:r>
              <a:rPr lang="es-ES" sz="2800" dirty="0" smtClean="0"/>
              <a:t>INVESTIGACION</a:t>
            </a:r>
          </a:p>
          <a:p>
            <a:pPr marL="274320" indent="-274320" fontAlgn="auto">
              <a:spcAft>
                <a:spcPts val="0"/>
              </a:spcAft>
              <a:buClr>
                <a:schemeClr val="accent3"/>
              </a:buClr>
              <a:buFont typeface="Wingdings 2"/>
              <a:buChar char=""/>
              <a:defRPr/>
            </a:pPr>
            <a:r>
              <a:rPr lang="es-ES" sz="2800" dirty="0" smtClean="0"/>
              <a:t>Ejemplos comunes</a:t>
            </a:r>
          </a:p>
          <a:p>
            <a:pPr marL="274320" indent="-274320" fontAlgn="auto">
              <a:spcAft>
                <a:spcPts val="0"/>
              </a:spcAft>
              <a:buClr>
                <a:schemeClr val="accent3"/>
              </a:buClr>
              <a:buFont typeface="Wingdings 2"/>
              <a:buChar char=""/>
              <a:defRPr/>
            </a:pPr>
            <a:r>
              <a:rPr lang="es-ES" sz="2800" dirty="0" smtClean="0"/>
              <a:t>GLOSARIO “escrito”</a:t>
            </a:r>
          </a:p>
          <a:p>
            <a:pPr marL="274320" indent="-274320" fontAlgn="auto">
              <a:spcAft>
                <a:spcPts val="0"/>
              </a:spcAft>
              <a:buClr>
                <a:schemeClr val="accent3"/>
              </a:buClr>
              <a:buFont typeface="Wingdings 2"/>
              <a:buChar char=""/>
              <a:defRPr/>
            </a:pPr>
            <a:r>
              <a:rPr lang="es-ES" sz="2800" dirty="0" smtClean="0"/>
              <a:t>ILUSTRACIONES</a:t>
            </a:r>
          </a:p>
          <a:p>
            <a:pPr marL="274320" indent="-274320" fontAlgn="auto">
              <a:spcAft>
                <a:spcPts val="0"/>
              </a:spcAft>
              <a:buClr>
                <a:schemeClr val="accent3"/>
              </a:buClr>
              <a:buFont typeface="Wingdings 2"/>
              <a:buChar char=""/>
              <a:defRPr/>
            </a:pPr>
            <a:r>
              <a:rPr lang="es-ES" sz="2800" dirty="0" smtClean="0"/>
              <a:t>CONCLUSION</a:t>
            </a:r>
          </a:p>
          <a:p>
            <a:pPr marL="274320" indent="-274320" fontAlgn="auto">
              <a:spcAft>
                <a:spcPts val="0"/>
              </a:spcAft>
              <a:buClr>
                <a:schemeClr val="accent3"/>
              </a:buClr>
              <a:buFont typeface="Wingdings 2"/>
              <a:buChar char=""/>
              <a:defRPr/>
            </a:pPr>
            <a:r>
              <a:rPr lang="es-ES" sz="2800" dirty="0" smtClean="0"/>
              <a:t>BIBLIOGRAFIA</a:t>
            </a:r>
          </a:p>
          <a:p>
            <a:pPr marL="274320" indent="-274320" fontAlgn="auto">
              <a:spcAft>
                <a:spcPts val="0"/>
              </a:spcAft>
              <a:buClr>
                <a:schemeClr val="accent3"/>
              </a:buClr>
              <a:buFont typeface="Wingdings 2"/>
              <a:buChar char=""/>
              <a:defRPr/>
            </a:pPr>
            <a:r>
              <a:rPr lang="es-ES" sz="2800" dirty="0" smtClean="0"/>
              <a:t>INFOGRAFIA</a:t>
            </a:r>
          </a:p>
        </p:txBody>
      </p:sp>
      <p:sp>
        <p:nvSpPr>
          <p:cNvPr id="9" name="8 Más"/>
          <p:cNvSpPr/>
          <p:nvPr/>
        </p:nvSpPr>
        <p:spPr bwMode="auto">
          <a:xfrm>
            <a:off x="3851275" y="2997200"/>
            <a:ext cx="571500" cy="500063"/>
          </a:xfrm>
          <a:prstGeom prst="mathPlus">
            <a:avLst>
              <a:gd name="adj1" fmla="val 28065"/>
            </a:avLst>
          </a:prstGeom>
          <a:solidFill>
            <a:schemeClr val="accent1"/>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10" name="9 Menos"/>
          <p:cNvSpPr/>
          <p:nvPr/>
        </p:nvSpPr>
        <p:spPr bwMode="auto">
          <a:xfrm>
            <a:off x="3995738" y="5373688"/>
            <a:ext cx="357187" cy="357187"/>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11" name="10 Multiplicar"/>
          <p:cNvSpPr/>
          <p:nvPr/>
        </p:nvSpPr>
        <p:spPr bwMode="auto">
          <a:xfrm>
            <a:off x="3851275" y="2133600"/>
            <a:ext cx="557213" cy="485775"/>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12" name="11 División"/>
          <p:cNvSpPr/>
          <p:nvPr/>
        </p:nvSpPr>
        <p:spPr bwMode="auto">
          <a:xfrm>
            <a:off x="3924300" y="3789363"/>
            <a:ext cx="485775" cy="571500"/>
          </a:xfrm>
          <a:prstGeom prst="mathDivide">
            <a:avLst/>
          </a:prstGeom>
          <a:solidFill>
            <a:schemeClr val="accent1"/>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13" name="12 Igual que"/>
          <p:cNvSpPr/>
          <p:nvPr/>
        </p:nvSpPr>
        <p:spPr bwMode="auto">
          <a:xfrm>
            <a:off x="3924300" y="4724400"/>
            <a:ext cx="500063" cy="414338"/>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pic>
        <p:nvPicPr>
          <p:cNvPr id="14348" name="Picture 17" descr="EN00319_"/>
          <p:cNvPicPr preferRelativeResize="0">
            <a:picLocks noChangeArrowheads="1" noChangeShapeType="1"/>
          </p:cNvPicPr>
          <p:nvPr/>
        </p:nvPicPr>
        <p:blipFill>
          <a:blip r:embed="rId2" cstate="print"/>
          <a:srcRect/>
          <a:stretch>
            <a:fillRect/>
          </a:stretch>
        </p:blipFill>
        <p:spPr bwMode="auto">
          <a:xfrm>
            <a:off x="395288" y="404813"/>
            <a:ext cx="450850" cy="449262"/>
          </a:xfrm>
          <a:prstGeom prst="rect">
            <a:avLst/>
          </a:prstGeom>
          <a:noFill/>
          <a:ln w="0" algn="in">
            <a:noFill/>
            <a:miter lim="800000"/>
            <a:headEnd/>
            <a:tailEnd/>
          </a:ln>
        </p:spPr>
      </p:pic>
      <p:pic>
        <p:nvPicPr>
          <p:cNvPr id="14" name="Picture 4" descr="http://2.bp.blogspot.com/-d6f8dtAR-7U/TdRRfouNQmI/AAAAAAAAAAU/Bl6k0S_WmsY/s1600/abaco1.jpg"/>
          <p:cNvPicPr>
            <a:picLocks noChangeAspect="1" noChangeArrowheads="1"/>
          </p:cNvPicPr>
          <p:nvPr/>
        </p:nvPicPr>
        <p:blipFill>
          <a:blip r:embed="rId3" cstate="print"/>
          <a:srcRect/>
          <a:stretch>
            <a:fillRect/>
          </a:stretch>
        </p:blipFill>
        <p:spPr bwMode="auto">
          <a:xfrm>
            <a:off x="7086600" y="5048250"/>
            <a:ext cx="2057400" cy="1809750"/>
          </a:xfrm>
          <a:prstGeom prst="rect">
            <a:avLst/>
          </a:prstGeom>
          <a:noFill/>
        </p:spPr>
      </p:pic>
    </p:spTree>
  </p:cSld>
  <p:clrMapOvr>
    <a:masterClrMapping/>
  </p:clrMapOvr>
  <p:transition spd="med">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39975" y="836613"/>
            <a:ext cx="1223963"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VENTAS</a:t>
            </a:r>
          </a:p>
        </p:txBody>
      </p:sp>
      <p:sp>
        <p:nvSpPr>
          <p:cNvPr id="5" name="4 Rectángulo"/>
          <p:cNvSpPr/>
          <p:nvPr/>
        </p:nvSpPr>
        <p:spPr>
          <a:xfrm>
            <a:off x="755650" y="836613"/>
            <a:ext cx="1079500"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800" b="1" dirty="0">
                <a:solidFill>
                  <a:schemeClr val="tx1"/>
                </a:solidFill>
                <a:latin typeface="Arial Black" pitchFamily="34" charset="0"/>
              </a:rPr>
              <a:t>INVENTARIOS</a:t>
            </a:r>
          </a:p>
        </p:txBody>
      </p:sp>
      <p:sp>
        <p:nvSpPr>
          <p:cNvPr id="6" name="5 Rectángulo"/>
          <p:cNvSpPr/>
          <p:nvPr/>
        </p:nvSpPr>
        <p:spPr>
          <a:xfrm>
            <a:off x="684213" y="1773238"/>
            <a:ext cx="1150937"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COSTOS</a:t>
            </a:r>
          </a:p>
        </p:txBody>
      </p:sp>
      <p:sp>
        <p:nvSpPr>
          <p:cNvPr id="7" name="6 Rectángulo"/>
          <p:cNvSpPr/>
          <p:nvPr/>
        </p:nvSpPr>
        <p:spPr>
          <a:xfrm>
            <a:off x="2339975" y="1341438"/>
            <a:ext cx="1223963"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800" b="1" dirty="0">
                <a:solidFill>
                  <a:schemeClr val="tx1"/>
                </a:solidFill>
                <a:latin typeface="Arial Black" pitchFamily="34" charset="0"/>
              </a:rPr>
              <a:t>PRODUCCION</a:t>
            </a:r>
          </a:p>
        </p:txBody>
      </p:sp>
      <p:sp>
        <p:nvSpPr>
          <p:cNvPr id="8" name="7 Rectángulo"/>
          <p:cNvSpPr/>
          <p:nvPr/>
        </p:nvSpPr>
        <p:spPr>
          <a:xfrm>
            <a:off x="2339975" y="1773238"/>
            <a:ext cx="1223963"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800" b="1" dirty="0">
                <a:solidFill>
                  <a:schemeClr val="tx1"/>
                </a:solidFill>
                <a:latin typeface="Arial Black" pitchFamily="34" charset="0"/>
              </a:rPr>
              <a:t>MANO DE OBRA</a:t>
            </a:r>
          </a:p>
        </p:txBody>
      </p:sp>
      <p:sp>
        <p:nvSpPr>
          <p:cNvPr id="9" name="8 Rectángulo"/>
          <p:cNvSpPr/>
          <p:nvPr/>
        </p:nvSpPr>
        <p:spPr>
          <a:xfrm>
            <a:off x="2339975" y="2205038"/>
            <a:ext cx="1223963"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BIENES</a:t>
            </a:r>
          </a:p>
        </p:txBody>
      </p:sp>
      <p:sp>
        <p:nvSpPr>
          <p:cNvPr id="10" name="9 Rectángulo"/>
          <p:cNvSpPr/>
          <p:nvPr/>
        </p:nvSpPr>
        <p:spPr>
          <a:xfrm>
            <a:off x="2339975" y="2636838"/>
            <a:ext cx="1223963"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800" b="1" dirty="0">
                <a:solidFill>
                  <a:schemeClr val="tx1"/>
                </a:solidFill>
                <a:latin typeface="Arial Black" pitchFamily="34" charset="0"/>
              </a:rPr>
              <a:t>INVESTIGACION</a:t>
            </a:r>
          </a:p>
        </p:txBody>
      </p:sp>
      <p:sp>
        <p:nvSpPr>
          <p:cNvPr id="11" name="10 Rectángulo"/>
          <p:cNvSpPr/>
          <p:nvPr/>
        </p:nvSpPr>
        <p:spPr>
          <a:xfrm>
            <a:off x="2339975" y="3068638"/>
            <a:ext cx="1223963"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800" b="1" dirty="0" smtClean="0">
                <a:solidFill>
                  <a:schemeClr val="tx1"/>
                </a:solidFill>
                <a:latin typeface="Arial Black" pitchFamily="34" charset="0"/>
              </a:rPr>
              <a:t>USUARIOS</a:t>
            </a:r>
            <a:endParaRPr lang="es-ES" sz="800" b="1" dirty="0">
              <a:solidFill>
                <a:schemeClr val="tx1"/>
              </a:solidFill>
              <a:latin typeface="Arial Black" pitchFamily="34" charset="0"/>
            </a:endParaRPr>
          </a:p>
        </p:txBody>
      </p:sp>
      <p:sp>
        <p:nvSpPr>
          <p:cNvPr id="12" name="11 Rectángulo"/>
          <p:cNvSpPr/>
          <p:nvPr/>
        </p:nvSpPr>
        <p:spPr>
          <a:xfrm>
            <a:off x="2339975" y="3500438"/>
            <a:ext cx="1223963"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800" b="1" dirty="0">
                <a:solidFill>
                  <a:schemeClr val="tx1"/>
                </a:solidFill>
                <a:latin typeface="Arial Black" pitchFamily="34" charset="0"/>
              </a:rPr>
              <a:t>DISTRIBUCION</a:t>
            </a:r>
          </a:p>
        </p:txBody>
      </p:sp>
      <p:sp>
        <p:nvSpPr>
          <p:cNvPr id="13" name="12 Rectángulo"/>
          <p:cNvSpPr/>
          <p:nvPr/>
        </p:nvSpPr>
        <p:spPr>
          <a:xfrm>
            <a:off x="2339975" y="3933825"/>
            <a:ext cx="1295400" cy="287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SERVICIOS</a:t>
            </a:r>
          </a:p>
        </p:txBody>
      </p:sp>
      <p:sp>
        <p:nvSpPr>
          <p:cNvPr id="14" name="13 Rectángulo"/>
          <p:cNvSpPr/>
          <p:nvPr/>
        </p:nvSpPr>
        <p:spPr>
          <a:xfrm>
            <a:off x="2339975" y="4365625"/>
            <a:ext cx="1295400" cy="287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800" b="1" dirty="0">
                <a:solidFill>
                  <a:schemeClr val="tx1"/>
                </a:solidFill>
                <a:latin typeface="Arial Black" pitchFamily="34" charset="0"/>
              </a:rPr>
              <a:t>ADMINISTRATIVOS</a:t>
            </a:r>
          </a:p>
        </p:txBody>
      </p:sp>
      <p:sp>
        <p:nvSpPr>
          <p:cNvPr id="15" name="14 Rectángulo"/>
          <p:cNvSpPr/>
          <p:nvPr/>
        </p:nvSpPr>
        <p:spPr>
          <a:xfrm>
            <a:off x="3851275" y="1773238"/>
            <a:ext cx="936625"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GASTOS</a:t>
            </a:r>
          </a:p>
        </p:txBody>
      </p:sp>
      <p:sp>
        <p:nvSpPr>
          <p:cNvPr id="36878" name="AutoShape 2"/>
          <p:cNvSpPr>
            <a:spLocks noChangeAspect="1" noChangeArrowheads="1"/>
          </p:cNvSpPr>
          <p:nvPr/>
        </p:nvSpPr>
        <p:spPr bwMode="auto">
          <a:xfrm>
            <a:off x="179388" y="115888"/>
            <a:ext cx="8785225" cy="6626225"/>
          </a:xfrm>
          <a:prstGeom prst="rect">
            <a:avLst/>
          </a:prstGeom>
          <a:noFill/>
          <a:ln w="15875">
            <a:solidFill>
              <a:schemeClr val="tx1"/>
            </a:solidFill>
            <a:miter lim="800000"/>
            <a:headEnd/>
            <a:tailEnd/>
          </a:ln>
        </p:spPr>
        <p:txBody>
          <a:bodyPr/>
          <a:lstStyle/>
          <a:p>
            <a:r>
              <a:rPr lang="es-ES" sz="2000" b="1" i="1" u="sng" dirty="0" smtClean="0">
                <a:latin typeface="Arial Black" pitchFamily="34" charset="0"/>
              </a:rPr>
              <a:t>PROYECTO DE RECURSOS</a:t>
            </a:r>
            <a:endParaRPr lang="es-ES" sz="2000" b="1" i="1" u="sng" dirty="0">
              <a:latin typeface="Arial Black" pitchFamily="34" charset="0"/>
            </a:endParaRPr>
          </a:p>
        </p:txBody>
      </p:sp>
      <p:sp>
        <p:nvSpPr>
          <p:cNvPr id="17" name="16 Rectángulo"/>
          <p:cNvSpPr/>
          <p:nvPr/>
        </p:nvSpPr>
        <p:spPr>
          <a:xfrm>
            <a:off x="2339975" y="4868863"/>
            <a:ext cx="1295400"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800" b="1" dirty="0">
                <a:solidFill>
                  <a:schemeClr val="tx1"/>
                </a:solidFill>
                <a:latin typeface="Arial Black" pitchFamily="34" charset="0"/>
              </a:rPr>
              <a:t>ESTADOS</a:t>
            </a:r>
          </a:p>
        </p:txBody>
      </p:sp>
      <p:sp>
        <p:nvSpPr>
          <p:cNvPr id="18" name="17 Rectángulo"/>
          <p:cNvSpPr/>
          <p:nvPr/>
        </p:nvSpPr>
        <p:spPr>
          <a:xfrm>
            <a:off x="2339975" y="5373688"/>
            <a:ext cx="1295400"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800" b="1" dirty="0">
                <a:solidFill>
                  <a:schemeClr val="tx1"/>
                </a:solidFill>
                <a:latin typeface="Arial Black" pitchFamily="34" charset="0"/>
              </a:rPr>
              <a:t>BALANCES</a:t>
            </a:r>
          </a:p>
        </p:txBody>
      </p:sp>
      <p:sp>
        <p:nvSpPr>
          <p:cNvPr id="19" name="18 Rectángulo"/>
          <p:cNvSpPr/>
          <p:nvPr/>
        </p:nvSpPr>
        <p:spPr>
          <a:xfrm>
            <a:off x="684213" y="5373688"/>
            <a:ext cx="1295400"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800" b="1" dirty="0">
                <a:solidFill>
                  <a:schemeClr val="tx1"/>
                </a:solidFill>
                <a:latin typeface="Arial Black" pitchFamily="34" charset="0"/>
              </a:rPr>
              <a:t>EFECTIVOS</a:t>
            </a:r>
          </a:p>
        </p:txBody>
      </p:sp>
      <p:sp>
        <p:nvSpPr>
          <p:cNvPr id="20" name="19 Rectángulo"/>
          <p:cNvSpPr/>
          <p:nvPr/>
        </p:nvSpPr>
        <p:spPr>
          <a:xfrm>
            <a:off x="611188" y="4508500"/>
            <a:ext cx="1296987"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800" b="1" dirty="0">
                <a:solidFill>
                  <a:schemeClr val="tx1"/>
                </a:solidFill>
                <a:latin typeface="Arial Black" pitchFamily="34" charset="0"/>
              </a:rPr>
              <a:t>CAPITAL</a:t>
            </a:r>
          </a:p>
        </p:txBody>
      </p:sp>
      <p:sp>
        <p:nvSpPr>
          <p:cNvPr id="21" name="20 Rectángulo"/>
          <p:cNvSpPr/>
          <p:nvPr/>
        </p:nvSpPr>
        <p:spPr>
          <a:xfrm>
            <a:off x="4140200" y="5373688"/>
            <a:ext cx="863600"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800" b="1" dirty="0">
                <a:solidFill>
                  <a:schemeClr val="tx1"/>
                </a:solidFill>
                <a:latin typeface="Arial Black" pitchFamily="34" charset="0"/>
              </a:rPr>
              <a:t>FLUJOS</a:t>
            </a:r>
          </a:p>
        </p:txBody>
      </p:sp>
      <p:cxnSp>
        <p:nvCxnSpPr>
          <p:cNvPr id="24" name="23 Conector recto de flecha"/>
          <p:cNvCxnSpPr>
            <a:stCxn id="4" idx="2"/>
            <a:endCxn id="7" idx="0"/>
          </p:cNvCxnSpPr>
          <p:nvPr/>
        </p:nvCxnSpPr>
        <p:spPr>
          <a:xfrm>
            <a:off x="2951163" y="1125538"/>
            <a:ext cx="0" cy="215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7" idx="2"/>
            <a:endCxn id="8" idx="0"/>
          </p:cNvCxnSpPr>
          <p:nvPr/>
        </p:nvCxnSpPr>
        <p:spPr>
          <a:xfrm>
            <a:off x="2951163" y="1628775"/>
            <a:ext cx="0" cy="1444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8" idx="2"/>
            <a:endCxn id="9" idx="0"/>
          </p:cNvCxnSpPr>
          <p:nvPr/>
        </p:nvCxnSpPr>
        <p:spPr>
          <a:xfrm>
            <a:off x="2951163" y="2060575"/>
            <a:ext cx="0" cy="1444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9" idx="2"/>
            <a:endCxn id="10" idx="0"/>
          </p:cNvCxnSpPr>
          <p:nvPr/>
        </p:nvCxnSpPr>
        <p:spPr>
          <a:xfrm>
            <a:off x="2951163" y="2492375"/>
            <a:ext cx="0" cy="1444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10" idx="2"/>
            <a:endCxn id="11" idx="0"/>
          </p:cNvCxnSpPr>
          <p:nvPr/>
        </p:nvCxnSpPr>
        <p:spPr>
          <a:xfrm>
            <a:off x="2951163" y="2924175"/>
            <a:ext cx="0" cy="1444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a:stCxn id="11" idx="2"/>
            <a:endCxn id="12" idx="0"/>
          </p:cNvCxnSpPr>
          <p:nvPr/>
        </p:nvCxnSpPr>
        <p:spPr>
          <a:xfrm>
            <a:off x="2951163" y="3357563"/>
            <a:ext cx="0" cy="1428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stCxn id="12" idx="2"/>
            <a:endCxn id="13" idx="0"/>
          </p:cNvCxnSpPr>
          <p:nvPr/>
        </p:nvCxnSpPr>
        <p:spPr>
          <a:xfrm>
            <a:off x="2951163" y="3789363"/>
            <a:ext cx="36512" cy="1444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stCxn id="13" idx="2"/>
            <a:endCxn id="14" idx="0"/>
          </p:cNvCxnSpPr>
          <p:nvPr/>
        </p:nvCxnSpPr>
        <p:spPr>
          <a:xfrm>
            <a:off x="2987675" y="4221163"/>
            <a:ext cx="0" cy="1444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stCxn id="14" idx="2"/>
            <a:endCxn id="17" idx="0"/>
          </p:cNvCxnSpPr>
          <p:nvPr/>
        </p:nvCxnSpPr>
        <p:spPr>
          <a:xfrm>
            <a:off x="2987675" y="4652963"/>
            <a:ext cx="0" cy="215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17" idx="2"/>
            <a:endCxn id="18" idx="0"/>
          </p:cNvCxnSpPr>
          <p:nvPr/>
        </p:nvCxnSpPr>
        <p:spPr>
          <a:xfrm>
            <a:off x="2987675" y="5157788"/>
            <a:ext cx="0" cy="215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angular"/>
          <p:cNvCxnSpPr>
            <a:stCxn id="4" idx="3"/>
            <a:endCxn id="14" idx="3"/>
          </p:cNvCxnSpPr>
          <p:nvPr/>
        </p:nvCxnSpPr>
        <p:spPr>
          <a:xfrm>
            <a:off x="3563938" y="981075"/>
            <a:ext cx="71437" cy="3527425"/>
          </a:xfrm>
          <a:prstGeom prst="bentConnector3">
            <a:avLst>
              <a:gd name="adj1" fmla="val 1908814"/>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60 Conector angular"/>
          <p:cNvCxnSpPr>
            <a:stCxn id="5" idx="1"/>
            <a:endCxn id="9" idx="1"/>
          </p:cNvCxnSpPr>
          <p:nvPr/>
        </p:nvCxnSpPr>
        <p:spPr>
          <a:xfrm rot="10800000" flipH="1" flipV="1">
            <a:off x="755650" y="981075"/>
            <a:ext cx="1584325" cy="1368425"/>
          </a:xfrm>
          <a:prstGeom prst="bentConnector3">
            <a:avLst>
              <a:gd name="adj1" fmla="val -1443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2"/>
          <p:cNvSpPr txBox="1">
            <a:spLocks noChangeArrowheads="1"/>
          </p:cNvSpPr>
          <p:nvPr/>
        </p:nvSpPr>
        <p:spPr>
          <a:xfrm>
            <a:off x="395536" y="3140968"/>
            <a:ext cx="864096" cy="288032"/>
          </a:xfrm>
          <a:prstGeom prst="rect">
            <a:avLst/>
          </a:prstGeom>
        </p:spPr>
        <p:txBody>
          <a:bodyPr anchor="ctr">
            <a:normAutofit fontScale="90000"/>
            <a:scene3d>
              <a:camera prst="orthographicFront"/>
              <a:lightRig rig="soft" dir="t"/>
            </a:scene3d>
            <a:sp3d prstMaterial="softEdge">
              <a:bevelT w="25400" h="25400"/>
            </a:sp3d>
          </a:bodyPr>
          <a:lstStyle/>
          <a:p>
            <a:pPr algn="ctr" fontAlgn="auto">
              <a:spcBef>
                <a:spcPts val="0"/>
              </a:spcBef>
              <a:spcAft>
                <a:spcPts val="0"/>
              </a:spcAft>
              <a:defRPr/>
            </a:pPr>
            <a:r>
              <a:rPr lang="es-ES_tradnl" sz="800" b="1" dirty="0">
                <a:effectLst>
                  <a:outerShdw blurRad="38100" dist="38100" dir="2700000" algn="tl">
                    <a:srgbClr val="000000"/>
                  </a:outerShdw>
                </a:effectLst>
                <a:latin typeface="+mj-lt"/>
                <a:ea typeface="+mj-ea"/>
                <a:cs typeface="+mj-cs"/>
              </a:rPr>
              <a:t>PRESUPUESTOS</a:t>
            </a:r>
            <a:endParaRPr lang="es-ES_tradnl" sz="800" b="1" dirty="0">
              <a:effectLst>
                <a:outerShdw blurRad="31750" dist="25400" dir="5400000" algn="tl" rotWithShape="0">
                  <a:srgbClr val="000000">
                    <a:alpha val="25000"/>
                  </a:srgbClr>
                </a:outerShdw>
              </a:effectLst>
              <a:latin typeface="+mj-lt"/>
              <a:ea typeface="+mj-ea"/>
              <a:cs typeface="+mj-cs"/>
            </a:endParaRPr>
          </a:p>
        </p:txBody>
      </p:sp>
      <p:sp>
        <p:nvSpPr>
          <p:cNvPr id="65" name="Rectangle 2"/>
          <p:cNvSpPr txBox="1">
            <a:spLocks noChangeArrowheads="1"/>
          </p:cNvSpPr>
          <p:nvPr/>
        </p:nvSpPr>
        <p:spPr>
          <a:xfrm>
            <a:off x="395536" y="5877272"/>
            <a:ext cx="1008112" cy="288032"/>
          </a:xfrm>
          <a:prstGeom prst="rect">
            <a:avLst/>
          </a:prstGeom>
        </p:spPr>
        <p:txBody>
          <a:bodyPr anchor="ctr">
            <a:normAutofit fontScale="90000"/>
            <a:scene3d>
              <a:camera prst="orthographicFront"/>
              <a:lightRig rig="soft" dir="t"/>
            </a:scene3d>
            <a:sp3d prstMaterial="softEdge">
              <a:bevelT w="25400" h="25400"/>
            </a:sp3d>
          </a:bodyPr>
          <a:lstStyle/>
          <a:p>
            <a:pPr algn="ctr" fontAlgn="auto">
              <a:spcBef>
                <a:spcPts val="0"/>
              </a:spcBef>
              <a:spcAft>
                <a:spcPts val="0"/>
              </a:spcAft>
              <a:defRPr/>
            </a:pPr>
            <a:r>
              <a:rPr lang="es-ES_tradnl" sz="800" b="1" dirty="0">
                <a:effectLst>
                  <a:outerShdw blurRad="38100" dist="38100" dir="2700000" algn="tl">
                    <a:srgbClr val="000000"/>
                  </a:outerShdw>
                </a:effectLst>
                <a:latin typeface="+mj-lt"/>
                <a:ea typeface="+mj-ea"/>
                <a:cs typeface="+mj-cs"/>
              </a:rPr>
              <a:t>FINANCIAMIENTOS</a:t>
            </a:r>
            <a:endParaRPr lang="es-ES_tradnl" sz="800" b="1" dirty="0">
              <a:effectLst>
                <a:outerShdw blurRad="31750" dist="25400" dir="5400000" algn="tl" rotWithShape="0">
                  <a:srgbClr val="000000">
                    <a:alpha val="25000"/>
                  </a:srgbClr>
                </a:outerShdw>
              </a:effectLst>
              <a:latin typeface="+mj-lt"/>
              <a:ea typeface="+mj-ea"/>
              <a:cs typeface="+mj-cs"/>
            </a:endParaRPr>
          </a:p>
        </p:txBody>
      </p:sp>
      <p:cxnSp>
        <p:nvCxnSpPr>
          <p:cNvPr id="67" name="66 Conector recto de flecha"/>
          <p:cNvCxnSpPr>
            <a:stCxn id="64" idx="1"/>
            <a:endCxn id="65" idx="1"/>
          </p:cNvCxnSpPr>
          <p:nvPr/>
        </p:nvCxnSpPr>
        <p:spPr>
          <a:xfrm>
            <a:off x="395288" y="3284538"/>
            <a:ext cx="0" cy="273685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a:stCxn id="20" idx="2"/>
            <a:endCxn id="19" idx="0"/>
          </p:cNvCxnSpPr>
          <p:nvPr/>
        </p:nvCxnSpPr>
        <p:spPr>
          <a:xfrm>
            <a:off x="1258888" y="4797425"/>
            <a:ext cx="73025" cy="57626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70 Conector recto de flecha"/>
          <p:cNvCxnSpPr>
            <a:stCxn id="19" idx="3"/>
            <a:endCxn id="18" idx="1"/>
          </p:cNvCxnSpPr>
          <p:nvPr/>
        </p:nvCxnSpPr>
        <p:spPr>
          <a:xfrm>
            <a:off x="1979613" y="5516563"/>
            <a:ext cx="360362"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a:stCxn id="18" idx="3"/>
            <a:endCxn id="21" idx="1"/>
          </p:cNvCxnSpPr>
          <p:nvPr/>
        </p:nvCxnSpPr>
        <p:spPr>
          <a:xfrm>
            <a:off x="3635375" y="5516563"/>
            <a:ext cx="504825"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79 Conector recto"/>
          <p:cNvCxnSpPr>
            <a:stCxn id="6" idx="3"/>
            <a:endCxn id="8" idx="1"/>
          </p:cNvCxnSpPr>
          <p:nvPr/>
        </p:nvCxnSpPr>
        <p:spPr>
          <a:xfrm>
            <a:off x="1835150" y="1916113"/>
            <a:ext cx="504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a:stCxn id="8" idx="3"/>
            <a:endCxn id="15" idx="1"/>
          </p:cNvCxnSpPr>
          <p:nvPr/>
        </p:nvCxnSpPr>
        <p:spPr>
          <a:xfrm>
            <a:off x="3563938" y="1916113"/>
            <a:ext cx="2873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85 Conector recto de flecha"/>
          <p:cNvCxnSpPr>
            <a:stCxn id="107" idx="2"/>
            <a:endCxn id="108" idx="0"/>
          </p:cNvCxnSpPr>
          <p:nvPr/>
        </p:nvCxnSpPr>
        <p:spPr>
          <a:xfrm>
            <a:off x="6227763" y="2528888"/>
            <a:ext cx="0" cy="4683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88 Conector angular"/>
          <p:cNvCxnSpPr>
            <a:stCxn id="15" idx="2"/>
            <a:endCxn id="9" idx="3"/>
          </p:cNvCxnSpPr>
          <p:nvPr/>
        </p:nvCxnSpPr>
        <p:spPr>
          <a:xfrm rot="5400000">
            <a:off x="3797300" y="1827213"/>
            <a:ext cx="288925" cy="755650"/>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91 Conector angular"/>
          <p:cNvCxnSpPr>
            <a:stCxn id="7" idx="1"/>
            <a:endCxn id="5" idx="3"/>
          </p:cNvCxnSpPr>
          <p:nvPr/>
        </p:nvCxnSpPr>
        <p:spPr>
          <a:xfrm rot="10800000">
            <a:off x="1835150" y="981075"/>
            <a:ext cx="504825" cy="503238"/>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ctangle 2"/>
          <p:cNvSpPr txBox="1">
            <a:spLocks noChangeArrowheads="1"/>
          </p:cNvSpPr>
          <p:nvPr/>
        </p:nvSpPr>
        <p:spPr>
          <a:xfrm>
            <a:off x="3635896" y="3068960"/>
            <a:ext cx="1152128" cy="288032"/>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es-ES_tradnl" sz="1100" b="1" dirty="0">
                <a:effectLst>
                  <a:outerShdw blurRad="38100" dist="38100" dir="2700000" algn="tl">
                    <a:srgbClr val="000000"/>
                  </a:outerShdw>
                </a:effectLst>
                <a:latin typeface="+mj-lt"/>
                <a:ea typeface="+mj-ea"/>
                <a:cs typeface="+mj-cs"/>
              </a:rPr>
              <a:t>OPERACIONES</a:t>
            </a:r>
            <a:endParaRPr lang="es-ES_tradnl" sz="1100" b="1" dirty="0">
              <a:effectLst>
                <a:outerShdw blurRad="31750" dist="25400" dir="5400000" algn="tl" rotWithShape="0">
                  <a:srgbClr val="000000">
                    <a:alpha val="25000"/>
                  </a:srgbClr>
                </a:outerShdw>
              </a:effectLst>
              <a:latin typeface="+mj-lt"/>
              <a:ea typeface="+mj-ea"/>
              <a:cs typeface="+mj-cs"/>
            </a:endParaRPr>
          </a:p>
        </p:txBody>
      </p:sp>
      <p:sp>
        <p:nvSpPr>
          <p:cNvPr id="106" name="105 Proceso alternativo"/>
          <p:cNvSpPr/>
          <p:nvPr/>
        </p:nvSpPr>
        <p:spPr>
          <a:xfrm>
            <a:off x="6516217" y="260350"/>
            <a:ext cx="1943572" cy="32543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smtClean="0">
                <a:solidFill>
                  <a:schemeClr val="tx1"/>
                </a:solidFill>
                <a:latin typeface="Arial Black" pitchFamily="34" charset="0"/>
              </a:rPr>
              <a:t>Procesos Topologicos  de red </a:t>
            </a:r>
            <a:endParaRPr lang="es-ES" sz="1200" dirty="0">
              <a:solidFill>
                <a:schemeClr val="tx1"/>
              </a:solidFill>
              <a:latin typeface="Arial Black" pitchFamily="34" charset="0"/>
            </a:endParaRPr>
          </a:p>
        </p:txBody>
      </p:sp>
      <p:sp>
        <p:nvSpPr>
          <p:cNvPr id="107" name="106 Proceso alternativo"/>
          <p:cNvSpPr/>
          <p:nvPr/>
        </p:nvSpPr>
        <p:spPr>
          <a:xfrm>
            <a:off x="5435600" y="2205038"/>
            <a:ext cx="1584325" cy="32385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a:solidFill>
                  <a:schemeClr val="tx1"/>
                </a:solidFill>
                <a:latin typeface="Arial Black" pitchFamily="34" charset="0"/>
              </a:rPr>
              <a:t>INFORMACION</a:t>
            </a:r>
          </a:p>
        </p:txBody>
      </p:sp>
      <p:sp>
        <p:nvSpPr>
          <p:cNvPr id="108" name="107 Proceso alternativo"/>
          <p:cNvSpPr/>
          <p:nvPr/>
        </p:nvSpPr>
        <p:spPr>
          <a:xfrm>
            <a:off x="5435600" y="2997200"/>
            <a:ext cx="1584325" cy="32385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a:solidFill>
                  <a:schemeClr val="tx1"/>
                </a:solidFill>
                <a:latin typeface="Arial Black" pitchFamily="34" charset="0"/>
              </a:rPr>
              <a:t>METODOS</a:t>
            </a:r>
          </a:p>
        </p:txBody>
      </p:sp>
      <p:sp>
        <p:nvSpPr>
          <p:cNvPr id="109" name="108 Proceso alternativo"/>
          <p:cNvSpPr/>
          <p:nvPr/>
        </p:nvSpPr>
        <p:spPr>
          <a:xfrm>
            <a:off x="5435600" y="3573463"/>
            <a:ext cx="1584325" cy="32385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a:solidFill>
                  <a:schemeClr val="tx1"/>
                </a:solidFill>
                <a:latin typeface="Arial Black" pitchFamily="34" charset="0"/>
              </a:rPr>
              <a:t>MODELOS</a:t>
            </a:r>
          </a:p>
        </p:txBody>
      </p:sp>
      <p:sp>
        <p:nvSpPr>
          <p:cNvPr id="110" name="109 Proceso alternativo"/>
          <p:cNvSpPr/>
          <p:nvPr/>
        </p:nvSpPr>
        <p:spPr>
          <a:xfrm>
            <a:off x="5435600" y="4149725"/>
            <a:ext cx="1584325" cy="32385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a:solidFill>
                  <a:schemeClr val="tx1"/>
                </a:solidFill>
                <a:latin typeface="Arial Black" pitchFamily="34" charset="0"/>
              </a:rPr>
              <a:t>INPLANTACION</a:t>
            </a:r>
          </a:p>
        </p:txBody>
      </p:sp>
      <p:sp>
        <p:nvSpPr>
          <p:cNvPr id="111" name="110 Proceso alternativo"/>
          <p:cNvSpPr/>
          <p:nvPr/>
        </p:nvSpPr>
        <p:spPr>
          <a:xfrm>
            <a:off x="5435600" y="4724400"/>
            <a:ext cx="1584325" cy="32543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a:solidFill>
                  <a:schemeClr val="tx1"/>
                </a:solidFill>
                <a:latin typeface="Arial Black" pitchFamily="34" charset="0"/>
              </a:rPr>
              <a:t>EVALUACION</a:t>
            </a:r>
          </a:p>
        </p:txBody>
      </p:sp>
      <p:sp>
        <p:nvSpPr>
          <p:cNvPr id="112" name="111 Proceso alternativo"/>
          <p:cNvSpPr/>
          <p:nvPr/>
        </p:nvSpPr>
        <p:spPr>
          <a:xfrm>
            <a:off x="5435600" y="5373688"/>
            <a:ext cx="1584325" cy="32385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a:solidFill>
                  <a:schemeClr val="tx1"/>
                </a:solidFill>
                <a:latin typeface="Arial Black" pitchFamily="34" charset="0"/>
              </a:rPr>
              <a:t>DESEMPEÑO</a:t>
            </a:r>
          </a:p>
        </p:txBody>
      </p:sp>
      <p:sp>
        <p:nvSpPr>
          <p:cNvPr id="113" name="112 Proceso alternativo"/>
          <p:cNvSpPr/>
          <p:nvPr/>
        </p:nvSpPr>
        <p:spPr>
          <a:xfrm>
            <a:off x="7164288" y="1052736"/>
            <a:ext cx="1655762" cy="54006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endParaRPr lang="es-ES" sz="1100" b="1" dirty="0" smtClean="0">
              <a:solidFill>
                <a:schemeClr val="tx1"/>
              </a:solidFill>
              <a:latin typeface="Arial Black" pitchFamily="34" charset="0"/>
            </a:endParaRPr>
          </a:p>
          <a:p>
            <a:pPr algn="just" fontAlgn="auto">
              <a:spcBef>
                <a:spcPts val="0"/>
              </a:spcBef>
              <a:spcAft>
                <a:spcPts val="0"/>
              </a:spcAft>
              <a:buFont typeface="Arial" pitchFamily="34" charset="0"/>
              <a:buChar char="•"/>
              <a:defRPr/>
            </a:pPr>
            <a:r>
              <a:rPr lang="es-ES" sz="1100" b="1" dirty="0" smtClean="0">
                <a:solidFill>
                  <a:schemeClr val="tx1"/>
                </a:solidFill>
                <a:latin typeface="Arial Black" pitchFamily="34" charset="0"/>
              </a:rPr>
              <a:t>El código oportuno para el  personal exclusivos.</a:t>
            </a:r>
          </a:p>
          <a:p>
            <a:pPr algn="just" fontAlgn="auto">
              <a:spcBef>
                <a:spcPts val="0"/>
              </a:spcBef>
              <a:spcAft>
                <a:spcPts val="0"/>
              </a:spcAft>
              <a:defRPr/>
            </a:pPr>
            <a:endParaRPr lang="es-ES" sz="1100" b="1" dirty="0" smtClean="0">
              <a:solidFill>
                <a:schemeClr val="tx1"/>
              </a:solidFill>
              <a:latin typeface="Arial Black" pitchFamily="34" charset="0"/>
            </a:endParaRPr>
          </a:p>
          <a:p>
            <a:pPr algn="just" fontAlgn="auto">
              <a:spcBef>
                <a:spcPts val="0"/>
              </a:spcBef>
              <a:spcAft>
                <a:spcPts val="0"/>
              </a:spcAft>
              <a:buFont typeface="Arial" pitchFamily="34" charset="0"/>
              <a:buChar char="•"/>
              <a:defRPr/>
            </a:pPr>
            <a:r>
              <a:rPr lang="es-ES" sz="1100" b="1" dirty="0" smtClean="0">
                <a:solidFill>
                  <a:schemeClr val="tx1"/>
                </a:solidFill>
                <a:latin typeface="Arial Black" pitchFamily="34" charset="0"/>
              </a:rPr>
              <a:t>Facilidad de recapturar informacion.</a:t>
            </a:r>
          </a:p>
          <a:p>
            <a:pPr algn="just" fontAlgn="auto">
              <a:spcBef>
                <a:spcPts val="0"/>
              </a:spcBef>
              <a:spcAft>
                <a:spcPts val="0"/>
              </a:spcAft>
              <a:defRPr/>
            </a:pPr>
            <a:endParaRPr lang="es-ES" sz="1100" b="1" dirty="0" smtClean="0">
              <a:solidFill>
                <a:schemeClr val="tx1"/>
              </a:solidFill>
              <a:latin typeface="Arial Black" pitchFamily="34" charset="0"/>
            </a:endParaRPr>
          </a:p>
          <a:p>
            <a:pPr algn="just" fontAlgn="auto">
              <a:spcBef>
                <a:spcPts val="0"/>
              </a:spcBef>
              <a:spcAft>
                <a:spcPts val="0"/>
              </a:spcAft>
              <a:buFont typeface="Arial" pitchFamily="34" charset="0"/>
              <a:buChar char="•"/>
              <a:defRPr/>
            </a:pPr>
            <a:r>
              <a:rPr lang="es-ES" sz="1100" b="1" dirty="0" smtClean="0">
                <a:solidFill>
                  <a:schemeClr val="tx1"/>
                </a:solidFill>
                <a:latin typeface="Arial Black" pitchFamily="34" charset="0"/>
              </a:rPr>
              <a:t>Tiempo de ejecusiones  y actividades.</a:t>
            </a:r>
          </a:p>
          <a:p>
            <a:pPr algn="just" fontAlgn="auto">
              <a:spcBef>
                <a:spcPts val="0"/>
              </a:spcBef>
              <a:spcAft>
                <a:spcPts val="0"/>
              </a:spcAft>
              <a:defRPr/>
            </a:pPr>
            <a:endParaRPr lang="es-ES" sz="1100" b="1" dirty="0" smtClean="0">
              <a:solidFill>
                <a:schemeClr val="tx1"/>
              </a:solidFill>
              <a:latin typeface="Arial Black" pitchFamily="34" charset="0"/>
            </a:endParaRPr>
          </a:p>
          <a:p>
            <a:pPr algn="just" fontAlgn="auto">
              <a:spcBef>
                <a:spcPts val="0"/>
              </a:spcBef>
              <a:spcAft>
                <a:spcPts val="0"/>
              </a:spcAft>
              <a:buFont typeface="Arial" pitchFamily="34" charset="0"/>
              <a:buChar char="•"/>
              <a:defRPr/>
            </a:pPr>
            <a:r>
              <a:rPr lang="es-ES" sz="1100" b="1" dirty="0" smtClean="0">
                <a:solidFill>
                  <a:schemeClr val="tx1"/>
                </a:solidFill>
                <a:latin typeface="Arial Black" pitchFamily="34" charset="0"/>
              </a:rPr>
              <a:t>Interfaces segun requerimientos.</a:t>
            </a:r>
          </a:p>
          <a:p>
            <a:pPr algn="just" fontAlgn="auto">
              <a:spcBef>
                <a:spcPts val="0"/>
              </a:spcBef>
              <a:spcAft>
                <a:spcPts val="0"/>
              </a:spcAft>
              <a:defRPr/>
            </a:pPr>
            <a:endParaRPr lang="es-ES" sz="1100" b="1" dirty="0" smtClean="0">
              <a:solidFill>
                <a:schemeClr val="tx1"/>
              </a:solidFill>
              <a:latin typeface="Arial Black" pitchFamily="34" charset="0"/>
            </a:endParaRPr>
          </a:p>
          <a:p>
            <a:pPr algn="just" fontAlgn="auto">
              <a:spcBef>
                <a:spcPts val="0"/>
              </a:spcBef>
              <a:spcAft>
                <a:spcPts val="0"/>
              </a:spcAft>
              <a:buFont typeface="Arial" pitchFamily="34" charset="0"/>
              <a:buChar char="•"/>
              <a:defRPr/>
            </a:pPr>
            <a:r>
              <a:rPr lang="es-ES" sz="1100" b="1" dirty="0" smtClean="0">
                <a:solidFill>
                  <a:schemeClr val="tx1"/>
                </a:solidFill>
                <a:latin typeface="Arial Black" pitchFamily="34" charset="0"/>
              </a:rPr>
              <a:t>Simplificaciones de usuarios.</a:t>
            </a:r>
          </a:p>
          <a:p>
            <a:pPr algn="just" fontAlgn="auto">
              <a:spcBef>
                <a:spcPts val="0"/>
              </a:spcBef>
              <a:spcAft>
                <a:spcPts val="0"/>
              </a:spcAft>
              <a:buFont typeface="Arial" pitchFamily="34" charset="0"/>
              <a:buChar char="•"/>
              <a:defRPr/>
            </a:pPr>
            <a:r>
              <a:rPr lang="es-ES" sz="1100" b="1" dirty="0" smtClean="0">
                <a:solidFill>
                  <a:schemeClr val="tx1"/>
                </a:solidFill>
                <a:latin typeface="Arial Black" pitchFamily="34" charset="0"/>
              </a:rPr>
              <a:t>Ejecusiones de labor segun programaciones.</a:t>
            </a:r>
          </a:p>
          <a:p>
            <a:pPr algn="just" fontAlgn="auto">
              <a:spcBef>
                <a:spcPts val="0"/>
              </a:spcBef>
              <a:spcAft>
                <a:spcPts val="0"/>
              </a:spcAft>
              <a:buFont typeface="Arial" pitchFamily="34" charset="0"/>
              <a:buChar char="•"/>
              <a:defRPr/>
            </a:pPr>
            <a:r>
              <a:rPr lang="es-ES" sz="1100" b="1" dirty="0" smtClean="0">
                <a:solidFill>
                  <a:schemeClr val="tx1"/>
                </a:solidFill>
                <a:latin typeface="Arial Black" pitchFamily="34" charset="0"/>
              </a:rPr>
              <a:t>Verificaciones y oportunidades.</a:t>
            </a:r>
          </a:p>
          <a:p>
            <a:pPr algn="just" fontAlgn="auto">
              <a:spcBef>
                <a:spcPts val="0"/>
              </a:spcBef>
              <a:spcAft>
                <a:spcPts val="0"/>
              </a:spcAft>
              <a:defRPr/>
            </a:pPr>
            <a:endParaRPr lang="es-ES" sz="1100" b="1" dirty="0" smtClean="0">
              <a:solidFill>
                <a:schemeClr val="tx1"/>
              </a:solidFill>
              <a:latin typeface="Arial Black" pitchFamily="34" charset="0"/>
            </a:endParaRPr>
          </a:p>
          <a:p>
            <a:pPr algn="just" fontAlgn="auto">
              <a:spcBef>
                <a:spcPts val="0"/>
              </a:spcBef>
              <a:spcAft>
                <a:spcPts val="0"/>
              </a:spcAft>
              <a:defRPr/>
            </a:pPr>
            <a:r>
              <a:rPr lang="es-ES" sz="1100" b="1" dirty="0" smtClean="0">
                <a:solidFill>
                  <a:schemeClr val="tx1"/>
                </a:solidFill>
                <a:latin typeface="Arial Black" pitchFamily="34" charset="0"/>
              </a:rPr>
              <a:t>Especifica un servidor web y plataforma de uso atraves de un cableado.</a:t>
            </a:r>
            <a:endParaRPr lang="es-ES" sz="1100" b="1" dirty="0">
              <a:solidFill>
                <a:schemeClr val="tx1"/>
              </a:solidFill>
              <a:latin typeface="Arial Black" pitchFamily="34" charset="0"/>
            </a:endParaRPr>
          </a:p>
        </p:txBody>
      </p:sp>
      <p:cxnSp>
        <p:nvCxnSpPr>
          <p:cNvPr id="114" name="113 Conector angular"/>
          <p:cNvCxnSpPr>
            <a:stCxn id="107" idx="1"/>
            <a:endCxn id="112" idx="1"/>
          </p:cNvCxnSpPr>
          <p:nvPr/>
        </p:nvCxnSpPr>
        <p:spPr>
          <a:xfrm rot="10800000" flipV="1">
            <a:off x="5435600" y="2366963"/>
            <a:ext cx="12700" cy="3168650"/>
          </a:xfrm>
          <a:prstGeom prst="bentConnector3">
            <a:avLst>
              <a:gd name="adj1" fmla="val 1800000"/>
            </a:avLst>
          </a:prstGeom>
          <a:ln w="25400">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19" name="118 Conector recto de flecha"/>
          <p:cNvCxnSpPr>
            <a:stCxn id="111" idx="2"/>
            <a:endCxn id="112" idx="0"/>
          </p:cNvCxnSpPr>
          <p:nvPr/>
        </p:nvCxnSpPr>
        <p:spPr>
          <a:xfrm>
            <a:off x="6227763" y="5049838"/>
            <a:ext cx="0" cy="3238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121 Conector recto de flecha"/>
          <p:cNvCxnSpPr>
            <a:stCxn id="110" idx="2"/>
            <a:endCxn id="111" idx="0"/>
          </p:cNvCxnSpPr>
          <p:nvPr/>
        </p:nvCxnSpPr>
        <p:spPr>
          <a:xfrm>
            <a:off x="6227763" y="4473575"/>
            <a:ext cx="0" cy="2508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124 Conector recto de flecha"/>
          <p:cNvCxnSpPr>
            <a:stCxn id="109" idx="2"/>
            <a:endCxn id="110" idx="0"/>
          </p:cNvCxnSpPr>
          <p:nvPr/>
        </p:nvCxnSpPr>
        <p:spPr>
          <a:xfrm>
            <a:off x="6227763" y="3897313"/>
            <a:ext cx="0" cy="2524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127 Conector recto de flecha"/>
          <p:cNvCxnSpPr>
            <a:stCxn id="108" idx="2"/>
            <a:endCxn id="109" idx="0"/>
          </p:cNvCxnSpPr>
          <p:nvPr/>
        </p:nvCxnSpPr>
        <p:spPr>
          <a:xfrm>
            <a:off x="6227763" y="3321050"/>
            <a:ext cx="0" cy="2524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134 Conector angular"/>
          <p:cNvCxnSpPr>
            <a:stCxn id="106" idx="3"/>
            <a:endCxn id="113" idx="0"/>
          </p:cNvCxnSpPr>
          <p:nvPr/>
        </p:nvCxnSpPr>
        <p:spPr>
          <a:xfrm flipH="1">
            <a:off x="7992169" y="423069"/>
            <a:ext cx="467620" cy="629667"/>
          </a:xfrm>
          <a:prstGeom prst="bentConnector4">
            <a:avLst>
              <a:gd name="adj1" fmla="val -48886"/>
              <a:gd name="adj2" fmla="val 62921"/>
            </a:avLst>
          </a:prstGeom>
          <a:ln w="254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8" name="137 Conector angular"/>
          <p:cNvCxnSpPr>
            <a:stCxn id="106" idx="1"/>
            <a:endCxn id="107" idx="0"/>
          </p:cNvCxnSpPr>
          <p:nvPr/>
        </p:nvCxnSpPr>
        <p:spPr>
          <a:xfrm rot="10800000" flipV="1">
            <a:off x="6227763" y="423068"/>
            <a:ext cx="288454" cy="1781969"/>
          </a:xfrm>
          <a:prstGeom prst="bentConnector2">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6923" name="Imagen 17" descr="http://www.monografias.com/trabajos/java/Image167.gif"/>
          <p:cNvPicPr>
            <a:picLocks noChangeAspect="1" noChangeArrowheads="1"/>
          </p:cNvPicPr>
          <p:nvPr/>
        </p:nvPicPr>
        <p:blipFill>
          <a:blip r:embed="rId2" cstate="print"/>
          <a:stretch>
            <a:fillRect/>
          </a:stretch>
        </p:blipFill>
        <p:spPr bwMode="auto">
          <a:xfrm>
            <a:off x="2411413" y="5733256"/>
            <a:ext cx="965200" cy="864095"/>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179512" y="0"/>
            <a:ext cx="3384550" cy="576362"/>
          </a:xfrm>
          <a:prstGeom prst="rect">
            <a:avLst/>
          </a:prstGeom>
          <a:noFill/>
          <a:ln w="9525">
            <a:noFill/>
            <a:miter lim="800000"/>
            <a:headEnd/>
            <a:tailEnd/>
          </a:ln>
        </p:spPr>
        <p:txBody>
          <a:bodyPr lIns="92075" tIns="46038" rIns="92075" bIns="46038"/>
          <a:lstStyle/>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PROGRAMAS</a:t>
            </a:r>
            <a:endParaRPr lang="es-MX" sz="2000" kern="0" dirty="0">
              <a:effectLst>
                <a:outerShdw blurRad="38100" dist="38100" dir="2700000" algn="tl">
                  <a:srgbClr val="FFFFFF"/>
                </a:outerShdw>
              </a:effectLst>
              <a:latin typeface="+mn-lt"/>
            </a:endParaRPr>
          </a:p>
        </p:txBody>
      </p:sp>
      <p:sp>
        <p:nvSpPr>
          <p:cNvPr id="4" name="3 Rectángulo"/>
          <p:cNvSpPr/>
          <p:nvPr/>
        </p:nvSpPr>
        <p:spPr>
          <a:xfrm>
            <a:off x="0" y="548680"/>
            <a:ext cx="8784976" cy="5816977"/>
          </a:xfrm>
          <a:prstGeom prst="rect">
            <a:avLst/>
          </a:prstGeom>
        </p:spPr>
        <p:txBody>
          <a:bodyPr wrap="square">
            <a:spAutoFit/>
          </a:bodyPr>
          <a:lstStyle/>
          <a:p>
            <a:pPr algn="just"/>
            <a:r>
              <a:rPr lang="es-ES" sz="1200" b="1" dirty="0" smtClean="0">
                <a:latin typeface="Arial Black" pitchFamily="34" charset="0"/>
              </a:rPr>
              <a:t>Potente</a:t>
            </a:r>
            <a:r>
              <a:rPr lang="es-ES" sz="1200" b="1" dirty="0" smtClean="0">
                <a:latin typeface="Arial Black" pitchFamily="34" charset="0"/>
              </a:rPr>
              <a:t>: </a:t>
            </a:r>
            <a:r>
              <a:rPr lang="es-ES" sz="1200" dirty="0" smtClean="0">
                <a:latin typeface="Arial Black" pitchFamily="34" charset="0"/>
              </a:rPr>
              <a:t> Con un comprensor de capacidad técnicamente </a:t>
            </a:r>
            <a:r>
              <a:rPr lang="es-ES" sz="1200" dirty="0" smtClean="0">
                <a:latin typeface="Arial Black" pitchFamily="34" charset="0"/>
              </a:rPr>
              <a:t>superior. Permite mayores relaciones de compresión que otras herramientas de compresión para PCs, especialmente en ficheros ejecutables, bibliotecas de objetos y grandes archivos de texto, dispone de un algoritmo de compresión altamente optimizado para datos multimedia así como de compresión sólida. </a:t>
            </a:r>
            <a:br>
              <a:rPr lang="es-ES" sz="1200" dirty="0" smtClean="0">
                <a:latin typeface="Arial Black" pitchFamily="34" charset="0"/>
              </a:rPr>
            </a:br>
            <a:r>
              <a:rPr lang="es-ES" sz="1200" dirty="0" smtClean="0">
                <a:latin typeface="Arial Black" pitchFamily="34" charset="0"/>
              </a:rPr>
              <a:t/>
            </a:r>
            <a:br>
              <a:rPr lang="es-ES" sz="1200" dirty="0" smtClean="0">
                <a:latin typeface="Arial Black" pitchFamily="34" charset="0"/>
              </a:rPr>
            </a:br>
            <a:r>
              <a:rPr lang="es-ES" sz="1200" b="1" dirty="0" smtClean="0">
                <a:latin typeface="Arial Black" pitchFamily="34" charset="0"/>
              </a:rPr>
              <a:t>Seguro:</a:t>
            </a:r>
            <a:r>
              <a:rPr lang="es-ES" sz="1200" dirty="0" smtClean="0">
                <a:latin typeface="Arial Black" pitchFamily="34" charset="0"/>
              </a:rPr>
              <a:t> protección con </a:t>
            </a:r>
            <a:r>
              <a:rPr lang="es-ES" sz="1200" dirty="0" smtClean="0">
                <a:latin typeface="Arial Black" pitchFamily="34" charset="0"/>
              </a:rPr>
              <a:t>contraseña, cifrado, firma </a:t>
            </a:r>
            <a:r>
              <a:rPr lang="es-ES" sz="1200" dirty="0" smtClean="0">
                <a:latin typeface="Arial Black" pitchFamily="34" charset="0"/>
              </a:rPr>
              <a:t>digital de archivos, bloqueo contra modificaciones, protección avanzada contra daños que permite recuperar ficheros en mal estado, verificación anti-virus configurable y eliminación segura para eliminar datos sensibles. </a:t>
            </a:r>
            <a:br>
              <a:rPr lang="es-ES" sz="1200" dirty="0" smtClean="0">
                <a:latin typeface="Arial Black" pitchFamily="34" charset="0"/>
              </a:rPr>
            </a:br>
            <a:r>
              <a:rPr lang="es-ES" sz="1200" dirty="0" smtClean="0">
                <a:latin typeface="Arial Black" pitchFamily="34" charset="0"/>
              </a:rPr>
              <a:t/>
            </a:r>
            <a:br>
              <a:rPr lang="es-ES" sz="1200" dirty="0" smtClean="0">
                <a:latin typeface="Arial Black" pitchFamily="34" charset="0"/>
              </a:rPr>
            </a:br>
            <a:r>
              <a:rPr lang="es-ES" sz="1200" b="1" dirty="0" smtClean="0">
                <a:latin typeface="Arial Black" pitchFamily="34" charset="0"/>
              </a:rPr>
              <a:t>Escalable:</a:t>
            </a:r>
            <a:r>
              <a:rPr lang="es-ES" sz="1200" dirty="0" smtClean="0">
                <a:latin typeface="Arial Black" pitchFamily="34" charset="0"/>
              </a:rPr>
              <a:t> </a:t>
            </a:r>
            <a:r>
              <a:rPr lang="es-ES" sz="1200" dirty="0" smtClean="0">
                <a:latin typeface="Arial Black" pitchFamily="34" charset="0"/>
              </a:rPr>
              <a:t>Que </a:t>
            </a:r>
            <a:r>
              <a:rPr lang="es-ES" sz="1200" dirty="0" smtClean="0">
                <a:latin typeface="Arial Black" pitchFamily="34" charset="0"/>
              </a:rPr>
              <a:t>implementa manejo de ficheros de 64 bits, lo que le permite manejar grandes cantidades de ficheros y tamaños muy grandes (solo limitado por el sistema operativo</a:t>
            </a:r>
            <a:r>
              <a:rPr lang="es-ES" sz="1200" dirty="0" smtClean="0">
                <a:latin typeface="Arial Black" pitchFamily="34" charset="0"/>
              </a:rPr>
              <a:t>), El </a:t>
            </a:r>
            <a:r>
              <a:rPr lang="es-ES" sz="1200" dirty="0" smtClean="0">
                <a:latin typeface="Arial Black" pitchFamily="34" charset="0"/>
              </a:rPr>
              <a:t>número </a:t>
            </a:r>
            <a:r>
              <a:rPr lang="es-ES" sz="1200" dirty="0" smtClean="0">
                <a:latin typeface="Arial Black" pitchFamily="34" charset="0"/>
              </a:rPr>
              <a:t>a </a:t>
            </a:r>
            <a:r>
              <a:rPr lang="es-ES" sz="1200" dirty="0" smtClean="0">
                <a:latin typeface="Arial Black" pitchFamily="34" charset="0"/>
              </a:rPr>
              <a:t>efectos prácticos, </a:t>
            </a:r>
            <a:r>
              <a:rPr lang="es-ES" sz="1200" dirty="0" smtClean="0">
                <a:latin typeface="Arial Black" pitchFamily="34" charset="0"/>
              </a:rPr>
              <a:t>ilimitado.</a:t>
            </a:r>
          </a:p>
          <a:p>
            <a:pPr algn="just"/>
            <a:endParaRPr lang="es-ES" sz="1200" b="1" dirty="0" smtClean="0">
              <a:latin typeface="Arial Black" pitchFamily="34" charset="0"/>
            </a:endParaRPr>
          </a:p>
          <a:p>
            <a:pPr algn="just"/>
            <a:r>
              <a:rPr lang="es-ES" sz="1200" b="1" dirty="0" smtClean="0">
                <a:latin typeface="Arial Black" pitchFamily="34" charset="0"/>
              </a:rPr>
              <a:t>Facil </a:t>
            </a:r>
            <a:r>
              <a:rPr lang="es-ES" sz="1200" b="1" dirty="0" smtClean="0">
                <a:latin typeface="Arial Black" pitchFamily="34" charset="0"/>
              </a:rPr>
              <a:t>de usar:</a:t>
            </a:r>
            <a:r>
              <a:rPr lang="es-ES" sz="1200" dirty="0" smtClean="0">
                <a:latin typeface="Arial Black" pitchFamily="34" charset="0"/>
              </a:rPr>
              <a:t> Asistente para usuarios noveles, integración con el Explorador de Windows, versiones en </a:t>
            </a:r>
            <a:r>
              <a:rPr lang="es-ES" sz="1200" dirty="0" smtClean="0">
                <a:latin typeface="Arial Black" pitchFamily="34" charset="0"/>
              </a:rPr>
              <a:t>idioma, así </a:t>
            </a:r>
            <a:r>
              <a:rPr lang="es-ES" sz="1200" dirty="0" smtClean="0">
                <a:latin typeface="Arial Black" pitchFamily="34" charset="0"/>
              </a:rPr>
              <a:t>como ayuda y </a:t>
            </a:r>
            <a:r>
              <a:rPr lang="es-ES" sz="1200" dirty="0" smtClean="0">
                <a:latin typeface="Arial Black" pitchFamily="34" charset="0"/>
              </a:rPr>
              <a:t>soporte de recu`peracion en red.</a:t>
            </a:r>
          </a:p>
          <a:p>
            <a:pPr algn="just"/>
            <a:r>
              <a:rPr lang="es-ES" sz="1200" dirty="0" smtClean="0">
                <a:latin typeface="Arial Black" pitchFamily="34" charset="0"/>
              </a:rPr>
              <a:t/>
            </a:r>
            <a:br>
              <a:rPr lang="es-ES" sz="1200" dirty="0" smtClean="0">
                <a:latin typeface="Arial Black" pitchFamily="34" charset="0"/>
              </a:rPr>
            </a:br>
            <a:r>
              <a:rPr lang="es-ES" sz="1200" b="1" dirty="0" smtClean="0">
                <a:latin typeface="Arial Black" pitchFamily="34" charset="0"/>
              </a:rPr>
              <a:t>Versatil:</a:t>
            </a:r>
            <a:r>
              <a:rPr lang="es-ES" sz="1200" dirty="0" smtClean="0">
                <a:latin typeface="Arial Black" pitchFamily="34" charset="0"/>
              </a:rPr>
              <a:t> Puede crear archivos multi-volumen (partidos) de cualquier tamaño, archivos auto-extraíbles programables y también archivos auto-extraíbles </a:t>
            </a:r>
            <a:r>
              <a:rPr lang="es-ES" sz="1200" dirty="0" smtClean="0">
                <a:latin typeface="Arial Black" pitchFamily="34" charset="0"/>
              </a:rPr>
              <a:t>multi-volumen.</a:t>
            </a:r>
          </a:p>
          <a:p>
            <a:pPr algn="just"/>
            <a:r>
              <a:rPr lang="es-ES" sz="1200" dirty="0" smtClean="0">
                <a:latin typeface="Arial Black" pitchFamily="34" charset="0"/>
              </a:rPr>
              <a:t/>
            </a:r>
            <a:br>
              <a:rPr lang="es-ES" sz="1200" dirty="0" smtClean="0">
                <a:latin typeface="Arial Black" pitchFamily="34" charset="0"/>
              </a:rPr>
            </a:br>
            <a:r>
              <a:rPr lang="es-ES" sz="1200" b="1" dirty="0" smtClean="0">
                <a:latin typeface="Arial Black" pitchFamily="34" charset="0"/>
              </a:rPr>
              <a:t>Compatible:</a:t>
            </a:r>
            <a:r>
              <a:rPr lang="es-ES" sz="1200" dirty="0" smtClean="0">
                <a:latin typeface="Arial Black" pitchFamily="34" charset="0"/>
              </a:rPr>
              <a:t> programas gratuitos de </a:t>
            </a:r>
            <a:r>
              <a:rPr lang="es-ES" sz="1200" dirty="0" smtClean="0">
                <a:latin typeface="Arial Black" pitchFamily="34" charset="0"/>
              </a:rPr>
              <a:t>descompresión, archivos múltiples, plataformas (Office, Windows</a:t>
            </a:r>
            <a:r>
              <a:rPr lang="es-ES" sz="1200" dirty="0" smtClean="0">
                <a:latin typeface="Arial Black" pitchFamily="34" charset="0"/>
              </a:rPr>
              <a:t>, OS/2, Mac OSX, BeOS, Linux, FreeBSD, Solaris, BSD Unix, HP_UX, Irix, Pocket PC, </a:t>
            </a:r>
            <a:r>
              <a:rPr lang="es-ES" sz="1200" dirty="0" smtClean="0">
                <a:latin typeface="Arial Black" pitchFamily="34" charset="0"/>
              </a:rPr>
              <a:t>. </a:t>
            </a:r>
            <a:r>
              <a:rPr lang="es-ES" sz="1200" dirty="0" smtClean="0">
                <a:latin typeface="Arial Black" pitchFamily="34" charset="0"/>
              </a:rPr>
              <a:t>) así como soporte completo de </a:t>
            </a:r>
            <a:r>
              <a:rPr lang="es-ES" sz="1200" dirty="0" smtClean="0">
                <a:latin typeface="Arial Black" pitchFamily="34" charset="0"/>
              </a:rPr>
              <a:t>archivos, también </a:t>
            </a:r>
            <a:r>
              <a:rPr lang="es-ES" sz="1200" dirty="0" smtClean="0">
                <a:latin typeface="Arial Black" pitchFamily="34" charset="0"/>
              </a:rPr>
              <a:t>soporta atributos de seguridad y flujos de datos en ficheros NTFS. </a:t>
            </a:r>
            <a:br>
              <a:rPr lang="es-ES" sz="1200" dirty="0" smtClean="0">
                <a:latin typeface="Arial Black" pitchFamily="34" charset="0"/>
              </a:rPr>
            </a:br>
            <a:r>
              <a:rPr lang="es-ES" sz="1200" dirty="0" smtClean="0">
                <a:latin typeface="Arial Black" pitchFamily="34" charset="0"/>
              </a:rPr>
              <a:t/>
            </a:r>
            <a:br>
              <a:rPr lang="es-ES" sz="1200" dirty="0" smtClean="0">
                <a:latin typeface="Arial Black" pitchFamily="34" charset="0"/>
              </a:rPr>
            </a:br>
            <a:r>
              <a:rPr lang="es-ES" sz="1200" b="1" dirty="0" smtClean="0">
                <a:latin typeface="Arial Black" pitchFamily="34" charset="0"/>
              </a:rPr>
              <a:t>Ideal para copias de seguridad:</a:t>
            </a:r>
            <a:r>
              <a:rPr lang="es-ES" sz="1200" dirty="0" smtClean="0">
                <a:latin typeface="Arial Black" pitchFamily="34" charset="0"/>
              </a:rPr>
              <a:t> Todas las operaciones de compresión y descompresión pueden automatizarse a través de su completa interface de línea de </a:t>
            </a:r>
            <a:r>
              <a:rPr lang="es-ES" sz="1200" dirty="0" smtClean="0">
                <a:latin typeface="Arial Black" pitchFamily="34" charset="0"/>
              </a:rPr>
              <a:t>órdenes. (Transacciones) y Negocios:</a:t>
            </a:r>
          </a:p>
          <a:p>
            <a:pPr algn="just"/>
            <a:r>
              <a:rPr lang="es-ES" sz="1200" dirty="0" smtClean="0">
                <a:latin typeface="Arial Black" pitchFamily="34" charset="0"/>
              </a:rPr>
              <a:t/>
            </a:r>
            <a:br>
              <a:rPr lang="es-ES" sz="1200" dirty="0" smtClean="0">
                <a:latin typeface="Arial Black" pitchFamily="34" charset="0"/>
              </a:rPr>
            </a:br>
            <a:r>
              <a:rPr lang="es-ES" sz="1200" b="1" dirty="0" smtClean="0">
                <a:latin typeface="Arial Black" pitchFamily="34" charset="0"/>
              </a:rPr>
              <a:t>Económico:</a:t>
            </a:r>
            <a:r>
              <a:rPr lang="es-ES" sz="1200" dirty="0" smtClean="0">
                <a:latin typeface="Arial Black" pitchFamily="34" charset="0"/>
              </a:rPr>
              <a:t> Las licencias de uso son validas de por vida y para cualquier versión, para cualquier sistema operativo </a:t>
            </a:r>
            <a:r>
              <a:rPr lang="es-ES" sz="1200" dirty="0" smtClean="0">
                <a:latin typeface="Arial Black" pitchFamily="34" charset="0"/>
              </a:rPr>
              <a:t>e idioma</a:t>
            </a:r>
            <a:r>
              <a:rPr lang="es-ES" sz="1200" dirty="0" smtClean="0">
                <a:latin typeface="Arial Black" pitchFamily="34" charset="0"/>
              </a:rPr>
              <a:t>. Una vez comprada la licencia no hay ningún tipo de coste adicional de por vida. Además hay importantes descuentos para compras </a:t>
            </a:r>
            <a:r>
              <a:rPr lang="es-ES" sz="1200" dirty="0" smtClean="0">
                <a:latin typeface="Arial Black" pitchFamily="34" charset="0"/>
              </a:rPr>
              <a:t>por </a:t>
            </a:r>
            <a:r>
              <a:rPr lang="es-ES" sz="1200" dirty="0" smtClean="0">
                <a:latin typeface="Arial Black" pitchFamily="34" charset="0"/>
              </a:rPr>
              <a:t>licencia y sigue bajando a medida que aumenta el número de licencias adquiridas</a:t>
            </a:r>
            <a:r>
              <a:rPr lang="es-ES" sz="1200" dirty="0" smtClean="0">
                <a:latin typeface="Arial Black" pitchFamily="34" charset="0"/>
              </a:rPr>
              <a:t>.</a:t>
            </a:r>
            <a:endParaRPr lang="es-ES" sz="1200" dirty="0">
              <a:latin typeface="Arial Black" pitchFamily="34" charset="0"/>
            </a:endParaRPr>
          </a:p>
        </p:txBody>
      </p:sp>
    </p:spTree>
  </p:cSld>
  <p:clrMapOvr>
    <a:masterClrMapping/>
  </p:clrMapOvr>
  <p:transition spd="med">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250825" y="260351"/>
            <a:ext cx="3384550" cy="504354"/>
          </a:xfrm>
          <a:prstGeom prst="rect">
            <a:avLst/>
          </a:prstGeom>
          <a:noFill/>
          <a:ln w="9525">
            <a:noFill/>
            <a:miter lim="800000"/>
            <a:headEnd/>
            <a:tailEnd/>
          </a:ln>
        </p:spPr>
        <p:txBody>
          <a:bodyPr lIns="92075" tIns="46038" rIns="92075" bIns="46038"/>
          <a:lstStyle/>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MERCADO</a:t>
            </a:r>
            <a:endParaRPr lang="es-MX" sz="2000" kern="0" dirty="0">
              <a:effectLst>
                <a:outerShdw blurRad="38100" dist="38100" dir="2700000" algn="tl">
                  <a:srgbClr val="FFFFFF"/>
                </a:outerShdw>
              </a:effectLst>
              <a:latin typeface="+mn-lt"/>
            </a:endParaRPr>
          </a:p>
        </p:txBody>
      </p:sp>
      <p:pic>
        <p:nvPicPr>
          <p:cNvPr id="5" name="Picture 6" descr="http://www.berryforms.com/storage/Digicel%20Empresas%20Panama.jpg?__SQUARESPACE_CACHEVERSION=1320271414248"/>
          <p:cNvPicPr>
            <a:picLocks noChangeAspect="1" noChangeArrowheads="1"/>
          </p:cNvPicPr>
          <p:nvPr/>
        </p:nvPicPr>
        <p:blipFill>
          <a:blip r:embed="rId3" cstate="print"/>
          <a:srcRect/>
          <a:stretch>
            <a:fillRect/>
          </a:stretch>
        </p:blipFill>
        <p:spPr bwMode="auto">
          <a:xfrm>
            <a:off x="2195736" y="2209799"/>
            <a:ext cx="5991225" cy="4648201"/>
          </a:xfrm>
          <a:prstGeom prst="rect">
            <a:avLst/>
          </a:prstGeom>
          <a:noFill/>
        </p:spPr>
      </p:pic>
      <p:sp>
        <p:nvSpPr>
          <p:cNvPr id="94209" name="Rectangle 1"/>
          <p:cNvSpPr>
            <a:spLocks noChangeArrowheads="1"/>
          </p:cNvSpPr>
          <p:nvPr/>
        </p:nvSpPr>
        <p:spPr bwMode="auto">
          <a:xfrm>
            <a:off x="251520" y="836712"/>
            <a:ext cx="777686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pPr>
            <a:r>
              <a:rPr kumimoji="0" lang="es-ES" sz="2000" b="1" i="0" u="none" strike="noStrike" cap="none" normalizeH="0" baseline="0" dirty="0" smtClean="0">
                <a:ln>
                  <a:noFill/>
                </a:ln>
                <a:effectLst/>
                <a:latin typeface="Arial" pitchFamily="34" charset="0"/>
                <a:ea typeface="Arial Unicode MS" pitchFamily="34" charset="-128"/>
                <a:cs typeface="Arial" pitchFamily="34" charset="0"/>
              </a:rPr>
              <a:t>Diseño, instalación e implementación del cableado de red.</a:t>
            </a:r>
          </a:p>
          <a:p>
            <a:pPr marL="457200" marR="0" lvl="0" indent="-457200" algn="l" defTabSz="914400" rtl="0" eaLnBrk="1" fontAlgn="base" latinLnBrk="0" hangingPunct="1">
              <a:lnSpc>
                <a:spcPct val="100000"/>
              </a:lnSpc>
              <a:spcBef>
                <a:spcPct val="0"/>
              </a:spcBef>
              <a:spcAft>
                <a:spcPct val="0"/>
              </a:spcAft>
              <a:buClrTx/>
              <a:buSzTx/>
              <a:tabLst/>
            </a:pPr>
            <a:endParaRPr kumimoji="0" lang="es-ES" sz="2000" b="1" i="0" u="none" strike="noStrike" cap="none" normalizeH="0" baseline="0" dirty="0" smtClean="0">
              <a:ln>
                <a:noFill/>
              </a:ln>
              <a:effectLst/>
              <a:latin typeface="Arial" pitchFamily="34" charset="0"/>
              <a:ea typeface="Arial Unicode MS" pitchFamily="34" charset="-128"/>
              <a:cs typeface="Arial" pitchFamily="34" charset="0"/>
            </a:endParaRPr>
          </a:p>
          <a:p>
            <a:pPr marL="457200" lvl="0" indent="-457200" fontAlgn="base">
              <a:spcBef>
                <a:spcPct val="0"/>
              </a:spcBef>
              <a:spcAft>
                <a:spcPct val="0"/>
              </a:spcAft>
              <a:buFont typeface="Arial" pitchFamily="34" charset="0"/>
              <a:buChar char="•"/>
            </a:pPr>
            <a:r>
              <a:rPr lang="es-ES" sz="2000" b="1" dirty="0" smtClean="0">
                <a:latin typeface="Arial" pitchFamily="34" charset="0"/>
                <a:ea typeface="Arial Unicode MS" pitchFamily="34" charset="-128"/>
                <a:cs typeface="Arial" pitchFamily="34" charset="0"/>
              </a:rPr>
              <a:t>Instalación y configuración de los medios de </a:t>
            </a:r>
            <a:r>
              <a:rPr lang="es-ES" sz="2000" b="1" dirty="0" smtClean="0">
                <a:latin typeface="Arial" pitchFamily="34" charset="0"/>
                <a:ea typeface="Arial Unicode MS" pitchFamily="34" charset="-128"/>
                <a:cs typeface="Arial" pitchFamily="34" charset="0"/>
              </a:rPr>
              <a:t>red.</a:t>
            </a:r>
          </a:p>
          <a:p>
            <a:pPr marL="457200" lvl="0" indent="-457200" fontAlgn="base">
              <a:spcBef>
                <a:spcPct val="0"/>
              </a:spcBef>
              <a:spcAft>
                <a:spcPct val="0"/>
              </a:spcAft>
            </a:pPr>
            <a:endParaRPr lang="es-ES" sz="2000" b="1" dirty="0" smtClean="0">
              <a:latin typeface="Arial" pitchFamily="34" charset="0"/>
              <a:ea typeface="Arial Unicode MS" pitchFamily="34" charset="-128"/>
              <a:cs typeface="Arial" pitchFamily="34" charset="0"/>
            </a:endParaRPr>
          </a:p>
          <a:p>
            <a:pPr marL="457200" lvl="0" indent="-457200" fontAlgn="base">
              <a:spcBef>
                <a:spcPct val="0"/>
              </a:spcBef>
              <a:spcAft>
                <a:spcPct val="0"/>
              </a:spcAft>
              <a:buFont typeface="Arial" pitchFamily="34" charset="0"/>
              <a:buChar char="•"/>
            </a:pPr>
            <a:r>
              <a:rPr lang="es-ES" sz="2000" b="1" dirty="0" smtClean="0">
                <a:latin typeface="Arial" pitchFamily="34" charset="0"/>
                <a:ea typeface="Arial Unicode MS" pitchFamily="34" charset="-128"/>
                <a:cs typeface="Arial" pitchFamily="34" charset="0"/>
              </a:rPr>
              <a:t>Instalación y configuración de los servidores de </a:t>
            </a:r>
            <a:r>
              <a:rPr lang="es-ES" sz="2000" b="1" dirty="0" smtClean="0">
                <a:latin typeface="Arial" pitchFamily="34" charset="0"/>
                <a:ea typeface="Arial Unicode MS" pitchFamily="34" charset="-128"/>
                <a:cs typeface="Arial" pitchFamily="34" charset="0"/>
              </a:rPr>
              <a:t>red.</a:t>
            </a:r>
          </a:p>
          <a:p>
            <a:pPr marL="457200" lvl="0" indent="-457200" fontAlgn="base">
              <a:spcBef>
                <a:spcPct val="0"/>
              </a:spcBef>
              <a:spcAft>
                <a:spcPct val="0"/>
              </a:spcAft>
            </a:pPr>
            <a:endParaRPr lang="es-ES" sz="2000" b="1" dirty="0" smtClean="0">
              <a:latin typeface="Arial" pitchFamily="34" charset="0"/>
              <a:ea typeface="Arial Unicode MS" pitchFamily="34" charset="-128"/>
              <a:cs typeface="Arial" pitchFamily="34" charset="0"/>
            </a:endParaRPr>
          </a:p>
          <a:p>
            <a:pPr marL="457200" lvl="0" indent="-457200" fontAlgn="base">
              <a:spcBef>
                <a:spcPct val="0"/>
              </a:spcBef>
              <a:spcAft>
                <a:spcPct val="0"/>
              </a:spcAft>
              <a:buFont typeface="Arial" pitchFamily="34" charset="0"/>
              <a:buChar char="•"/>
            </a:pPr>
            <a:r>
              <a:rPr lang="es-ES" sz="2000" b="1" dirty="0" smtClean="0">
                <a:latin typeface="Arial" pitchFamily="34" charset="0"/>
                <a:ea typeface="Arial Unicode MS" pitchFamily="34" charset="-128"/>
                <a:cs typeface="Arial" pitchFamily="34" charset="0"/>
              </a:rPr>
              <a:t>Instalación y configuración de las estaciones de </a:t>
            </a:r>
            <a:r>
              <a:rPr lang="es-ES" sz="2000" b="1" dirty="0" smtClean="0">
                <a:latin typeface="Arial" pitchFamily="34" charset="0"/>
                <a:ea typeface="Arial Unicode MS" pitchFamily="34" charset="-128"/>
                <a:cs typeface="Arial" pitchFamily="34" charset="0"/>
              </a:rPr>
              <a:t>trabajo.</a:t>
            </a:r>
          </a:p>
          <a:p>
            <a:pPr marL="457200" lvl="0" indent="-457200" fontAlgn="base">
              <a:spcBef>
                <a:spcPct val="0"/>
              </a:spcBef>
              <a:spcAft>
                <a:spcPct val="0"/>
              </a:spcAft>
            </a:pPr>
            <a:endParaRPr lang="es-ES" sz="2000" b="1" dirty="0" smtClean="0">
              <a:latin typeface="Arial" pitchFamily="34" charset="0"/>
              <a:ea typeface="Arial Unicode MS" pitchFamily="34" charset="-128"/>
              <a:cs typeface="Arial" pitchFamily="34" charset="0"/>
            </a:endParaRPr>
          </a:p>
          <a:p>
            <a:pPr marL="457200" lvl="0" indent="-457200" fontAlgn="base">
              <a:spcBef>
                <a:spcPct val="0"/>
              </a:spcBef>
              <a:spcAft>
                <a:spcPct val="0"/>
              </a:spcAft>
              <a:buFont typeface="Arial" pitchFamily="34" charset="0"/>
              <a:buChar char="•"/>
            </a:pPr>
            <a:r>
              <a:rPr lang="es-ES" sz="2000" b="1" dirty="0" smtClean="0">
                <a:latin typeface="Arial" pitchFamily="34" charset="0"/>
                <a:ea typeface="Arial Unicode MS" pitchFamily="34" charset="-128"/>
                <a:cs typeface="Arial" pitchFamily="34" charset="0"/>
              </a:rPr>
              <a:t>Diseño e implementación de seguridad física y </a:t>
            </a:r>
            <a:r>
              <a:rPr lang="es-ES" sz="2000" b="1" dirty="0" smtClean="0">
                <a:latin typeface="Arial" pitchFamily="34" charset="0"/>
                <a:ea typeface="Arial Unicode MS" pitchFamily="34" charset="-128"/>
                <a:cs typeface="Arial" pitchFamily="34" charset="0"/>
              </a:rPr>
              <a:t>lógica.</a:t>
            </a:r>
            <a:endParaRPr kumimoji="0" lang="es-ES" sz="2000" b="1" i="0" u="none" strike="noStrike" cap="none" normalizeH="0" baseline="0" dirty="0" smtClean="0">
              <a:ln>
                <a:noFill/>
              </a:ln>
              <a:effectLst/>
              <a:latin typeface="Arial" pitchFamily="34" charset="0"/>
              <a:ea typeface="Arial Unicode MS" pitchFamily="34" charset="-128"/>
              <a:cs typeface="Arial" pitchFamily="34"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endParaRPr kumimoji="0" lang="es-ES" sz="2000" b="1" i="0" u="none" strike="noStrike" cap="none" normalizeH="0" baseline="0" dirty="0" smtClean="0">
              <a:ln>
                <a:noFill/>
              </a:ln>
              <a:effectLst/>
              <a:latin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3528" y="188640"/>
            <a:ext cx="7775575" cy="587375"/>
          </a:xfrm>
          <a:prstGeom prst="rect">
            <a:avLst/>
          </a:prstGeom>
        </p:spPr>
        <p:txBody>
          <a:bodyPr/>
          <a:lstStyle/>
          <a:p>
            <a:pPr algn="ctr" fontAlgn="auto">
              <a:spcBef>
                <a:spcPts val="0"/>
              </a:spcBef>
              <a:spcAft>
                <a:spcPts val="0"/>
              </a:spcAft>
              <a:defRPr/>
            </a:pPr>
            <a:r>
              <a:rPr lang="es-ES" sz="2400" dirty="0">
                <a:latin typeface="+mj-lt"/>
                <a:ea typeface="+mj-ea"/>
                <a:cs typeface="+mj-cs"/>
              </a:rPr>
              <a:t> </a:t>
            </a:r>
            <a:r>
              <a:rPr lang="es-ES" sz="4400" dirty="0" smtClean="0">
                <a:latin typeface="+mj-lt"/>
                <a:ea typeface="+mj-ea"/>
                <a:cs typeface="+mj-cs"/>
              </a:rPr>
              <a:t>TOPOLOGIA Y REDES</a:t>
            </a:r>
            <a:endParaRPr lang="es-ES" sz="4400" dirty="0">
              <a:latin typeface="+mj-lt"/>
              <a:ea typeface="+mj-ea"/>
              <a:cs typeface="+mj-cs"/>
            </a:endParaRPr>
          </a:p>
        </p:txBody>
      </p:sp>
      <p:sp>
        <p:nvSpPr>
          <p:cNvPr id="35843" name="Text Box 4"/>
          <p:cNvSpPr txBox="1">
            <a:spLocks noChangeArrowheads="1"/>
          </p:cNvSpPr>
          <p:nvPr/>
        </p:nvSpPr>
        <p:spPr bwMode="auto">
          <a:xfrm>
            <a:off x="323528" y="980728"/>
            <a:ext cx="7704856" cy="1077218"/>
          </a:xfrm>
          <a:prstGeom prst="rect">
            <a:avLst/>
          </a:prstGeom>
          <a:noFill/>
          <a:ln w="9525">
            <a:noFill/>
            <a:miter lim="800000"/>
            <a:headEnd/>
            <a:tailEnd/>
          </a:ln>
        </p:spPr>
        <p:txBody>
          <a:bodyPr wrap="square">
            <a:spAutoFit/>
          </a:bodyPr>
          <a:lstStyle/>
          <a:p>
            <a:pPr>
              <a:spcBef>
                <a:spcPct val="20000"/>
              </a:spcBef>
              <a:buSzPct val="75000"/>
              <a:buFont typeface="Wingdings" pitchFamily="2" charset="2"/>
              <a:buNone/>
            </a:pPr>
            <a:r>
              <a:rPr lang="en-US" sz="2000" dirty="0">
                <a:latin typeface="Verdana" pitchFamily="34" charset="0"/>
              </a:rPr>
              <a:t> </a:t>
            </a:r>
            <a:r>
              <a:rPr lang="en-US" sz="2000" dirty="0" smtClean="0">
                <a:latin typeface="Verdana" pitchFamily="34" charset="0"/>
              </a:rPr>
              <a:t>Nombre de Tecnoreferencia es Usuarios </a:t>
            </a:r>
            <a:r>
              <a:rPr lang="en-US" sz="2000" dirty="0">
                <a:latin typeface="Verdana" pitchFamily="34" charset="0"/>
              </a:rPr>
              <a:t>saludo o </a:t>
            </a:r>
            <a:r>
              <a:rPr lang="en-US" sz="2000" dirty="0" smtClean="0">
                <a:latin typeface="Verdana" pitchFamily="34" charset="0"/>
              </a:rPr>
              <a:t>presentación( Estas poseen un entorno de menus y tareas</a:t>
            </a:r>
            <a:endParaRPr lang="en-US" sz="2000" dirty="0">
              <a:latin typeface="Verdana" pitchFamily="34" charset="0"/>
            </a:endParaRPr>
          </a:p>
          <a:p>
            <a:pPr lvl="1">
              <a:spcBef>
                <a:spcPct val="20000"/>
              </a:spcBef>
              <a:buSzPct val="100000"/>
              <a:buFont typeface="Wingdings" pitchFamily="2" charset="2"/>
              <a:buChar char="§"/>
            </a:pPr>
            <a:r>
              <a:rPr lang="en-US" sz="2000" dirty="0">
                <a:latin typeface="Verdana" pitchFamily="34" charset="0"/>
              </a:rPr>
              <a:t>Conjunto de </a:t>
            </a:r>
            <a:r>
              <a:rPr lang="en-US" sz="2000" dirty="0" smtClean="0">
                <a:latin typeface="Verdana" pitchFamily="34" charset="0"/>
              </a:rPr>
              <a:t>(Panel de control) </a:t>
            </a:r>
            <a:endParaRPr lang="en-US" dirty="0">
              <a:latin typeface="Verdana" pitchFamily="34" charset="0"/>
            </a:endParaRPr>
          </a:p>
        </p:txBody>
      </p:sp>
      <p:sp>
        <p:nvSpPr>
          <p:cNvPr id="6" name="Text Box 5"/>
          <p:cNvSpPr txBox="1">
            <a:spLocks noChangeArrowheads="1"/>
          </p:cNvSpPr>
          <p:nvPr/>
        </p:nvSpPr>
        <p:spPr bwMode="auto">
          <a:xfrm>
            <a:off x="611188" y="2113697"/>
            <a:ext cx="3162300" cy="1631216"/>
          </a:xfrm>
          <a:prstGeom prst="rect">
            <a:avLst/>
          </a:prstGeom>
          <a:solidFill>
            <a:srgbClr val="B1AED6"/>
          </a:solidFill>
          <a:ln w="9525" algn="ctr">
            <a:solidFill>
              <a:srgbClr val="003366"/>
            </a:solidFill>
            <a:miter lim="800000"/>
            <a:headEnd/>
            <a:tailEnd/>
          </a:ln>
        </p:spPr>
        <p:txBody>
          <a:bodyPr anchor="b">
            <a:spAutoFit/>
          </a:bodyPr>
          <a:lstStyle/>
          <a:p>
            <a:pPr algn="just">
              <a:spcBef>
                <a:spcPct val="50000"/>
              </a:spcBef>
              <a:buSzPct val="90000"/>
              <a:buFont typeface="Wingdings" pitchFamily="2" charset="2"/>
              <a:buNone/>
            </a:pPr>
            <a:r>
              <a:rPr lang="es-ES" sz="2000" dirty="0" smtClean="0">
                <a:solidFill>
                  <a:schemeClr val="bg1"/>
                </a:solidFill>
                <a:latin typeface="Tahoma" pitchFamily="34" charset="0"/>
              </a:rPr>
              <a:t>La red;   </a:t>
            </a:r>
            <a:r>
              <a:rPr lang="es-ES" sz="2000" dirty="0">
                <a:solidFill>
                  <a:schemeClr val="bg1"/>
                </a:solidFill>
                <a:latin typeface="Tahoma" pitchFamily="34" charset="0"/>
              </a:rPr>
              <a:t>Indica; </a:t>
            </a:r>
            <a:r>
              <a:rPr lang="es-ES" sz="2000" dirty="0" smtClean="0">
                <a:solidFill>
                  <a:schemeClr val="bg1"/>
                </a:solidFill>
                <a:latin typeface="Tahoma" pitchFamily="34" charset="0"/>
              </a:rPr>
              <a:t>Funci</a:t>
            </a:r>
            <a:r>
              <a:rPr lang="en-US" sz="2000" dirty="0" smtClean="0">
                <a:solidFill>
                  <a:schemeClr val="bg1"/>
                </a:solidFill>
                <a:latin typeface="Verdana" pitchFamily="34" charset="0"/>
              </a:rPr>
              <a:t>ó</a:t>
            </a:r>
            <a:r>
              <a:rPr lang="es-ES" sz="2000" dirty="0" smtClean="0">
                <a:solidFill>
                  <a:schemeClr val="bg1"/>
                </a:solidFill>
                <a:latin typeface="Tahoma" pitchFamily="34" charset="0"/>
              </a:rPr>
              <a:t>n y Usos (C</a:t>
            </a:r>
            <a:r>
              <a:rPr lang="en-US" sz="2000" dirty="0" smtClean="0">
                <a:solidFill>
                  <a:schemeClr val="bg1"/>
                </a:solidFill>
                <a:latin typeface="Verdana" pitchFamily="34" charset="0"/>
              </a:rPr>
              <a:t>ó</a:t>
            </a:r>
            <a:r>
              <a:rPr lang="es-ES" sz="2000" dirty="0" smtClean="0">
                <a:solidFill>
                  <a:schemeClr val="bg1"/>
                </a:solidFill>
                <a:latin typeface="Tahoma" pitchFamily="34" charset="0"/>
              </a:rPr>
              <a:t>digo= I.P)</a:t>
            </a:r>
            <a:endParaRPr lang="es-ES" sz="2000" dirty="0">
              <a:solidFill>
                <a:schemeClr val="bg1"/>
              </a:solidFill>
              <a:latin typeface="Tahoma" pitchFamily="34" charset="0"/>
            </a:endParaRPr>
          </a:p>
          <a:p>
            <a:pPr algn="just">
              <a:spcBef>
                <a:spcPct val="50000"/>
              </a:spcBef>
              <a:buSzPct val="90000"/>
            </a:pPr>
            <a:r>
              <a:rPr lang="es-ES" sz="2000" dirty="0">
                <a:solidFill>
                  <a:schemeClr val="bg1"/>
                </a:solidFill>
                <a:latin typeface="Tahoma" pitchFamily="34" charset="0"/>
              </a:rPr>
              <a:t>Lugar; </a:t>
            </a:r>
            <a:r>
              <a:rPr lang="es-ES" sz="2000" dirty="0" smtClean="0">
                <a:solidFill>
                  <a:schemeClr val="bg1"/>
                </a:solidFill>
                <a:latin typeface="Tahoma" pitchFamily="34" charset="0"/>
              </a:rPr>
              <a:t>Posici</a:t>
            </a:r>
            <a:r>
              <a:rPr lang="en-US" sz="2000" dirty="0" smtClean="0">
                <a:solidFill>
                  <a:schemeClr val="bg1"/>
                </a:solidFill>
                <a:latin typeface="Verdana" pitchFamily="34" charset="0"/>
              </a:rPr>
              <a:t>ó</a:t>
            </a:r>
            <a:r>
              <a:rPr lang="es-ES" sz="2000" dirty="0" smtClean="0">
                <a:solidFill>
                  <a:schemeClr val="bg1"/>
                </a:solidFill>
                <a:latin typeface="Tahoma" pitchFamily="34" charset="0"/>
              </a:rPr>
              <a:t>n y Trabajo</a:t>
            </a:r>
            <a:endParaRPr lang="es-ES" sz="2000" dirty="0">
              <a:solidFill>
                <a:schemeClr val="bg1"/>
              </a:solidFill>
              <a:latin typeface="Tahoma" pitchFamily="34" charset="0"/>
            </a:endParaRPr>
          </a:p>
          <a:p>
            <a:pPr algn="just">
              <a:spcBef>
                <a:spcPct val="50000"/>
              </a:spcBef>
              <a:buSzPct val="90000"/>
              <a:buFont typeface="Wingdings" pitchFamily="2" charset="2"/>
              <a:buNone/>
            </a:pPr>
            <a:r>
              <a:rPr lang="es-ES" sz="2000" dirty="0">
                <a:solidFill>
                  <a:schemeClr val="bg1"/>
                </a:solidFill>
                <a:latin typeface="Tahoma" pitchFamily="34" charset="0"/>
              </a:rPr>
              <a:t>Anexo; </a:t>
            </a:r>
            <a:r>
              <a:rPr lang="es-ES" sz="2000" dirty="0" smtClean="0">
                <a:solidFill>
                  <a:schemeClr val="bg1"/>
                </a:solidFill>
                <a:latin typeface="Tahoma" pitchFamily="34" charset="0"/>
              </a:rPr>
              <a:t>Labor e informe</a:t>
            </a:r>
            <a:endParaRPr lang="es-ES" sz="2000" dirty="0">
              <a:solidFill>
                <a:schemeClr val="bg1"/>
              </a:solidFill>
              <a:latin typeface="Tahoma" pitchFamily="34" charset="0"/>
            </a:endParaRPr>
          </a:p>
        </p:txBody>
      </p:sp>
      <p:sp>
        <p:nvSpPr>
          <p:cNvPr id="35845" name="Rectangle 7"/>
          <p:cNvSpPr>
            <a:spLocks noChangeArrowheads="1"/>
          </p:cNvSpPr>
          <p:nvPr/>
        </p:nvSpPr>
        <p:spPr bwMode="auto">
          <a:xfrm>
            <a:off x="468313" y="4868863"/>
            <a:ext cx="8280400" cy="1631216"/>
          </a:xfrm>
          <a:prstGeom prst="rect">
            <a:avLst/>
          </a:prstGeom>
          <a:noFill/>
          <a:ln w="9525">
            <a:noFill/>
            <a:miter lim="800000"/>
            <a:headEnd/>
            <a:tailEnd/>
          </a:ln>
        </p:spPr>
        <p:txBody>
          <a:bodyPr>
            <a:spAutoFit/>
          </a:bodyPr>
          <a:lstStyle/>
          <a:p>
            <a:r>
              <a:rPr lang="es-ES" sz="2000" dirty="0">
                <a:solidFill>
                  <a:srgbClr val="FFFFFF"/>
                </a:solidFill>
                <a:latin typeface="Verdana" pitchFamily="34" charset="0"/>
              </a:rPr>
              <a:t>Nomenclátura (Normas ISO y resoluciones ) </a:t>
            </a:r>
          </a:p>
          <a:p>
            <a:pPr lvl="3">
              <a:buFontTx/>
              <a:buChar char="•"/>
            </a:pPr>
            <a:r>
              <a:rPr lang="es-ES" sz="2000" dirty="0">
                <a:latin typeface="Verdana" pitchFamily="34" charset="0"/>
              </a:rPr>
              <a:t>C</a:t>
            </a:r>
            <a:r>
              <a:rPr lang="es-ES_tradnl" sz="2000" dirty="0">
                <a:latin typeface="Verdana" pitchFamily="34" charset="0"/>
              </a:rPr>
              <a:t>atálogo de </a:t>
            </a:r>
            <a:r>
              <a:rPr lang="es-ES_tradnl" sz="2000" b="1" dirty="0" smtClean="0">
                <a:latin typeface="Verdana" pitchFamily="34" charset="0"/>
              </a:rPr>
              <a:t>propiedades en su icono Inicio </a:t>
            </a:r>
            <a:r>
              <a:rPr lang="es-ES_tradnl" sz="2000" dirty="0" smtClean="0">
                <a:latin typeface="Verdana" pitchFamily="34" charset="0"/>
              </a:rPr>
              <a:t>contienen </a:t>
            </a:r>
            <a:r>
              <a:rPr lang="es-ES_tradnl" sz="2000" dirty="0">
                <a:latin typeface="Verdana" pitchFamily="34" charset="0"/>
              </a:rPr>
              <a:t>cierta información sobre su proyecto por programación Tipo de </a:t>
            </a:r>
            <a:r>
              <a:rPr lang="es-ES_tradnl" sz="2000" dirty="0" smtClean="0">
                <a:latin typeface="Verdana" pitchFamily="34" charset="0"/>
              </a:rPr>
              <a:t>generalidades y soporte que le seran utilies en toda descriptivas tareas.</a:t>
            </a:r>
            <a:r>
              <a:rPr lang="en-US" sz="2000" dirty="0" smtClean="0">
                <a:latin typeface="Verdana" pitchFamily="34" charset="0"/>
              </a:rPr>
              <a:t> </a:t>
            </a:r>
            <a:endParaRPr lang="es-ES_tradnl" sz="2000" dirty="0">
              <a:latin typeface="Verdana" pitchFamily="34" charset="0"/>
            </a:endParaRPr>
          </a:p>
        </p:txBody>
      </p:sp>
      <p:pic>
        <p:nvPicPr>
          <p:cNvPr id="35847" name="Imagen 43" descr="http://www.monografias.com/trabajos/java/Image200.gif"/>
          <p:cNvPicPr>
            <a:picLocks noChangeAspect="1" noChangeArrowheads="1"/>
          </p:cNvPicPr>
          <p:nvPr/>
        </p:nvPicPr>
        <p:blipFill>
          <a:blip r:embed="rId2" cstate="print"/>
          <a:srcRect/>
          <a:stretch>
            <a:fillRect/>
          </a:stretch>
        </p:blipFill>
        <p:spPr bwMode="auto">
          <a:xfrm>
            <a:off x="179388" y="4076700"/>
            <a:ext cx="1428750" cy="1609725"/>
          </a:xfrm>
          <a:prstGeom prst="rect">
            <a:avLst/>
          </a:prstGeom>
          <a:noFill/>
          <a:ln w="9525">
            <a:noFill/>
            <a:miter lim="800000"/>
            <a:headEnd/>
            <a:tailEnd/>
          </a:ln>
        </p:spPr>
      </p:pic>
      <p:pic>
        <p:nvPicPr>
          <p:cNvPr id="8" name="Picture 4" descr="http://4.bp.blogspot.com/_2hnktR-r-tk/ScJ7nv5tv6I/AAAAAAAAAFA/9xuygc9Pwxc/s320/redlanwan2.gif">
            <a:hlinkClick r:id="rId3"/>
          </p:cNvPr>
          <p:cNvPicPr>
            <a:picLocks noChangeAspect="1" noChangeArrowheads="1"/>
          </p:cNvPicPr>
          <p:nvPr/>
        </p:nvPicPr>
        <p:blipFill>
          <a:blip r:embed="rId4" cstate="print"/>
          <a:srcRect/>
          <a:stretch>
            <a:fillRect/>
          </a:stretch>
        </p:blipFill>
        <p:spPr bwMode="auto">
          <a:xfrm>
            <a:off x="3995936" y="2132856"/>
            <a:ext cx="4176464" cy="3024336"/>
          </a:xfrm>
          <a:prstGeom prst="rect">
            <a:avLst/>
          </a:prstGeom>
          <a:noFill/>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50825" y="981075"/>
            <a:ext cx="2233613" cy="5616575"/>
          </a:xfrm>
          <a:prstGeom prst="rect">
            <a:avLst/>
          </a:prstGeom>
          <a:blipFill>
            <a:blip r:embed="rId2" cstate="print"/>
            <a:tile tx="0" ty="0" sx="100000" sy="100000" flip="none" algn="tl"/>
          </a:blip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HISTORIA DE </a:t>
            </a:r>
            <a:r>
              <a:rPr lang="es-ES" sz="1200" b="1" dirty="0" smtClean="0">
                <a:solidFill>
                  <a:schemeClr val="tx1"/>
                </a:solidFill>
                <a:latin typeface="Arial Black" pitchFamily="34" charset="0"/>
              </a:rPr>
              <a:t>LAS COMPUTADORAS</a:t>
            </a:r>
            <a:endParaRPr lang="es-ES" sz="1200" b="1"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algn="ctr" fontAlgn="auto">
              <a:spcBef>
                <a:spcPts val="0"/>
              </a:spcBef>
              <a:spcAft>
                <a:spcPts val="0"/>
              </a:spcAft>
              <a:defRPr/>
            </a:pPr>
            <a:endParaRPr lang="es-ES" dirty="0"/>
          </a:p>
          <a:p>
            <a:pPr algn="ctr" fontAlgn="auto">
              <a:spcBef>
                <a:spcPts val="0"/>
              </a:spcBef>
              <a:spcAft>
                <a:spcPts val="0"/>
              </a:spcAft>
              <a:defRPr/>
            </a:pPr>
            <a:endParaRPr lang="es-ES" dirty="0"/>
          </a:p>
        </p:txBody>
      </p:sp>
      <p:sp>
        <p:nvSpPr>
          <p:cNvPr id="32771" name="1 Título"/>
          <p:cNvSpPr>
            <a:spLocks noGrp="1"/>
          </p:cNvSpPr>
          <p:nvPr>
            <p:ph type="title"/>
          </p:nvPr>
        </p:nvSpPr>
        <p:spPr>
          <a:xfrm>
            <a:off x="611188" y="188913"/>
            <a:ext cx="6851650" cy="361950"/>
          </a:xfrm>
          <a:blipFill dpi="0" rotWithShape="1">
            <a:blip r:embed="rId2" cstate="print"/>
            <a:srcRect/>
            <a:tile tx="0" ty="0" sx="100000" sy="100000" flip="none" algn="tl"/>
          </a:blipFill>
        </p:spPr>
        <p:txBody>
          <a:bodyPr>
            <a:normAutofit/>
          </a:bodyPr>
          <a:lstStyle/>
          <a:p>
            <a:pPr algn="ctr"/>
            <a:r>
              <a:rPr lang="es-ES" sz="2000" dirty="0" smtClean="0">
                <a:solidFill>
                  <a:schemeClr val="tx1"/>
                </a:solidFill>
                <a:latin typeface="Arial Black" pitchFamily="34" charset="0"/>
              </a:rPr>
              <a:t>ENFOQUES ASOCIADOS A TOPOLOGIAS</a:t>
            </a:r>
          </a:p>
        </p:txBody>
      </p:sp>
      <p:sp>
        <p:nvSpPr>
          <p:cNvPr id="5" name="4 Preparación"/>
          <p:cNvSpPr/>
          <p:nvPr/>
        </p:nvSpPr>
        <p:spPr>
          <a:xfrm>
            <a:off x="323850" y="1700213"/>
            <a:ext cx="2015902" cy="612775"/>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tx1"/>
                </a:solidFill>
                <a:latin typeface="Arial Black" pitchFamily="34" charset="0"/>
              </a:rPr>
              <a:t>MODELOS</a:t>
            </a:r>
            <a:endParaRPr lang="es-ES" sz="1200" b="1" dirty="0">
              <a:solidFill>
                <a:schemeClr val="tx1"/>
              </a:solidFill>
              <a:latin typeface="Arial Black" pitchFamily="34" charset="0"/>
            </a:endParaRPr>
          </a:p>
        </p:txBody>
      </p:sp>
      <p:sp>
        <p:nvSpPr>
          <p:cNvPr id="6" name="5 Rectángulo redondeado"/>
          <p:cNvSpPr/>
          <p:nvPr/>
        </p:nvSpPr>
        <p:spPr>
          <a:xfrm>
            <a:off x="468313" y="2636838"/>
            <a:ext cx="1800225"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tx1"/>
                </a:solidFill>
                <a:latin typeface="Arial Black" pitchFamily="34" charset="0"/>
              </a:rPr>
              <a:t>ESTRUCTURAS</a:t>
            </a:r>
            <a:endParaRPr lang="es-ES" sz="1200" b="1" dirty="0">
              <a:solidFill>
                <a:schemeClr val="tx1"/>
              </a:solidFill>
              <a:latin typeface="Arial Black" pitchFamily="34" charset="0"/>
            </a:endParaRPr>
          </a:p>
        </p:txBody>
      </p:sp>
      <p:sp>
        <p:nvSpPr>
          <p:cNvPr id="7" name="6 Circular"/>
          <p:cNvSpPr/>
          <p:nvPr/>
        </p:nvSpPr>
        <p:spPr>
          <a:xfrm>
            <a:off x="395288" y="5013325"/>
            <a:ext cx="1873250" cy="1439863"/>
          </a:xfrm>
          <a:prstGeom prst="pie">
            <a:avLst>
              <a:gd name="adj1" fmla="val 0"/>
              <a:gd name="adj2" fmla="val 1905815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100" b="1" dirty="0">
                <a:solidFill>
                  <a:schemeClr val="tx1"/>
                </a:solidFill>
                <a:latin typeface="Arial Black" pitchFamily="34" charset="0"/>
              </a:rPr>
              <a:t>Es un </a:t>
            </a:r>
            <a:r>
              <a:rPr lang="es-ES" sz="1100" b="1" dirty="0" smtClean="0">
                <a:solidFill>
                  <a:schemeClr val="tx1"/>
                </a:solidFill>
                <a:latin typeface="Arial Black" pitchFamily="34" charset="0"/>
              </a:rPr>
              <a:t>TIPO   </a:t>
            </a:r>
            <a:r>
              <a:rPr lang="es-ES" sz="1100" b="1" dirty="0">
                <a:solidFill>
                  <a:schemeClr val="tx1"/>
                </a:solidFill>
                <a:latin typeface="Arial Black" pitchFamily="34" charset="0"/>
              </a:rPr>
              <a:t>de </a:t>
            </a:r>
            <a:r>
              <a:rPr lang="es-ES" sz="1100" b="1" dirty="0" smtClean="0">
                <a:solidFill>
                  <a:schemeClr val="tx1"/>
                </a:solidFill>
                <a:latin typeface="Arial Black" pitchFamily="34" charset="0"/>
              </a:rPr>
              <a:t> Software </a:t>
            </a:r>
            <a:r>
              <a:rPr lang="es-ES" sz="1100" b="1" dirty="0">
                <a:solidFill>
                  <a:schemeClr val="tx1"/>
                </a:solidFill>
                <a:latin typeface="Arial Black" pitchFamily="34" charset="0"/>
              </a:rPr>
              <a:t>que </a:t>
            </a:r>
            <a:r>
              <a:rPr lang="es-ES" sz="1100" b="1" dirty="0" smtClean="0">
                <a:solidFill>
                  <a:schemeClr val="tx1"/>
                </a:solidFill>
                <a:latin typeface="Arial Black" pitchFamily="34" charset="0"/>
              </a:rPr>
              <a:t>comunica al Hardware y les envia mensaje </a:t>
            </a:r>
            <a:r>
              <a:rPr lang="es-ES" sz="1100" b="1" dirty="0">
                <a:solidFill>
                  <a:schemeClr val="tx1"/>
                </a:solidFill>
                <a:latin typeface="Arial Black" pitchFamily="34" charset="0"/>
              </a:rPr>
              <a:t>entre si </a:t>
            </a:r>
            <a:r>
              <a:rPr lang="es-ES" sz="1100" b="1" dirty="0" smtClean="0">
                <a:solidFill>
                  <a:schemeClr val="tx1"/>
                </a:solidFill>
                <a:latin typeface="Arial Black" pitchFamily="34" charset="0"/>
              </a:rPr>
              <a:t>como </a:t>
            </a:r>
            <a:r>
              <a:rPr lang="es-ES" sz="1100" b="1" dirty="0">
                <a:solidFill>
                  <a:schemeClr val="tx1"/>
                </a:solidFill>
                <a:latin typeface="Arial Black" pitchFamily="34" charset="0"/>
              </a:rPr>
              <a:t>plataforma</a:t>
            </a:r>
          </a:p>
        </p:txBody>
      </p:sp>
      <p:sp>
        <p:nvSpPr>
          <p:cNvPr id="8" name="7 Proceso predefinido"/>
          <p:cNvSpPr/>
          <p:nvPr/>
        </p:nvSpPr>
        <p:spPr>
          <a:xfrm>
            <a:off x="395288" y="4005263"/>
            <a:ext cx="1873250" cy="612775"/>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MAQUINA DE </a:t>
            </a:r>
            <a:r>
              <a:rPr lang="es-ES" sz="1100" b="1" dirty="0">
                <a:solidFill>
                  <a:schemeClr val="tx1"/>
                </a:solidFill>
                <a:latin typeface="Arial Black" pitchFamily="34" charset="0"/>
              </a:rPr>
              <a:t>DESARROLLOS</a:t>
            </a:r>
          </a:p>
        </p:txBody>
      </p:sp>
      <p:cxnSp>
        <p:nvCxnSpPr>
          <p:cNvPr id="12" name="11 Conector recto de flecha"/>
          <p:cNvCxnSpPr/>
          <p:nvPr/>
        </p:nvCxnSpPr>
        <p:spPr>
          <a:xfrm flipV="1">
            <a:off x="1331913" y="4508500"/>
            <a:ext cx="0" cy="504825"/>
          </a:xfrm>
          <a:prstGeom prst="straightConnector1">
            <a:avLst/>
          </a:prstGeom>
          <a:ln w="31750">
            <a:solidFill>
              <a:schemeClr val="tx1"/>
            </a:solidFill>
            <a:headEnd type="stealth"/>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6" idx="2"/>
            <a:endCxn id="8" idx="0"/>
          </p:cNvCxnSpPr>
          <p:nvPr/>
        </p:nvCxnSpPr>
        <p:spPr>
          <a:xfrm flipH="1">
            <a:off x="1331913" y="3551238"/>
            <a:ext cx="36512" cy="454025"/>
          </a:xfrm>
          <a:prstGeom prst="straightConnector1">
            <a:avLst/>
          </a:prstGeom>
          <a:ln w="31750">
            <a:solidFill>
              <a:schemeClr val="tx1"/>
            </a:solidFill>
            <a:headEnd type="stealth"/>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5" idx="2"/>
            <a:endCxn id="6" idx="0"/>
          </p:cNvCxnSpPr>
          <p:nvPr/>
        </p:nvCxnSpPr>
        <p:spPr>
          <a:xfrm>
            <a:off x="1331801" y="2312988"/>
            <a:ext cx="36625" cy="323850"/>
          </a:xfrm>
          <a:prstGeom prst="straightConnector1">
            <a:avLst/>
          </a:prstGeom>
          <a:ln w="31750">
            <a:solidFill>
              <a:schemeClr val="tx1"/>
            </a:solidFill>
            <a:headEnd type="stealth"/>
            <a:tailEnd type="arrow"/>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2843213" y="981075"/>
            <a:ext cx="3024187" cy="5616575"/>
          </a:xfrm>
          <a:prstGeom prst="rect">
            <a:avLst/>
          </a:prstGeom>
          <a:blipFill>
            <a:blip r:embed="rId2" cstate="print"/>
            <a:tile tx="0" ty="0" sx="100000" sy="100000" flip="none" algn="tl"/>
          </a:blip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a:solidFill>
                  <a:schemeClr val="tx1"/>
                </a:solidFill>
                <a:latin typeface="Arial Black" pitchFamily="34" charset="0"/>
              </a:rPr>
              <a:t>Historia del lenguaje </a:t>
            </a:r>
            <a:endParaRPr lang="es-ES" sz="1200" dirty="0" smtClean="0">
              <a:solidFill>
                <a:schemeClr val="tx1"/>
              </a:solidFill>
              <a:latin typeface="Arial Black" pitchFamily="34" charset="0"/>
            </a:endParaRPr>
          </a:p>
          <a:p>
            <a:pPr algn="ctr" fontAlgn="auto">
              <a:spcBef>
                <a:spcPts val="0"/>
              </a:spcBef>
              <a:spcAft>
                <a:spcPts val="0"/>
              </a:spcAft>
              <a:defRPr/>
            </a:pPr>
            <a:r>
              <a:rPr lang="es-ES" sz="1200" dirty="0" smtClean="0">
                <a:solidFill>
                  <a:schemeClr val="tx1"/>
                </a:solidFill>
                <a:latin typeface="Arial Black" pitchFamily="34" charset="0"/>
              </a:rPr>
              <a:t>(Orientacion </a:t>
            </a:r>
            <a:r>
              <a:rPr lang="es-ES" sz="1200" dirty="0">
                <a:solidFill>
                  <a:schemeClr val="tx1"/>
                </a:solidFill>
                <a:latin typeface="Arial Black" pitchFamily="34" charset="0"/>
              </a:rPr>
              <a:t>a objetos </a:t>
            </a:r>
            <a:r>
              <a:rPr lang="es-ES" sz="1200" dirty="0" smtClean="0">
                <a:solidFill>
                  <a:schemeClr val="tx1"/>
                </a:solidFill>
                <a:latin typeface="Arial Black" pitchFamily="34" charset="0"/>
              </a:rPr>
              <a:t>) </a:t>
            </a:r>
            <a:endParaRPr lang="es-ES" sz="1200"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algn="ctr" fontAlgn="auto">
              <a:spcBef>
                <a:spcPts val="0"/>
              </a:spcBef>
              <a:spcAft>
                <a:spcPts val="0"/>
              </a:spcAft>
              <a:defRPr/>
            </a:pPr>
            <a:endParaRPr lang="es-ES" sz="1200" b="1" dirty="0">
              <a:solidFill>
                <a:schemeClr val="tx1"/>
              </a:solidFill>
              <a:latin typeface="Arial Black" pitchFamily="34" charset="0"/>
            </a:endParaRPr>
          </a:p>
          <a:p>
            <a:pPr algn="ct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algn="ctr" fontAlgn="auto">
              <a:spcBef>
                <a:spcPts val="0"/>
              </a:spcBef>
              <a:spcAft>
                <a:spcPts val="0"/>
              </a:spcAft>
              <a:defRPr/>
            </a:pPr>
            <a:endParaRPr lang="es-ES" dirty="0"/>
          </a:p>
          <a:p>
            <a:pPr algn="ctr" fontAlgn="auto">
              <a:spcBef>
                <a:spcPts val="0"/>
              </a:spcBef>
              <a:spcAft>
                <a:spcPts val="0"/>
              </a:spcAft>
              <a:defRPr/>
            </a:pPr>
            <a:r>
              <a:rPr lang="es-ES" dirty="0"/>
              <a:t>º</a:t>
            </a:r>
          </a:p>
        </p:txBody>
      </p:sp>
      <p:sp>
        <p:nvSpPr>
          <p:cNvPr id="23" name="22 Rectángulo"/>
          <p:cNvSpPr/>
          <p:nvPr/>
        </p:nvSpPr>
        <p:spPr>
          <a:xfrm>
            <a:off x="6011863" y="981075"/>
            <a:ext cx="2952750" cy="5616575"/>
          </a:xfrm>
          <a:prstGeom prst="rect">
            <a:avLst/>
          </a:prstGeom>
          <a:blipFill>
            <a:blip r:embed="rId2" cstate="print"/>
            <a:tile tx="0" ty="0" sx="100000" sy="100000" flip="none" algn="tl"/>
          </a:blip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100" b="1" dirty="0">
                <a:solidFill>
                  <a:schemeClr val="tx1"/>
                </a:solidFill>
                <a:latin typeface="Arial Black" pitchFamily="34" charset="0"/>
              </a:rPr>
              <a:t>Conceptos, campo, de aplicación (uso actual del mismo) </a:t>
            </a:r>
          </a:p>
          <a:p>
            <a:pPr algn="ct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b="1"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fontAlgn="auto">
              <a:spcBef>
                <a:spcPts val="0"/>
              </a:spcBef>
              <a:spcAft>
                <a:spcPts val="0"/>
              </a:spcAft>
              <a:defRPr/>
            </a:pPr>
            <a:endParaRPr lang="es-ES" sz="1200" dirty="0">
              <a:solidFill>
                <a:schemeClr val="tx1"/>
              </a:solidFill>
              <a:latin typeface="Arial Black" pitchFamily="34" charset="0"/>
            </a:endParaRPr>
          </a:p>
          <a:p>
            <a:pPr algn="ctr" fontAlgn="auto">
              <a:spcBef>
                <a:spcPts val="0"/>
              </a:spcBef>
              <a:spcAft>
                <a:spcPts val="0"/>
              </a:spcAft>
              <a:defRPr/>
            </a:pPr>
            <a:endParaRPr lang="es-ES" dirty="0"/>
          </a:p>
          <a:p>
            <a:pPr algn="ctr" fontAlgn="auto">
              <a:spcBef>
                <a:spcPts val="0"/>
              </a:spcBef>
              <a:spcAft>
                <a:spcPts val="0"/>
              </a:spcAft>
              <a:defRPr/>
            </a:pPr>
            <a:r>
              <a:rPr lang="es-ES" dirty="0"/>
              <a:t>º</a:t>
            </a:r>
          </a:p>
        </p:txBody>
      </p:sp>
      <p:sp>
        <p:nvSpPr>
          <p:cNvPr id="27" name="26 Rectángulo"/>
          <p:cNvSpPr/>
          <p:nvPr/>
        </p:nvSpPr>
        <p:spPr>
          <a:xfrm>
            <a:off x="4284663" y="1484313"/>
            <a:ext cx="1366837"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LENGUAJE</a:t>
            </a:r>
          </a:p>
        </p:txBody>
      </p:sp>
      <p:sp>
        <p:nvSpPr>
          <p:cNvPr id="28" name="27 Rectángulo"/>
          <p:cNvSpPr/>
          <p:nvPr/>
        </p:nvSpPr>
        <p:spPr>
          <a:xfrm>
            <a:off x="2987675" y="1916113"/>
            <a:ext cx="1368425"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WEB</a:t>
            </a:r>
          </a:p>
        </p:txBody>
      </p:sp>
      <p:sp>
        <p:nvSpPr>
          <p:cNvPr id="29" name="28 Rectángulo"/>
          <p:cNvSpPr/>
          <p:nvPr/>
        </p:nvSpPr>
        <p:spPr>
          <a:xfrm>
            <a:off x="3708400" y="2349500"/>
            <a:ext cx="1943100" cy="719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CLASES, HERENCIA, OBJETOS Y ENVIO DE MENSAJES</a:t>
            </a:r>
          </a:p>
        </p:txBody>
      </p:sp>
      <p:cxnSp>
        <p:nvCxnSpPr>
          <p:cNvPr id="31" name="30 Conector recto"/>
          <p:cNvCxnSpPr>
            <a:stCxn id="29" idx="1"/>
            <a:endCxn id="29" idx="3"/>
          </p:cNvCxnSpPr>
          <p:nvPr/>
        </p:nvCxnSpPr>
        <p:spPr>
          <a:xfrm>
            <a:off x="3708400" y="2708275"/>
            <a:ext cx="19431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33 Rectángulo"/>
          <p:cNvSpPr/>
          <p:nvPr/>
        </p:nvSpPr>
        <p:spPr>
          <a:xfrm>
            <a:off x="2916238" y="3429000"/>
            <a:ext cx="1368425" cy="360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ACCTION SCRIPS</a:t>
            </a:r>
          </a:p>
        </p:txBody>
      </p:sp>
      <p:sp>
        <p:nvSpPr>
          <p:cNvPr id="35" name="34 Rectángulo"/>
          <p:cNvSpPr/>
          <p:nvPr/>
        </p:nvSpPr>
        <p:spPr>
          <a:xfrm>
            <a:off x="2916238" y="3933825"/>
            <a:ext cx="1368425" cy="287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800" b="1" dirty="0">
                <a:solidFill>
                  <a:schemeClr val="tx1"/>
                </a:solidFill>
                <a:latin typeface="Arial Black" pitchFamily="34" charset="0"/>
              </a:rPr>
              <a:t>CARACTERISTICAS</a:t>
            </a:r>
          </a:p>
        </p:txBody>
      </p:sp>
      <p:sp>
        <p:nvSpPr>
          <p:cNvPr id="36" name="35 Rectángulo"/>
          <p:cNvSpPr/>
          <p:nvPr/>
        </p:nvSpPr>
        <p:spPr>
          <a:xfrm>
            <a:off x="2916238" y="4365625"/>
            <a:ext cx="1368425" cy="287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tx1"/>
                </a:solidFill>
                <a:latin typeface="Arial Black" pitchFamily="34" charset="0"/>
              </a:rPr>
              <a:t>ASOCIACION</a:t>
            </a:r>
            <a:endParaRPr lang="es-ES" sz="1200" b="1" dirty="0">
              <a:solidFill>
                <a:schemeClr val="tx1"/>
              </a:solidFill>
              <a:latin typeface="Arial Black" pitchFamily="34" charset="0"/>
            </a:endParaRPr>
          </a:p>
        </p:txBody>
      </p:sp>
      <p:sp>
        <p:nvSpPr>
          <p:cNvPr id="37" name="36 Rectángulo"/>
          <p:cNvSpPr/>
          <p:nvPr/>
        </p:nvSpPr>
        <p:spPr>
          <a:xfrm>
            <a:off x="3995738" y="4797425"/>
            <a:ext cx="1728787" cy="287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ABSTRACCION</a:t>
            </a:r>
          </a:p>
        </p:txBody>
      </p:sp>
      <p:sp>
        <p:nvSpPr>
          <p:cNvPr id="38" name="37 Rectángulo"/>
          <p:cNvSpPr/>
          <p:nvPr/>
        </p:nvSpPr>
        <p:spPr>
          <a:xfrm>
            <a:off x="3995738" y="5661025"/>
            <a:ext cx="1728787"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OCULTAMIENTO</a:t>
            </a:r>
          </a:p>
        </p:txBody>
      </p:sp>
      <p:sp>
        <p:nvSpPr>
          <p:cNvPr id="39" name="38 Rectángulo"/>
          <p:cNvSpPr/>
          <p:nvPr/>
        </p:nvSpPr>
        <p:spPr>
          <a:xfrm>
            <a:off x="3995738" y="5229225"/>
            <a:ext cx="1728787" cy="287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000" b="1" dirty="0">
                <a:solidFill>
                  <a:schemeClr val="tx1"/>
                </a:solidFill>
                <a:latin typeface="Arial Black" pitchFamily="34" charset="0"/>
              </a:rPr>
              <a:t>ENCAPSULAMIENTO</a:t>
            </a:r>
          </a:p>
        </p:txBody>
      </p:sp>
      <p:sp>
        <p:nvSpPr>
          <p:cNvPr id="40" name="39 Rectángulo"/>
          <p:cNvSpPr/>
          <p:nvPr/>
        </p:nvSpPr>
        <p:spPr>
          <a:xfrm>
            <a:off x="6084888" y="1412875"/>
            <a:ext cx="1366837" cy="287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tx1"/>
                </a:solidFill>
                <a:latin typeface="Arial Black" pitchFamily="34" charset="0"/>
              </a:rPr>
              <a:t>APLICACION</a:t>
            </a:r>
            <a:endParaRPr lang="es-ES" sz="1200" b="1" dirty="0">
              <a:solidFill>
                <a:schemeClr val="tx1"/>
              </a:solidFill>
              <a:latin typeface="Arial Black" pitchFamily="34" charset="0"/>
            </a:endParaRPr>
          </a:p>
        </p:txBody>
      </p:sp>
      <p:sp>
        <p:nvSpPr>
          <p:cNvPr id="41" name="40 Rectángulo"/>
          <p:cNvSpPr/>
          <p:nvPr/>
        </p:nvSpPr>
        <p:spPr>
          <a:xfrm>
            <a:off x="6084888" y="1989138"/>
            <a:ext cx="1366837"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TECNOLOGIA</a:t>
            </a:r>
          </a:p>
        </p:txBody>
      </p:sp>
      <p:sp>
        <p:nvSpPr>
          <p:cNvPr id="42" name="41 Rectángulo"/>
          <p:cNvSpPr/>
          <p:nvPr/>
        </p:nvSpPr>
        <p:spPr>
          <a:xfrm>
            <a:off x="7524750" y="1412875"/>
            <a:ext cx="1368425" cy="287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LENGUAJE</a:t>
            </a:r>
          </a:p>
        </p:txBody>
      </p:sp>
      <p:sp>
        <p:nvSpPr>
          <p:cNvPr id="43" name="42 Rectángulo"/>
          <p:cNvSpPr/>
          <p:nvPr/>
        </p:nvSpPr>
        <p:spPr>
          <a:xfrm>
            <a:off x="7524750" y="1989138"/>
            <a:ext cx="1368425"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BIBLIOTECA</a:t>
            </a:r>
          </a:p>
        </p:txBody>
      </p:sp>
      <p:sp>
        <p:nvSpPr>
          <p:cNvPr id="44" name="43 Rectángulo"/>
          <p:cNvSpPr/>
          <p:nvPr/>
        </p:nvSpPr>
        <p:spPr>
          <a:xfrm>
            <a:off x="6084888" y="2420938"/>
            <a:ext cx="1366837"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000" b="1" dirty="0">
                <a:solidFill>
                  <a:schemeClr val="tx1"/>
                </a:solidFill>
                <a:latin typeface="Arial Black" pitchFamily="34" charset="0"/>
              </a:rPr>
              <a:t>MAQUINA VIRTUAL</a:t>
            </a:r>
          </a:p>
        </p:txBody>
      </p:sp>
      <p:sp>
        <p:nvSpPr>
          <p:cNvPr id="45" name="44 Rectángulo"/>
          <p:cNvSpPr/>
          <p:nvPr/>
        </p:nvSpPr>
        <p:spPr>
          <a:xfrm>
            <a:off x="7524750" y="2420938"/>
            <a:ext cx="1368425"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100" b="1" dirty="0">
                <a:solidFill>
                  <a:schemeClr val="tx1"/>
                </a:solidFill>
                <a:latin typeface="Arial Black" pitchFamily="34" charset="0"/>
              </a:rPr>
              <a:t>PLATAFORMAS</a:t>
            </a:r>
          </a:p>
        </p:txBody>
      </p:sp>
      <p:sp>
        <p:nvSpPr>
          <p:cNvPr id="46" name="45 Rectángulo"/>
          <p:cNvSpPr/>
          <p:nvPr/>
        </p:nvSpPr>
        <p:spPr>
          <a:xfrm>
            <a:off x="6588125" y="3213100"/>
            <a:ext cx="1944315"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tx1"/>
                </a:solidFill>
                <a:latin typeface="Arial Black" pitchFamily="34" charset="0"/>
              </a:rPr>
              <a:t>CARACTERISTICAS </a:t>
            </a:r>
            <a:r>
              <a:rPr lang="es-ES" sz="1200" b="1" dirty="0">
                <a:solidFill>
                  <a:schemeClr val="tx1"/>
                </a:solidFill>
                <a:latin typeface="Arial Black" pitchFamily="34" charset="0"/>
              </a:rPr>
              <a:t>IMPORTANTES</a:t>
            </a:r>
          </a:p>
        </p:txBody>
      </p:sp>
      <p:cxnSp>
        <p:nvCxnSpPr>
          <p:cNvPr id="47" name="46 Conector recto"/>
          <p:cNvCxnSpPr>
            <a:stCxn id="46" idx="3"/>
            <a:endCxn id="46" idx="1"/>
          </p:cNvCxnSpPr>
          <p:nvPr/>
        </p:nvCxnSpPr>
        <p:spPr>
          <a:xfrm flipH="1">
            <a:off x="6588125" y="3501232"/>
            <a:ext cx="1944315"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49 Rectángulo"/>
          <p:cNvSpPr/>
          <p:nvPr/>
        </p:nvSpPr>
        <p:spPr>
          <a:xfrm>
            <a:off x="6084888" y="3933825"/>
            <a:ext cx="1366837" cy="287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FICHEROS</a:t>
            </a:r>
          </a:p>
        </p:txBody>
      </p:sp>
      <p:sp>
        <p:nvSpPr>
          <p:cNvPr id="51" name="50 Rectángulo"/>
          <p:cNvSpPr/>
          <p:nvPr/>
        </p:nvSpPr>
        <p:spPr>
          <a:xfrm>
            <a:off x="6084888" y="4365625"/>
            <a:ext cx="1366837" cy="287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000" b="1" dirty="0">
                <a:solidFill>
                  <a:schemeClr val="tx1"/>
                </a:solidFill>
                <a:latin typeface="Arial Black" pitchFamily="34" charset="0"/>
              </a:rPr>
              <a:t>COMPILADORES</a:t>
            </a:r>
          </a:p>
        </p:txBody>
      </p:sp>
      <p:sp>
        <p:nvSpPr>
          <p:cNvPr id="52" name="51 Rectángulo"/>
          <p:cNvSpPr/>
          <p:nvPr/>
        </p:nvSpPr>
        <p:spPr>
          <a:xfrm>
            <a:off x="6084888" y="4724400"/>
            <a:ext cx="1366837"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000" b="1" dirty="0">
                <a:solidFill>
                  <a:schemeClr val="tx1"/>
                </a:solidFill>
                <a:latin typeface="Arial Black" pitchFamily="34" charset="0"/>
              </a:rPr>
              <a:t>HERRAMIENTAS</a:t>
            </a:r>
          </a:p>
        </p:txBody>
      </p:sp>
      <p:sp>
        <p:nvSpPr>
          <p:cNvPr id="54" name="53 Rectángulo"/>
          <p:cNvSpPr/>
          <p:nvPr/>
        </p:nvSpPr>
        <p:spPr>
          <a:xfrm>
            <a:off x="7380288" y="5157788"/>
            <a:ext cx="1368425"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latin typeface="Arial Black" pitchFamily="34" charset="0"/>
              </a:rPr>
              <a:t>CODIGOS</a:t>
            </a:r>
          </a:p>
        </p:txBody>
      </p:sp>
      <p:sp>
        <p:nvSpPr>
          <p:cNvPr id="55" name="54 Rectángulo"/>
          <p:cNvSpPr/>
          <p:nvPr/>
        </p:nvSpPr>
        <p:spPr>
          <a:xfrm>
            <a:off x="7380288" y="5516563"/>
            <a:ext cx="1368425"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tx1"/>
                </a:solidFill>
                <a:latin typeface="Arial Black" pitchFamily="34" charset="0"/>
              </a:rPr>
              <a:t>VERSIONES</a:t>
            </a:r>
            <a:endParaRPr lang="es-ES" sz="1200" b="1" dirty="0">
              <a:solidFill>
                <a:schemeClr val="tx1"/>
              </a:solidFill>
              <a:latin typeface="Arial Black" pitchFamily="34" charset="0"/>
            </a:endParaRPr>
          </a:p>
        </p:txBody>
      </p:sp>
      <p:sp>
        <p:nvSpPr>
          <p:cNvPr id="56" name="55 Rectángulo"/>
          <p:cNvSpPr/>
          <p:nvPr/>
        </p:nvSpPr>
        <p:spPr>
          <a:xfrm>
            <a:off x="7380288" y="5949950"/>
            <a:ext cx="1368425" cy="287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tx1"/>
                </a:solidFill>
                <a:latin typeface="Arial Black" pitchFamily="34" charset="0"/>
              </a:rPr>
              <a:t>HTML @</a:t>
            </a:r>
            <a:endParaRPr lang="es-ES" sz="1200" b="1" dirty="0">
              <a:solidFill>
                <a:schemeClr val="tx1"/>
              </a:solidFill>
              <a:latin typeface="Arial Black" pitchFamily="34" charset="0"/>
            </a:endParaRPr>
          </a:p>
        </p:txBody>
      </p:sp>
      <p:sp>
        <p:nvSpPr>
          <p:cNvPr id="32805" name="AutoShape 3"/>
          <p:cNvSpPr>
            <a:spLocks noChangeAspect="1" noChangeArrowheads="1"/>
          </p:cNvSpPr>
          <p:nvPr/>
        </p:nvSpPr>
        <p:spPr bwMode="auto">
          <a:xfrm>
            <a:off x="250825" y="188913"/>
            <a:ext cx="8713788" cy="6553200"/>
          </a:xfrm>
          <a:prstGeom prst="rect">
            <a:avLst/>
          </a:prstGeom>
          <a:noFill/>
          <a:ln w="15875">
            <a:solidFill>
              <a:schemeClr val="tx1"/>
            </a:solidFill>
            <a:miter lim="800000"/>
            <a:headEnd/>
            <a:tailEnd/>
          </a:ln>
        </p:spPr>
        <p:txBody>
          <a:bodyPr/>
          <a:lstStyle/>
          <a:p>
            <a:endParaRPr lang="es-ES">
              <a:latin typeface="Constantia" pitchFamily="18" charset="0"/>
            </a:endParaRPr>
          </a:p>
        </p:txBody>
      </p:sp>
      <p:pic>
        <p:nvPicPr>
          <p:cNvPr id="32806" name="Imagen 27" descr="http://www.monografias.com/trabajos/java/Image177.gif"/>
          <p:cNvPicPr>
            <a:picLocks noChangeAspect="1" noChangeArrowheads="1"/>
          </p:cNvPicPr>
          <p:nvPr/>
        </p:nvPicPr>
        <p:blipFill>
          <a:blip r:embed="rId3" cstate="print"/>
          <a:srcRect/>
          <a:stretch>
            <a:fillRect/>
          </a:stretch>
        </p:blipFill>
        <p:spPr bwMode="auto">
          <a:xfrm>
            <a:off x="4427538" y="3141663"/>
            <a:ext cx="1296987" cy="1511300"/>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1188" y="188913"/>
            <a:ext cx="6913562" cy="657225"/>
          </a:xfrm>
        </p:spPr>
        <p:txBody>
          <a:bodyPr/>
          <a:lstStyle/>
          <a:p>
            <a:pPr algn="ctr"/>
            <a:r>
              <a:rPr lang="es-MX" sz="2000" b="1" dirty="0" smtClean="0">
                <a:solidFill>
                  <a:schemeClr val="tx1"/>
                </a:solidFill>
                <a:latin typeface="Arial Black" pitchFamily="34" charset="0"/>
              </a:rPr>
              <a:t>NIVELES DE ANÁLISIS EN EL PROCESO DE ESTUDIO DE IMPACTO </a:t>
            </a:r>
            <a:endParaRPr lang="es-ES" sz="2000" b="1" dirty="0" smtClean="0">
              <a:solidFill>
                <a:schemeClr val="tx1"/>
              </a:solidFill>
              <a:latin typeface="Arial Black" pitchFamily="34" charset="0"/>
            </a:endParaRPr>
          </a:p>
        </p:txBody>
      </p:sp>
      <p:sp>
        <p:nvSpPr>
          <p:cNvPr id="37891" name="Rectangle 3"/>
          <p:cNvSpPr>
            <a:spLocks noGrp="1" noChangeArrowheads="1"/>
          </p:cNvSpPr>
          <p:nvPr>
            <p:ph type="body" idx="1"/>
          </p:nvPr>
        </p:nvSpPr>
        <p:spPr>
          <a:xfrm>
            <a:off x="323850" y="1196975"/>
            <a:ext cx="8640763" cy="5360988"/>
          </a:xfrm>
        </p:spPr>
        <p:txBody>
          <a:bodyPr/>
          <a:lstStyle/>
          <a:p>
            <a:pPr marL="457200" indent="-457200">
              <a:buFontTx/>
              <a:buNone/>
            </a:pPr>
            <a:r>
              <a:rPr lang="es-MX" sz="2400" dirty="0" smtClean="0"/>
              <a:t>                                    </a:t>
            </a:r>
            <a:r>
              <a:rPr lang="es-MX" sz="2400" u="sng" dirty="0" smtClean="0"/>
              <a:t>ACTUACIÓN</a:t>
            </a:r>
          </a:p>
          <a:p>
            <a:pPr marL="457200" indent="-457200">
              <a:buFontTx/>
              <a:buNone/>
            </a:pPr>
            <a:endParaRPr lang="es-MX" sz="2400" dirty="0" smtClean="0"/>
          </a:p>
          <a:p>
            <a:pPr marL="457200" indent="-457200">
              <a:buFontTx/>
              <a:buNone/>
            </a:pPr>
            <a:r>
              <a:rPr lang="es-MX" sz="2400" dirty="0" smtClean="0"/>
              <a:t>NIVELES     </a:t>
            </a:r>
          </a:p>
          <a:p>
            <a:pPr marL="457200" indent="-457200">
              <a:buFontTx/>
              <a:buNone/>
            </a:pPr>
            <a:endParaRPr lang="es-MX" sz="2400" dirty="0" smtClean="0"/>
          </a:p>
          <a:p>
            <a:pPr marL="457200" indent="-457200">
              <a:buFontTx/>
              <a:buNone/>
            </a:pPr>
            <a:endParaRPr lang="es-MX" sz="2400" dirty="0" smtClean="0"/>
          </a:p>
          <a:p>
            <a:pPr marL="457200" indent="-457200">
              <a:buFontTx/>
              <a:buNone/>
            </a:pPr>
            <a:endParaRPr lang="es-MX" sz="2400" dirty="0" smtClean="0"/>
          </a:p>
          <a:p>
            <a:pPr marL="457200" indent="-457200">
              <a:buFontTx/>
              <a:buNone/>
            </a:pPr>
            <a:endParaRPr lang="es-MX" sz="2400" dirty="0" smtClean="0"/>
          </a:p>
          <a:p>
            <a:pPr marL="457200" indent="-457200">
              <a:buFontTx/>
              <a:buNone/>
            </a:pPr>
            <a:r>
              <a:rPr lang="es-MX" sz="2400" dirty="0" smtClean="0"/>
              <a:t>IMPACTOS</a:t>
            </a:r>
          </a:p>
          <a:p>
            <a:pPr marL="457200" indent="-457200">
              <a:buFontTx/>
              <a:buNone/>
            </a:pPr>
            <a:endParaRPr lang="es-MX" sz="2400" dirty="0" smtClean="0"/>
          </a:p>
          <a:p>
            <a:pPr marL="457200" indent="-457200">
              <a:buFontTx/>
              <a:buNone/>
            </a:pPr>
            <a:endParaRPr lang="es-MX" sz="2400" dirty="0" smtClean="0"/>
          </a:p>
          <a:p>
            <a:pPr marL="457200" indent="-457200">
              <a:buFontTx/>
              <a:buNone/>
            </a:pPr>
            <a:r>
              <a:rPr lang="es-MX" sz="2400" dirty="0" smtClean="0"/>
              <a:t>ADMINISTRACIÓN</a:t>
            </a:r>
            <a:endParaRPr lang="es-ES" sz="2400" dirty="0" smtClean="0"/>
          </a:p>
        </p:txBody>
      </p:sp>
      <p:sp>
        <p:nvSpPr>
          <p:cNvPr id="37892" name="Text Box 4"/>
          <p:cNvSpPr txBox="1">
            <a:spLocks noChangeArrowheads="1"/>
          </p:cNvSpPr>
          <p:nvPr/>
        </p:nvSpPr>
        <p:spPr bwMode="auto">
          <a:xfrm>
            <a:off x="2438400" y="2819400"/>
            <a:ext cx="1828800" cy="457200"/>
          </a:xfrm>
          <a:prstGeom prst="rect">
            <a:avLst/>
          </a:prstGeom>
          <a:noFill/>
          <a:ln w="9525">
            <a:noFill/>
            <a:miter lim="800000"/>
            <a:headEnd/>
            <a:tailEnd/>
          </a:ln>
        </p:spPr>
        <p:txBody>
          <a:bodyPr>
            <a:spAutoFit/>
          </a:bodyPr>
          <a:lstStyle/>
          <a:p>
            <a:pPr>
              <a:spcBef>
                <a:spcPct val="50000"/>
              </a:spcBef>
            </a:pPr>
            <a:endParaRPr lang="es-ES_tradnl" sz="2400">
              <a:latin typeface="Tahoma" pitchFamily="34" charset="0"/>
            </a:endParaRPr>
          </a:p>
        </p:txBody>
      </p:sp>
      <p:sp>
        <p:nvSpPr>
          <p:cNvPr id="37893" name="Text Box 5"/>
          <p:cNvSpPr txBox="1">
            <a:spLocks noChangeArrowheads="1"/>
          </p:cNvSpPr>
          <p:nvPr/>
        </p:nvSpPr>
        <p:spPr bwMode="auto">
          <a:xfrm>
            <a:off x="2362200" y="2743200"/>
            <a:ext cx="1752600" cy="457200"/>
          </a:xfrm>
          <a:prstGeom prst="rect">
            <a:avLst/>
          </a:prstGeom>
          <a:noFill/>
          <a:ln w="9525">
            <a:noFill/>
            <a:miter lim="800000"/>
            <a:headEnd/>
            <a:tailEnd/>
          </a:ln>
        </p:spPr>
        <p:txBody>
          <a:bodyPr>
            <a:spAutoFit/>
          </a:bodyPr>
          <a:lstStyle/>
          <a:p>
            <a:pPr>
              <a:spcBef>
                <a:spcPct val="50000"/>
              </a:spcBef>
            </a:pPr>
            <a:endParaRPr lang="es-ES_tradnl" sz="2400">
              <a:latin typeface="Tahoma" pitchFamily="34" charset="0"/>
            </a:endParaRPr>
          </a:p>
        </p:txBody>
      </p:sp>
      <p:sp>
        <p:nvSpPr>
          <p:cNvPr id="37894" name="Text Box 6"/>
          <p:cNvSpPr txBox="1">
            <a:spLocks noChangeArrowheads="1"/>
          </p:cNvSpPr>
          <p:nvPr/>
        </p:nvSpPr>
        <p:spPr bwMode="auto">
          <a:xfrm>
            <a:off x="1619250" y="2636838"/>
            <a:ext cx="3529013" cy="1015663"/>
          </a:xfrm>
          <a:prstGeom prst="rect">
            <a:avLst/>
          </a:prstGeom>
          <a:noFill/>
          <a:ln w="9525">
            <a:noFill/>
            <a:miter lim="800000"/>
            <a:headEnd/>
            <a:tailEnd/>
          </a:ln>
        </p:spPr>
        <p:txBody>
          <a:bodyPr>
            <a:spAutoFit/>
          </a:bodyPr>
          <a:lstStyle/>
          <a:p>
            <a:pPr algn="just"/>
            <a:r>
              <a:rPr lang="es-ES" sz="1200" dirty="0" smtClean="0">
                <a:latin typeface="Arial Black" pitchFamily="34" charset="0"/>
              </a:rPr>
              <a:t>Capacidad</a:t>
            </a:r>
            <a:endParaRPr lang="es-ES" sz="1200" dirty="0">
              <a:latin typeface="Arial Black" pitchFamily="34" charset="0"/>
            </a:endParaRPr>
          </a:p>
          <a:p>
            <a:pPr algn="just"/>
            <a:r>
              <a:rPr lang="es-ES" sz="1200" dirty="0" smtClean="0">
                <a:latin typeface="Arial Black" pitchFamily="34" charset="0"/>
              </a:rPr>
              <a:t>Compilaciones </a:t>
            </a:r>
          </a:p>
          <a:p>
            <a:pPr algn="just"/>
            <a:r>
              <a:rPr lang="es-ES" sz="1200" dirty="0" smtClean="0">
                <a:latin typeface="Arial Black" pitchFamily="34" charset="0"/>
              </a:rPr>
              <a:t>Enlaces y servidores </a:t>
            </a:r>
            <a:endParaRPr lang="es-ES" sz="1200" dirty="0">
              <a:latin typeface="Arial Black" pitchFamily="34" charset="0"/>
            </a:endParaRPr>
          </a:p>
          <a:p>
            <a:pPr algn="just"/>
            <a:r>
              <a:rPr lang="es-ES" sz="1200" dirty="0" smtClean="0">
                <a:latin typeface="Arial Black" pitchFamily="34" charset="0"/>
              </a:rPr>
              <a:t>Ejecutar .tareas sobre </a:t>
            </a:r>
            <a:r>
              <a:rPr lang="es-ES" sz="1200" dirty="0">
                <a:latin typeface="Arial Black" pitchFamily="34" charset="0"/>
              </a:rPr>
              <a:t>la máquina virtual </a:t>
            </a:r>
          </a:p>
        </p:txBody>
      </p:sp>
      <p:sp>
        <p:nvSpPr>
          <p:cNvPr id="37895" name="Text Box 7"/>
          <p:cNvSpPr txBox="1">
            <a:spLocks noChangeArrowheads="1"/>
          </p:cNvSpPr>
          <p:nvPr/>
        </p:nvSpPr>
        <p:spPr bwMode="auto">
          <a:xfrm>
            <a:off x="6629400" y="2590800"/>
            <a:ext cx="2335213" cy="1754326"/>
          </a:xfrm>
          <a:prstGeom prst="rect">
            <a:avLst/>
          </a:prstGeom>
          <a:noFill/>
          <a:ln w="9525">
            <a:solidFill>
              <a:schemeClr val="tx1"/>
            </a:solidFill>
            <a:miter lim="800000"/>
            <a:headEnd/>
            <a:tailEnd/>
          </a:ln>
        </p:spPr>
        <p:txBody>
          <a:bodyPr>
            <a:spAutoFit/>
          </a:bodyPr>
          <a:lstStyle/>
          <a:p>
            <a:r>
              <a:rPr lang="es-ES" sz="1200" dirty="0">
                <a:latin typeface="Arial Black" pitchFamily="34" charset="0"/>
              </a:rPr>
              <a:t>Desarrollo en </a:t>
            </a:r>
            <a:r>
              <a:rPr lang="es-ES" sz="1200" dirty="0" smtClean="0">
                <a:latin typeface="Arial Black" pitchFamily="34" charset="0"/>
              </a:rPr>
              <a:t>red </a:t>
            </a:r>
            <a:endParaRPr lang="es-ES" sz="1200" dirty="0">
              <a:latin typeface="Arial Black" pitchFamily="34" charset="0"/>
            </a:endParaRPr>
          </a:p>
          <a:p>
            <a:pPr algn="ctr"/>
            <a:r>
              <a:rPr lang="es-ES" sz="1200" dirty="0">
                <a:latin typeface="Arial Black" pitchFamily="34" charset="0"/>
              </a:rPr>
              <a:t>Editores </a:t>
            </a:r>
            <a:r>
              <a:rPr lang="es-ES" sz="1200" dirty="0" smtClean="0">
                <a:latin typeface="Arial Black" pitchFamily="34" charset="0"/>
              </a:rPr>
              <a:t>de oficinas, web y programaciones especiales tales como los Bancos y entidades financieras , asi omo el uso de programas especiales (Diseñadores y otros)</a:t>
            </a:r>
            <a:endParaRPr lang="es-ES" sz="1200" dirty="0">
              <a:latin typeface="Arial Black" pitchFamily="34" charset="0"/>
            </a:endParaRPr>
          </a:p>
        </p:txBody>
      </p:sp>
      <p:sp>
        <p:nvSpPr>
          <p:cNvPr id="37896" name="Text Box 8"/>
          <p:cNvSpPr txBox="1">
            <a:spLocks noChangeArrowheads="1"/>
          </p:cNvSpPr>
          <p:nvPr/>
        </p:nvSpPr>
        <p:spPr bwMode="auto">
          <a:xfrm>
            <a:off x="2971800" y="4343400"/>
            <a:ext cx="2590800" cy="1261884"/>
          </a:xfrm>
          <a:prstGeom prst="rect">
            <a:avLst/>
          </a:prstGeom>
          <a:noFill/>
          <a:ln w="9525">
            <a:noFill/>
            <a:miter lim="800000"/>
            <a:headEnd/>
            <a:tailEnd/>
          </a:ln>
        </p:spPr>
        <p:txBody>
          <a:bodyPr>
            <a:spAutoFit/>
          </a:bodyPr>
          <a:lstStyle/>
          <a:p>
            <a:pPr algn="ctr">
              <a:spcBef>
                <a:spcPct val="50000"/>
              </a:spcBef>
            </a:pPr>
            <a:r>
              <a:rPr lang="es-MX" dirty="0">
                <a:latin typeface="Tahoma" pitchFamily="34" charset="0"/>
              </a:rPr>
              <a:t>SE ENCUENTRAN          </a:t>
            </a:r>
            <a:r>
              <a:rPr lang="es-MX" sz="4000" dirty="0">
                <a:solidFill>
                  <a:srgbClr val="FF0000"/>
                </a:solidFill>
                <a:latin typeface="Tahoma" pitchFamily="34" charset="0"/>
              </a:rPr>
              <a:t>-</a:t>
            </a:r>
            <a:r>
              <a:rPr lang="es-MX" sz="4000" dirty="0">
                <a:latin typeface="Tahoma" pitchFamily="34" charset="0"/>
              </a:rPr>
              <a:t> </a:t>
            </a:r>
            <a:r>
              <a:rPr lang="es-MX" dirty="0">
                <a:latin typeface="Tahoma" pitchFamily="34" charset="0"/>
              </a:rPr>
              <a:t>IMPACTOS </a:t>
            </a:r>
            <a:r>
              <a:rPr lang="es-MX" sz="4000" dirty="0">
                <a:solidFill>
                  <a:srgbClr val="0000FF"/>
                </a:solidFill>
                <a:latin typeface="Tahoma" pitchFamily="34" charset="0"/>
              </a:rPr>
              <a:t>+ </a:t>
            </a:r>
            <a:r>
              <a:rPr lang="es-MX" dirty="0">
                <a:latin typeface="Tahoma" pitchFamily="34" charset="0"/>
              </a:rPr>
              <a:t>SIGNIFICATIVOS</a:t>
            </a:r>
            <a:endParaRPr lang="es-ES" dirty="0">
              <a:latin typeface="Tahoma" pitchFamily="34" charset="0"/>
            </a:endParaRPr>
          </a:p>
        </p:txBody>
      </p:sp>
      <p:sp>
        <p:nvSpPr>
          <p:cNvPr id="37897" name="Text Box 9"/>
          <p:cNvSpPr txBox="1">
            <a:spLocks noChangeArrowheads="1"/>
          </p:cNvSpPr>
          <p:nvPr/>
        </p:nvSpPr>
        <p:spPr bwMode="auto">
          <a:xfrm>
            <a:off x="5562600" y="4419600"/>
            <a:ext cx="2057400" cy="1261884"/>
          </a:xfrm>
          <a:prstGeom prst="rect">
            <a:avLst/>
          </a:prstGeom>
          <a:noFill/>
          <a:ln w="9525">
            <a:noFill/>
            <a:miter lim="800000"/>
            <a:headEnd/>
            <a:tailEnd/>
          </a:ln>
        </p:spPr>
        <p:txBody>
          <a:bodyPr>
            <a:spAutoFit/>
          </a:bodyPr>
          <a:lstStyle/>
          <a:p>
            <a:pPr algn="ctr">
              <a:spcBef>
                <a:spcPct val="50000"/>
              </a:spcBef>
            </a:pPr>
            <a:r>
              <a:rPr lang="es-MX" dirty="0">
                <a:latin typeface="Tahoma" pitchFamily="34" charset="0"/>
              </a:rPr>
              <a:t>CLIENTES  Y  SIGNIFICATIVO </a:t>
            </a:r>
            <a:r>
              <a:rPr lang="es-MX" sz="4000" dirty="0">
                <a:solidFill>
                  <a:srgbClr val="00B050"/>
                </a:solidFill>
                <a:latin typeface="Tahoma" pitchFamily="34" charset="0"/>
              </a:rPr>
              <a:t>$</a:t>
            </a:r>
            <a:endParaRPr lang="es-ES" sz="4000" dirty="0">
              <a:solidFill>
                <a:srgbClr val="00B050"/>
              </a:solidFill>
              <a:latin typeface="Tahoma" pitchFamily="34" charset="0"/>
            </a:endParaRPr>
          </a:p>
        </p:txBody>
      </p:sp>
      <p:sp>
        <p:nvSpPr>
          <p:cNvPr id="37898" name="Text Box 10"/>
          <p:cNvSpPr txBox="1">
            <a:spLocks noChangeArrowheads="1"/>
          </p:cNvSpPr>
          <p:nvPr/>
        </p:nvSpPr>
        <p:spPr bwMode="auto">
          <a:xfrm>
            <a:off x="5076825" y="3505200"/>
            <a:ext cx="1476375" cy="369888"/>
          </a:xfrm>
          <a:prstGeom prst="rect">
            <a:avLst/>
          </a:prstGeom>
          <a:noFill/>
          <a:ln w="9525">
            <a:solidFill>
              <a:schemeClr val="tx1"/>
            </a:solidFill>
            <a:miter lim="800000"/>
            <a:headEnd/>
            <a:tailEnd/>
          </a:ln>
        </p:spPr>
        <p:txBody>
          <a:bodyPr>
            <a:spAutoFit/>
          </a:bodyPr>
          <a:lstStyle/>
          <a:p>
            <a:pPr algn="ctr">
              <a:spcBef>
                <a:spcPct val="50000"/>
              </a:spcBef>
            </a:pPr>
            <a:r>
              <a:rPr lang="es-MX" sz="1400" b="1">
                <a:latin typeface="Tahoma" pitchFamily="34" charset="0"/>
              </a:rPr>
              <a:t>EVALUACIÓN</a:t>
            </a:r>
            <a:r>
              <a:rPr lang="es-MX">
                <a:latin typeface="Tahoma" pitchFamily="34" charset="0"/>
              </a:rPr>
              <a:t> </a:t>
            </a:r>
            <a:endParaRPr lang="es-ES">
              <a:latin typeface="Tahoma" pitchFamily="34" charset="0"/>
            </a:endParaRPr>
          </a:p>
        </p:txBody>
      </p:sp>
      <p:sp>
        <p:nvSpPr>
          <p:cNvPr id="37899" name="Text Box 11"/>
          <p:cNvSpPr txBox="1">
            <a:spLocks noChangeArrowheads="1"/>
          </p:cNvSpPr>
          <p:nvPr/>
        </p:nvSpPr>
        <p:spPr bwMode="auto">
          <a:xfrm>
            <a:off x="3581400" y="5638800"/>
            <a:ext cx="1676400" cy="923925"/>
          </a:xfrm>
          <a:prstGeom prst="rect">
            <a:avLst/>
          </a:prstGeom>
          <a:noFill/>
          <a:ln w="9525">
            <a:noFill/>
            <a:miter lim="800000"/>
            <a:headEnd/>
            <a:tailEnd/>
          </a:ln>
        </p:spPr>
        <p:txBody>
          <a:bodyPr>
            <a:spAutoFit/>
          </a:bodyPr>
          <a:lstStyle/>
          <a:p>
            <a:pPr algn="ctr">
              <a:spcBef>
                <a:spcPct val="50000"/>
              </a:spcBef>
            </a:pPr>
            <a:r>
              <a:rPr lang="es-MX">
                <a:latin typeface="Tahoma" pitchFamily="34" charset="0"/>
              </a:rPr>
              <a:t>PLAN DE MANEJO OPERACIONAL</a:t>
            </a:r>
            <a:endParaRPr lang="es-ES">
              <a:latin typeface="Tahoma" pitchFamily="34" charset="0"/>
            </a:endParaRPr>
          </a:p>
        </p:txBody>
      </p:sp>
      <p:sp>
        <p:nvSpPr>
          <p:cNvPr id="37900" name="Text Box 12"/>
          <p:cNvSpPr txBox="1">
            <a:spLocks noChangeArrowheads="1"/>
          </p:cNvSpPr>
          <p:nvPr/>
        </p:nvSpPr>
        <p:spPr bwMode="auto">
          <a:xfrm>
            <a:off x="6858000" y="5638800"/>
            <a:ext cx="2035175" cy="646113"/>
          </a:xfrm>
          <a:prstGeom prst="rect">
            <a:avLst/>
          </a:prstGeom>
          <a:noFill/>
          <a:ln w="9525">
            <a:noFill/>
            <a:miter lim="800000"/>
            <a:headEnd/>
            <a:tailEnd/>
          </a:ln>
        </p:spPr>
        <p:txBody>
          <a:bodyPr>
            <a:spAutoFit/>
          </a:bodyPr>
          <a:lstStyle/>
          <a:p>
            <a:pPr algn="ctr">
              <a:spcBef>
                <a:spcPct val="50000"/>
              </a:spcBef>
            </a:pPr>
            <a:r>
              <a:rPr lang="es-MX">
                <a:latin typeface="Tahoma" pitchFamily="34" charset="0"/>
              </a:rPr>
              <a:t>ESTUDIOS DE PROGRAMACI</a:t>
            </a:r>
            <a:r>
              <a:rPr lang="es-MX">
                <a:latin typeface="Constantia" pitchFamily="18" charset="0"/>
              </a:rPr>
              <a:t>ÓN</a:t>
            </a:r>
            <a:endParaRPr lang="es-ES">
              <a:latin typeface="Tahoma" pitchFamily="34" charset="0"/>
            </a:endParaRPr>
          </a:p>
        </p:txBody>
      </p:sp>
      <p:sp>
        <p:nvSpPr>
          <p:cNvPr id="37901" name="Line 13"/>
          <p:cNvSpPr>
            <a:spLocks noChangeShapeType="1"/>
          </p:cNvSpPr>
          <p:nvPr/>
        </p:nvSpPr>
        <p:spPr bwMode="auto">
          <a:xfrm>
            <a:off x="4800600" y="1905000"/>
            <a:ext cx="0" cy="457200"/>
          </a:xfrm>
          <a:prstGeom prst="line">
            <a:avLst/>
          </a:prstGeom>
          <a:noFill/>
          <a:ln w="9525">
            <a:solidFill>
              <a:schemeClr val="tx1"/>
            </a:solidFill>
            <a:round/>
            <a:headEnd/>
            <a:tailEnd/>
          </a:ln>
        </p:spPr>
        <p:txBody>
          <a:bodyPr/>
          <a:lstStyle/>
          <a:p>
            <a:endParaRPr lang="es-ES"/>
          </a:p>
        </p:txBody>
      </p:sp>
      <p:sp>
        <p:nvSpPr>
          <p:cNvPr id="37902" name="Line 14"/>
          <p:cNvSpPr>
            <a:spLocks noChangeShapeType="1"/>
          </p:cNvSpPr>
          <p:nvPr/>
        </p:nvSpPr>
        <p:spPr bwMode="auto">
          <a:xfrm>
            <a:off x="3048000" y="2362200"/>
            <a:ext cx="4572000" cy="0"/>
          </a:xfrm>
          <a:prstGeom prst="line">
            <a:avLst/>
          </a:prstGeom>
          <a:noFill/>
          <a:ln w="9525">
            <a:solidFill>
              <a:schemeClr val="tx1"/>
            </a:solidFill>
            <a:round/>
            <a:headEnd/>
            <a:tailEnd/>
          </a:ln>
        </p:spPr>
        <p:txBody>
          <a:bodyPr/>
          <a:lstStyle/>
          <a:p>
            <a:endParaRPr lang="es-ES"/>
          </a:p>
        </p:txBody>
      </p:sp>
      <p:sp>
        <p:nvSpPr>
          <p:cNvPr id="37903" name="Line 15"/>
          <p:cNvSpPr>
            <a:spLocks noChangeShapeType="1"/>
          </p:cNvSpPr>
          <p:nvPr/>
        </p:nvSpPr>
        <p:spPr bwMode="auto">
          <a:xfrm>
            <a:off x="3048000" y="2362200"/>
            <a:ext cx="0" cy="381000"/>
          </a:xfrm>
          <a:prstGeom prst="line">
            <a:avLst/>
          </a:prstGeom>
          <a:noFill/>
          <a:ln w="9525">
            <a:solidFill>
              <a:schemeClr val="tx1"/>
            </a:solidFill>
            <a:round/>
            <a:headEnd/>
            <a:tailEnd/>
          </a:ln>
        </p:spPr>
        <p:txBody>
          <a:bodyPr/>
          <a:lstStyle/>
          <a:p>
            <a:endParaRPr lang="es-ES"/>
          </a:p>
        </p:txBody>
      </p:sp>
      <p:sp>
        <p:nvSpPr>
          <p:cNvPr id="37904" name="Line 16"/>
          <p:cNvSpPr>
            <a:spLocks noChangeShapeType="1"/>
          </p:cNvSpPr>
          <p:nvPr/>
        </p:nvSpPr>
        <p:spPr bwMode="auto">
          <a:xfrm>
            <a:off x="7620000" y="2362200"/>
            <a:ext cx="0" cy="304800"/>
          </a:xfrm>
          <a:prstGeom prst="line">
            <a:avLst/>
          </a:prstGeom>
          <a:noFill/>
          <a:ln w="9525">
            <a:solidFill>
              <a:schemeClr val="tx1"/>
            </a:solidFill>
            <a:round/>
            <a:headEnd/>
            <a:tailEnd/>
          </a:ln>
        </p:spPr>
        <p:txBody>
          <a:bodyPr/>
          <a:lstStyle/>
          <a:p>
            <a:endParaRPr lang="es-ES"/>
          </a:p>
        </p:txBody>
      </p:sp>
      <p:sp>
        <p:nvSpPr>
          <p:cNvPr id="37905" name="Line 17"/>
          <p:cNvSpPr>
            <a:spLocks noChangeShapeType="1"/>
          </p:cNvSpPr>
          <p:nvPr/>
        </p:nvSpPr>
        <p:spPr bwMode="auto">
          <a:xfrm>
            <a:off x="4343400" y="5181600"/>
            <a:ext cx="0" cy="533400"/>
          </a:xfrm>
          <a:prstGeom prst="line">
            <a:avLst/>
          </a:prstGeom>
          <a:noFill/>
          <a:ln w="9525">
            <a:solidFill>
              <a:schemeClr val="tx1"/>
            </a:solidFill>
            <a:round/>
            <a:headEnd/>
            <a:tailEnd type="triangle" w="med" len="med"/>
          </a:ln>
        </p:spPr>
        <p:txBody>
          <a:bodyPr/>
          <a:lstStyle/>
          <a:p>
            <a:endParaRPr lang="es-ES"/>
          </a:p>
        </p:txBody>
      </p:sp>
      <p:sp>
        <p:nvSpPr>
          <p:cNvPr id="37906" name="Line 18"/>
          <p:cNvSpPr>
            <a:spLocks noChangeShapeType="1"/>
          </p:cNvSpPr>
          <p:nvPr/>
        </p:nvSpPr>
        <p:spPr bwMode="auto">
          <a:xfrm>
            <a:off x="5562600" y="4114800"/>
            <a:ext cx="0" cy="1219200"/>
          </a:xfrm>
          <a:prstGeom prst="line">
            <a:avLst/>
          </a:prstGeom>
          <a:noFill/>
          <a:ln w="9525">
            <a:solidFill>
              <a:schemeClr val="tx1"/>
            </a:solidFill>
            <a:round/>
            <a:headEnd/>
            <a:tailEnd/>
          </a:ln>
        </p:spPr>
        <p:txBody>
          <a:bodyPr/>
          <a:lstStyle/>
          <a:p>
            <a:endParaRPr lang="es-ES"/>
          </a:p>
        </p:txBody>
      </p:sp>
      <p:sp>
        <p:nvSpPr>
          <p:cNvPr id="37907" name="Line 19"/>
          <p:cNvSpPr>
            <a:spLocks noChangeShapeType="1"/>
          </p:cNvSpPr>
          <p:nvPr/>
        </p:nvSpPr>
        <p:spPr bwMode="auto">
          <a:xfrm>
            <a:off x="5562600" y="5334000"/>
            <a:ext cx="1981200" cy="0"/>
          </a:xfrm>
          <a:prstGeom prst="line">
            <a:avLst/>
          </a:prstGeom>
          <a:noFill/>
          <a:ln w="9525">
            <a:solidFill>
              <a:schemeClr val="tx1"/>
            </a:solidFill>
            <a:round/>
            <a:headEnd/>
            <a:tailEnd type="triangle" w="med" len="med"/>
          </a:ln>
        </p:spPr>
        <p:txBody>
          <a:bodyPr/>
          <a:lstStyle/>
          <a:p>
            <a:endParaRPr lang="es-ES"/>
          </a:p>
        </p:txBody>
      </p:sp>
      <p:sp>
        <p:nvSpPr>
          <p:cNvPr id="37908" name="Line 20"/>
          <p:cNvSpPr>
            <a:spLocks noChangeShapeType="1"/>
          </p:cNvSpPr>
          <p:nvPr/>
        </p:nvSpPr>
        <p:spPr bwMode="auto">
          <a:xfrm flipH="1">
            <a:off x="4343400" y="3789363"/>
            <a:ext cx="733425" cy="20637"/>
          </a:xfrm>
          <a:prstGeom prst="line">
            <a:avLst/>
          </a:prstGeom>
          <a:noFill/>
          <a:ln w="9525">
            <a:solidFill>
              <a:schemeClr val="tx1"/>
            </a:solidFill>
            <a:round/>
            <a:headEnd/>
            <a:tailEnd/>
          </a:ln>
        </p:spPr>
        <p:txBody>
          <a:bodyPr/>
          <a:lstStyle/>
          <a:p>
            <a:endParaRPr lang="es-ES"/>
          </a:p>
        </p:txBody>
      </p:sp>
      <p:sp>
        <p:nvSpPr>
          <p:cNvPr id="37909" name="Line 21"/>
          <p:cNvSpPr>
            <a:spLocks noChangeShapeType="1"/>
          </p:cNvSpPr>
          <p:nvPr/>
        </p:nvSpPr>
        <p:spPr bwMode="auto">
          <a:xfrm flipV="1">
            <a:off x="5795963" y="2565400"/>
            <a:ext cx="863600" cy="935038"/>
          </a:xfrm>
          <a:prstGeom prst="line">
            <a:avLst/>
          </a:prstGeom>
          <a:noFill/>
          <a:ln w="9525">
            <a:solidFill>
              <a:schemeClr val="tx1"/>
            </a:solidFill>
            <a:round/>
            <a:headEnd/>
            <a:tailEnd/>
          </a:ln>
        </p:spPr>
        <p:txBody>
          <a:bodyPr/>
          <a:lstStyle/>
          <a:p>
            <a:endParaRPr lang="es-ES"/>
          </a:p>
        </p:txBody>
      </p:sp>
      <p:sp>
        <p:nvSpPr>
          <p:cNvPr id="37910" name="Line 22"/>
          <p:cNvSpPr>
            <a:spLocks noChangeShapeType="1"/>
          </p:cNvSpPr>
          <p:nvPr/>
        </p:nvSpPr>
        <p:spPr bwMode="auto">
          <a:xfrm>
            <a:off x="4343400" y="3810000"/>
            <a:ext cx="0" cy="533400"/>
          </a:xfrm>
          <a:prstGeom prst="line">
            <a:avLst/>
          </a:prstGeom>
          <a:noFill/>
          <a:ln w="9525">
            <a:solidFill>
              <a:schemeClr val="tx1"/>
            </a:solidFill>
            <a:round/>
            <a:headEnd/>
            <a:tailEnd type="triangle" w="med" len="med"/>
          </a:ln>
        </p:spPr>
        <p:txBody>
          <a:bodyPr/>
          <a:lstStyle/>
          <a:p>
            <a:endParaRPr lang="es-ES"/>
          </a:p>
        </p:txBody>
      </p:sp>
      <p:sp>
        <p:nvSpPr>
          <p:cNvPr id="37911" name="Line 23"/>
          <p:cNvSpPr>
            <a:spLocks noChangeShapeType="1"/>
          </p:cNvSpPr>
          <p:nvPr/>
        </p:nvSpPr>
        <p:spPr bwMode="auto">
          <a:xfrm>
            <a:off x="7620000" y="3200400"/>
            <a:ext cx="0" cy="609600"/>
          </a:xfrm>
          <a:prstGeom prst="line">
            <a:avLst/>
          </a:prstGeom>
          <a:noFill/>
          <a:ln w="9525">
            <a:solidFill>
              <a:schemeClr val="tx1"/>
            </a:solidFill>
            <a:round/>
            <a:headEnd/>
            <a:tailEnd/>
          </a:ln>
        </p:spPr>
        <p:txBody>
          <a:bodyPr/>
          <a:lstStyle/>
          <a:p>
            <a:endParaRPr lang="es-ES"/>
          </a:p>
        </p:txBody>
      </p:sp>
      <p:sp>
        <p:nvSpPr>
          <p:cNvPr id="37912" name="Line 24"/>
          <p:cNvSpPr>
            <a:spLocks noChangeShapeType="1"/>
          </p:cNvSpPr>
          <p:nvPr/>
        </p:nvSpPr>
        <p:spPr bwMode="auto">
          <a:xfrm>
            <a:off x="7620000" y="3810000"/>
            <a:ext cx="0" cy="1905000"/>
          </a:xfrm>
          <a:prstGeom prst="line">
            <a:avLst/>
          </a:prstGeom>
          <a:noFill/>
          <a:ln w="9525">
            <a:solidFill>
              <a:schemeClr val="tx1"/>
            </a:solidFill>
            <a:prstDash val="dash"/>
            <a:round/>
            <a:headEnd/>
            <a:tailEnd type="triangle" w="med" len="med"/>
          </a:ln>
        </p:spPr>
        <p:txBody>
          <a:bodyPr/>
          <a:lstStyle/>
          <a:p>
            <a:endParaRPr lang="es-ES"/>
          </a:p>
        </p:txBody>
      </p:sp>
      <p:cxnSp>
        <p:nvCxnSpPr>
          <p:cNvPr id="26" name="25 Conector recto de flecha"/>
          <p:cNvCxnSpPr/>
          <p:nvPr/>
        </p:nvCxnSpPr>
        <p:spPr>
          <a:xfrm>
            <a:off x="2484438" y="3500438"/>
            <a:ext cx="35877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107505" y="260648"/>
            <a:ext cx="7992888" cy="879475"/>
          </a:xfrm>
        </p:spPr>
        <p:txBody>
          <a:bodyPr>
            <a:normAutofit/>
          </a:bodyPr>
          <a:lstStyle/>
          <a:p>
            <a:pPr algn="ctr"/>
            <a:r>
              <a:rPr lang="es-ES" b="1" dirty="0" smtClean="0">
                <a:solidFill>
                  <a:schemeClr val="tx1"/>
                </a:solidFill>
              </a:rPr>
              <a:t>GRAFICO DE CONSTRUCCION</a:t>
            </a:r>
          </a:p>
        </p:txBody>
      </p:sp>
      <p:graphicFrame>
        <p:nvGraphicFramePr>
          <p:cNvPr id="4098" name="Object 6"/>
          <p:cNvGraphicFramePr>
            <a:graphicFrameLocks noChangeAspect="1"/>
          </p:cNvGraphicFramePr>
          <p:nvPr/>
        </p:nvGraphicFramePr>
        <p:xfrm>
          <a:off x="341313" y="1487488"/>
          <a:ext cx="8134350" cy="4913312"/>
        </p:xfrm>
        <a:graphic>
          <a:graphicData uri="http://schemas.openxmlformats.org/presentationml/2006/ole">
            <p:oleObj spid="_x0000_s4098" name="Document" r:id="rId3" imgW="8015369" imgH="4833631" progId="Word.Document.8">
              <p:embed/>
            </p:oleObj>
          </a:graphicData>
        </a:graphic>
      </p:graphicFrame>
      <p:sp>
        <p:nvSpPr>
          <p:cNvPr id="4101" name="4 Marcador de pie de página"/>
          <p:cNvSpPr txBox="1">
            <a:spLocks/>
          </p:cNvSpPr>
          <p:nvPr/>
        </p:nvSpPr>
        <p:spPr bwMode="auto">
          <a:xfrm>
            <a:off x="457200" y="6597650"/>
            <a:ext cx="5122863" cy="188913"/>
          </a:xfrm>
          <a:prstGeom prst="rect">
            <a:avLst/>
          </a:prstGeom>
          <a:solidFill>
            <a:schemeClr val="accent1"/>
          </a:solidFill>
          <a:ln w="9525">
            <a:noFill/>
            <a:miter lim="800000"/>
            <a:headEnd/>
            <a:tailEnd/>
          </a:ln>
        </p:spPr>
        <p:txBody>
          <a:bodyPr tIns="0" bIns="0" anchor="b"/>
          <a:lstStyle/>
          <a:p>
            <a:r>
              <a:rPr lang="es-ES" altLang="en-US" sz="1200" dirty="0">
                <a:solidFill>
                  <a:srgbClr val="0000FF"/>
                </a:solidFill>
                <a:latin typeface="Constantia" pitchFamily="18" charset="0"/>
                <a:hlinkClick r:id="rId4"/>
              </a:rPr>
              <a:t>http://www.hotmail.com</a:t>
            </a:r>
            <a:r>
              <a:rPr lang="es-ES" altLang="en-US" sz="1200" dirty="0">
                <a:solidFill>
                  <a:srgbClr val="0000FF"/>
                </a:solidFill>
                <a:latin typeface="Constantia" pitchFamily="18" charset="0"/>
              </a:rPr>
              <a:t>  </a:t>
            </a:r>
            <a:r>
              <a:rPr lang="es-ES" altLang="en-US" sz="1200" dirty="0">
                <a:latin typeface="Constantia" pitchFamily="18" charset="0"/>
              </a:rPr>
              <a:t>// </a:t>
            </a:r>
            <a:r>
              <a:rPr lang="es-ES" altLang="en-US" sz="1200" dirty="0" smtClean="0">
                <a:latin typeface="Constantia" pitchFamily="18" charset="0"/>
              </a:rPr>
              <a:t>geoalex25</a:t>
            </a:r>
            <a:r>
              <a:rPr lang="es-ES" altLang="en-US" sz="1200" dirty="0">
                <a:latin typeface="Constantia" pitchFamily="18" charset="0"/>
              </a:rPr>
              <a:t>@ hotmail.com</a:t>
            </a:r>
          </a:p>
        </p:txBody>
      </p:sp>
    </p:spTree>
  </p:cSld>
  <p:clrMapOvr>
    <a:masterClrMapping/>
  </p:clrMapOvr>
  <p:transition spd="med">
    <p:whee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rg_hi" descr="http://t1.gstatic.com/images?q=tbn:ANd9GcTmsL6BT0pqLjG8Ye_Y_jf9H0_VaV2-VxZOK3F4qVTYafCEOTvu"/>
          <p:cNvPicPr>
            <a:picLocks noChangeAspect="1" noChangeArrowheads="1"/>
          </p:cNvPicPr>
          <p:nvPr/>
        </p:nvPicPr>
        <p:blipFill>
          <a:blip r:embed="rId3" cstate="print"/>
          <a:srcRect/>
          <a:stretch>
            <a:fillRect/>
          </a:stretch>
        </p:blipFill>
        <p:spPr bwMode="auto">
          <a:xfrm>
            <a:off x="3707904" y="2276872"/>
            <a:ext cx="1656184" cy="1809750"/>
          </a:xfrm>
          <a:prstGeom prst="rect">
            <a:avLst/>
          </a:prstGeom>
          <a:noFill/>
          <a:ln w="9525">
            <a:noFill/>
            <a:miter lim="800000"/>
            <a:headEnd/>
            <a:tailEnd/>
          </a:ln>
        </p:spPr>
      </p:pic>
      <p:sp>
        <p:nvSpPr>
          <p:cNvPr id="41987" name="Rectangle 2"/>
          <p:cNvSpPr>
            <a:spLocks noGrp="1" noChangeArrowheads="1"/>
          </p:cNvSpPr>
          <p:nvPr>
            <p:ph type="title"/>
          </p:nvPr>
        </p:nvSpPr>
        <p:spPr>
          <a:xfrm>
            <a:off x="179388" y="188913"/>
            <a:ext cx="7921004" cy="358775"/>
          </a:xfrm>
        </p:spPr>
        <p:txBody>
          <a:bodyPr>
            <a:normAutofit/>
          </a:bodyPr>
          <a:lstStyle/>
          <a:p>
            <a:pPr algn="ctr"/>
            <a:r>
              <a:rPr lang="es-MX" sz="2000" u="sng" dirty="0" smtClean="0">
                <a:solidFill>
                  <a:schemeClr val="tx1"/>
                </a:solidFill>
                <a:latin typeface="Arial" pitchFamily="34" charset="0"/>
              </a:rPr>
              <a:t>GR</a:t>
            </a:r>
            <a:r>
              <a:rPr lang="es-MX" sz="2000" u="sng" dirty="0" smtClean="0">
                <a:solidFill>
                  <a:schemeClr val="tx1"/>
                </a:solidFill>
                <a:latin typeface="Tahoma" pitchFamily="34" charset="0"/>
              </a:rPr>
              <a:t>Á</a:t>
            </a:r>
            <a:r>
              <a:rPr lang="es-MX" sz="2000" u="sng" dirty="0" smtClean="0">
                <a:solidFill>
                  <a:schemeClr val="tx1"/>
                </a:solidFill>
                <a:latin typeface="Arial" pitchFamily="34" charset="0"/>
              </a:rPr>
              <a:t>FICO EJEMPLO </a:t>
            </a:r>
            <a:r>
              <a:rPr lang="es-MX" sz="2000" u="sng" dirty="0" smtClean="0">
                <a:solidFill>
                  <a:schemeClr val="tx1"/>
                </a:solidFill>
                <a:latin typeface="Arial" pitchFamily="34" charset="0"/>
              </a:rPr>
              <a:t>   DEL   </a:t>
            </a:r>
            <a:r>
              <a:rPr lang="es-MX" sz="2000" u="sng" dirty="0" smtClean="0">
                <a:solidFill>
                  <a:schemeClr val="tx1"/>
                </a:solidFill>
                <a:latin typeface="Arial" pitchFamily="34" charset="0"/>
              </a:rPr>
              <a:t>TAMA</a:t>
            </a:r>
            <a:r>
              <a:rPr lang="es-MX" sz="2000" u="sng" dirty="0" smtClean="0">
                <a:solidFill>
                  <a:schemeClr val="tx1"/>
                </a:solidFill>
                <a:latin typeface="Tahoma" pitchFamily="34" charset="0"/>
              </a:rPr>
              <a:t>Ñ</a:t>
            </a:r>
            <a:r>
              <a:rPr lang="es-MX" sz="2000" u="sng" dirty="0" smtClean="0">
                <a:solidFill>
                  <a:schemeClr val="tx1"/>
                </a:solidFill>
                <a:latin typeface="Arial" pitchFamily="34" charset="0"/>
              </a:rPr>
              <a:t>O </a:t>
            </a:r>
            <a:r>
              <a:rPr lang="es-MX" sz="2000" u="sng" dirty="0" smtClean="0">
                <a:solidFill>
                  <a:schemeClr val="tx1"/>
                </a:solidFill>
                <a:latin typeface="Arial" pitchFamily="34" charset="0"/>
              </a:rPr>
              <a:t>  DE   </a:t>
            </a:r>
            <a:r>
              <a:rPr lang="es-MX" sz="2000" i="1" u="sng" dirty="0" smtClean="0">
                <a:solidFill>
                  <a:schemeClr val="tx1"/>
                </a:solidFill>
                <a:latin typeface="Arial" pitchFamily="34" charset="0"/>
              </a:rPr>
              <a:t>EXPANSI</a:t>
            </a:r>
            <a:r>
              <a:rPr lang="es-MX" sz="2000" i="1" u="sng" dirty="0" smtClean="0">
                <a:solidFill>
                  <a:schemeClr val="tx1"/>
                </a:solidFill>
                <a:latin typeface="Tahoma" pitchFamily="34" charset="0"/>
              </a:rPr>
              <a:t>Ó</a:t>
            </a:r>
            <a:r>
              <a:rPr lang="es-MX" sz="2000" i="1" u="sng" dirty="0" smtClean="0">
                <a:solidFill>
                  <a:schemeClr val="tx1"/>
                </a:solidFill>
                <a:latin typeface="Arial" pitchFamily="34" charset="0"/>
              </a:rPr>
              <a:t>N</a:t>
            </a:r>
            <a:endParaRPr lang="es-ES" sz="2000" i="1" u="sng" dirty="0" smtClean="0">
              <a:solidFill>
                <a:schemeClr val="tx1"/>
              </a:solidFill>
              <a:latin typeface="Arial" pitchFamily="34" charset="0"/>
            </a:endParaRPr>
          </a:p>
        </p:txBody>
      </p:sp>
      <p:sp>
        <p:nvSpPr>
          <p:cNvPr id="41988" name="Rectangle 3"/>
          <p:cNvSpPr>
            <a:spLocks noGrp="1" noChangeArrowheads="1"/>
          </p:cNvSpPr>
          <p:nvPr>
            <p:ph type="body" idx="1"/>
          </p:nvPr>
        </p:nvSpPr>
        <p:spPr>
          <a:xfrm>
            <a:off x="511175" y="1981200"/>
            <a:ext cx="7772400" cy="4114800"/>
          </a:xfrm>
        </p:spPr>
        <p:txBody>
          <a:bodyPr/>
          <a:lstStyle/>
          <a:p>
            <a:pPr>
              <a:buFont typeface="Monotype Sorts"/>
              <a:buNone/>
            </a:pPr>
            <a:r>
              <a:rPr lang="es-MX" sz="1800" dirty="0" smtClean="0">
                <a:latin typeface="Arial" pitchFamily="34" charset="0"/>
              </a:rPr>
              <a:t>               </a:t>
            </a:r>
            <a:endParaRPr lang="es-ES" sz="1800" dirty="0" smtClean="0">
              <a:latin typeface="Arial" pitchFamily="34" charset="0"/>
            </a:endParaRPr>
          </a:p>
        </p:txBody>
      </p:sp>
      <p:sp>
        <p:nvSpPr>
          <p:cNvPr id="41989" name="Line 5"/>
          <p:cNvSpPr>
            <a:spLocks noChangeShapeType="1"/>
          </p:cNvSpPr>
          <p:nvPr/>
        </p:nvSpPr>
        <p:spPr bwMode="auto">
          <a:xfrm>
            <a:off x="1273175" y="6096000"/>
            <a:ext cx="7315200" cy="0"/>
          </a:xfrm>
          <a:prstGeom prst="line">
            <a:avLst/>
          </a:prstGeom>
          <a:noFill/>
          <a:ln w="9525">
            <a:solidFill>
              <a:schemeClr val="tx1"/>
            </a:solidFill>
            <a:round/>
            <a:headEnd/>
            <a:tailEnd type="stealth" w="lg" len="lg"/>
          </a:ln>
        </p:spPr>
        <p:txBody>
          <a:bodyPr/>
          <a:lstStyle/>
          <a:p>
            <a:endParaRPr lang="es-ES"/>
          </a:p>
        </p:txBody>
      </p:sp>
      <p:sp>
        <p:nvSpPr>
          <p:cNvPr id="41990" name="Line 6"/>
          <p:cNvSpPr>
            <a:spLocks noChangeShapeType="1"/>
          </p:cNvSpPr>
          <p:nvPr/>
        </p:nvSpPr>
        <p:spPr bwMode="auto">
          <a:xfrm flipV="1">
            <a:off x="1501775" y="2208213"/>
            <a:ext cx="0" cy="4192587"/>
          </a:xfrm>
          <a:prstGeom prst="line">
            <a:avLst/>
          </a:prstGeom>
          <a:noFill/>
          <a:ln w="9525">
            <a:solidFill>
              <a:schemeClr val="tx1"/>
            </a:solidFill>
            <a:round/>
            <a:headEnd/>
            <a:tailEnd type="stealth" w="lg" len="lg"/>
          </a:ln>
        </p:spPr>
        <p:txBody>
          <a:bodyPr/>
          <a:lstStyle/>
          <a:p>
            <a:endParaRPr lang="es-ES"/>
          </a:p>
        </p:txBody>
      </p:sp>
      <p:sp>
        <p:nvSpPr>
          <p:cNvPr id="41991" name="Line 7"/>
          <p:cNvSpPr>
            <a:spLocks noChangeShapeType="1"/>
          </p:cNvSpPr>
          <p:nvPr/>
        </p:nvSpPr>
        <p:spPr bwMode="auto">
          <a:xfrm flipV="1">
            <a:off x="7634288" y="2284413"/>
            <a:ext cx="0" cy="3810000"/>
          </a:xfrm>
          <a:prstGeom prst="line">
            <a:avLst/>
          </a:prstGeom>
          <a:noFill/>
          <a:ln w="9525">
            <a:solidFill>
              <a:schemeClr val="tx1"/>
            </a:solidFill>
            <a:prstDash val="lgDash"/>
            <a:round/>
            <a:headEnd/>
            <a:tailEnd type="none" w="lg" len="lg"/>
          </a:ln>
        </p:spPr>
        <p:txBody>
          <a:bodyPr/>
          <a:lstStyle/>
          <a:p>
            <a:endParaRPr lang="es-ES"/>
          </a:p>
        </p:txBody>
      </p:sp>
      <p:sp>
        <p:nvSpPr>
          <p:cNvPr id="41992" name="Text Box 14"/>
          <p:cNvSpPr txBox="1">
            <a:spLocks noChangeArrowheads="1"/>
          </p:cNvSpPr>
          <p:nvPr/>
        </p:nvSpPr>
        <p:spPr bwMode="auto">
          <a:xfrm>
            <a:off x="4140200" y="1412875"/>
            <a:ext cx="3505200" cy="646331"/>
          </a:xfrm>
          <a:prstGeom prst="rect">
            <a:avLst/>
          </a:prstGeom>
          <a:noFill/>
          <a:ln w="9525">
            <a:solidFill>
              <a:schemeClr val="tx1"/>
            </a:solidFill>
            <a:miter lim="800000"/>
            <a:headEnd/>
            <a:tailEnd type="none" w="lg" len="lg"/>
          </a:ln>
        </p:spPr>
        <p:txBody>
          <a:bodyPr>
            <a:spAutoFit/>
          </a:bodyPr>
          <a:lstStyle/>
          <a:p>
            <a:pPr algn="ctr">
              <a:spcBef>
                <a:spcPct val="50000"/>
              </a:spcBef>
            </a:pPr>
            <a:r>
              <a:rPr lang="es-ES" dirty="0">
                <a:latin typeface="Trebuchet MS" pitchFamily="34" charset="0"/>
              </a:rPr>
              <a:t>Proyección de la demanda </a:t>
            </a:r>
            <a:r>
              <a:rPr lang="es-ES" dirty="0" smtClean="0">
                <a:latin typeface="Trebuchet MS" pitchFamily="34" charset="0"/>
              </a:rPr>
              <a:t>      @ adquirida</a:t>
            </a:r>
            <a:r>
              <a:rPr lang="es-ES" dirty="0">
                <a:latin typeface="Trebuchet MS" pitchFamily="34" charset="0"/>
              </a:rPr>
              <a:t>.</a:t>
            </a:r>
          </a:p>
        </p:txBody>
      </p:sp>
      <p:sp>
        <p:nvSpPr>
          <p:cNvPr id="41993" name="Text Box 15"/>
          <p:cNvSpPr txBox="1">
            <a:spLocks noChangeArrowheads="1"/>
          </p:cNvSpPr>
          <p:nvPr/>
        </p:nvSpPr>
        <p:spPr bwMode="auto">
          <a:xfrm>
            <a:off x="1196975" y="5638800"/>
            <a:ext cx="5105400" cy="366713"/>
          </a:xfrm>
          <a:prstGeom prst="rect">
            <a:avLst/>
          </a:prstGeom>
          <a:noFill/>
          <a:ln w="9525">
            <a:noFill/>
            <a:miter lim="800000"/>
            <a:headEnd/>
            <a:tailEnd type="none" w="lg" len="lg"/>
          </a:ln>
        </p:spPr>
        <p:txBody>
          <a:bodyPr>
            <a:spAutoFit/>
          </a:bodyPr>
          <a:lstStyle/>
          <a:p>
            <a:pPr algn="ctr">
              <a:spcBef>
                <a:spcPct val="50000"/>
              </a:spcBef>
            </a:pPr>
            <a:r>
              <a:rPr lang="es-ES" dirty="0">
                <a:latin typeface="Trebuchet MS" pitchFamily="34" charset="0"/>
              </a:rPr>
              <a:t>Capacidad inicial (Proyecto </a:t>
            </a:r>
            <a:r>
              <a:rPr lang="es-ES" dirty="0" smtClean="0">
                <a:latin typeface="Trebuchet MS" pitchFamily="34" charset="0"/>
              </a:rPr>
              <a:t>Conexión)</a:t>
            </a:r>
            <a:endParaRPr lang="es-ES" dirty="0">
              <a:latin typeface="Trebuchet MS" pitchFamily="34" charset="0"/>
            </a:endParaRPr>
          </a:p>
        </p:txBody>
      </p:sp>
      <p:sp>
        <p:nvSpPr>
          <p:cNvPr id="41994" name="Text Box 16"/>
          <p:cNvSpPr txBox="1">
            <a:spLocks noChangeArrowheads="1"/>
          </p:cNvSpPr>
          <p:nvPr/>
        </p:nvSpPr>
        <p:spPr bwMode="auto">
          <a:xfrm>
            <a:off x="53975" y="2667000"/>
            <a:ext cx="1447800" cy="1249363"/>
          </a:xfrm>
          <a:prstGeom prst="rect">
            <a:avLst/>
          </a:prstGeom>
          <a:noFill/>
          <a:ln w="9525">
            <a:noFill/>
            <a:miter lim="800000"/>
            <a:headEnd/>
            <a:tailEnd type="none" w="lg" len="lg"/>
          </a:ln>
        </p:spPr>
        <p:txBody>
          <a:bodyPr>
            <a:spAutoFit/>
          </a:bodyPr>
          <a:lstStyle/>
          <a:p>
            <a:pPr algn="ctr">
              <a:spcBef>
                <a:spcPct val="20000"/>
              </a:spcBef>
            </a:pPr>
            <a:r>
              <a:rPr lang="es-MX" sz="1600" b="1">
                <a:latin typeface="Trebuchet MS" pitchFamily="34" charset="0"/>
              </a:rPr>
              <a:t>Número</a:t>
            </a:r>
          </a:p>
          <a:p>
            <a:pPr algn="ctr">
              <a:spcBef>
                <a:spcPct val="20000"/>
              </a:spcBef>
            </a:pPr>
            <a:r>
              <a:rPr lang="es-MX" sz="1600" b="1">
                <a:latin typeface="Trebuchet MS" pitchFamily="34" charset="0"/>
              </a:rPr>
              <a:t>De Solicitud del Negocio</a:t>
            </a:r>
          </a:p>
          <a:p>
            <a:pPr>
              <a:spcBef>
                <a:spcPct val="50000"/>
              </a:spcBef>
            </a:pPr>
            <a:endParaRPr lang="es-ES" sz="1600" b="1">
              <a:latin typeface="Trebuchet MS" pitchFamily="34" charset="0"/>
            </a:endParaRPr>
          </a:p>
        </p:txBody>
      </p:sp>
      <p:sp>
        <p:nvSpPr>
          <p:cNvPr id="41995" name="Line 17"/>
          <p:cNvSpPr>
            <a:spLocks noChangeShapeType="1"/>
          </p:cNvSpPr>
          <p:nvPr/>
        </p:nvSpPr>
        <p:spPr bwMode="auto">
          <a:xfrm>
            <a:off x="1730375" y="6019800"/>
            <a:ext cx="0" cy="228600"/>
          </a:xfrm>
          <a:prstGeom prst="line">
            <a:avLst/>
          </a:prstGeom>
          <a:noFill/>
          <a:ln w="9525">
            <a:solidFill>
              <a:schemeClr val="tx1"/>
            </a:solidFill>
            <a:round/>
            <a:headEnd/>
            <a:tailEnd/>
          </a:ln>
        </p:spPr>
        <p:txBody>
          <a:bodyPr/>
          <a:lstStyle/>
          <a:p>
            <a:endParaRPr lang="es-ES"/>
          </a:p>
        </p:txBody>
      </p:sp>
      <p:sp>
        <p:nvSpPr>
          <p:cNvPr id="41996" name="Line 18"/>
          <p:cNvSpPr>
            <a:spLocks noChangeShapeType="1"/>
          </p:cNvSpPr>
          <p:nvPr/>
        </p:nvSpPr>
        <p:spPr bwMode="auto">
          <a:xfrm>
            <a:off x="5464175" y="6019800"/>
            <a:ext cx="0" cy="228600"/>
          </a:xfrm>
          <a:prstGeom prst="line">
            <a:avLst/>
          </a:prstGeom>
          <a:noFill/>
          <a:ln w="9525">
            <a:solidFill>
              <a:schemeClr val="tx1"/>
            </a:solidFill>
            <a:round/>
            <a:headEnd/>
            <a:tailEnd/>
          </a:ln>
        </p:spPr>
        <p:txBody>
          <a:bodyPr/>
          <a:lstStyle/>
          <a:p>
            <a:endParaRPr lang="es-ES"/>
          </a:p>
        </p:txBody>
      </p:sp>
      <p:sp>
        <p:nvSpPr>
          <p:cNvPr id="41997" name="Line 19"/>
          <p:cNvSpPr>
            <a:spLocks noChangeShapeType="1"/>
          </p:cNvSpPr>
          <p:nvPr/>
        </p:nvSpPr>
        <p:spPr bwMode="auto">
          <a:xfrm>
            <a:off x="3635375" y="6019800"/>
            <a:ext cx="0" cy="228600"/>
          </a:xfrm>
          <a:prstGeom prst="line">
            <a:avLst/>
          </a:prstGeom>
          <a:noFill/>
          <a:ln w="9525">
            <a:solidFill>
              <a:schemeClr val="tx1"/>
            </a:solidFill>
            <a:round/>
            <a:headEnd/>
            <a:tailEnd/>
          </a:ln>
        </p:spPr>
        <p:txBody>
          <a:bodyPr/>
          <a:lstStyle/>
          <a:p>
            <a:endParaRPr lang="es-ES"/>
          </a:p>
        </p:txBody>
      </p:sp>
      <p:sp>
        <p:nvSpPr>
          <p:cNvPr id="41998" name="Line 20"/>
          <p:cNvSpPr>
            <a:spLocks noChangeShapeType="1"/>
          </p:cNvSpPr>
          <p:nvPr/>
        </p:nvSpPr>
        <p:spPr bwMode="auto">
          <a:xfrm>
            <a:off x="4168775" y="6019800"/>
            <a:ext cx="0" cy="228600"/>
          </a:xfrm>
          <a:prstGeom prst="line">
            <a:avLst/>
          </a:prstGeom>
          <a:noFill/>
          <a:ln w="9525">
            <a:solidFill>
              <a:schemeClr val="tx1"/>
            </a:solidFill>
            <a:round/>
            <a:headEnd/>
            <a:tailEnd/>
          </a:ln>
        </p:spPr>
        <p:txBody>
          <a:bodyPr/>
          <a:lstStyle/>
          <a:p>
            <a:endParaRPr lang="es-ES"/>
          </a:p>
        </p:txBody>
      </p:sp>
      <p:sp>
        <p:nvSpPr>
          <p:cNvPr id="41999" name="Line 21"/>
          <p:cNvSpPr>
            <a:spLocks noChangeShapeType="1"/>
          </p:cNvSpPr>
          <p:nvPr/>
        </p:nvSpPr>
        <p:spPr bwMode="auto">
          <a:xfrm>
            <a:off x="3025775" y="6019800"/>
            <a:ext cx="0" cy="228600"/>
          </a:xfrm>
          <a:prstGeom prst="line">
            <a:avLst/>
          </a:prstGeom>
          <a:noFill/>
          <a:ln w="9525">
            <a:solidFill>
              <a:schemeClr val="tx1"/>
            </a:solidFill>
            <a:round/>
            <a:headEnd/>
            <a:tailEnd/>
          </a:ln>
        </p:spPr>
        <p:txBody>
          <a:bodyPr/>
          <a:lstStyle/>
          <a:p>
            <a:endParaRPr lang="es-ES"/>
          </a:p>
        </p:txBody>
      </p:sp>
      <p:sp>
        <p:nvSpPr>
          <p:cNvPr id="42000" name="Line 22"/>
          <p:cNvSpPr>
            <a:spLocks noChangeShapeType="1"/>
          </p:cNvSpPr>
          <p:nvPr/>
        </p:nvSpPr>
        <p:spPr bwMode="auto">
          <a:xfrm>
            <a:off x="6149975" y="6019800"/>
            <a:ext cx="0" cy="228600"/>
          </a:xfrm>
          <a:prstGeom prst="line">
            <a:avLst/>
          </a:prstGeom>
          <a:noFill/>
          <a:ln w="9525">
            <a:solidFill>
              <a:schemeClr val="tx1"/>
            </a:solidFill>
            <a:round/>
            <a:headEnd/>
            <a:tailEnd/>
          </a:ln>
        </p:spPr>
        <p:txBody>
          <a:bodyPr/>
          <a:lstStyle/>
          <a:p>
            <a:endParaRPr lang="es-ES"/>
          </a:p>
        </p:txBody>
      </p:sp>
      <p:sp>
        <p:nvSpPr>
          <p:cNvPr id="42001" name="Line 23"/>
          <p:cNvSpPr>
            <a:spLocks noChangeShapeType="1"/>
          </p:cNvSpPr>
          <p:nvPr/>
        </p:nvSpPr>
        <p:spPr bwMode="auto">
          <a:xfrm>
            <a:off x="4854575" y="6019800"/>
            <a:ext cx="0" cy="228600"/>
          </a:xfrm>
          <a:prstGeom prst="line">
            <a:avLst/>
          </a:prstGeom>
          <a:noFill/>
          <a:ln w="9525">
            <a:solidFill>
              <a:schemeClr val="tx1"/>
            </a:solidFill>
            <a:round/>
            <a:headEnd/>
            <a:tailEnd/>
          </a:ln>
        </p:spPr>
        <p:txBody>
          <a:bodyPr/>
          <a:lstStyle/>
          <a:p>
            <a:endParaRPr lang="es-ES"/>
          </a:p>
        </p:txBody>
      </p:sp>
      <p:sp>
        <p:nvSpPr>
          <p:cNvPr id="42002" name="Line 24"/>
          <p:cNvSpPr>
            <a:spLocks noChangeShapeType="1"/>
          </p:cNvSpPr>
          <p:nvPr/>
        </p:nvSpPr>
        <p:spPr bwMode="auto">
          <a:xfrm>
            <a:off x="6835775" y="6019800"/>
            <a:ext cx="0" cy="228600"/>
          </a:xfrm>
          <a:prstGeom prst="line">
            <a:avLst/>
          </a:prstGeom>
          <a:noFill/>
          <a:ln w="9525">
            <a:solidFill>
              <a:schemeClr val="tx1"/>
            </a:solidFill>
            <a:round/>
            <a:headEnd/>
            <a:tailEnd/>
          </a:ln>
        </p:spPr>
        <p:txBody>
          <a:bodyPr/>
          <a:lstStyle/>
          <a:p>
            <a:endParaRPr lang="es-ES"/>
          </a:p>
        </p:txBody>
      </p:sp>
      <p:sp>
        <p:nvSpPr>
          <p:cNvPr id="42003" name="Line 25"/>
          <p:cNvSpPr>
            <a:spLocks noChangeShapeType="1"/>
          </p:cNvSpPr>
          <p:nvPr/>
        </p:nvSpPr>
        <p:spPr bwMode="auto">
          <a:xfrm>
            <a:off x="7369175" y="6019800"/>
            <a:ext cx="0" cy="228600"/>
          </a:xfrm>
          <a:prstGeom prst="line">
            <a:avLst/>
          </a:prstGeom>
          <a:noFill/>
          <a:ln w="9525">
            <a:solidFill>
              <a:schemeClr val="tx1"/>
            </a:solidFill>
            <a:round/>
            <a:headEnd/>
            <a:tailEnd/>
          </a:ln>
        </p:spPr>
        <p:txBody>
          <a:bodyPr/>
          <a:lstStyle/>
          <a:p>
            <a:endParaRPr lang="es-ES"/>
          </a:p>
        </p:txBody>
      </p:sp>
      <p:sp>
        <p:nvSpPr>
          <p:cNvPr id="42004" name="Line 26"/>
          <p:cNvSpPr>
            <a:spLocks noChangeShapeType="1"/>
          </p:cNvSpPr>
          <p:nvPr/>
        </p:nvSpPr>
        <p:spPr bwMode="auto">
          <a:xfrm>
            <a:off x="2416175" y="6019800"/>
            <a:ext cx="0" cy="228600"/>
          </a:xfrm>
          <a:prstGeom prst="line">
            <a:avLst/>
          </a:prstGeom>
          <a:noFill/>
          <a:ln w="9525">
            <a:solidFill>
              <a:schemeClr val="tx1"/>
            </a:solidFill>
            <a:round/>
            <a:headEnd/>
            <a:tailEnd/>
          </a:ln>
        </p:spPr>
        <p:txBody>
          <a:bodyPr/>
          <a:lstStyle/>
          <a:p>
            <a:endParaRPr lang="es-ES"/>
          </a:p>
        </p:txBody>
      </p:sp>
      <p:sp>
        <p:nvSpPr>
          <p:cNvPr id="42005" name="Text Box 27"/>
          <p:cNvSpPr txBox="1">
            <a:spLocks noChangeArrowheads="1"/>
          </p:cNvSpPr>
          <p:nvPr/>
        </p:nvSpPr>
        <p:spPr bwMode="auto">
          <a:xfrm>
            <a:off x="7521575" y="6172200"/>
            <a:ext cx="838200" cy="366713"/>
          </a:xfrm>
          <a:prstGeom prst="rect">
            <a:avLst/>
          </a:prstGeom>
          <a:noFill/>
          <a:ln w="9525">
            <a:noFill/>
            <a:miter lim="800000"/>
            <a:headEnd/>
            <a:tailEnd type="none" w="lg" len="lg"/>
          </a:ln>
        </p:spPr>
        <p:txBody>
          <a:bodyPr>
            <a:spAutoFit/>
          </a:bodyPr>
          <a:lstStyle/>
          <a:p>
            <a:pPr>
              <a:spcBef>
                <a:spcPct val="50000"/>
              </a:spcBef>
            </a:pPr>
            <a:r>
              <a:rPr lang="es-ES">
                <a:latin typeface="Trebuchet MS" pitchFamily="34" charset="0"/>
              </a:rPr>
              <a:t>años</a:t>
            </a:r>
          </a:p>
        </p:txBody>
      </p:sp>
      <p:sp>
        <p:nvSpPr>
          <p:cNvPr id="42006" name="Text Box 28"/>
          <p:cNvSpPr txBox="1">
            <a:spLocks noChangeArrowheads="1"/>
          </p:cNvSpPr>
          <p:nvPr/>
        </p:nvSpPr>
        <p:spPr bwMode="auto">
          <a:xfrm>
            <a:off x="1600200" y="6172200"/>
            <a:ext cx="6629400" cy="779463"/>
          </a:xfrm>
          <a:prstGeom prst="rect">
            <a:avLst/>
          </a:prstGeom>
          <a:noFill/>
          <a:ln w="9525">
            <a:noFill/>
            <a:miter lim="800000"/>
            <a:headEnd/>
            <a:tailEnd type="none" w="lg" len="lg"/>
          </a:ln>
        </p:spPr>
        <p:txBody>
          <a:bodyPr>
            <a:spAutoFit/>
          </a:bodyPr>
          <a:lstStyle/>
          <a:p>
            <a:pPr>
              <a:spcBef>
                <a:spcPct val="20000"/>
              </a:spcBef>
            </a:pPr>
            <a:r>
              <a:rPr lang="es-MX">
                <a:latin typeface="Trebuchet MS" pitchFamily="34" charset="0"/>
              </a:rPr>
              <a:t>1       2      3      4     5       6      7       8       9    10</a:t>
            </a:r>
            <a:endParaRPr lang="es-ES">
              <a:latin typeface="Trebuchet MS" pitchFamily="34" charset="0"/>
            </a:endParaRPr>
          </a:p>
          <a:p>
            <a:pPr>
              <a:spcBef>
                <a:spcPct val="50000"/>
              </a:spcBef>
            </a:pPr>
            <a:endParaRPr lang="es-ES">
              <a:latin typeface="Trebuchet MS" pitchFamily="34" charset="0"/>
            </a:endParaRPr>
          </a:p>
        </p:txBody>
      </p:sp>
      <p:sp>
        <p:nvSpPr>
          <p:cNvPr id="42007" name="Line 29"/>
          <p:cNvSpPr>
            <a:spLocks noChangeShapeType="1"/>
          </p:cNvSpPr>
          <p:nvPr/>
        </p:nvSpPr>
        <p:spPr bwMode="auto">
          <a:xfrm flipH="1">
            <a:off x="1501775" y="2286000"/>
            <a:ext cx="6172200" cy="2057400"/>
          </a:xfrm>
          <a:prstGeom prst="line">
            <a:avLst/>
          </a:prstGeom>
          <a:noFill/>
          <a:ln w="28575">
            <a:solidFill>
              <a:schemeClr val="tx1"/>
            </a:solidFill>
            <a:prstDash val="dash"/>
            <a:round/>
            <a:headEnd/>
            <a:tailEnd type="none" w="lg" len="lg"/>
          </a:ln>
        </p:spPr>
        <p:txBody>
          <a:bodyPr/>
          <a:lstStyle/>
          <a:p>
            <a:endParaRPr lang="es-ES"/>
          </a:p>
        </p:txBody>
      </p:sp>
      <p:sp>
        <p:nvSpPr>
          <p:cNvPr id="42008" name="Line 32"/>
          <p:cNvSpPr>
            <a:spLocks noChangeShapeType="1"/>
          </p:cNvSpPr>
          <p:nvPr/>
        </p:nvSpPr>
        <p:spPr bwMode="auto">
          <a:xfrm>
            <a:off x="1501775" y="5181600"/>
            <a:ext cx="914400" cy="0"/>
          </a:xfrm>
          <a:prstGeom prst="line">
            <a:avLst/>
          </a:prstGeom>
          <a:noFill/>
          <a:ln w="9525">
            <a:solidFill>
              <a:schemeClr val="tx1"/>
            </a:solidFill>
            <a:round/>
            <a:headEnd/>
            <a:tailEnd type="none" w="lg" len="lg"/>
          </a:ln>
        </p:spPr>
        <p:txBody>
          <a:bodyPr/>
          <a:lstStyle/>
          <a:p>
            <a:endParaRPr lang="es-ES"/>
          </a:p>
        </p:txBody>
      </p:sp>
      <p:sp>
        <p:nvSpPr>
          <p:cNvPr id="42009" name="Line 33"/>
          <p:cNvSpPr>
            <a:spLocks noChangeShapeType="1"/>
          </p:cNvSpPr>
          <p:nvPr/>
        </p:nvSpPr>
        <p:spPr bwMode="auto">
          <a:xfrm flipV="1">
            <a:off x="2400300" y="4038600"/>
            <a:ext cx="15875" cy="1143000"/>
          </a:xfrm>
          <a:prstGeom prst="line">
            <a:avLst/>
          </a:prstGeom>
          <a:noFill/>
          <a:ln w="9525">
            <a:solidFill>
              <a:schemeClr val="tx1"/>
            </a:solidFill>
            <a:round/>
            <a:headEnd/>
            <a:tailEnd type="none" w="lg" len="lg"/>
          </a:ln>
        </p:spPr>
        <p:txBody>
          <a:bodyPr/>
          <a:lstStyle/>
          <a:p>
            <a:endParaRPr lang="es-ES"/>
          </a:p>
        </p:txBody>
      </p:sp>
      <p:sp>
        <p:nvSpPr>
          <p:cNvPr id="42010" name="Line 34"/>
          <p:cNvSpPr>
            <a:spLocks noChangeShapeType="1"/>
          </p:cNvSpPr>
          <p:nvPr/>
        </p:nvSpPr>
        <p:spPr bwMode="auto">
          <a:xfrm>
            <a:off x="2416175" y="4800600"/>
            <a:ext cx="1295400" cy="0"/>
          </a:xfrm>
          <a:prstGeom prst="line">
            <a:avLst/>
          </a:prstGeom>
          <a:noFill/>
          <a:ln w="9525">
            <a:solidFill>
              <a:schemeClr val="tx1"/>
            </a:solidFill>
            <a:round/>
            <a:headEnd/>
            <a:tailEnd type="none" w="lg" len="lg"/>
          </a:ln>
        </p:spPr>
        <p:txBody>
          <a:bodyPr/>
          <a:lstStyle/>
          <a:p>
            <a:endParaRPr lang="es-ES"/>
          </a:p>
        </p:txBody>
      </p:sp>
      <p:sp>
        <p:nvSpPr>
          <p:cNvPr id="42011" name="Line 35"/>
          <p:cNvSpPr>
            <a:spLocks noChangeShapeType="1"/>
          </p:cNvSpPr>
          <p:nvPr/>
        </p:nvSpPr>
        <p:spPr bwMode="auto">
          <a:xfrm flipV="1">
            <a:off x="3711575" y="3581400"/>
            <a:ext cx="0" cy="1219200"/>
          </a:xfrm>
          <a:prstGeom prst="line">
            <a:avLst/>
          </a:prstGeom>
          <a:noFill/>
          <a:ln w="9525">
            <a:solidFill>
              <a:schemeClr val="tx1"/>
            </a:solidFill>
            <a:round/>
            <a:headEnd/>
            <a:tailEnd type="none" w="lg" len="lg"/>
          </a:ln>
        </p:spPr>
        <p:txBody>
          <a:bodyPr/>
          <a:lstStyle/>
          <a:p>
            <a:endParaRPr lang="es-ES"/>
          </a:p>
        </p:txBody>
      </p:sp>
      <p:sp>
        <p:nvSpPr>
          <p:cNvPr id="42012" name="Line 36"/>
          <p:cNvSpPr>
            <a:spLocks noChangeShapeType="1"/>
          </p:cNvSpPr>
          <p:nvPr/>
        </p:nvSpPr>
        <p:spPr bwMode="auto">
          <a:xfrm>
            <a:off x="3711575" y="4114800"/>
            <a:ext cx="1676400" cy="0"/>
          </a:xfrm>
          <a:prstGeom prst="line">
            <a:avLst/>
          </a:prstGeom>
          <a:noFill/>
          <a:ln w="9525">
            <a:solidFill>
              <a:schemeClr val="tx1"/>
            </a:solidFill>
            <a:round/>
            <a:headEnd/>
            <a:tailEnd type="none" w="lg" len="lg"/>
          </a:ln>
        </p:spPr>
        <p:txBody>
          <a:bodyPr/>
          <a:lstStyle/>
          <a:p>
            <a:endParaRPr lang="es-ES"/>
          </a:p>
        </p:txBody>
      </p:sp>
      <p:sp>
        <p:nvSpPr>
          <p:cNvPr id="42013" name="Line 37"/>
          <p:cNvSpPr>
            <a:spLocks noChangeShapeType="1"/>
          </p:cNvSpPr>
          <p:nvPr/>
        </p:nvSpPr>
        <p:spPr bwMode="auto">
          <a:xfrm flipV="1">
            <a:off x="5387975" y="3048000"/>
            <a:ext cx="0" cy="1060450"/>
          </a:xfrm>
          <a:prstGeom prst="line">
            <a:avLst/>
          </a:prstGeom>
          <a:noFill/>
          <a:ln w="9525">
            <a:solidFill>
              <a:schemeClr val="tx1"/>
            </a:solidFill>
            <a:round/>
            <a:headEnd/>
            <a:tailEnd type="none" w="lg" len="lg"/>
          </a:ln>
        </p:spPr>
        <p:txBody>
          <a:bodyPr/>
          <a:lstStyle/>
          <a:p>
            <a:endParaRPr lang="es-ES"/>
          </a:p>
        </p:txBody>
      </p:sp>
      <p:sp>
        <p:nvSpPr>
          <p:cNvPr id="42014" name="Line 38"/>
          <p:cNvSpPr>
            <a:spLocks noChangeShapeType="1"/>
          </p:cNvSpPr>
          <p:nvPr/>
        </p:nvSpPr>
        <p:spPr bwMode="auto">
          <a:xfrm>
            <a:off x="5387975" y="3505200"/>
            <a:ext cx="1143000" cy="0"/>
          </a:xfrm>
          <a:prstGeom prst="line">
            <a:avLst/>
          </a:prstGeom>
          <a:noFill/>
          <a:ln w="9525">
            <a:solidFill>
              <a:schemeClr val="tx1"/>
            </a:solidFill>
            <a:round/>
            <a:headEnd/>
            <a:tailEnd type="none" w="lg" len="lg"/>
          </a:ln>
        </p:spPr>
        <p:txBody>
          <a:bodyPr/>
          <a:lstStyle/>
          <a:p>
            <a:endParaRPr lang="es-ES"/>
          </a:p>
        </p:txBody>
      </p:sp>
      <p:sp>
        <p:nvSpPr>
          <p:cNvPr id="42015" name="Line 39"/>
          <p:cNvSpPr>
            <a:spLocks noChangeShapeType="1"/>
          </p:cNvSpPr>
          <p:nvPr/>
        </p:nvSpPr>
        <p:spPr bwMode="auto">
          <a:xfrm flipV="1">
            <a:off x="6530975" y="2209800"/>
            <a:ext cx="1143000" cy="1295400"/>
          </a:xfrm>
          <a:prstGeom prst="line">
            <a:avLst/>
          </a:prstGeom>
          <a:noFill/>
          <a:ln w="9525">
            <a:solidFill>
              <a:schemeClr val="tx1"/>
            </a:solidFill>
            <a:round/>
            <a:headEnd/>
            <a:tailEnd type="stealth" w="lg" len="lg"/>
          </a:ln>
        </p:spPr>
        <p:txBody>
          <a:bodyPr/>
          <a:lstStyle/>
          <a:p>
            <a:endParaRPr lang="es-ES"/>
          </a:p>
        </p:txBody>
      </p:sp>
      <p:sp>
        <p:nvSpPr>
          <p:cNvPr id="42016" name="Line 40"/>
          <p:cNvSpPr>
            <a:spLocks noChangeShapeType="1"/>
          </p:cNvSpPr>
          <p:nvPr/>
        </p:nvSpPr>
        <p:spPr bwMode="auto">
          <a:xfrm flipV="1">
            <a:off x="1654175" y="4267200"/>
            <a:ext cx="0" cy="914400"/>
          </a:xfrm>
          <a:prstGeom prst="line">
            <a:avLst/>
          </a:prstGeom>
          <a:noFill/>
          <a:ln w="9525">
            <a:solidFill>
              <a:schemeClr val="tx1"/>
            </a:solidFill>
            <a:round/>
            <a:headEnd/>
            <a:tailEnd type="none" w="lg" len="lg"/>
          </a:ln>
        </p:spPr>
        <p:txBody>
          <a:bodyPr/>
          <a:lstStyle/>
          <a:p>
            <a:endParaRPr lang="es-ES"/>
          </a:p>
        </p:txBody>
      </p:sp>
      <p:sp>
        <p:nvSpPr>
          <p:cNvPr id="42017" name="Line 41"/>
          <p:cNvSpPr>
            <a:spLocks noChangeShapeType="1"/>
          </p:cNvSpPr>
          <p:nvPr/>
        </p:nvSpPr>
        <p:spPr bwMode="auto">
          <a:xfrm flipV="1">
            <a:off x="1806575" y="4267200"/>
            <a:ext cx="0" cy="914400"/>
          </a:xfrm>
          <a:prstGeom prst="line">
            <a:avLst/>
          </a:prstGeom>
          <a:noFill/>
          <a:ln w="9525">
            <a:solidFill>
              <a:schemeClr val="tx1"/>
            </a:solidFill>
            <a:round/>
            <a:headEnd/>
            <a:tailEnd type="none" w="lg" len="lg"/>
          </a:ln>
        </p:spPr>
        <p:txBody>
          <a:bodyPr/>
          <a:lstStyle/>
          <a:p>
            <a:endParaRPr lang="es-ES"/>
          </a:p>
        </p:txBody>
      </p:sp>
      <p:sp>
        <p:nvSpPr>
          <p:cNvPr id="42018" name="Line 42"/>
          <p:cNvSpPr>
            <a:spLocks noChangeShapeType="1"/>
          </p:cNvSpPr>
          <p:nvPr/>
        </p:nvSpPr>
        <p:spPr bwMode="auto">
          <a:xfrm flipV="1">
            <a:off x="1958975" y="4191000"/>
            <a:ext cx="0" cy="990600"/>
          </a:xfrm>
          <a:prstGeom prst="line">
            <a:avLst/>
          </a:prstGeom>
          <a:noFill/>
          <a:ln w="9525">
            <a:solidFill>
              <a:schemeClr val="tx1"/>
            </a:solidFill>
            <a:round/>
            <a:headEnd/>
            <a:tailEnd type="none" w="lg" len="lg"/>
          </a:ln>
        </p:spPr>
        <p:txBody>
          <a:bodyPr/>
          <a:lstStyle/>
          <a:p>
            <a:endParaRPr lang="es-ES"/>
          </a:p>
        </p:txBody>
      </p:sp>
      <p:sp>
        <p:nvSpPr>
          <p:cNvPr id="42019" name="Line 43"/>
          <p:cNvSpPr>
            <a:spLocks noChangeShapeType="1"/>
          </p:cNvSpPr>
          <p:nvPr/>
        </p:nvSpPr>
        <p:spPr bwMode="auto">
          <a:xfrm flipV="1">
            <a:off x="2111375" y="4114800"/>
            <a:ext cx="0" cy="1066800"/>
          </a:xfrm>
          <a:prstGeom prst="line">
            <a:avLst/>
          </a:prstGeom>
          <a:noFill/>
          <a:ln w="9525">
            <a:solidFill>
              <a:schemeClr val="tx1"/>
            </a:solidFill>
            <a:round/>
            <a:headEnd/>
            <a:tailEnd type="none" w="lg" len="lg"/>
          </a:ln>
        </p:spPr>
        <p:txBody>
          <a:bodyPr/>
          <a:lstStyle/>
          <a:p>
            <a:endParaRPr lang="es-ES"/>
          </a:p>
        </p:txBody>
      </p:sp>
      <p:sp>
        <p:nvSpPr>
          <p:cNvPr id="42020" name="Line 44"/>
          <p:cNvSpPr>
            <a:spLocks noChangeShapeType="1"/>
          </p:cNvSpPr>
          <p:nvPr/>
        </p:nvSpPr>
        <p:spPr bwMode="auto">
          <a:xfrm flipV="1">
            <a:off x="2263775" y="4038600"/>
            <a:ext cx="0" cy="1143000"/>
          </a:xfrm>
          <a:prstGeom prst="line">
            <a:avLst/>
          </a:prstGeom>
          <a:noFill/>
          <a:ln w="9525">
            <a:solidFill>
              <a:schemeClr val="tx1"/>
            </a:solidFill>
            <a:round/>
            <a:headEnd/>
            <a:tailEnd type="none" w="lg" len="lg"/>
          </a:ln>
        </p:spPr>
        <p:txBody>
          <a:bodyPr/>
          <a:lstStyle/>
          <a:p>
            <a:endParaRPr lang="es-ES"/>
          </a:p>
        </p:txBody>
      </p:sp>
      <p:sp>
        <p:nvSpPr>
          <p:cNvPr id="42021" name="Line 45"/>
          <p:cNvSpPr>
            <a:spLocks noChangeShapeType="1"/>
          </p:cNvSpPr>
          <p:nvPr/>
        </p:nvSpPr>
        <p:spPr bwMode="auto">
          <a:xfrm flipV="1">
            <a:off x="2568575" y="3962400"/>
            <a:ext cx="0" cy="855663"/>
          </a:xfrm>
          <a:prstGeom prst="line">
            <a:avLst/>
          </a:prstGeom>
          <a:noFill/>
          <a:ln w="9525">
            <a:solidFill>
              <a:schemeClr val="tx1"/>
            </a:solidFill>
            <a:round/>
            <a:headEnd/>
            <a:tailEnd type="none" w="lg" len="lg"/>
          </a:ln>
        </p:spPr>
        <p:txBody>
          <a:bodyPr/>
          <a:lstStyle/>
          <a:p>
            <a:endParaRPr lang="es-ES"/>
          </a:p>
        </p:txBody>
      </p:sp>
      <p:sp>
        <p:nvSpPr>
          <p:cNvPr id="42022" name="Line 46"/>
          <p:cNvSpPr>
            <a:spLocks noChangeShapeType="1"/>
          </p:cNvSpPr>
          <p:nvPr/>
        </p:nvSpPr>
        <p:spPr bwMode="auto">
          <a:xfrm flipV="1">
            <a:off x="2720975" y="3962400"/>
            <a:ext cx="0" cy="838200"/>
          </a:xfrm>
          <a:prstGeom prst="line">
            <a:avLst/>
          </a:prstGeom>
          <a:noFill/>
          <a:ln w="9525">
            <a:solidFill>
              <a:schemeClr val="tx1"/>
            </a:solidFill>
            <a:round/>
            <a:headEnd/>
            <a:tailEnd type="none" w="lg" len="lg"/>
          </a:ln>
        </p:spPr>
        <p:txBody>
          <a:bodyPr/>
          <a:lstStyle/>
          <a:p>
            <a:endParaRPr lang="es-ES"/>
          </a:p>
        </p:txBody>
      </p:sp>
      <p:sp>
        <p:nvSpPr>
          <p:cNvPr id="42023" name="Line 47"/>
          <p:cNvSpPr>
            <a:spLocks noChangeShapeType="1"/>
          </p:cNvSpPr>
          <p:nvPr/>
        </p:nvSpPr>
        <p:spPr bwMode="auto">
          <a:xfrm flipV="1">
            <a:off x="2873375" y="3886200"/>
            <a:ext cx="0" cy="914400"/>
          </a:xfrm>
          <a:prstGeom prst="line">
            <a:avLst/>
          </a:prstGeom>
          <a:noFill/>
          <a:ln w="9525">
            <a:solidFill>
              <a:schemeClr val="tx1"/>
            </a:solidFill>
            <a:round/>
            <a:headEnd/>
            <a:tailEnd type="none" w="lg" len="lg"/>
          </a:ln>
        </p:spPr>
        <p:txBody>
          <a:bodyPr/>
          <a:lstStyle/>
          <a:p>
            <a:endParaRPr lang="es-ES"/>
          </a:p>
        </p:txBody>
      </p:sp>
      <p:sp>
        <p:nvSpPr>
          <p:cNvPr id="42024" name="Line 48"/>
          <p:cNvSpPr>
            <a:spLocks noChangeShapeType="1"/>
          </p:cNvSpPr>
          <p:nvPr/>
        </p:nvSpPr>
        <p:spPr bwMode="auto">
          <a:xfrm flipV="1">
            <a:off x="3025775" y="3810000"/>
            <a:ext cx="0" cy="990600"/>
          </a:xfrm>
          <a:prstGeom prst="line">
            <a:avLst/>
          </a:prstGeom>
          <a:noFill/>
          <a:ln w="9525">
            <a:solidFill>
              <a:schemeClr val="tx1"/>
            </a:solidFill>
            <a:round/>
            <a:headEnd/>
            <a:tailEnd type="none" w="lg" len="lg"/>
          </a:ln>
        </p:spPr>
        <p:txBody>
          <a:bodyPr/>
          <a:lstStyle/>
          <a:p>
            <a:endParaRPr lang="es-ES"/>
          </a:p>
        </p:txBody>
      </p:sp>
      <p:sp>
        <p:nvSpPr>
          <p:cNvPr id="42025" name="Line 49"/>
          <p:cNvSpPr>
            <a:spLocks noChangeShapeType="1"/>
          </p:cNvSpPr>
          <p:nvPr/>
        </p:nvSpPr>
        <p:spPr bwMode="auto">
          <a:xfrm flipV="1">
            <a:off x="3178175" y="3810000"/>
            <a:ext cx="0" cy="990600"/>
          </a:xfrm>
          <a:prstGeom prst="line">
            <a:avLst/>
          </a:prstGeom>
          <a:noFill/>
          <a:ln w="9525">
            <a:solidFill>
              <a:schemeClr val="tx1"/>
            </a:solidFill>
            <a:round/>
            <a:headEnd/>
            <a:tailEnd type="none" w="lg" len="lg"/>
          </a:ln>
        </p:spPr>
        <p:txBody>
          <a:bodyPr/>
          <a:lstStyle/>
          <a:p>
            <a:endParaRPr lang="es-ES"/>
          </a:p>
        </p:txBody>
      </p:sp>
      <p:sp>
        <p:nvSpPr>
          <p:cNvPr id="42026" name="Line 50"/>
          <p:cNvSpPr>
            <a:spLocks noChangeShapeType="1"/>
          </p:cNvSpPr>
          <p:nvPr/>
        </p:nvSpPr>
        <p:spPr bwMode="auto">
          <a:xfrm flipV="1">
            <a:off x="3330575" y="3733800"/>
            <a:ext cx="0" cy="1066800"/>
          </a:xfrm>
          <a:prstGeom prst="line">
            <a:avLst/>
          </a:prstGeom>
          <a:noFill/>
          <a:ln w="9525">
            <a:solidFill>
              <a:schemeClr val="tx1"/>
            </a:solidFill>
            <a:round/>
            <a:headEnd/>
            <a:tailEnd type="none" w="lg" len="lg"/>
          </a:ln>
        </p:spPr>
        <p:txBody>
          <a:bodyPr/>
          <a:lstStyle/>
          <a:p>
            <a:endParaRPr lang="es-ES"/>
          </a:p>
        </p:txBody>
      </p:sp>
      <p:sp>
        <p:nvSpPr>
          <p:cNvPr id="42027" name="Line 51"/>
          <p:cNvSpPr>
            <a:spLocks noChangeShapeType="1"/>
          </p:cNvSpPr>
          <p:nvPr/>
        </p:nvSpPr>
        <p:spPr bwMode="auto">
          <a:xfrm flipV="1">
            <a:off x="3482975" y="3657600"/>
            <a:ext cx="0" cy="1143000"/>
          </a:xfrm>
          <a:prstGeom prst="line">
            <a:avLst/>
          </a:prstGeom>
          <a:noFill/>
          <a:ln w="9525">
            <a:solidFill>
              <a:schemeClr val="tx1"/>
            </a:solidFill>
            <a:round/>
            <a:headEnd/>
            <a:tailEnd type="none" w="lg" len="lg"/>
          </a:ln>
        </p:spPr>
        <p:txBody>
          <a:bodyPr/>
          <a:lstStyle/>
          <a:p>
            <a:endParaRPr lang="es-ES"/>
          </a:p>
        </p:txBody>
      </p:sp>
      <p:sp>
        <p:nvSpPr>
          <p:cNvPr id="42028" name="Line 52"/>
          <p:cNvSpPr>
            <a:spLocks noChangeShapeType="1"/>
          </p:cNvSpPr>
          <p:nvPr/>
        </p:nvSpPr>
        <p:spPr bwMode="auto">
          <a:xfrm flipH="1" flipV="1">
            <a:off x="3863975" y="3581400"/>
            <a:ext cx="0" cy="533400"/>
          </a:xfrm>
          <a:prstGeom prst="line">
            <a:avLst/>
          </a:prstGeom>
          <a:noFill/>
          <a:ln w="9525">
            <a:solidFill>
              <a:schemeClr val="tx1"/>
            </a:solidFill>
            <a:round/>
            <a:headEnd/>
            <a:tailEnd type="none" w="lg" len="lg"/>
          </a:ln>
        </p:spPr>
        <p:txBody>
          <a:bodyPr/>
          <a:lstStyle/>
          <a:p>
            <a:endParaRPr lang="es-ES"/>
          </a:p>
        </p:txBody>
      </p:sp>
      <p:sp>
        <p:nvSpPr>
          <p:cNvPr id="42029" name="Line 53"/>
          <p:cNvSpPr>
            <a:spLocks noChangeShapeType="1"/>
          </p:cNvSpPr>
          <p:nvPr/>
        </p:nvSpPr>
        <p:spPr bwMode="auto">
          <a:xfrm flipV="1">
            <a:off x="4016375" y="3505200"/>
            <a:ext cx="0" cy="609600"/>
          </a:xfrm>
          <a:prstGeom prst="line">
            <a:avLst/>
          </a:prstGeom>
          <a:noFill/>
          <a:ln w="9525">
            <a:solidFill>
              <a:schemeClr val="tx1"/>
            </a:solidFill>
            <a:round/>
            <a:headEnd/>
            <a:tailEnd type="none" w="lg" len="lg"/>
          </a:ln>
        </p:spPr>
        <p:txBody>
          <a:bodyPr/>
          <a:lstStyle/>
          <a:p>
            <a:endParaRPr lang="es-ES"/>
          </a:p>
        </p:txBody>
      </p:sp>
      <p:sp>
        <p:nvSpPr>
          <p:cNvPr id="42030" name="Line 54"/>
          <p:cNvSpPr>
            <a:spLocks noChangeShapeType="1"/>
          </p:cNvSpPr>
          <p:nvPr/>
        </p:nvSpPr>
        <p:spPr bwMode="auto">
          <a:xfrm flipV="1">
            <a:off x="4168775" y="3429000"/>
            <a:ext cx="0" cy="685800"/>
          </a:xfrm>
          <a:prstGeom prst="line">
            <a:avLst/>
          </a:prstGeom>
          <a:noFill/>
          <a:ln w="9525">
            <a:solidFill>
              <a:schemeClr val="tx1"/>
            </a:solidFill>
            <a:round/>
            <a:headEnd/>
            <a:tailEnd type="none" w="lg" len="lg"/>
          </a:ln>
        </p:spPr>
        <p:txBody>
          <a:bodyPr/>
          <a:lstStyle/>
          <a:p>
            <a:endParaRPr lang="es-ES"/>
          </a:p>
        </p:txBody>
      </p:sp>
      <p:sp>
        <p:nvSpPr>
          <p:cNvPr id="42031" name="Line 55"/>
          <p:cNvSpPr>
            <a:spLocks noChangeShapeType="1"/>
          </p:cNvSpPr>
          <p:nvPr/>
        </p:nvSpPr>
        <p:spPr bwMode="auto">
          <a:xfrm flipV="1">
            <a:off x="6530975" y="2667000"/>
            <a:ext cx="0" cy="838200"/>
          </a:xfrm>
          <a:prstGeom prst="line">
            <a:avLst/>
          </a:prstGeom>
          <a:noFill/>
          <a:ln w="9525">
            <a:solidFill>
              <a:schemeClr val="tx1"/>
            </a:solidFill>
            <a:round/>
            <a:headEnd/>
            <a:tailEnd type="none" w="lg" len="lg"/>
          </a:ln>
        </p:spPr>
        <p:txBody>
          <a:bodyPr/>
          <a:lstStyle/>
          <a:p>
            <a:endParaRPr lang="es-ES"/>
          </a:p>
        </p:txBody>
      </p:sp>
      <p:sp>
        <p:nvSpPr>
          <p:cNvPr id="42032" name="Line 56"/>
          <p:cNvSpPr>
            <a:spLocks noChangeShapeType="1"/>
          </p:cNvSpPr>
          <p:nvPr/>
        </p:nvSpPr>
        <p:spPr bwMode="auto">
          <a:xfrm flipV="1">
            <a:off x="4321175" y="3352800"/>
            <a:ext cx="0" cy="762000"/>
          </a:xfrm>
          <a:prstGeom prst="line">
            <a:avLst/>
          </a:prstGeom>
          <a:noFill/>
          <a:ln w="9525">
            <a:solidFill>
              <a:schemeClr val="tx1"/>
            </a:solidFill>
            <a:round/>
            <a:headEnd/>
            <a:tailEnd type="none" w="lg" len="lg"/>
          </a:ln>
        </p:spPr>
        <p:txBody>
          <a:bodyPr/>
          <a:lstStyle/>
          <a:p>
            <a:endParaRPr lang="es-ES"/>
          </a:p>
        </p:txBody>
      </p:sp>
      <p:sp>
        <p:nvSpPr>
          <p:cNvPr id="42033" name="Line 57"/>
          <p:cNvSpPr>
            <a:spLocks noChangeShapeType="1"/>
          </p:cNvSpPr>
          <p:nvPr/>
        </p:nvSpPr>
        <p:spPr bwMode="auto">
          <a:xfrm flipV="1">
            <a:off x="4473575" y="3352800"/>
            <a:ext cx="0" cy="762000"/>
          </a:xfrm>
          <a:prstGeom prst="line">
            <a:avLst/>
          </a:prstGeom>
          <a:noFill/>
          <a:ln w="9525">
            <a:solidFill>
              <a:schemeClr val="tx1"/>
            </a:solidFill>
            <a:round/>
            <a:headEnd/>
            <a:tailEnd type="none" w="lg" len="lg"/>
          </a:ln>
        </p:spPr>
        <p:txBody>
          <a:bodyPr/>
          <a:lstStyle/>
          <a:p>
            <a:endParaRPr lang="es-ES"/>
          </a:p>
        </p:txBody>
      </p:sp>
      <p:sp>
        <p:nvSpPr>
          <p:cNvPr id="42034" name="Line 58"/>
          <p:cNvSpPr>
            <a:spLocks noChangeShapeType="1"/>
          </p:cNvSpPr>
          <p:nvPr/>
        </p:nvSpPr>
        <p:spPr bwMode="auto">
          <a:xfrm flipV="1">
            <a:off x="4625975" y="3276600"/>
            <a:ext cx="0" cy="838200"/>
          </a:xfrm>
          <a:prstGeom prst="line">
            <a:avLst/>
          </a:prstGeom>
          <a:noFill/>
          <a:ln w="9525">
            <a:solidFill>
              <a:schemeClr val="tx1"/>
            </a:solidFill>
            <a:round/>
            <a:headEnd/>
            <a:tailEnd type="none" w="lg" len="lg"/>
          </a:ln>
        </p:spPr>
        <p:txBody>
          <a:bodyPr/>
          <a:lstStyle/>
          <a:p>
            <a:endParaRPr lang="es-ES"/>
          </a:p>
        </p:txBody>
      </p:sp>
      <p:sp>
        <p:nvSpPr>
          <p:cNvPr id="42035" name="Line 59"/>
          <p:cNvSpPr>
            <a:spLocks noChangeShapeType="1"/>
          </p:cNvSpPr>
          <p:nvPr/>
        </p:nvSpPr>
        <p:spPr bwMode="auto">
          <a:xfrm flipV="1">
            <a:off x="4778375" y="3276600"/>
            <a:ext cx="0" cy="838200"/>
          </a:xfrm>
          <a:prstGeom prst="line">
            <a:avLst/>
          </a:prstGeom>
          <a:noFill/>
          <a:ln w="9525">
            <a:solidFill>
              <a:schemeClr val="tx1"/>
            </a:solidFill>
            <a:round/>
            <a:headEnd/>
            <a:tailEnd type="none" w="lg" len="lg"/>
          </a:ln>
        </p:spPr>
        <p:txBody>
          <a:bodyPr/>
          <a:lstStyle/>
          <a:p>
            <a:endParaRPr lang="es-ES"/>
          </a:p>
        </p:txBody>
      </p:sp>
      <p:sp>
        <p:nvSpPr>
          <p:cNvPr id="42036" name="Line 60"/>
          <p:cNvSpPr>
            <a:spLocks noChangeShapeType="1"/>
          </p:cNvSpPr>
          <p:nvPr/>
        </p:nvSpPr>
        <p:spPr bwMode="auto">
          <a:xfrm flipV="1">
            <a:off x="4972050" y="3200400"/>
            <a:ext cx="0" cy="914400"/>
          </a:xfrm>
          <a:prstGeom prst="line">
            <a:avLst/>
          </a:prstGeom>
          <a:noFill/>
          <a:ln w="9525">
            <a:solidFill>
              <a:schemeClr val="tx1"/>
            </a:solidFill>
            <a:round/>
            <a:headEnd/>
            <a:tailEnd type="none" w="lg" len="lg"/>
          </a:ln>
        </p:spPr>
        <p:txBody>
          <a:bodyPr/>
          <a:lstStyle/>
          <a:p>
            <a:endParaRPr lang="es-ES"/>
          </a:p>
        </p:txBody>
      </p:sp>
      <p:sp>
        <p:nvSpPr>
          <p:cNvPr id="42037" name="Line 61"/>
          <p:cNvSpPr>
            <a:spLocks noChangeShapeType="1"/>
          </p:cNvSpPr>
          <p:nvPr/>
        </p:nvSpPr>
        <p:spPr bwMode="auto">
          <a:xfrm flipV="1">
            <a:off x="5159375" y="3124200"/>
            <a:ext cx="0" cy="990600"/>
          </a:xfrm>
          <a:prstGeom prst="line">
            <a:avLst/>
          </a:prstGeom>
          <a:noFill/>
          <a:ln w="9525">
            <a:solidFill>
              <a:schemeClr val="tx1"/>
            </a:solidFill>
            <a:round/>
            <a:headEnd/>
            <a:tailEnd type="none" w="lg" len="lg"/>
          </a:ln>
        </p:spPr>
        <p:txBody>
          <a:bodyPr/>
          <a:lstStyle/>
          <a:p>
            <a:endParaRPr lang="es-ES"/>
          </a:p>
        </p:txBody>
      </p:sp>
      <p:sp>
        <p:nvSpPr>
          <p:cNvPr id="42038" name="Line 62"/>
          <p:cNvSpPr>
            <a:spLocks noChangeShapeType="1"/>
          </p:cNvSpPr>
          <p:nvPr/>
        </p:nvSpPr>
        <p:spPr bwMode="auto">
          <a:xfrm flipV="1">
            <a:off x="5540375" y="2971800"/>
            <a:ext cx="0" cy="533400"/>
          </a:xfrm>
          <a:prstGeom prst="line">
            <a:avLst/>
          </a:prstGeom>
          <a:noFill/>
          <a:ln w="9525">
            <a:solidFill>
              <a:schemeClr val="tx1"/>
            </a:solidFill>
            <a:round/>
            <a:headEnd/>
            <a:tailEnd type="none" w="lg" len="lg"/>
          </a:ln>
        </p:spPr>
        <p:txBody>
          <a:bodyPr/>
          <a:lstStyle/>
          <a:p>
            <a:endParaRPr lang="es-ES"/>
          </a:p>
        </p:txBody>
      </p:sp>
      <p:sp>
        <p:nvSpPr>
          <p:cNvPr id="42039" name="Line 63"/>
          <p:cNvSpPr>
            <a:spLocks noChangeShapeType="1"/>
          </p:cNvSpPr>
          <p:nvPr/>
        </p:nvSpPr>
        <p:spPr bwMode="auto">
          <a:xfrm flipV="1">
            <a:off x="5692775" y="2971800"/>
            <a:ext cx="0" cy="533400"/>
          </a:xfrm>
          <a:prstGeom prst="line">
            <a:avLst/>
          </a:prstGeom>
          <a:noFill/>
          <a:ln w="9525">
            <a:solidFill>
              <a:schemeClr val="tx1"/>
            </a:solidFill>
            <a:round/>
            <a:headEnd/>
            <a:tailEnd type="none" w="lg" len="lg"/>
          </a:ln>
        </p:spPr>
        <p:txBody>
          <a:bodyPr/>
          <a:lstStyle/>
          <a:p>
            <a:endParaRPr lang="es-ES"/>
          </a:p>
        </p:txBody>
      </p:sp>
      <p:sp>
        <p:nvSpPr>
          <p:cNvPr id="42040" name="Line 64"/>
          <p:cNvSpPr>
            <a:spLocks noChangeShapeType="1"/>
          </p:cNvSpPr>
          <p:nvPr/>
        </p:nvSpPr>
        <p:spPr bwMode="auto">
          <a:xfrm flipV="1">
            <a:off x="5845175" y="2895600"/>
            <a:ext cx="0" cy="609600"/>
          </a:xfrm>
          <a:prstGeom prst="line">
            <a:avLst/>
          </a:prstGeom>
          <a:noFill/>
          <a:ln w="9525">
            <a:solidFill>
              <a:schemeClr val="tx1"/>
            </a:solidFill>
            <a:round/>
            <a:headEnd/>
            <a:tailEnd type="none" w="lg" len="lg"/>
          </a:ln>
        </p:spPr>
        <p:txBody>
          <a:bodyPr/>
          <a:lstStyle/>
          <a:p>
            <a:endParaRPr lang="es-ES"/>
          </a:p>
        </p:txBody>
      </p:sp>
      <p:sp>
        <p:nvSpPr>
          <p:cNvPr id="42041" name="Line 66"/>
          <p:cNvSpPr>
            <a:spLocks noChangeShapeType="1"/>
          </p:cNvSpPr>
          <p:nvPr/>
        </p:nvSpPr>
        <p:spPr bwMode="auto">
          <a:xfrm flipV="1">
            <a:off x="6226175" y="2743200"/>
            <a:ext cx="0" cy="762000"/>
          </a:xfrm>
          <a:prstGeom prst="line">
            <a:avLst/>
          </a:prstGeom>
          <a:noFill/>
          <a:ln w="9525">
            <a:solidFill>
              <a:schemeClr val="tx1"/>
            </a:solidFill>
            <a:round/>
            <a:headEnd/>
            <a:tailEnd type="none" w="lg" len="lg"/>
          </a:ln>
        </p:spPr>
        <p:txBody>
          <a:bodyPr/>
          <a:lstStyle/>
          <a:p>
            <a:endParaRPr lang="es-ES"/>
          </a:p>
        </p:txBody>
      </p:sp>
      <p:sp>
        <p:nvSpPr>
          <p:cNvPr id="42042" name="Line 67"/>
          <p:cNvSpPr>
            <a:spLocks noChangeShapeType="1"/>
          </p:cNvSpPr>
          <p:nvPr/>
        </p:nvSpPr>
        <p:spPr bwMode="auto">
          <a:xfrm flipV="1">
            <a:off x="6032500" y="2819400"/>
            <a:ext cx="0" cy="685800"/>
          </a:xfrm>
          <a:prstGeom prst="line">
            <a:avLst/>
          </a:prstGeom>
          <a:noFill/>
          <a:ln w="9525">
            <a:solidFill>
              <a:schemeClr val="tx1"/>
            </a:solidFill>
            <a:round/>
            <a:headEnd/>
            <a:tailEnd type="none" w="lg" len="lg"/>
          </a:ln>
        </p:spPr>
        <p:txBody>
          <a:bodyPr/>
          <a:lstStyle/>
          <a:p>
            <a:endParaRPr lang="es-ES"/>
          </a:p>
        </p:txBody>
      </p:sp>
      <p:sp>
        <p:nvSpPr>
          <p:cNvPr id="42043" name="Line 68"/>
          <p:cNvSpPr>
            <a:spLocks noChangeShapeType="1"/>
          </p:cNvSpPr>
          <p:nvPr/>
        </p:nvSpPr>
        <p:spPr bwMode="auto">
          <a:xfrm flipV="1">
            <a:off x="6378575" y="2743200"/>
            <a:ext cx="0" cy="762000"/>
          </a:xfrm>
          <a:prstGeom prst="line">
            <a:avLst/>
          </a:prstGeom>
          <a:noFill/>
          <a:ln w="9525">
            <a:solidFill>
              <a:schemeClr val="tx1"/>
            </a:solidFill>
            <a:round/>
            <a:headEnd/>
            <a:tailEnd type="none" w="lg" len="lg"/>
          </a:ln>
        </p:spPr>
        <p:txBody>
          <a:bodyPr/>
          <a:lstStyle/>
          <a:p>
            <a:endParaRPr lang="es-ES"/>
          </a:p>
        </p:txBody>
      </p:sp>
      <p:sp>
        <p:nvSpPr>
          <p:cNvPr id="42044" name="Line 69"/>
          <p:cNvSpPr>
            <a:spLocks noChangeShapeType="1"/>
          </p:cNvSpPr>
          <p:nvPr/>
        </p:nvSpPr>
        <p:spPr bwMode="auto">
          <a:xfrm flipV="1">
            <a:off x="6683375" y="2590800"/>
            <a:ext cx="0" cy="685800"/>
          </a:xfrm>
          <a:prstGeom prst="line">
            <a:avLst/>
          </a:prstGeom>
          <a:noFill/>
          <a:ln w="9525">
            <a:solidFill>
              <a:schemeClr val="tx1"/>
            </a:solidFill>
            <a:round/>
            <a:headEnd/>
            <a:tailEnd type="none" w="lg" len="lg"/>
          </a:ln>
        </p:spPr>
        <p:txBody>
          <a:bodyPr/>
          <a:lstStyle/>
          <a:p>
            <a:endParaRPr lang="es-ES"/>
          </a:p>
        </p:txBody>
      </p:sp>
      <p:sp>
        <p:nvSpPr>
          <p:cNvPr id="42045" name="Line 70"/>
          <p:cNvSpPr>
            <a:spLocks noChangeShapeType="1"/>
          </p:cNvSpPr>
          <p:nvPr/>
        </p:nvSpPr>
        <p:spPr bwMode="auto">
          <a:xfrm flipV="1">
            <a:off x="6835775" y="2590800"/>
            <a:ext cx="0" cy="533400"/>
          </a:xfrm>
          <a:prstGeom prst="line">
            <a:avLst/>
          </a:prstGeom>
          <a:noFill/>
          <a:ln w="9525">
            <a:solidFill>
              <a:schemeClr val="tx1"/>
            </a:solidFill>
            <a:round/>
            <a:headEnd/>
            <a:tailEnd type="none" w="lg" len="lg"/>
          </a:ln>
        </p:spPr>
        <p:txBody>
          <a:bodyPr/>
          <a:lstStyle/>
          <a:p>
            <a:endParaRPr lang="es-ES"/>
          </a:p>
        </p:txBody>
      </p:sp>
      <p:sp>
        <p:nvSpPr>
          <p:cNvPr id="42046" name="Line 71"/>
          <p:cNvSpPr>
            <a:spLocks noChangeShapeType="1"/>
          </p:cNvSpPr>
          <p:nvPr/>
        </p:nvSpPr>
        <p:spPr bwMode="auto">
          <a:xfrm flipV="1">
            <a:off x="6988175" y="2514600"/>
            <a:ext cx="0" cy="457200"/>
          </a:xfrm>
          <a:prstGeom prst="line">
            <a:avLst/>
          </a:prstGeom>
          <a:noFill/>
          <a:ln w="9525">
            <a:solidFill>
              <a:schemeClr val="tx1"/>
            </a:solidFill>
            <a:round/>
            <a:headEnd/>
            <a:tailEnd type="none" w="lg" len="lg"/>
          </a:ln>
        </p:spPr>
        <p:txBody>
          <a:bodyPr/>
          <a:lstStyle/>
          <a:p>
            <a:endParaRPr lang="es-ES"/>
          </a:p>
        </p:txBody>
      </p:sp>
      <p:sp>
        <p:nvSpPr>
          <p:cNvPr id="42047" name="Line 72"/>
          <p:cNvSpPr>
            <a:spLocks noChangeShapeType="1"/>
          </p:cNvSpPr>
          <p:nvPr/>
        </p:nvSpPr>
        <p:spPr bwMode="auto">
          <a:xfrm flipV="1">
            <a:off x="7140575" y="2438400"/>
            <a:ext cx="0" cy="381000"/>
          </a:xfrm>
          <a:prstGeom prst="line">
            <a:avLst/>
          </a:prstGeom>
          <a:noFill/>
          <a:ln w="9525">
            <a:solidFill>
              <a:schemeClr val="tx1"/>
            </a:solidFill>
            <a:round/>
            <a:headEnd/>
            <a:tailEnd type="none" w="lg" len="lg"/>
          </a:ln>
        </p:spPr>
        <p:txBody>
          <a:bodyPr/>
          <a:lstStyle/>
          <a:p>
            <a:endParaRPr lang="es-ES"/>
          </a:p>
        </p:txBody>
      </p:sp>
      <p:sp>
        <p:nvSpPr>
          <p:cNvPr id="42048" name="Line 73"/>
          <p:cNvSpPr>
            <a:spLocks noChangeShapeType="1"/>
          </p:cNvSpPr>
          <p:nvPr/>
        </p:nvSpPr>
        <p:spPr bwMode="auto">
          <a:xfrm>
            <a:off x="7292975" y="2438400"/>
            <a:ext cx="0" cy="152400"/>
          </a:xfrm>
          <a:prstGeom prst="line">
            <a:avLst/>
          </a:prstGeom>
          <a:noFill/>
          <a:ln w="9525">
            <a:solidFill>
              <a:schemeClr val="tx1"/>
            </a:solidFill>
            <a:round/>
            <a:headEnd/>
            <a:tailEnd type="none" w="lg" len="lg"/>
          </a:ln>
        </p:spPr>
        <p:txBody>
          <a:bodyPr/>
          <a:lstStyle/>
          <a:p>
            <a:endParaRPr lang="es-ES"/>
          </a:p>
        </p:txBody>
      </p:sp>
      <p:sp>
        <p:nvSpPr>
          <p:cNvPr id="42049" name="Line 74"/>
          <p:cNvSpPr>
            <a:spLocks noChangeShapeType="1"/>
          </p:cNvSpPr>
          <p:nvPr/>
        </p:nvSpPr>
        <p:spPr bwMode="auto">
          <a:xfrm>
            <a:off x="5464175" y="2057400"/>
            <a:ext cx="0" cy="914400"/>
          </a:xfrm>
          <a:prstGeom prst="line">
            <a:avLst/>
          </a:prstGeom>
          <a:noFill/>
          <a:ln w="9525">
            <a:solidFill>
              <a:schemeClr val="tx1"/>
            </a:solidFill>
            <a:round/>
            <a:headEnd/>
            <a:tailEnd type="stealth" w="lg" len="lg"/>
          </a:ln>
        </p:spPr>
        <p:txBody>
          <a:bodyPr/>
          <a:lstStyle/>
          <a:p>
            <a:endParaRPr lang="es-ES"/>
          </a:p>
        </p:txBody>
      </p:sp>
      <p:sp>
        <p:nvSpPr>
          <p:cNvPr id="42050" name="Line 75"/>
          <p:cNvSpPr>
            <a:spLocks noChangeShapeType="1"/>
          </p:cNvSpPr>
          <p:nvPr/>
        </p:nvSpPr>
        <p:spPr bwMode="auto">
          <a:xfrm flipV="1">
            <a:off x="2949575" y="4114800"/>
            <a:ext cx="533400" cy="457200"/>
          </a:xfrm>
          <a:prstGeom prst="line">
            <a:avLst/>
          </a:prstGeom>
          <a:noFill/>
          <a:ln w="9525">
            <a:solidFill>
              <a:schemeClr val="tx1"/>
            </a:solidFill>
            <a:round/>
            <a:headEnd type="triangle" w="med" len="med"/>
            <a:tailEnd type="triangle" w="med" len="med"/>
          </a:ln>
        </p:spPr>
        <p:txBody>
          <a:bodyPr/>
          <a:lstStyle/>
          <a:p>
            <a:endParaRPr lang="es-ES"/>
          </a:p>
        </p:txBody>
      </p:sp>
      <p:sp>
        <p:nvSpPr>
          <p:cNvPr id="42051" name="Line 76"/>
          <p:cNvSpPr>
            <a:spLocks noChangeShapeType="1"/>
          </p:cNvSpPr>
          <p:nvPr/>
        </p:nvSpPr>
        <p:spPr bwMode="auto">
          <a:xfrm flipH="1" flipV="1">
            <a:off x="1577975" y="5257800"/>
            <a:ext cx="381000" cy="381000"/>
          </a:xfrm>
          <a:prstGeom prst="line">
            <a:avLst/>
          </a:prstGeom>
          <a:noFill/>
          <a:ln w="9525">
            <a:solidFill>
              <a:schemeClr val="tx1"/>
            </a:solidFill>
            <a:round/>
            <a:headEnd/>
            <a:tailEnd type="stealth" w="lg" len="lg"/>
          </a:ln>
        </p:spPr>
        <p:txBody>
          <a:bodyPr/>
          <a:lstStyle/>
          <a:p>
            <a:endParaRPr lang="es-ES"/>
          </a:p>
        </p:txBody>
      </p:sp>
      <p:sp>
        <p:nvSpPr>
          <p:cNvPr id="42052" name="Line 78"/>
          <p:cNvSpPr>
            <a:spLocks noChangeShapeType="1"/>
          </p:cNvSpPr>
          <p:nvPr/>
        </p:nvSpPr>
        <p:spPr bwMode="auto">
          <a:xfrm flipH="1" flipV="1">
            <a:off x="4397375" y="4724400"/>
            <a:ext cx="1219200" cy="304800"/>
          </a:xfrm>
          <a:prstGeom prst="line">
            <a:avLst/>
          </a:prstGeom>
          <a:noFill/>
          <a:ln w="9525">
            <a:solidFill>
              <a:schemeClr val="tx1"/>
            </a:solidFill>
            <a:round/>
            <a:headEnd/>
            <a:tailEnd type="stealth" w="lg" len="lg"/>
          </a:ln>
        </p:spPr>
        <p:txBody>
          <a:bodyPr/>
          <a:lstStyle/>
          <a:p>
            <a:endParaRPr lang="es-ES"/>
          </a:p>
        </p:txBody>
      </p:sp>
      <p:sp>
        <p:nvSpPr>
          <p:cNvPr id="42053" name="Line 79"/>
          <p:cNvSpPr>
            <a:spLocks noChangeShapeType="1"/>
          </p:cNvSpPr>
          <p:nvPr/>
        </p:nvSpPr>
        <p:spPr bwMode="auto">
          <a:xfrm flipH="1" flipV="1">
            <a:off x="7292975" y="2667000"/>
            <a:ext cx="381000" cy="762000"/>
          </a:xfrm>
          <a:prstGeom prst="line">
            <a:avLst/>
          </a:prstGeom>
          <a:noFill/>
          <a:ln w="9525">
            <a:solidFill>
              <a:schemeClr val="tx1"/>
            </a:solidFill>
            <a:round/>
            <a:headEnd/>
            <a:tailEnd type="stealth" w="lg" len="lg"/>
          </a:ln>
        </p:spPr>
        <p:txBody>
          <a:bodyPr/>
          <a:lstStyle/>
          <a:p>
            <a:endParaRPr lang="es-ES"/>
          </a:p>
        </p:txBody>
      </p:sp>
      <p:sp>
        <p:nvSpPr>
          <p:cNvPr id="42054" name="Text Box 80"/>
          <p:cNvSpPr txBox="1">
            <a:spLocks noChangeArrowheads="1"/>
          </p:cNvSpPr>
          <p:nvPr/>
        </p:nvSpPr>
        <p:spPr bwMode="auto">
          <a:xfrm>
            <a:off x="5652120" y="4581128"/>
            <a:ext cx="2590800" cy="923925"/>
          </a:xfrm>
          <a:prstGeom prst="rect">
            <a:avLst/>
          </a:prstGeom>
          <a:noFill/>
          <a:ln w="9525">
            <a:noFill/>
            <a:miter lim="800000"/>
            <a:headEnd/>
            <a:tailEnd type="none" w="lg" len="lg"/>
          </a:ln>
        </p:spPr>
        <p:txBody>
          <a:bodyPr>
            <a:spAutoFit/>
          </a:bodyPr>
          <a:lstStyle/>
          <a:p>
            <a:pPr algn="ctr">
              <a:spcBef>
                <a:spcPct val="50000"/>
              </a:spcBef>
            </a:pPr>
            <a:r>
              <a:rPr lang="es-ES" dirty="0">
                <a:latin typeface="Trebuchet MS" pitchFamily="34" charset="0"/>
              </a:rPr>
              <a:t>Expansión con recuros disponibles y función nuevas </a:t>
            </a:r>
          </a:p>
        </p:txBody>
      </p:sp>
      <p:sp>
        <p:nvSpPr>
          <p:cNvPr id="42055" name="Text Box 81"/>
          <p:cNvSpPr txBox="1">
            <a:spLocks noChangeArrowheads="1"/>
          </p:cNvSpPr>
          <p:nvPr/>
        </p:nvSpPr>
        <p:spPr bwMode="auto">
          <a:xfrm>
            <a:off x="7585075" y="3048000"/>
            <a:ext cx="1981200" cy="1069975"/>
          </a:xfrm>
          <a:prstGeom prst="rect">
            <a:avLst/>
          </a:prstGeom>
          <a:noFill/>
          <a:ln w="9525">
            <a:noFill/>
            <a:miter lim="800000"/>
            <a:headEnd/>
            <a:tailEnd type="none" w="lg" len="lg"/>
          </a:ln>
        </p:spPr>
        <p:txBody>
          <a:bodyPr>
            <a:spAutoFit/>
          </a:bodyPr>
          <a:lstStyle/>
          <a:p>
            <a:pPr>
              <a:spcBef>
                <a:spcPct val="50000"/>
              </a:spcBef>
            </a:pPr>
            <a:r>
              <a:rPr lang="es-ES" sz="1600" dirty="0">
                <a:latin typeface="Trebuchet MS" pitchFamily="34" charset="0"/>
              </a:rPr>
              <a:t>Minimización gradual de la demanda insatisfecha</a:t>
            </a:r>
          </a:p>
        </p:txBody>
      </p:sp>
    </p:spTree>
  </p:cSld>
  <p:clrMapOvr>
    <a:masterClrMapping/>
  </p:clrMapOvr>
  <p:transition spd="med">
    <p:whee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n 21" descr="http://www.monografias.com/trabajos/java/Image171.gif"/>
          <p:cNvPicPr>
            <a:picLocks noChangeAspect="1" noChangeArrowheads="1"/>
          </p:cNvPicPr>
          <p:nvPr/>
        </p:nvPicPr>
        <p:blipFill>
          <a:blip r:embed="rId3" cstate="print"/>
          <a:srcRect/>
          <a:stretch>
            <a:fillRect/>
          </a:stretch>
        </p:blipFill>
        <p:spPr bwMode="auto">
          <a:xfrm>
            <a:off x="7380288" y="4437063"/>
            <a:ext cx="1089025" cy="1512887"/>
          </a:xfrm>
          <a:prstGeom prst="rect">
            <a:avLst/>
          </a:prstGeom>
          <a:noFill/>
          <a:ln w="9525">
            <a:noFill/>
            <a:miter lim="800000"/>
            <a:headEnd/>
            <a:tailEnd/>
          </a:ln>
        </p:spPr>
      </p:pic>
      <p:sp>
        <p:nvSpPr>
          <p:cNvPr id="43011" name="Rectangle 2"/>
          <p:cNvSpPr>
            <a:spLocks noGrp="1" noChangeArrowheads="1"/>
          </p:cNvSpPr>
          <p:nvPr>
            <p:ph type="title"/>
          </p:nvPr>
        </p:nvSpPr>
        <p:spPr>
          <a:xfrm>
            <a:off x="179388" y="188913"/>
            <a:ext cx="8785225" cy="503237"/>
          </a:xfrm>
        </p:spPr>
        <p:txBody>
          <a:bodyPr/>
          <a:lstStyle/>
          <a:p>
            <a:pPr algn="ctr"/>
            <a:r>
              <a:rPr lang="es-MX" sz="2400" u="sng" dirty="0" smtClean="0">
                <a:solidFill>
                  <a:schemeClr val="tx1"/>
                </a:solidFill>
                <a:latin typeface="Arial" pitchFamily="34" charset="0"/>
              </a:rPr>
              <a:t>GR</a:t>
            </a:r>
            <a:r>
              <a:rPr lang="es-MX" sz="2400" u="sng" dirty="0" smtClean="0">
                <a:solidFill>
                  <a:schemeClr val="tx1"/>
                </a:solidFill>
                <a:latin typeface="Tahoma" pitchFamily="34" charset="0"/>
              </a:rPr>
              <a:t>Á</a:t>
            </a:r>
            <a:r>
              <a:rPr lang="es-MX" sz="2400" u="sng" dirty="0" smtClean="0">
                <a:solidFill>
                  <a:schemeClr val="tx1"/>
                </a:solidFill>
                <a:latin typeface="Arial" pitchFamily="34" charset="0"/>
              </a:rPr>
              <a:t>FICO EJEMPLO DE CAPACIDAD </a:t>
            </a:r>
            <a:r>
              <a:rPr lang="es-MX" sz="2400" u="sng" dirty="0" smtClean="0">
                <a:solidFill>
                  <a:schemeClr val="tx1"/>
                </a:solidFill>
                <a:latin typeface="Tahoma" pitchFamily="34" charset="0"/>
              </a:rPr>
              <a:t>Ú</a:t>
            </a:r>
            <a:r>
              <a:rPr lang="es-MX" sz="2400" u="sng" dirty="0" smtClean="0">
                <a:solidFill>
                  <a:schemeClr val="tx1"/>
                </a:solidFill>
                <a:latin typeface="Arial" pitchFamily="34" charset="0"/>
              </a:rPr>
              <a:t>NICA Y EXPANSI</a:t>
            </a:r>
            <a:r>
              <a:rPr lang="es-MX" sz="2400" u="sng" dirty="0" smtClean="0">
                <a:solidFill>
                  <a:schemeClr val="tx1"/>
                </a:solidFill>
                <a:latin typeface="Tahoma" pitchFamily="34" charset="0"/>
              </a:rPr>
              <a:t>Ó</a:t>
            </a:r>
            <a:r>
              <a:rPr lang="es-MX" sz="2400" u="sng" dirty="0" smtClean="0">
                <a:solidFill>
                  <a:schemeClr val="tx1"/>
                </a:solidFill>
                <a:latin typeface="Arial" pitchFamily="34" charset="0"/>
              </a:rPr>
              <a:t>N</a:t>
            </a:r>
            <a:endParaRPr lang="es-ES" sz="2400" u="sng" dirty="0" smtClean="0">
              <a:solidFill>
                <a:schemeClr val="tx1"/>
              </a:solidFill>
              <a:latin typeface="Arial" pitchFamily="34" charset="0"/>
            </a:endParaRPr>
          </a:p>
        </p:txBody>
      </p:sp>
      <p:sp>
        <p:nvSpPr>
          <p:cNvPr id="43012" name="Rectangle 4"/>
          <p:cNvSpPr>
            <a:spLocks noGrp="1" noChangeArrowheads="1"/>
          </p:cNvSpPr>
          <p:nvPr>
            <p:ph type="body" idx="1"/>
          </p:nvPr>
        </p:nvSpPr>
        <p:spPr>
          <a:xfrm>
            <a:off x="511175" y="1905000"/>
            <a:ext cx="7772400" cy="4114800"/>
          </a:xfrm>
        </p:spPr>
        <p:txBody>
          <a:bodyPr/>
          <a:lstStyle/>
          <a:p>
            <a:pPr>
              <a:buFont typeface="Monotype Sorts"/>
              <a:buNone/>
            </a:pPr>
            <a:r>
              <a:rPr lang="es-MX" sz="1800" dirty="0" smtClean="0">
                <a:latin typeface="Arial" pitchFamily="34" charset="0"/>
              </a:rPr>
              <a:t>               </a:t>
            </a:r>
            <a:endParaRPr lang="es-ES" sz="1800" dirty="0" smtClean="0">
              <a:latin typeface="Arial" pitchFamily="34" charset="0"/>
            </a:endParaRPr>
          </a:p>
        </p:txBody>
      </p:sp>
      <p:sp>
        <p:nvSpPr>
          <p:cNvPr id="43013" name="Line 5"/>
          <p:cNvSpPr>
            <a:spLocks noChangeShapeType="1"/>
          </p:cNvSpPr>
          <p:nvPr/>
        </p:nvSpPr>
        <p:spPr bwMode="auto">
          <a:xfrm>
            <a:off x="1273175" y="6019800"/>
            <a:ext cx="7315200" cy="0"/>
          </a:xfrm>
          <a:prstGeom prst="line">
            <a:avLst/>
          </a:prstGeom>
          <a:noFill/>
          <a:ln w="38100">
            <a:solidFill>
              <a:schemeClr val="tx1"/>
            </a:solidFill>
            <a:round/>
            <a:headEnd/>
            <a:tailEnd type="stealth" w="lg" len="lg"/>
          </a:ln>
        </p:spPr>
        <p:txBody>
          <a:bodyPr/>
          <a:lstStyle/>
          <a:p>
            <a:endParaRPr lang="es-ES"/>
          </a:p>
        </p:txBody>
      </p:sp>
      <p:sp>
        <p:nvSpPr>
          <p:cNvPr id="43014" name="Line 6"/>
          <p:cNvSpPr>
            <a:spLocks noChangeShapeType="1"/>
          </p:cNvSpPr>
          <p:nvPr/>
        </p:nvSpPr>
        <p:spPr bwMode="auto">
          <a:xfrm flipV="1">
            <a:off x="1501775" y="2132013"/>
            <a:ext cx="0" cy="4192587"/>
          </a:xfrm>
          <a:prstGeom prst="line">
            <a:avLst/>
          </a:prstGeom>
          <a:noFill/>
          <a:ln w="34925">
            <a:solidFill>
              <a:schemeClr val="tx1"/>
            </a:solidFill>
            <a:round/>
            <a:headEnd/>
            <a:tailEnd type="stealth" w="lg" len="lg"/>
          </a:ln>
        </p:spPr>
        <p:txBody>
          <a:bodyPr/>
          <a:lstStyle/>
          <a:p>
            <a:endParaRPr lang="es-ES"/>
          </a:p>
        </p:txBody>
      </p:sp>
      <p:sp>
        <p:nvSpPr>
          <p:cNvPr id="43015" name="Text Box 8"/>
          <p:cNvSpPr txBox="1">
            <a:spLocks noChangeArrowheads="1"/>
          </p:cNvSpPr>
          <p:nvPr/>
        </p:nvSpPr>
        <p:spPr bwMode="auto">
          <a:xfrm>
            <a:off x="3995738" y="1828800"/>
            <a:ext cx="2160587" cy="369332"/>
          </a:xfrm>
          <a:prstGeom prst="rect">
            <a:avLst/>
          </a:prstGeom>
          <a:noFill/>
          <a:ln w="9525">
            <a:noFill/>
            <a:miter lim="800000"/>
            <a:headEnd/>
            <a:tailEnd type="none" w="lg" len="lg"/>
          </a:ln>
        </p:spPr>
        <p:txBody>
          <a:bodyPr>
            <a:spAutoFit/>
          </a:bodyPr>
          <a:lstStyle/>
          <a:p>
            <a:pPr algn="ctr">
              <a:spcBef>
                <a:spcPct val="50000"/>
              </a:spcBef>
            </a:pPr>
            <a:r>
              <a:rPr lang="es-ES" dirty="0">
                <a:latin typeface="Trebuchet MS" pitchFamily="34" charset="0"/>
              </a:rPr>
              <a:t>Instalacion </a:t>
            </a:r>
            <a:r>
              <a:rPr lang="es-ES" dirty="0" smtClean="0">
                <a:latin typeface="Trebuchet MS" pitchFamily="34" charset="0"/>
              </a:rPr>
              <a:t> de red</a:t>
            </a:r>
            <a:endParaRPr lang="es-ES" dirty="0">
              <a:latin typeface="Trebuchet MS" pitchFamily="34" charset="0"/>
            </a:endParaRPr>
          </a:p>
        </p:txBody>
      </p:sp>
      <p:sp>
        <p:nvSpPr>
          <p:cNvPr id="43016" name="Text Box 9"/>
          <p:cNvSpPr txBox="1">
            <a:spLocks noChangeArrowheads="1"/>
          </p:cNvSpPr>
          <p:nvPr/>
        </p:nvSpPr>
        <p:spPr bwMode="auto">
          <a:xfrm>
            <a:off x="2195513" y="4652963"/>
            <a:ext cx="2079625" cy="923330"/>
          </a:xfrm>
          <a:prstGeom prst="rect">
            <a:avLst/>
          </a:prstGeom>
          <a:noFill/>
          <a:ln w="9525">
            <a:noFill/>
            <a:miter lim="800000"/>
            <a:headEnd/>
            <a:tailEnd type="none" w="lg" len="lg"/>
          </a:ln>
        </p:spPr>
        <p:txBody>
          <a:bodyPr>
            <a:spAutoFit/>
          </a:bodyPr>
          <a:lstStyle/>
          <a:p>
            <a:pPr algn="ctr">
              <a:spcBef>
                <a:spcPct val="50000"/>
              </a:spcBef>
            </a:pPr>
            <a:r>
              <a:rPr lang="es-ES" dirty="0">
                <a:latin typeface="Trebuchet MS" pitchFamily="34" charset="0"/>
              </a:rPr>
              <a:t>Capacidad instalada </a:t>
            </a:r>
            <a:r>
              <a:rPr lang="es-ES" dirty="0" smtClean="0">
                <a:latin typeface="Trebuchet MS" pitchFamily="34" charset="0"/>
              </a:rPr>
              <a:t> de la Topologia en Red </a:t>
            </a:r>
            <a:endParaRPr lang="es-ES" dirty="0">
              <a:latin typeface="Trebuchet MS" pitchFamily="34" charset="0"/>
            </a:endParaRPr>
          </a:p>
        </p:txBody>
      </p:sp>
      <p:sp>
        <p:nvSpPr>
          <p:cNvPr id="43017" name="Text Box 10"/>
          <p:cNvSpPr txBox="1">
            <a:spLocks noChangeArrowheads="1"/>
          </p:cNvSpPr>
          <p:nvPr/>
        </p:nvSpPr>
        <p:spPr bwMode="auto">
          <a:xfrm>
            <a:off x="250825" y="2590800"/>
            <a:ext cx="1250950" cy="1249573"/>
          </a:xfrm>
          <a:prstGeom prst="rect">
            <a:avLst/>
          </a:prstGeom>
          <a:noFill/>
          <a:ln w="9525">
            <a:noFill/>
            <a:miter lim="800000"/>
            <a:headEnd/>
            <a:tailEnd type="none" w="lg" len="lg"/>
          </a:ln>
        </p:spPr>
        <p:txBody>
          <a:bodyPr>
            <a:spAutoFit/>
          </a:bodyPr>
          <a:lstStyle/>
          <a:p>
            <a:pPr algn="ctr">
              <a:spcBef>
                <a:spcPct val="20000"/>
              </a:spcBef>
            </a:pPr>
            <a:r>
              <a:rPr lang="es-MX" sz="1600" dirty="0">
                <a:latin typeface="Trebuchet MS" pitchFamily="34" charset="0"/>
              </a:rPr>
              <a:t>Número</a:t>
            </a:r>
          </a:p>
          <a:p>
            <a:pPr algn="ctr">
              <a:spcBef>
                <a:spcPct val="20000"/>
              </a:spcBef>
            </a:pPr>
            <a:r>
              <a:rPr lang="es-MX" sz="1600" dirty="0">
                <a:latin typeface="Trebuchet MS" pitchFamily="34" charset="0"/>
              </a:rPr>
              <a:t>De </a:t>
            </a:r>
            <a:r>
              <a:rPr lang="es-MX" sz="1600" dirty="0" smtClean="0">
                <a:latin typeface="Trebuchet MS" pitchFamily="34" charset="0"/>
              </a:rPr>
              <a:t>Maquinas</a:t>
            </a:r>
            <a:endParaRPr lang="es-MX" sz="1600" dirty="0">
              <a:latin typeface="Trebuchet MS" pitchFamily="34" charset="0"/>
            </a:endParaRPr>
          </a:p>
          <a:p>
            <a:pPr>
              <a:spcBef>
                <a:spcPct val="50000"/>
              </a:spcBef>
            </a:pPr>
            <a:endParaRPr lang="es-ES" sz="1600" dirty="0">
              <a:latin typeface="Trebuchet MS" pitchFamily="34" charset="0"/>
            </a:endParaRPr>
          </a:p>
        </p:txBody>
      </p:sp>
      <p:sp>
        <p:nvSpPr>
          <p:cNvPr id="43018" name="Line 11"/>
          <p:cNvSpPr>
            <a:spLocks noChangeShapeType="1"/>
          </p:cNvSpPr>
          <p:nvPr/>
        </p:nvSpPr>
        <p:spPr bwMode="auto">
          <a:xfrm>
            <a:off x="1730375" y="5943600"/>
            <a:ext cx="0" cy="228600"/>
          </a:xfrm>
          <a:prstGeom prst="line">
            <a:avLst/>
          </a:prstGeom>
          <a:noFill/>
          <a:ln w="9525">
            <a:solidFill>
              <a:schemeClr val="tx1"/>
            </a:solidFill>
            <a:round/>
            <a:headEnd/>
            <a:tailEnd/>
          </a:ln>
        </p:spPr>
        <p:txBody>
          <a:bodyPr/>
          <a:lstStyle/>
          <a:p>
            <a:endParaRPr lang="es-ES"/>
          </a:p>
        </p:txBody>
      </p:sp>
      <p:sp>
        <p:nvSpPr>
          <p:cNvPr id="43019" name="Line 12"/>
          <p:cNvSpPr>
            <a:spLocks noChangeShapeType="1"/>
          </p:cNvSpPr>
          <p:nvPr/>
        </p:nvSpPr>
        <p:spPr bwMode="auto">
          <a:xfrm>
            <a:off x="5464175" y="5943600"/>
            <a:ext cx="0" cy="228600"/>
          </a:xfrm>
          <a:prstGeom prst="line">
            <a:avLst/>
          </a:prstGeom>
          <a:noFill/>
          <a:ln w="9525">
            <a:solidFill>
              <a:schemeClr val="tx1"/>
            </a:solidFill>
            <a:round/>
            <a:headEnd/>
            <a:tailEnd/>
          </a:ln>
        </p:spPr>
        <p:txBody>
          <a:bodyPr/>
          <a:lstStyle/>
          <a:p>
            <a:endParaRPr lang="es-ES"/>
          </a:p>
        </p:txBody>
      </p:sp>
      <p:sp>
        <p:nvSpPr>
          <p:cNvPr id="43020" name="Line 13"/>
          <p:cNvSpPr>
            <a:spLocks noChangeShapeType="1"/>
          </p:cNvSpPr>
          <p:nvPr/>
        </p:nvSpPr>
        <p:spPr bwMode="auto">
          <a:xfrm>
            <a:off x="3635375" y="5943600"/>
            <a:ext cx="0" cy="228600"/>
          </a:xfrm>
          <a:prstGeom prst="line">
            <a:avLst/>
          </a:prstGeom>
          <a:noFill/>
          <a:ln w="9525">
            <a:solidFill>
              <a:schemeClr val="tx1"/>
            </a:solidFill>
            <a:round/>
            <a:headEnd/>
            <a:tailEnd/>
          </a:ln>
        </p:spPr>
        <p:txBody>
          <a:bodyPr/>
          <a:lstStyle/>
          <a:p>
            <a:endParaRPr lang="es-ES"/>
          </a:p>
        </p:txBody>
      </p:sp>
      <p:sp>
        <p:nvSpPr>
          <p:cNvPr id="43021" name="Line 14"/>
          <p:cNvSpPr>
            <a:spLocks noChangeShapeType="1"/>
          </p:cNvSpPr>
          <p:nvPr/>
        </p:nvSpPr>
        <p:spPr bwMode="auto">
          <a:xfrm>
            <a:off x="4168775" y="5943600"/>
            <a:ext cx="0" cy="228600"/>
          </a:xfrm>
          <a:prstGeom prst="line">
            <a:avLst/>
          </a:prstGeom>
          <a:noFill/>
          <a:ln w="9525">
            <a:solidFill>
              <a:schemeClr val="tx1"/>
            </a:solidFill>
            <a:round/>
            <a:headEnd/>
            <a:tailEnd/>
          </a:ln>
        </p:spPr>
        <p:txBody>
          <a:bodyPr/>
          <a:lstStyle/>
          <a:p>
            <a:endParaRPr lang="es-ES"/>
          </a:p>
        </p:txBody>
      </p:sp>
      <p:sp>
        <p:nvSpPr>
          <p:cNvPr id="43022" name="Line 15"/>
          <p:cNvSpPr>
            <a:spLocks noChangeShapeType="1"/>
          </p:cNvSpPr>
          <p:nvPr/>
        </p:nvSpPr>
        <p:spPr bwMode="auto">
          <a:xfrm>
            <a:off x="3025775" y="5943600"/>
            <a:ext cx="0" cy="228600"/>
          </a:xfrm>
          <a:prstGeom prst="line">
            <a:avLst/>
          </a:prstGeom>
          <a:noFill/>
          <a:ln w="9525">
            <a:solidFill>
              <a:schemeClr val="tx1"/>
            </a:solidFill>
            <a:round/>
            <a:headEnd/>
            <a:tailEnd/>
          </a:ln>
        </p:spPr>
        <p:txBody>
          <a:bodyPr/>
          <a:lstStyle/>
          <a:p>
            <a:endParaRPr lang="es-ES"/>
          </a:p>
        </p:txBody>
      </p:sp>
      <p:sp>
        <p:nvSpPr>
          <p:cNvPr id="43023" name="Line 16"/>
          <p:cNvSpPr>
            <a:spLocks noChangeShapeType="1"/>
          </p:cNvSpPr>
          <p:nvPr/>
        </p:nvSpPr>
        <p:spPr bwMode="auto">
          <a:xfrm>
            <a:off x="6149975" y="5943600"/>
            <a:ext cx="0" cy="228600"/>
          </a:xfrm>
          <a:prstGeom prst="line">
            <a:avLst/>
          </a:prstGeom>
          <a:noFill/>
          <a:ln w="9525">
            <a:solidFill>
              <a:schemeClr val="tx1"/>
            </a:solidFill>
            <a:round/>
            <a:headEnd/>
            <a:tailEnd/>
          </a:ln>
        </p:spPr>
        <p:txBody>
          <a:bodyPr/>
          <a:lstStyle/>
          <a:p>
            <a:endParaRPr lang="es-ES"/>
          </a:p>
        </p:txBody>
      </p:sp>
      <p:sp>
        <p:nvSpPr>
          <p:cNvPr id="43024" name="Line 17"/>
          <p:cNvSpPr>
            <a:spLocks noChangeShapeType="1"/>
          </p:cNvSpPr>
          <p:nvPr/>
        </p:nvSpPr>
        <p:spPr bwMode="auto">
          <a:xfrm>
            <a:off x="4854575" y="5943600"/>
            <a:ext cx="0" cy="228600"/>
          </a:xfrm>
          <a:prstGeom prst="line">
            <a:avLst/>
          </a:prstGeom>
          <a:noFill/>
          <a:ln w="9525">
            <a:solidFill>
              <a:schemeClr val="tx1"/>
            </a:solidFill>
            <a:round/>
            <a:headEnd/>
            <a:tailEnd/>
          </a:ln>
        </p:spPr>
        <p:txBody>
          <a:bodyPr/>
          <a:lstStyle/>
          <a:p>
            <a:endParaRPr lang="es-ES"/>
          </a:p>
        </p:txBody>
      </p:sp>
      <p:sp>
        <p:nvSpPr>
          <p:cNvPr id="43025" name="Line 18"/>
          <p:cNvSpPr>
            <a:spLocks noChangeShapeType="1"/>
          </p:cNvSpPr>
          <p:nvPr/>
        </p:nvSpPr>
        <p:spPr bwMode="auto">
          <a:xfrm>
            <a:off x="6835775" y="5943600"/>
            <a:ext cx="0" cy="228600"/>
          </a:xfrm>
          <a:prstGeom prst="line">
            <a:avLst/>
          </a:prstGeom>
          <a:noFill/>
          <a:ln w="9525">
            <a:solidFill>
              <a:schemeClr val="tx1"/>
            </a:solidFill>
            <a:round/>
            <a:headEnd/>
            <a:tailEnd/>
          </a:ln>
        </p:spPr>
        <p:txBody>
          <a:bodyPr/>
          <a:lstStyle/>
          <a:p>
            <a:endParaRPr lang="es-ES"/>
          </a:p>
        </p:txBody>
      </p:sp>
      <p:sp>
        <p:nvSpPr>
          <p:cNvPr id="43026" name="Line 19"/>
          <p:cNvSpPr>
            <a:spLocks noChangeShapeType="1"/>
          </p:cNvSpPr>
          <p:nvPr/>
        </p:nvSpPr>
        <p:spPr bwMode="auto">
          <a:xfrm>
            <a:off x="7369175" y="5943600"/>
            <a:ext cx="0" cy="228600"/>
          </a:xfrm>
          <a:prstGeom prst="line">
            <a:avLst/>
          </a:prstGeom>
          <a:noFill/>
          <a:ln w="9525">
            <a:solidFill>
              <a:schemeClr val="tx1"/>
            </a:solidFill>
            <a:round/>
            <a:headEnd/>
            <a:tailEnd/>
          </a:ln>
        </p:spPr>
        <p:txBody>
          <a:bodyPr/>
          <a:lstStyle/>
          <a:p>
            <a:endParaRPr lang="es-ES"/>
          </a:p>
        </p:txBody>
      </p:sp>
      <p:sp>
        <p:nvSpPr>
          <p:cNvPr id="43027" name="Line 20"/>
          <p:cNvSpPr>
            <a:spLocks noChangeShapeType="1"/>
          </p:cNvSpPr>
          <p:nvPr/>
        </p:nvSpPr>
        <p:spPr bwMode="auto">
          <a:xfrm>
            <a:off x="2416175" y="5943600"/>
            <a:ext cx="0" cy="228600"/>
          </a:xfrm>
          <a:prstGeom prst="line">
            <a:avLst/>
          </a:prstGeom>
          <a:noFill/>
          <a:ln w="9525">
            <a:solidFill>
              <a:schemeClr val="tx1"/>
            </a:solidFill>
            <a:round/>
            <a:headEnd/>
            <a:tailEnd/>
          </a:ln>
        </p:spPr>
        <p:txBody>
          <a:bodyPr/>
          <a:lstStyle/>
          <a:p>
            <a:endParaRPr lang="es-ES"/>
          </a:p>
        </p:txBody>
      </p:sp>
      <p:sp>
        <p:nvSpPr>
          <p:cNvPr id="43028" name="Text Box 21"/>
          <p:cNvSpPr txBox="1">
            <a:spLocks noChangeArrowheads="1"/>
          </p:cNvSpPr>
          <p:nvPr/>
        </p:nvSpPr>
        <p:spPr bwMode="auto">
          <a:xfrm>
            <a:off x="7740650" y="6165850"/>
            <a:ext cx="1223838" cy="369332"/>
          </a:xfrm>
          <a:prstGeom prst="rect">
            <a:avLst/>
          </a:prstGeom>
          <a:noFill/>
          <a:ln w="9525">
            <a:noFill/>
            <a:miter lim="800000"/>
            <a:headEnd/>
            <a:tailEnd type="none" w="lg" len="lg"/>
          </a:ln>
        </p:spPr>
        <p:txBody>
          <a:bodyPr wrap="square">
            <a:spAutoFit/>
          </a:bodyPr>
          <a:lstStyle/>
          <a:p>
            <a:pPr>
              <a:spcBef>
                <a:spcPct val="50000"/>
              </a:spcBef>
            </a:pPr>
            <a:r>
              <a:rPr lang="es-ES" dirty="0" smtClean="0">
                <a:solidFill>
                  <a:srgbClr val="0000FF"/>
                </a:solidFill>
                <a:latin typeface="Trebuchet MS" pitchFamily="34" charset="0"/>
              </a:rPr>
              <a:t>@</a:t>
            </a:r>
            <a:r>
              <a:rPr lang="es-ES" dirty="0" smtClean="0">
                <a:latin typeface="Trebuchet MS" pitchFamily="34" charset="0"/>
              </a:rPr>
              <a:t> </a:t>
            </a:r>
            <a:r>
              <a:rPr lang="es-ES" dirty="0" smtClean="0">
                <a:solidFill>
                  <a:srgbClr val="FF3300"/>
                </a:solidFill>
                <a:latin typeface="Trebuchet MS" pitchFamily="34" charset="0"/>
              </a:rPr>
              <a:t>+</a:t>
            </a:r>
            <a:r>
              <a:rPr lang="es-ES" dirty="0" smtClean="0">
                <a:latin typeface="Trebuchet MS" pitchFamily="34" charset="0"/>
              </a:rPr>
              <a:t> </a:t>
            </a:r>
            <a:r>
              <a:rPr lang="es-ES" dirty="0" smtClean="0">
                <a:solidFill>
                  <a:schemeClr val="bg1"/>
                </a:solidFill>
                <a:latin typeface="Trebuchet MS" pitchFamily="34" charset="0"/>
              </a:rPr>
              <a:t>http</a:t>
            </a:r>
            <a:endParaRPr lang="es-ES" dirty="0">
              <a:solidFill>
                <a:schemeClr val="bg1"/>
              </a:solidFill>
              <a:latin typeface="Trebuchet MS" pitchFamily="34" charset="0"/>
            </a:endParaRPr>
          </a:p>
        </p:txBody>
      </p:sp>
      <p:sp>
        <p:nvSpPr>
          <p:cNvPr id="43029" name="Text Box 22"/>
          <p:cNvSpPr txBox="1">
            <a:spLocks noChangeArrowheads="1"/>
          </p:cNvSpPr>
          <p:nvPr/>
        </p:nvSpPr>
        <p:spPr bwMode="auto">
          <a:xfrm>
            <a:off x="1600200" y="6096000"/>
            <a:ext cx="6629400" cy="1004888"/>
          </a:xfrm>
          <a:prstGeom prst="rect">
            <a:avLst/>
          </a:prstGeom>
          <a:noFill/>
          <a:ln w="9525">
            <a:noFill/>
            <a:miter lim="800000"/>
            <a:headEnd/>
            <a:tailEnd type="none" w="lg" len="lg"/>
          </a:ln>
        </p:spPr>
        <p:txBody>
          <a:bodyPr>
            <a:spAutoFit/>
          </a:bodyPr>
          <a:lstStyle/>
          <a:p>
            <a:pPr>
              <a:spcBef>
                <a:spcPct val="20000"/>
              </a:spcBef>
            </a:pPr>
            <a:r>
              <a:rPr lang="es-MX" sz="2400" dirty="0">
                <a:latin typeface="Times New Roman" pitchFamily="18" charset="0"/>
              </a:rPr>
              <a:t>1       2      3      4     5       6      7       8       9    10</a:t>
            </a:r>
            <a:endParaRPr lang="es-ES" sz="2400" dirty="0">
              <a:latin typeface="Times New Roman" pitchFamily="18" charset="0"/>
            </a:endParaRPr>
          </a:p>
          <a:p>
            <a:pPr>
              <a:spcBef>
                <a:spcPct val="50000"/>
              </a:spcBef>
            </a:pPr>
            <a:endParaRPr lang="es-ES" sz="2400" dirty="0">
              <a:latin typeface="Times New Roman" pitchFamily="18" charset="0"/>
            </a:endParaRPr>
          </a:p>
        </p:txBody>
      </p:sp>
      <p:sp>
        <p:nvSpPr>
          <p:cNvPr id="43030" name="Line 67"/>
          <p:cNvSpPr>
            <a:spLocks noChangeShapeType="1"/>
          </p:cNvSpPr>
          <p:nvPr/>
        </p:nvSpPr>
        <p:spPr bwMode="auto">
          <a:xfrm flipV="1">
            <a:off x="2987675" y="3906838"/>
            <a:ext cx="288925" cy="746125"/>
          </a:xfrm>
          <a:prstGeom prst="line">
            <a:avLst/>
          </a:prstGeom>
          <a:noFill/>
          <a:ln w="9525">
            <a:solidFill>
              <a:schemeClr val="tx1"/>
            </a:solidFill>
            <a:round/>
            <a:headEnd/>
            <a:tailEnd type="stealth" w="lg" len="lg"/>
          </a:ln>
        </p:spPr>
        <p:txBody>
          <a:bodyPr/>
          <a:lstStyle/>
          <a:p>
            <a:endParaRPr lang="es-ES"/>
          </a:p>
        </p:txBody>
      </p:sp>
      <p:sp>
        <p:nvSpPr>
          <p:cNvPr id="43031" name="Text Box 70"/>
          <p:cNvSpPr txBox="1">
            <a:spLocks noChangeArrowheads="1"/>
          </p:cNvSpPr>
          <p:nvPr/>
        </p:nvSpPr>
        <p:spPr bwMode="auto">
          <a:xfrm>
            <a:off x="5076056" y="3501008"/>
            <a:ext cx="2127250" cy="563231"/>
          </a:xfrm>
          <a:prstGeom prst="rect">
            <a:avLst/>
          </a:prstGeom>
          <a:noFill/>
          <a:ln w="9525">
            <a:noFill/>
            <a:miter lim="800000"/>
            <a:headEnd/>
            <a:tailEnd type="none" w="lg" len="lg"/>
          </a:ln>
        </p:spPr>
        <p:txBody>
          <a:bodyPr>
            <a:spAutoFit/>
          </a:bodyPr>
          <a:lstStyle/>
          <a:p>
            <a:pPr>
              <a:lnSpc>
                <a:spcPct val="60000"/>
              </a:lnSpc>
              <a:spcBef>
                <a:spcPct val="50000"/>
              </a:spcBef>
            </a:pPr>
            <a:r>
              <a:rPr lang="es-ES" dirty="0">
                <a:latin typeface="Trebuchet MS" pitchFamily="34" charset="0"/>
              </a:rPr>
              <a:t>Fase de Proyecto</a:t>
            </a:r>
          </a:p>
          <a:p>
            <a:pPr algn="ctr">
              <a:lnSpc>
                <a:spcPct val="60000"/>
              </a:lnSpc>
              <a:spcBef>
                <a:spcPct val="50000"/>
              </a:spcBef>
            </a:pPr>
            <a:r>
              <a:rPr lang="es-ES" dirty="0">
                <a:latin typeface="Trebuchet MS" pitchFamily="34" charset="0"/>
              </a:rPr>
              <a:t>Mercado </a:t>
            </a:r>
            <a:r>
              <a:rPr lang="es-ES" dirty="0" smtClean="0">
                <a:latin typeface="Trebuchet MS" pitchFamily="34" charset="0"/>
              </a:rPr>
              <a:t>de Red</a:t>
            </a:r>
            <a:endParaRPr lang="es-ES" dirty="0">
              <a:latin typeface="Trebuchet MS" pitchFamily="34" charset="0"/>
            </a:endParaRPr>
          </a:p>
        </p:txBody>
      </p:sp>
      <p:sp>
        <p:nvSpPr>
          <p:cNvPr id="43032" name="AutoShape 71" descr="Diagonal hacia arriba clara"/>
          <p:cNvSpPr>
            <a:spLocks noChangeArrowheads="1"/>
          </p:cNvSpPr>
          <p:nvPr/>
        </p:nvSpPr>
        <p:spPr bwMode="auto">
          <a:xfrm flipV="1">
            <a:off x="1524000" y="3983038"/>
            <a:ext cx="1371600" cy="762000"/>
          </a:xfrm>
          <a:prstGeom prst="rtTriangle">
            <a:avLst/>
          </a:prstGeom>
          <a:solidFill>
            <a:srgbClr val="0000FF"/>
          </a:solidFill>
          <a:ln w="9525">
            <a:solidFill>
              <a:schemeClr val="tx1"/>
            </a:solidFill>
            <a:miter lim="800000"/>
            <a:headEnd/>
            <a:tailEnd type="none" w="lg" len="lg"/>
          </a:ln>
        </p:spPr>
        <p:txBody>
          <a:bodyPr wrap="none" anchor="ctr"/>
          <a:lstStyle/>
          <a:p>
            <a:endParaRPr lang="es-ES">
              <a:latin typeface="Trebuchet MS" pitchFamily="34" charset="0"/>
            </a:endParaRPr>
          </a:p>
        </p:txBody>
      </p:sp>
      <p:sp>
        <p:nvSpPr>
          <p:cNvPr id="43033" name="AutoShape 72" descr="Diagonal hacia abajo ancha"/>
          <p:cNvSpPr>
            <a:spLocks noChangeArrowheads="1"/>
          </p:cNvSpPr>
          <p:nvPr/>
        </p:nvSpPr>
        <p:spPr bwMode="auto">
          <a:xfrm flipH="1">
            <a:off x="6324600" y="2071688"/>
            <a:ext cx="1295400" cy="457200"/>
          </a:xfrm>
          <a:prstGeom prst="rtTriangle">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a:gradFill>
          <a:ln w="9525">
            <a:solidFill>
              <a:schemeClr val="tx1"/>
            </a:solidFill>
            <a:miter lim="800000"/>
            <a:headEnd/>
            <a:tailEnd type="none" w="lg" len="lg"/>
          </a:ln>
        </p:spPr>
        <p:txBody>
          <a:bodyPr wrap="none" anchor="ctr"/>
          <a:lstStyle/>
          <a:p>
            <a:endParaRPr lang="es-ES">
              <a:latin typeface="Trebuchet MS" pitchFamily="34" charset="0"/>
            </a:endParaRPr>
          </a:p>
        </p:txBody>
      </p:sp>
      <p:sp>
        <p:nvSpPr>
          <p:cNvPr id="43034" name="AutoShape 73" descr="Diagonal hacia abajo oscura"/>
          <p:cNvSpPr>
            <a:spLocks noChangeArrowheads="1"/>
          </p:cNvSpPr>
          <p:nvPr/>
        </p:nvSpPr>
        <p:spPr bwMode="auto">
          <a:xfrm flipV="1">
            <a:off x="4419600" y="2535238"/>
            <a:ext cx="1981200" cy="738187"/>
          </a:xfrm>
          <a:prstGeom prst="rtTriangle">
            <a:avLst/>
          </a:prstGeom>
          <a:solidFill>
            <a:srgbClr val="FF00FF"/>
          </a:solidFill>
          <a:ln w="9525">
            <a:solidFill>
              <a:schemeClr val="tx1"/>
            </a:solidFill>
            <a:miter lim="800000"/>
            <a:headEnd/>
            <a:tailEnd type="none" w="lg" len="lg"/>
          </a:ln>
        </p:spPr>
        <p:txBody>
          <a:bodyPr wrap="none" anchor="ctr"/>
          <a:lstStyle/>
          <a:p>
            <a:endParaRPr lang="es-ES">
              <a:latin typeface="Trebuchet MS" pitchFamily="34" charset="0"/>
            </a:endParaRPr>
          </a:p>
        </p:txBody>
      </p:sp>
      <p:sp>
        <p:nvSpPr>
          <p:cNvPr id="43035" name="AutoShape 74" descr="Diagonal hacia arriba oscura"/>
          <p:cNvSpPr>
            <a:spLocks noChangeArrowheads="1"/>
          </p:cNvSpPr>
          <p:nvPr/>
        </p:nvSpPr>
        <p:spPr bwMode="auto">
          <a:xfrm flipH="1">
            <a:off x="2878138" y="3297238"/>
            <a:ext cx="1524000" cy="685800"/>
          </a:xfrm>
          <a:prstGeom prst="rtTriangle">
            <a:avLst/>
          </a:prstGeom>
          <a:solidFill>
            <a:srgbClr val="009900"/>
          </a:solidFill>
          <a:ln w="9525">
            <a:solidFill>
              <a:srgbClr val="009900"/>
            </a:solidFill>
            <a:miter lim="800000"/>
            <a:headEnd/>
            <a:tailEnd type="none" w="lg" len="lg"/>
          </a:ln>
        </p:spPr>
        <p:txBody>
          <a:bodyPr wrap="none" anchor="ctr"/>
          <a:lstStyle/>
          <a:p>
            <a:endParaRPr lang="es-ES">
              <a:latin typeface="Trebuchet MS" pitchFamily="34" charset="0"/>
            </a:endParaRPr>
          </a:p>
        </p:txBody>
      </p:sp>
      <p:sp>
        <p:nvSpPr>
          <p:cNvPr id="43036" name="Line 75"/>
          <p:cNvSpPr>
            <a:spLocks noChangeShapeType="1"/>
          </p:cNvSpPr>
          <p:nvPr/>
        </p:nvSpPr>
        <p:spPr bwMode="auto">
          <a:xfrm>
            <a:off x="4876800" y="2916238"/>
            <a:ext cx="919336" cy="512762"/>
          </a:xfrm>
          <a:prstGeom prst="line">
            <a:avLst/>
          </a:prstGeom>
          <a:noFill/>
          <a:ln w="9525">
            <a:solidFill>
              <a:schemeClr val="tx1"/>
            </a:solidFill>
            <a:round/>
            <a:headEnd/>
            <a:tailEnd type="stealth" w="lg" len="lg"/>
          </a:ln>
        </p:spPr>
        <p:txBody>
          <a:bodyPr/>
          <a:lstStyle/>
          <a:p>
            <a:endParaRPr lang="es-ES"/>
          </a:p>
        </p:txBody>
      </p:sp>
      <p:sp>
        <p:nvSpPr>
          <p:cNvPr id="43037" name="Line 76"/>
          <p:cNvSpPr>
            <a:spLocks noChangeShapeType="1"/>
          </p:cNvSpPr>
          <p:nvPr/>
        </p:nvSpPr>
        <p:spPr bwMode="auto">
          <a:xfrm>
            <a:off x="5029200" y="2071688"/>
            <a:ext cx="457200" cy="381000"/>
          </a:xfrm>
          <a:prstGeom prst="line">
            <a:avLst/>
          </a:prstGeom>
          <a:noFill/>
          <a:ln w="9525">
            <a:solidFill>
              <a:schemeClr val="tx1"/>
            </a:solidFill>
            <a:round/>
            <a:headEnd/>
            <a:tailEnd type="stealth" w="lg" len="lg"/>
          </a:ln>
        </p:spPr>
        <p:txBody>
          <a:bodyPr/>
          <a:lstStyle/>
          <a:p>
            <a:endParaRPr lang="es-ES"/>
          </a:p>
        </p:txBody>
      </p:sp>
      <p:sp>
        <p:nvSpPr>
          <p:cNvPr id="43038" name="Text Box 77"/>
          <p:cNvSpPr txBox="1">
            <a:spLocks noChangeArrowheads="1"/>
          </p:cNvSpPr>
          <p:nvPr/>
        </p:nvSpPr>
        <p:spPr bwMode="auto">
          <a:xfrm>
            <a:off x="4343400" y="4662488"/>
            <a:ext cx="2971800" cy="923330"/>
          </a:xfrm>
          <a:prstGeom prst="rect">
            <a:avLst/>
          </a:prstGeom>
          <a:noFill/>
          <a:ln w="9525">
            <a:noFill/>
            <a:miter lim="800000"/>
            <a:headEnd/>
            <a:tailEnd type="none" w="lg" len="lg"/>
          </a:ln>
        </p:spPr>
        <p:txBody>
          <a:bodyPr>
            <a:spAutoFit/>
          </a:bodyPr>
          <a:lstStyle/>
          <a:p>
            <a:pPr algn="ctr">
              <a:spcBef>
                <a:spcPct val="50000"/>
              </a:spcBef>
            </a:pPr>
            <a:r>
              <a:rPr lang="es-ES" dirty="0">
                <a:latin typeface="Trebuchet MS" pitchFamily="34" charset="0"/>
              </a:rPr>
              <a:t>Fase de programaci</a:t>
            </a:r>
            <a:r>
              <a:rPr lang="es-MX" sz="1200" dirty="0">
                <a:latin typeface="Arial Black" pitchFamily="34" charset="0"/>
              </a:rPr>
              <a:t>Ó</a:t>
            </a:r>
            <a:r>
              <a:rPr lang="es-MX" dirty="0">
                <a:latin typeface="Arial Black" pitchFamily="34" charset="0"/>
              </a:rPr>
              <a:t>n</a:t>
            </a:r>
            <a:r>
              <a:rPr lang="es-ES" sz="1200" dirty="0">
                <a:latin typeface="Trebuchet MS" pitchFamily="34" charset="0"/>
              </a:rPr>
              <a:t> </a:t>
            </a:r>
            <a:r>
              <a:rPr lang="es-ES" dirty="0">
                <a:latin typeface="Trebuchet MS" pitchFamily="34" charset="0"/>
              </a:rPr>
              <a:t>1:  Tipo de </a:t>
            </a:r>
            <a:r>
              <a:rPr lang="es-ES" dirty="0" smtClean="0">
                <a:latin typeface="Trebuchet MS" pitchFamily="34" charset="0"/>
              </a:rPr>
              <a:t>Demanda y Proyecto </a:t>
            </a:r>
            <a:endParaRPr lang="es-ES" dirty="0">
              <a:latin typeface="Trebuchet MS" pitchFamily="34" charset="0"/>
            </a:endParaRPr>
          </a:p>
        </p:txBody>
      </p:sp>
      <p:sp>
        <p:nvSpPr>
          <p:cNvPr id="43039" name="Line 78"/>
          <p:cNvSpPr>
            <a:spLocks noChangeShapeType="1"/>
          </p:cNvSpPr>
          <p:nvPr/>
        </p:nvSpPr>
        <p:spPr bwMode="auto">
          <a:xfrm>
            <a:off x="4191000" y="3748088"/>
            <a:ext cx="914400" cy="914400"/>
          </a:xfrm>
          <a:prstGeom prst="line">
            <a:avLst/>
          </a:prstGeom>
          <a:noFill/>
          <a:ln w="9525">
            <a:solidFill>
              <a:schemeClr val="tx1"/>
            </a:solidFill>
            <a:round/>
            <a:headEnd/>
            <a:tailEnd type="stealth" w="lg" len="lg"/>
          </a:ln>
        </p:spPr>
        <p:txBody>
          <a:bodyPr/>
          <a:lstStyle/>
          <a:p>
            <a:endParaRPr lang="es-ES"/>
          </a:p>
        </p:txBody>
      </p:sp>
      <p:sp>
        <p:nvSpPr>
          <p:cNvPr id="43040" name="Text Box 79"/>
          <p:cNvSpPr txBox="1">
            <a:spLocks noChangeArrowheads="1"/>
          </p:cNvSpPr>
          <p:nvPr/>
        </p:nvSpPr>
        <p:spPr bwMode="auto">
          <a:xfrm>
            <a:off x="1619250" y="2349500"/>
            <a:ext cx="2179638" cy="830263"/>
          </a:xfrm>
          <a:prstGeom prst="rect">
            <a:avLst/>
          </a:prstGeom>
          <a:noFill/>
          <a:ln w="9525">
            <a:noFill/>
            <a:miter lim="800000"/>
            <a:headEnd/>
            <a:tailEnd type="none" w="lg" len="lg"/>
          </a:ln>
        </p:spPr>
        <p:txBody>
          <a:bodyPr>
            <a:spAutoFit/>
          </a:bodyPr>
          <a:lstStyle/>
          <a:p>
            <a:pPr>
              <a:spcBef>
                <a:spcPct val="50000"/>
              </a:spcBef>
            </a:pPr>
            <a:r>
              <a:rPr lang="es-ES" sz="1600">
                <a:latin typeface="Trebuchet MS" pitchFamily="34" charset="0"/>
              </a:rPr>
              <a:t>Fase inicial Proyecto 1: Capacidades utilizadas en la PC</a:t>
            </a:r>
          </a:p>
        </p:txBody>
      </p:sp>
      <p:sp>
        <p:nvSpPr>
          <p:cNvPr id="43041" name="Text Box 80"/>
          <p:cNvSpPr txBox="1">
            <a:spLocks noChangeArrowheads="1"/>
          </p:cNvSpPr>
          <p:nvPr/>
        </p:nvSpPr>
        <p:spPr bwMode="auto">
          <a:xfrm>
            <a:off x="6324600" y="3032125"/>
            <a:ext cx="3124200" cy="336550"/>
          </a:xfrm>
          <a:prstGeom prst="rect">
            <a:avLst/>
          </a:prstGeom>
          <a:noFill/>
          <a:ln w="9525">
            <a:noFill/>
            <a:miter lim="800000"/>
            <a:headEnd/>
            <a:tailEnd type="none" w="lg" len="lg"/>
          </a:ln>
        </p:spPr>
        <p:txBody>
          <a:bodyPr>
            <a:spAutoFit/>
          </a:bodyPr>
          <a:lstStyle/>
          <a:p>
            <a:pPr>
              <a:spcBef>
                <a:spcPct val="50000"/>
              </a:spcBef>
            </a:pPr>
            <a:r>
              <a:rPr lang="es-ES" sz="1600" dirty="0">
                <a:latin typeface="Trebuchet MS" pitchFamily="34" charset="0"/>
              </a:rPr>
              <a:t>Demanda Global Estimada</a:t>
            </a:r>
          </a:p>
        </p:txBody>
      </p:sp>
      <p:sp>
        <p:nvSpPr>
          <p:cNvPr id="43042" name="Line 82"/>
          <p:cNvSpPr>
            <a:spLocks noChangeShapeType="1"/>
          </p:cNvSpPr>
          <p:nvPr/>
        </p:nvSpPr>
        <p:spPr bwMode="auto">
          <a:xfrm flipH="1" flipV="1">
            <a:off x="7020272" y="2348880"/>
            <a:ext cx="371128" cy="637208"/>
          </a:xfrm>
          <a:prstGeom prst="line">
            <a:avLst/>
          </a:prstGeom>
          <a:noFill/>
          <a:ln w="9525">
            <a:solidFill>
              <a:schemeClr val="tx1"/>
            </a:solidFill>
            <a:round/>
            <a:headEnd/>
            <a:tailEnd type="stealth" w="lg" len="lg"/>
          </a:ln>
        </p:spPr>
        <p:txBody>
          <a:bodyPr/>
          <a:lstStyle/>
          <a:p>
            <a:endParaRPr lang="es-ES"/>
          </a:p>
        </p:txBody>
      </p:sp>
      <p:sp>
        <p:nvSpPr>
          <p:cNvPr id="43043" name="Text Box 83"/>
          <p:cNvSpPr txBox="1">
            <a:spLocks noChangeArrowheads="1"/>
          </p:cNvSpPr>
          <p:nvPr/>
        </p:nvSpPr>
        <p:spPr bwMode="auto">
          <a:xfrm>
            <a:off x="6096000" y="1143000"/>
            <a:ext cx="2868613" cy="646113"/>
          </a:xfrm>
          <a:prstGeom prst="rect">
            <a:avLst/>
          </a:prstGeom>
          <a:noFill/>
          <a:ln w="9525">
            <a:noFill/>
            <a:miter lim="800000"/>
            <a:headEnd/>
            <a:tailEnd type="none" w="lg" len="lg"/>
          </a:ln>
        </p:spPr>
        <p:txBody>
          <a:bodyPr>
            <a:spAutoFit/>
          </a:bodyPr>
          <a:lstStyle/>
          <a:p>
            <a:pPr algn="ctr">
              <a:spcBef>
                <a:spcPct val="50000"/>
              </a:spcBef>
            </a:pPr>
            <a:r>
              <a:rPr lang="es-ES" dirty="0">
                <a:latin typeface="Trebuchet MS" pitchFamily="34" charset="0"/>
              </a:rPr>
              <a:t>Tipo de negocio:  E</a:t>
            </a:r>
            <a:r>
              <a:rPr lang="es-ES" dirty="0">
                <a:solidFill>
                  <a:schemeClr val="bg1"/>
                </a:solidFill>
                <a:latin typeface="Trebuchet MS" pitchFamily="34" charset="0"/>
              </a:rPr>
              <a:t>xterior</a:t>
            </a:r>
            <a:r>
              <a:rPr lang="es-ES" dirty="0">
                <a:latin typeface="Trebuchet MS" pitchFamily="34" charset="0"/>
              </a:rPr>
              <a:t> Interior</a:t>
            </a:r>
          </a:p>
        </p:txBody>
      </p:sp>
      <p:sp>
        <p:nvSpPr>
          <p:cNvPr id="43044" name="Line 84"/>
          <p:cNvSpPr>
            <a:spLocks noChangeShapeType="1"/>
          </p:cNvSpPr>
          <p:nvPr/>
        </p:nvSpPr>
        <p:spPr bwMode="auto">
          <a:xfrm flipH="1">
            <a:off x="7620000" y="1828800"/>
            <a:ext cx="533400" cy="533400"/>
          </a:xfrm>
          <a:prstGeom prst="line">
            <a:avLst/>
          </a:prstGeom>
          <a:noFill/>
          <a:ln w="9525">
            <a:solidFill>
              <a:schemeClr val="tx1"/>
            </a:solidFill>
            <a:round/>
            <a:headEnd/>
            <a:tailEnd type="stealth" w="lg" len="lg"/>
          </a:ln>
        </p:spPr>
        <p:txBody>
          <a:bodyPr/>
          <a:lstStyle/>
          <a:p>
            <a:endParaRPr lang="es-ES"/>
          </a:p>
        </p:txBody>
      </p:sp>
      <p:sp>
        <p:nvSpPr>
          <p:cNvPr id="43045" name="Line 85"/>
          <p:cNvSpPr>
            <a:spLocks noChangeShapeType="1"/>
          </p:cNvSpPr>
          <p:nvPr/>
        </p:nvSpPr>
        <p:spPr bwMode="auto">
          <a:xfrm flipV="1">
            <a:off x="2133600" y="3290888"/>
            <a:ext cx="0" cy="685800"/>
          </a:xfrm>
          <a:prstGeom prst="line">
            <a:avLst/>
          </a:prstGeom>
          <a:noFill/>
          <a:ln w="9525">
            <a:solidFill>
              <a:schemeClr val="tx1"/>
            </a:solidFill>
            <a:round/>
            <a:headEnd/>
            <a:tailEnd type="stealth" w="lg" len="lg"/>
          </a:ln>
        </p:spPr>
        <p:txBody>
          <a:bodyPr/>
          <a:lstStyle/>
          <a:p>
            <a:endParaRPr lang="es-ES"/>
          </a:p>
        </p:txBody>
      </p:sp>
    </p:spTree>
  </p:cSld>
  <p:clrMapOvr>
    <a:masterClrMapping/>
  </p:clrMapOvr>
  <p:transition spd="med">
    <p:whee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a:xfrm>
            <a:off x="467544" y="1052736"/>
            <a:ext cx="4690864" cy="65033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3">
                <a:satMod val="175000"/>
                <a:alpha val="40000"/>
              </a:schemeClr>
            </a:glow>
            <a:reflection blurRad="6350" stA="50000" endA="300" endPos="90000" dir="5400000" sy="-100000" algn="bl" rotWithShape="0"/>
          </a:effectLst>
          <a:scene3d>
            <a:camera prst="perspectiveRelaxed"/>
            <a:lightRig rig="threePt" dir="t"/>
          </a:scene3d>
        </p:spPr>
        <p:txBody>
          <a:bodyPr>
            <a:normAutofit/>
          </a:bodyPr>
          <a:lstStyle/>
          <a:p>
            <a:pPr fontAlgn="auto">
              <a:spcAft>
                <a:spcPts val="0"/>
              </a:spcAft>
              <a:defRPr/>
            </a:pPr>
            <a:r>
              <a:rPr lang="es-ES" b="1" dirty="0" smtClean="0">
                <a:solidFill>
                  <a:schemeClr val="tx1"/>
                </a:solidFill>
              </a:rPr>
              <a:t>Gráfica de Gantt</a:t>
            </a:r>
          </a:p>
        </p:txBody>
      </p:sp>
      <p:sp>
        <p:nvSpPr>
          <p:cNvPr id="44035" name="Line 7"/>
          <p:cNvSpPr>
            <a:spLocks noChangeShapeType="1"/>
          </p:cNvSpPr>
          <p:nvPr/>
        </p:nvSpPr>
        <p:spPr bwMode="auto">
          <a:xfrm>
            <a:off x="1230313" y="1700213"/>
            <a:ext cx="0" cy="3581400"/>
          </a:xfrm>
          <a:prstGeom prst="line">
            <a:avLst/>
          </a:prstGeom>
          <a:noFill/>
          <a:ln w="63500" cap="sq">
            <a:solidFill>
              <a:schemeClr val="tx1"/>
            </a:solidFill>
            <a:round/>
            <a:headEnd type="none" w="sm" len="sm"/>
            <a:tailEnd type="none" w="sm" len="sm"/>
          </a:ln>
        </p:spPr>
        <p:txBody>
          <a:bodyPr wrap="none" anchor="ctr"/>
          <a:lstStyle/>
          <a:p>
            <a:endParaRPr lang="es-ES"/>
          </a:p>
        </p:txBody>
      </p:sp>
      <p:sp>
        <p:nvSpPr>
          <p:cNvPr id="44036" name="Line 8"/>
          <p:cNvSpPr>
            <a:spLocks noChangeShapeType="1"/>
          </p:cNvSpPr>
          <p:nvPr/>
        </p:nvSpPr>
        <p:spPr bwMode="auto">
          <a:xfrm>
            <a:off x="1230313" y="5281613"/>
            <a:ext cx="7086600" cy="0"/>
          </a:xfrm>
          <a:prstGeom prst="line">
            <a:avLst/>
          </a:prstGeom>
          <a:noFill/>
          <a:ln w="63500" cap="sq">
            <a:solidFill>
              <a:schemeClr val="tx1"/>
            </a:solidFill>
            <a:round/>
            <a:headEnd type="none" w="sm" len="sm"/>
            <a:tailEnd type="none" w="sm" len="sm"/>
          </a:ln>
        </p:spPr>
        <p:txBody>
          <a:bodyPr wrap="none" anchor="ctr"/>
          <a:lstStyle/>
          <a:p>
            <a:endParaRPr lang="es-ES"/>
          </a:p>
        </p:txBody>
      </p:sp>
      <p:sp>
        <p:nvSpPr>
          <p:cNvPr id="10249" name="Text Box 9"/>
          <p:cNvSpPr txBox="1">
            <a:spLocks noChangeArrowheads="1"/>
          </p:cNvSpPr>
          <p:nvPr/>
        </p:nvSpPr>
        <p:spPr bwMode="auto">
          <a:xfrm>
            <a:off x="468313" y="2309813"/>
            <a:ext cx="404812" cy="457200"/>
          </a:xfrm>
          <a:prstGeom prst="rect">
            <a:avLst/>
          </a:prstGeom>
          <a:noFill/>
          <a:ln w="12700" cap="sq">
            <a:solidFill>
              <a:schemeClr val="tx1"/>
            </a:solidFill>
            <a:prstDash val="solid"/>
            <a:miter lim="800000"/>
            <a:headEnd type="none" w="sm" len="sm"/>
            <a:tailEnd type="none" w="sm" len="sm"/>
          </a:ln>
          <a:effectLst>
            <a:glow rad="101600">
              <a:schemeClr val="accent5">
                <a:satMod val="175000"/>
                <a:alpha val="40000"/>
              </a:schemeClr>
            </a:glow>
          </a:effectLst>
        </p:spPr>
        <p:txBody>
          <a:bodyPr wrap="none">
            <a:spAutoFit/>
          </a:bodyPr>
          <a:lstStyle/>
          <a:p>
            <a:pPr eaLnBrk="0" fontAlgn="auto" hangingPunct="0">
              <a:spcBef>
                <a:spcPts val="0"/>
              </a:spcBef>
              <a:spcAft>
                <a:spcPts val="0"/>
              </a:spcAft>
              <a:defRPr/>
            </a:pPr>
            <a:r>
              <a:rPr lang="es-ES_tradnl" sz="2400" dirty="0">
                <a:solidFill>
                  <a:srgbClr val="0000FF"/>
                </a:solidFill>
                <a:latin typeface="Times New Roman" pitchFamily="18" charset="0"/>
              </a:rPr>
              <a:t>A</a:t>
            </a:r>
          </a:p>
        </p:txBody>
      </p:sp>
      <p:sp>
        <p:nvSpPr>
          <p:cNvPr id="10250" name="Text Box 10"/>
          <p:cNvSpPr txBox="1">
            <a:spLocks noChangeArrowheads="1"/>
          </p:cNvSpPr>
          <p:nvPr/>
        </p:nvSpPr>
        <p:spPr bwMode="auto">
          <a:xfrm>
            <a:off x="468313" y="2919413"/>
            <a:ext cx="387350" cy="457200"/>
          </a:xfrm>
          <a:prstGeom prst="rect">
            <a:avLst/>
          </a:prstGeom>
          <a:noFill/>
          <a:ln w="12700" cap="sq">
            <a:solidFill>
              <a:schemeClr val="tx1"/>
            </a:solidFill>
            <a:miter lim="800000"/>
            <a:headEnd type="none" w="sm" len="sm"/>
            <a:tailEnd type="none" w="sm" len="sm"/>
          </a:ln>
          <a:effectLst>
            <a:glow rad="228600">
              <a:schemeClr val="accent6">
                <a:satMod val="175000"/>
                <a:alpha val="40000"/>
              </a:schemeClr>
            </a:glow>
          </a:effectLst>
        </p:spPr>
        <p:txBody>
          <a:bodyPr wrap="none">
            <a:spAutoFit/>
          </a:bodyPr>
          <a:lstStyle/>
          <a:p>
            <a:pPr eaLnBrk="0" fontAlgn="auto" hangingPunct="0">
              <a:spcBef>
                <a:spcPts val="0"/>
              </a:spcBef>
              <a:spcAft>
                <a:spcPts val="0"/>
              </a:spcAft>
              <a:defRPr/>
            </a:pPr>
            <a:r>
              <a:rPr lang="es-ES_tradnl" sz="2400" dirty="0">
                <a:solidFill>
                  <a:srgbClr val="009900"/>
                </a:solidFill>
                <a:latin typeface="Times New Roman" pitchFamily="18" charset="0"/>
              </a:rPr>
              <a:t>B</a:t>
            </a:r>
          </a:p>
        </p:txBody>
      </p:sp>
      <p:sp>
        <p:nvSpPr>
          <p:cNvPr id="10251" name="Text Box 11"/>
          <p:cNvSpPr txBox="1">
            <a:spLocks noChangeArrowheads="1"/>
          </p:cNvSpPr>
          <p:nvPr/>
        </p:nvSpPr>
        <p:spPr bwMode="auto">
          <a:xfrm>
            <a:off x="468313" y="3529013"/>
            <a:ext cx="387350" cy="457200"/>
          </a:xfrm>
          <a:prstGeom prst="rect">
            <a:avLst/>
          </a:prstGeom>
          <a:noFill/>
          <a:ln w="12700" cap="sq">
            <a:solidFill>
              <a:schemeClr val="tx1"/>
            </a:solidFill>
            <a:miter lim="800000"/>
            <a:headEnd type="none" w="sm" len="sm"/>
            <a:tailEnd type="none" w="sm" len="sm"/>
          </a:ln>
          <a:effectLst>
            <a:glow rad="228600">
              <a:schemeClr val="accent6">
                <a:satMod val="175000"/>
                <a:alpha val="40000"/>
              </a:schemeClr>
            </a:glow>
          </a:effectLst>
        </p:spPr>
        <p:txBody>
          <a:bodyPr wrap="none">
            <a:spAutoFit/>
          </a:bodyPr>
          <a:lstStyle/>
          <a:p>
            <a:pPr eaLnBrk="0" fontAlgn="auto" hangingPunct="0">
              <a:spcBef>
                <a:spcPts val="0"/>
              </a:spcBef>
              <a:spcAft>
                <a:spcPts val="0"/>
              </a:spcAft>
              <a:defRPr/>
            </a:pPr>
            <a:r>
              <a:rPr lang="es-ES_tradnl" sz="2400" dirty="0">
                <a:solidFill>
                  <a:srgbClr val="FF00FF"/>
                </a:solidFill>
                <a:latin typeface="Times New Roman" pitchFamily="18" charset="0"/>
              </a:rPr>
              <a:t>C</a:t>
            </a:r>
          </a:p>
        </p:txBody>
      </p:sp>
      <p:sp>
        <p:nvSpPr>
          <p:cNvPr id="10252" name="Text Box 12"/>
          <p:cNvSpPr txBox="1">
            <a:spLocks noChangeArrowheads="1"/>
          </p:cNvSpPr>
          <p:nvPr/>
        </p:nvSpPr>
        <p:spPr bwMode="auto">
          <a:xfrm>
            <a:off x="468313" y="4138613"/>
            <a:ext cx="404812" cy="457200"/>
          </a:xfrm>
          <a:prstGeom prst="rect">
            <a:avLst/>
          </a:prstGeom>
          <a:noFill/>
          <a:ln w="12700" cap="sq">
            <a:solidFill>
              <a:schemeClr val="tx1"/>
            </a:solidFill>
            <a:miter lim="800000"/>
            <a:headEnd type="none" w="sm" len="sm"/>
            <a:tailEnd type="none" w="sm" len="sm"/>
          </a:ln>
          <a:effectLst>
            <a:glow rad="228600">
              <a:schemeClr val="accent6">
                <a:satMod val="175000"/>
                <a:alpha val="40000"/>
              </a:schemeClr>
            </a:glow>
          </a:effectLst>
        </p:spPr>
        <p:txBody>
          <a:bodyPr wrap="none">
            <a:spAutoFit/>
          </a:bodyPr>
          <a:lstStyle/>
          <a:p>
            <a:pPr eaLnBrk="0" fontAlgn="auto" hangingPunct="0">
              <a:spcBef>
                <a:spcPts val="0"/>
              </a:spcBef>
              <a:spcAft>
                <a:spcPts val="0"/>
              </a:spcAft>
              <a:defRPr/>
            </a:pPr>
            <a:r>
              <a:rPr lang="es-ES_tradnl" sz="2400" dirty="0">
                <a:solidFill>
                  <a:srgbClr val="0099FF"/>
                </a:solidFill>
                <a:latin typeface="Times New Roman" pitchFamily="18" charset="0"/>
              </a:rPr>
              <a:t>D</a:t>
            </a:r>
          </a:p>
        </p:txBody>
      </p:sp>
      <p:sp>
        <p:nvSpPr>
          <p:cNvPr id="10253" name="Text Box 13"/>
          <p:cNvSpPr txBox="1">
            <a:spLocks noChangeArrowheads="1"/>
          </p:cNvSpPr>
          <p:nvPr/>
        </p:nvSpPr>
        <p:spPr bwMode="auto">
          <a:xfrm>
            <a:off x="468313" y="4748213"/>
            <a:ext cx="369887" cy="457200"/>
          </a:xfrm>
          <a:prstGeom prst="rect">
            <a:avLst/>
          </a:prstGeom>
          <a:noFill/>
          <a:ln w="12700" cap="sq">
            <a:solidFill>
              <a:schemeClr val="tx1"/>
            </a:solidFill>
            <a:miter lim="800000"/>
            <a:headEnd type="none" w="sm" len="sm"/>
            <a:tailEnd type="none" w="sm" len="sm"/>
          </a:ln>
          <a:effectLst>
            <a:glow rad="228600">
              <a:schemeClr val="accent6">
                <a:satMod val="175000"/>
                <a:alpha val="40000"/>
              </a:schemeClr>
            </a:glow>
          </a:effectLst>
        </p:spPr>
        <p:txBody>
          <a:bodyPr wrap="none">
            <a:spAutoFit/>
          </a:bodyPr>
          <a:lstStyle/>
          <a:p>
            <a:pPr eaLnBrk="0" fontAlgn="auto" hangingPunct="0">
              <a:spcBef>
                <a:spcPts val="0"/>
              </a:spcBef>
              <a:spcAft>
                <a:spcPts val="0"/>
              </a:spcAft>
              <a:defRPr/>
            </a:pPr>
            <a:r>
              <a:rPr lang="es-ES_tradnl" sz="2400" dirty="0">
                <a:solidFill>
                  <a:srgbClr val="C00000"/>
                </a:solidFill>
                <a:latin typeface="Times New Roman" pitchFamily="18" charset="0"/>
              </a:rPr>
              <a:t>E</a:t>
            </a:r>
          </a:p>
        </p:txBody>
      </p:sp>
      <p:sp>
        <p:nvSpPr>
          <p:cNvPr id="10254" name="Oval 14"/>
          <p:cNvSpPr>
            <a:spLocks noChangeArrowheads="1"/>
          </p:cNvSpPr>
          <p:nvPr/>
        </p:nvSpPr>
        <p:spPr bwMode="auto">
          <a:xfrm>
            <a:off x="1077913" y="2386013"/>
            <a:ext cx="381000" cy="381000"/>
          </a:xfrm>
          <a:prstGeom prst="ellipse">
            <a:avLst/>
          </a:prstGeom>
          <a:solidFill>
            <a:schemeClr val="accent1"/>
          </a:solidFill>
          <a:ln w="25400" cap="sq">
            <a:solidFill>
              <a:schemeClr val="tx1"/>
            </a:solidFill>
            <a:round/>
            <a:headEnd type="none" w="sm" len="sm"/>
            <a:tailEnd type="none" w="sm" len="sm"/>
          </a:ln>
        </p:spPr>
        <p:txBody>
          <a:bodyPr wrap="none" anchor="ctr"/>
          <a:lstStyle/>
          <a:p>
            <a:endParaRPr lang="es-ES">
              <a:latin typeface="Constantia" pitchFamily="18" charset="0"/>
            </a:endParaRPr>
          </a:p>
        </p:txBody>
      </p:sp>
      <p:sp>
        <p:nvSpPr>
          <p:cNvPr id="10255" name="Rectangle 15"/>
          <p:cNvSpPr>
            <a:spLocks noChangeArrowheads="1"/>
          </p:cNvSpPr>
          <p:nvPr/>
        </p:nvSpPr>
        <p:spPr bwMode="auto">
          <a:xfrm>
            <a:off x="1230313" y="2386013"/>
            <a:ext cx="2286000" cy="381000"/>
          </a:xfrm>
          <a:prstGeom prst="rect">
            <a:avLst/>
          </a:prstGeom>
          <a:solidFill>
            <a:srgbClr val="1F02F4"/>
          </a:solidFill>
          <a:ln w="25400" cap="sq">
            <a:solidFill>
              <a:schemeClr val="tx1"/>
            </a:solidFill>
            <a:miter lim="800000"/>
            <a:headEnd type="none" w="sm" len="sm"/>
            <a:tailEnd type="none" w="sm" len="sm"/>
          </a:ln>
        </p:spPr>
        <p:txBody>
          <a:bodyPr wrap="none" anchor="ctr"/>
          <a:lstStyle/>
          <a:p>
            <a:pPr fontAlgn="auto">
              <a:spcBef>
                <a:spcPts val="0"/>
              </a:spcBef>
              <a:spcAft>
                <a:spcPts val="0"/>
              </a:spcAft>
              <a:defRPr/>
            </a:pPr>
            <a:endParaRPr lang="es-ES">
              <a:blipFill>
                <a:blip r:embed="rId2"/>
                <a:tile tx="0" ty="0" sx="100000" sy="100000" flip="none" algn="tl"/>
              </a:blipFill>
              <a:latin typeface="+mn-lt"/>
            </a:endParaRPr>
          </a:p>
        </p:txBody>
      </p:sp>
      <p:sp>
        <p:nvSpPr>
          <p:cNvPr id="10256" name="Rectangle 16"/>
          <p:cNvSpPr>
            <a:spLocks noChangeArrowheads="1"/>
          </p:cNvSpPr>
          <p:nvPr/>
        </p:nvSpPr>
        <p:spPr bwMode="auto">
          <a:xfrm>
            <a:off x="3516313" y="2995613"/>
            <a:ext cx="1524000" cy="381000"/>
          </a:xfrm>
          <a:prstGeom prst="rect">
            <a:avLst/>
          </a:prstGeom>
          <a:solidFill>
            <a:srgbClr val="00B050"/>
          </a:solidFill>
          <a:ln w="25400" cap="sq">
            <a:solidFill>
              <a:schemeClr val="tx1"/>
            </a:solidFill>
            <a:miter lim="800000"/>
            <a:headEnd type="none" w="sm" len="sm"/>
            <a:tailEnd type="none" w="sm" len="sm"/>
          </a:ln>
        </p:spPr>
        <p:txBody>
          <a:bodyPr wrap="none" anchor="ctr"/>
          <a:lstStyle/>
          <a:p>
            <a:endParaRPr lang="es-ES">
              <a:latin typeface="Constantia" pitchFamily="18" charset="0"/>
            </a:endParaRPr>
          </a:p>
        </p:txBody>
      </p:sp>
      <p:sp>
        <p:nvSpPr>
          <p:cNvPr id="10257" name="Rectangle 17"/>
          <p:cNvSpPr>
            <a:spLocks noChangeArrowheads="1"/>
          </p:cNvSpPr>
          <p:nvPr/>
        </p:nvSpPr>
        <p:spPr bwMode="auto">
          <a:xfrm>
            <a:off x="3516313" y="3605213"/>
            <a:ext cx="1981200" cy="381000"/>
          </a:xfrm>
          <a:prstGeom prst="rect">
            <a:avLst/>
          </a:prstGeom>
          <a:solidFill>
            <a:srgbClr val="F949E4"/>
          </a:solidFill>
          <a:ln w="25400" cap="sq">
            <a:solidFill>
              <a:schemeClr val="tx1"/>
            </a:solidFill>
            <a:miter lim="800000"/>
            <a:headEnd type="none" w="sm" len="sm"/>
            <a:tailEnd type="none" w="sm" len="sm"/>
          </a:ln>
        </p:spPr>
        <p:txBody>
          <a:bodyPr wrap="none" anchor="ctr"/>
          <a:lstStyle/>
          <a:p>
            <a:endParaRPr lang="es-ES">
              <a:latin typeface="Constantia" pitchFamily="18" charset="0"/>
            </a:endParaRPr>
          </a:p>
        </p:txBody>
      </p:sp>
      <p:sp>
        <p:nvSpPr>
          <p:cNvPr id="10258" name="Rectangle 18"/>
          <p:cNvSpPr>
            <a:spLocks noChangeArrowheads="1"/>
          </p:cNvSpPr>
          <p:nvPr/>
        </p:nvSpPr>
        <p:spPr bwMode="auto">
          <a:xfrm>
            <a:off x="5497513" y="4748213"/>
            <a:ext cx="2743200" cy="381000"/>
          </a:xfrm>
          <a:prstGeom prst="rect">
            <a:avLst/>
          </a:pr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a:ln w="25400" cap="sq">
            <a:solidFill>
              <a:schemeClr val="tx1"/>
            </a:solidFill>
            <a:miter lim="800000"/>
            <a:headEnd type="none" w="sm" len="sm"/>
            <a:tailEnd type="none" w="sm" len="sm"/>
          </a:ln>
        </p:spPr>
        <p:txBody>
          <a:bodyPr wrap="none" anchor="ctr"/>
          <a:lstStyle/>
          <a:p>
            <a:endParaRPr lang="es-ES">
              <a:latin typeface="Constantia" pitchFamily="18" charset="0"/>
            </a:endParaRPr>
          </a:p>
        </p:txBody>
      </p:sp>
      <p:sp>
        <p:nvSpPr>
          <p:cNvPr id="10259" name="Rectangle 19"/>
          <p:cNvSpPr>
            <a:spLocks noChangeArrowheads="1"/>
          </p:cNvSpPr>
          <p:nvPr/>
        </p:nvSpPr>
        <p:spPr bwMode="auto">
          <a:xfrm>
            <a:off x="3516313" y="4214813"/>
            <a:ext cx="533400" cy="381000"/>
          </a:xfrm>
          <a:prstGeom prst="rect">
            <a:avLst/>
          </a:prstGeom>
          <a:solidFill>
            <a:srgbClr val="FFFF66"/>
          </a:solidFill>
          <a:ln w="12700" cap="sq">
            <a:solidFill>
              <a:schemeClr val="tx1"/>
            </a:solidFill>
            <a:miter lim="800000"/>
            <a:headEnd type="none" w="sm" len="sm"/>
            <a:tailEnd type="none" w="sm" len="sm"/>
          </a:ln>
        </p:spPr>
        <p:txBody>
          <a:bodyPr wrap="none" anchor="ctr"/>
          <a:lstStyle/>
          <a:p>
            <a:endParaRPr lang="es-ES">
              <a:latin typeface="Constantia" pitchFamily="18" charset="0"/>
            </a:endParaRPr>
          </a:p>
        </p:txBody>
      </p:sp>
      <p:sp>
        <p:nvSpPr>
          <p:cNvPr id="10260" name="Oval 20"/>
          <p:cNvSpPr>
            <a:spLocks noChangeArrowheads="1"/>
          </p:cNvSpPr>
          <p:nvPr/>
        </p:nvSpPr>
        <p:spPr bwMode="auto">
          <a:xfrm>
            <a:off x="3287713" y="2386013"/>
            <a:ext cx="381000" cy="381000"/>
          </a:xfrm>
          <a:prstGeom prst="ellipse">
            <a:avLst/>
          </a:prstGeom>
          <a:blipFill dpi="0" rotWithShape="1">
            <a:blip r:embed="rId2" cstate="print"/>
            <a:srcRect/>
            <a:tile tx="0" ty="0" sx="100000" sy="100000" flip="none" algn="tl"/>
          </a:blipFill>
          <a:ln w="25400" cap="sq">
            <a:solidFill>
              <a:schemeClr val="tx1"/>
            </a:solidFill>
            <a:round/>
            <a:headEnd type="none" w="sm" len="sm"/>
            <a:tailEnd type="none" w="sm" len="sm"/>
          </a:ln>
        </p:spPr>
        <p:txBody>
          <a:bodyPr wrap="none" anchor="ctr"/>
          <a:lstStyle/>
          <a:p>
            <a:endParaRPr lang="es-ES">
              <a:latin typeface="Constantia" pitchFamily="18" charset="0"/>
            </a:endParaRPr>
          </a:p>
        </p:txBody>
      </p:sp>
      <p:sp>
        <p:nvSpPr>
          <p:cNvPr id="10261" name="Oval 21"/>
          <p:cNvSpPr>
            <a:spLocks noChangeArrowheads="1"/>
          </p:cNvSpPr>
          <p:nvPr/>
        </p:nvSpPr>
        <p:spPr bwMode="auto">
          <a:xfrm>
            <a:off x="3363913" y="2995613"/>
            <a:ext cx="381000" cy="381000"/>
          </a:xfrm>
          <a:prstGeom prst="ellipse">
            <a:avLst/>
          </a:prstGeom>
          <a:blipFill dpi="0" rotWithShape="1">
            <a:blip r:embed="rId3" cstate="print"/>
            <a:srcRect/>
            <a:tile tx="0" ty="0" sx="100000" sy="100000" flip="none" algn="tl"/>
          </a:blipFill>
          <a:ln w="25400" cap="sq">
            <a:solidFill>
              <a:schemeClr val="tx1"/>
            </a:solidFill>
            <a:round/>
            <a:headEnd type="none" w="sm" len="sm"/>
            <a:tailEnd type="none" w="sm" len="sm"/>
          </a:ln>
        </p:spPr>
        <p:txBody>
          <a:bodyPr wrap="none" anchor="ctr"/>
          <a:lstStyle/>
          <a:p>
            <a:endParaRPr lang="es-ES">
              <a:latin typeface="Constantia" pitchFamily="18" charset="0"/>
            </a:endParaRPr>
          </a:p>
        </p:txBody>
      </p:sp>
      <p:sp>
        <p:nvSpPr>
          <p:cNvPr id="10262" name="Oval 22"/>
          <p:cNvSpPr>
            <a:spLocks noChangeArrowheads="1"/>
          </p:cNvSpPr>
          <p:nvPr/>
        </p:nvSpPr>
        <p:spPr bwMode="auto">
          <a:xfrm>
            <a:off x="3363913" y="3605213"/>
            <a:ext cx="381000" cy="381000"/>
          </a:xfrm>
          <a:prstGeom prst="ellipse">
            <a:avLst/>
          </a:prstGeom>
          <a:blipFill dpi="0" rotWithShape="1">
            <a:blip r:embed="rId4" cstate="print"/>
            <a:srcRect/>
            <a:tile tx="0" ty="0" sx="100000" sy="100000" flip="none" algn="tl"/>
          </a:blipFill>
          <a:ln w="25400" cap="sq">
            <a:solidFill>
              <a:schemeClr val="tx1"/>
            </a:solidFill>
            <a:round/>
            <a:headEnd type="none" w="sm" len="sm"/>
            <a:tailEnd type="none" w="sm" len="sm"/>
          </a:ln>
        </p:spPr>
        <p:txBody>
          <a:bodyPr wrap="none" anchor="ctr"/>
          <a:lstStyle/>
          <a:p>
            <a:endParaRPr lang="es-ES">
              <a:latin typeface="Constantia" pitchFamily="18" charset="0"/>
            </a:endParaRPr>
          </a:p>
        </p:txBody>
      </p:sp>
      <p:sp>
        <p:nvSpPr>
          <p:cNvPr id="10263" name="Oval 23"/>
          <p:cNvSpPr>
            <a:spLocks noChangeArrowheads="1"/>
          </p:cNvSpPr>
          <p:nvPr/>
        </p:nvSpPr>
        <p:spPr bwMode="auto">
          <a:xfrm>
            <a:off x="3363913" y="4214813"/>
            <a:ext cx="381000" cy="381000"/>
          </a:xfrm>
          <a:prstGeom prst="ellipse">
            <a:avLst/>
          </a:prstGeom>
          <a:blipFill dpi="0" rotWithShape="1">
            <a:blip r:embed="rId5" cstate="print"/>
            <a:srcRect/>
            <a:tile tx="0" ty="0" sx="100000" sy="100000" flip="none" algn="tl"/>
          </a:blipFill>
          <a:ln w="25400" cap="sq">
            <a:solidFill>
              <a:schemeClr val="tx1"/>
            </a:solidFill>
            <a:round/>
            <a:headEnd type="none" w="sm" len="sm"/>
            <a:tailEnd type="none" w="sm" len="sm"/>
          </a:ln>
        </p:spPr>
        <p:txBody>
          <a:bodyPr wrap="none" anchor="ctr"/>
          <a:lstStyle/>
          <a:p>
            <a:endParaRPr lang="es-ES">
              <a:latin typeface="Constantia" pitchFamily="18" charset="0"/>
            </a:endParaRPr>
          </a:p>
        </p:txBody>
      </p:sp>
      <p:sp>
        <p:nvSpPr>
          <p:cNvPr id="10264" name="Oval 24"/>
          <p:cNvSpPr>
            <a:spLocks noChangeArrowheads="1"/>
          </p:cNvSpPr>
          <p:nvPr/>
        </p:nvSpPr>
        <p:spPr bwMode="auto">
          <a:xfrm>
            <a:off x="5345113" y="2995613"/>
            <a:ext cx="381000" cy="381000"/>
          </a:xfrm>
          <a:prstGeom prst="ellipse">
            <a:avLst/>
          </a:prstGeom>
          <a:blipFill dpi="0" rotWithShape="1">
            <a:blip r:embed="rId3" cstate="print"/>
            <a:srcRect/>
            <a:tile tx="0" ty="0" sx="100000" sy="100000" flip="none" algn="tl"/>
          </a:blipFill>
          <a:ln w="25400" cap="sq">
            <a:solidFill>
              <a:schemeClr val="tx1"/>
            </a:solidFill>
            <a:round/>
            <a:headEnd type="none" w="sm" len="sm"/>
            <a:tailEnd type="none" w="sm" len="sm"/>
          </a:ln>
        </p:spPr>
        <p:txBody>
          <a:bodyPr wrap="none" anchor="ctr"/>
          <a:lstStyle/>
          <a:p>
            <a:endParaRPr lang="es-ES">
              <a:latin typeface="Constantia" pitchFamily="18" charset="0"/>
            </a:endParaRPr>
          </a:p>
        </p:txBody>
      </p:sp>
      <p:sp>
        <p:nvSpPr>
          <p:cNvPr id="10265" name="Oval 25"/>
          <p:cNvSpPr>
            <a:spLocks noChangeArrowheads="1"/>
          </p:cNvSpPr>
          <p:nvPr/>
        </p:nvSpPr>
        <p:spPr bwMode="auto">
          <a:xfrm>
            <a:off x="5345113" y="3605213"/>
            <a:ext cx="381000" cy="381000"/>
          </a:xfrm>
          <a:prstGeom prst="ellipse">
            <a:avLst/>
          </a:prstGeom>
          <a:blipFill dpi="0" rotWithShape="1">
            <a:blip r:embed="rId4" cstate="print"/>
            <a:srcRect/>
            <a:tile tx="0" ty="0" sx="100000" sy="100000" flip="none" algn="tl"/>
          </a:blipFill>
          <a:ln w="25400" cap="sq">
            <a:solidFill>
              <a:schemeClr val="tx1"/>
            </a:solidFill>
            <a:round/>
            <a:headEnd type="none" w="sm" len="sm"/>
            <a:tailEnd type="none" w="sm" len="sm"/>
          </a:ln>
        </p:spPr>
        <p:txBody>
          <a:bodyPr wrap="none" anchor="ctr"/>
          <a:lstStyle/>
          <a:p>
            <a:endParaRPr lang="es-ES">
              <a:latin typeface="Constantia" pitchFamily="18" charset="0"/>
            </a:endParaRPr>
          </a:p>
        </p:txBody>
      </p:sp>
      <p:sp>
        <p:nvSpPr>
          <p:cNvPr id="10266" name="Oval 26"/>
          <p:cNvSpPr>
            <a:spLocks noChangeArrowheads="1"/>
          </p:cNvSpPr>
          <p:nvPr/>
        </p:nvSpPr>
        <p:spPr bwMode="auto">
          <a:xfrm>
            <a:off x="7935913" y="4214813"/>
            <a:ext cx="381000" cy="381000"/>
          </a:xfrm>
          <a:prstGeom prst="ellipse">
            <a:avLst/>
          </a:prstGeom>
          <a:blipFill dpi="0" rotWithShape="1">
            <a:blip r:embed="rId5" cstate="print"/>
            <a:srcRect/>
            <a:tile tx="0" ty="0" sx="100000" sy="100000" flip="none" algn="tl"/>
          </a:blipFill>
          <a:ln w="25400" cap="sq">
            <a:solidFill>
              <a:schemeClr val="tx1"/>
            </a:solidFill>
            <a:round/>
            <a:headEnd type="none" w="sm" len="sm"/>
            <a:tailEnd type="none" w="sm" len="sm"/>
          </a:ln>
        </p:spPr>
        <p:txBody>
          <a:bodyPr wrap="none" anchor="ctr"/>
          <a:lstStyle/>
          <a:p>
            <a:endParaRPr lang="es-ES">
              <a:latin typeface="Constantia" pitchFamily="18" charset="0"/>
            </a:endParaRPr>
          </a:p>
        </p:txBody>
      </p:sp>
      <p:sp>
        <p:nvSpPr>
          <p:cNvPr id="10267" name="Oval 27"/>
          <p:cNvSpPr>
            <a:spLocks noChangeArrowheads="1"/>
          </p:cNvSpPr>
          <p:nvPr/>
        </p:nvSpPr>
        <p:spPr bwMode="auto">
          <a:xfrm>
            <a:off x="8012113" y="4748213"/>
            <a:ext cx="381000" cy="381000"/>
          </a:xfrm>
          <a:prstGeom prst="ellipse">
            <a:avLst/>
          </a:prstGeom>
          <a:blipFill dpi="0" rotWithShape="1">
            <a:blip r:embed="rId6" cstate="print"/>
            <a:srcRect/>
            <a:tile tx="0" ty="0" sx="100000" sy="100000" flip="none" algn="tl"/>
          </a:blipFill>
          <a:ln w="25400" cap="sq">
            <a:solidFill>
              <a:schemeClr val="tx1"/>
            </a:solidFill>
            <a:round/>
            <a:headEnd type="none" w="sm" len="sm"/>
            <a:tailEnd type="none" w="sm" len="sm"/>
          </a:ln>
        </p:spPr>
        <p:txBody>
          <a:bodyPr wrap="none" anchor="ctr"/>
          <a:lstStyle/>
          <a:p>
            <a:endParaRPr lang="es-ES">
              <a:latin typeface="Constantia" pitchFamily="18" charset="0"/>
            </a:endParaRPr>
          </a:p>
        </p:txBody>
      </p:sp>
      <p:sp>
        <p:nvSpPr>
          <p:cNvPr id="10268" name="Line 28"/>
          <p:cNvSpPr>
            <a:spLocks noChangeShapeType="1"/>
          </p:cNvSpPr>
          <p:nvPr/>
        </p:nvSpPr>
        <p:spPr bwMode="auto">
          <a:xfrm>
            <a:off x="4049713" y="4595813"/>
            <a:ext cx="4114800" cy="0"/>
          </a:xfrm>
          <a:prstGeom prst="line">
            <a:avLst/>
          </a:prstGeom>
          <a:noFill/>
          <a:ln w="25400" cap="rnd">
            <a:solidFill>
              <a:schemeClr val="tx1"/>
            </a:solidFill>
            <a:prstDash val="sysDot"/>
            <a:round/>
            <a:headEnd type="none" w="sm" len="sm"/>
            <a:tailEnd type="none" w="sm" len="sm"/>
          </a:ln>
        </p:spPr>
        <p:txBody>
          <a:bodyPr wrap="none" anchor="ctr"/>
          <a:lstStyle/>
          <a:p>
            <a:endParaRPr lang="es-ES"/>
          </a:p>
        </p:txBody>
      </p:sp>
      <p:sp>
        <p:nvSpPr>
          <p:cNvPr id="10269" name="Line 29"/>
          <p:cNvSpPr>
            <a:spLocks noChangeShapeType="1"/>
          </p:cNvSpPr>
          <p:nvPr/>
        </p:nvSpPr>
        <p:spPr bwMode="auto">
          <a:xfrm>
            <a:off x="4049713" y="4214813"/>
            <a:ext cx="4114800" cy="0"/>
          </a:xfrm>
          <a:prstGeom prst="line">
            <a:avLst/>
          </a:prstGeom>
          <a:noFill/>
          <a:ln w="25400" cap="rnd">
            <a:solidFill>
              <a:schemeClr val="tx1"/>
            </a:solidFill>
            <a:prstDash val="sysDot"/>
            <a:round/>
            <a:headEnd type="none" w="sm" len="sm"/>
            <a:tailEnd type="none" w="sm" len="sm"/>
          </a:ln>
        </p:spPr>
        <p:txBody>
          <a:bodyPr wrap="none" anchor="ctr"/>
          <a:lstStyle/>
          <a:p>
            <a:endParaRPr lang="es-ES"/>
          </a:p>
        </p:txBody>
      </p:sp>
      <p:sp>
        <p:nvSpPr>
          <p:cNvPr id="10270" name="Line 30"/>
          <p:cNvSpPr>
            <a:spLocks noChangeShapeType="1"/>
          </p:cNvSpPr>
          <p:nvPr/>
        </p:nvSpPr>
        <p:spPr bwMode="auto">
          <a:xfrm>
            <a:off x="5040313" y="3376613"/>
            <a:ext cx="533400" cy="0"/>
          </a:xfrm>
          <a:prstGeom prst="line">
            <a:avLst/>
          </a:prstGeom>
          <a:noFill/>
          <a:ln w="25400" cap="rnd">
            <a:solidFill>
              <a:schemeClr val="tx1"/>
            </a:solidFill>
            <a:prstDash val="sysDot"/>
            <a:round/>
            <a:headEnd type="none" w="sm" len="sm"/>
            <a:tailEnd type="none" w="sm" len="sm"/>
          </a:ln>
        </p:spPr>
        <p:txBody>
          <a:bodyPr wrap="none" anchor="ctr"/>
          <a:lstStyle/>
          <a:p>
            <a:endParaRPr lang="es-ES"/>
          </a:p>
        </p:txBody>
      </p:sp>
      <p:sp>
        <p:nvSpPr>
          <p:cNvPr id="10271" name="Line 31"/>
          <p:cNvSpPr>
            <a:spLocks noChangeShapeType="1"/>
          </p:cNvSpPr>
          <p:nvPr/>
        </p:nvSpPr>
        <p:spPr bwMode="auto">
          <a:xfrm>
            <a:off x="5040313" y="2995613"/>
            <a:ext cx="533400" cy="0"/>
          </a:xfrm>
          <a:prstGeom prst="line">
            <a:avLst/>
          </a:prstGeom>
          <a:noFill/>
          <a:ln w="25400" cap="rnd">
            <a:solidFill>
              <a:schemeClr val="tx1"/>
            </a:solidFill>
            <a:prstDash val="sysDot"/>
            <a:round/>
            <a:headEnd type="none" w="sm" len="sm"/>
            <a:tailEnd type="none" w="sm" len="sm"/>
          </a:ln>
        </p:spPr>
        <p:txBody>
          <a:bodyPr wrap="none" anchor="ctr"/>
          <a:lstStyle/>
          <a:p>
            <a:endParaRPr lang="es-ES"/>
          </a:p>
        </p:txBody>
      </p:sp>
      <p:sp>
        <p:nvSpPr>
          <p:cNvPr id="10272" name="Oval 32"/>
          <p:cNvSpPr>
            <a:spLocks noChangeArrowheads="1"/>
          </p:cNvSpPr>
          <p:nvPr/>
        </p:nvSpPr>
        <p:spPr bwMode="auto">
          <a:xfrm>
            <a:off x="5345113" y="4748213"/>
            <a:ext cx="381000" cy="381000"/>
          </a:xfrm>
          <a:prstGeom prst="ellipse">
            <a:avLst/>
          </a:prstGeom>
          <a:blipFill dpi="0" rotWithShape="1">
            <a:blip r:embed="rId6" cstate="print"/>
            <a:srcRect/>
            <a:tile tx="0" ty="0" sx="100000" sy="100000" flip="none" algn="tl"/>
          </a:blipFill>
          <a:ln w="25400" cap="sq">
            <a:solidFill>
              <a:schemeClr val="tx1"/>
            </a:solidFill>
            <a:round/>
            <a:headEnd type="none" w="sm" len="sm"/>
            <a:tailEnd type="none" w="sm" len="sm"/>
          </a:ln>
        </p:spPr>
        <p:txBody>
          <a:bodyPr wrap="none" anchor="ctr"/>
          <a:lstStyle/>
          <a:p>
            <a:endParaRPr lang="es-ES">
              <a:latin typeface="Constantia" pitchFamily="18" charset="0"/>
            </a:endParaRPr>
          </a:p>
        </p:txBody>
      </p:sp>
      <p:sp>
        <p:nvSpPr>
          <p:cNvPr id="44071" name="Text Box 33"/>
          <p:cNvSpPr txBox="1">
            <a:spLocks noChangeArrowheads="1"/>
          </p:cNvSpPr>
          <p:nvPr/>
        </p:nvSpPr>
        <p:spPr bwMode="auto">
          <a:xfrm>
            <a:off x="3440113" y="5205413"/>
            <a:ext cx="336550" cy="457200"/>
          </a:xfrm>
          <a:prstGeom prst="rect">
            <a:avLst/>
          </a:prstGeom>
          <a:noFill/>
          <a:ln w="12700" cap="sq">
            <a:noFill/>
            <a:miter lim="800000"/>
            <a:headEnd type="none" w="sm" len="sm"/>
            <a:tailEnd type="none" w="sm" len="sm"/>
          </a:ln>
        </p:spPr>
        <p:txBody>
          <a:bodyPr wrap="none">
            <a:spAutoFit/>
          </a:bodyPr>
          <a:lstStyle/>
          <a:p>
            <a:pPr eaLnBrk="0" hangingPunct="0"/>
            <a:r>
              <a:rPr lang="es-ES_tradnl" sz="2400">
                <a:latin typeface="Times New Roman" pitchFamily="18" charset="0"/>
              </a:rPr>
              <a:t>4</a:t>
            </a:r>
          </a:p>
        </p:txBody>
      </p:sp>
      <p:sp>
        <p:nvSpPr>
          <p:cNvPr id="44072" name="Text Box 34"/>
          <p:cNvSpPr txBox="1">
            <a:spLocks noChangeArrowheads="1"/>
          </p:cNvSpPr>
          <p:nvPr/>
        </p:nvSpPr>
        <p:spPr bwMode="auto">
          <a:xfrm>
            <a:off x="5268913" y="5205413"/>
            <a:ext cx="336550" cy="457200"/>
          </a:xfrm>
          <a:prstGeom prst="rect">
            <a:avLst/>
          </a:prstGeom>
          <a:noFill/>
          <a:ln w="12700" cap="sq">
            <a:noFill/>
            <a:miter lim="800000"/>
            <a:headEnd type="none" w="sm" len="sm"/>
            <a:tailEnd type="none" w="sm" len="sm"/>
          </a:ln>
        </p:spPr>
        <p:txBody>
          <a:bodyPr wrap="none">
            <a:spAutoFit/>
          </a:bodyPr>
          <a:lstStyle/>
          <a:p>
            <a:pPr eaLnBrk="0" hangingPunct="0"/>
            <a:r>
              <a:rPr lang="es-ES_tradnl" sz="2400">
                <a:latin typeface="Times New Roman" pitchFamily="18" charset="0"/>
              </a:rPr>
              <a:t>7</a:t>
            </a:r>
          </a:p>
        </p:txBody>
      </p:sp>
      <p:sp>
        <p:nvSpPr>
          <p:cNvPr id="44073" name="Text Box 35"/>
          <p:cNvSpPr txBox="1">
            <a:spLocks noChangeArrowheads="1"/>
          </p:cNvSpPr>
          <p:nvPr/>
        </p:nvSpPr>
        <p:spPr bwMode="auto">
          <a:xfrm>
            <a:off x="8012113" y="5205413"/>
            <a:ext cx="488950" cy="457200"/>
          </a:xfrm>
          <a:prstGeom prst="rect">
            <a:avLst/>
          </a:prstGeom>
          <a:noFill/>
          <a:ln w="12700" cap="sq">
            <a:noFill/>
            <a:miter lim="800000"/>
            <a:headEnd type="none" w="sm" len="sm"/>
            <a:tailEnd type="none" w="sm" len="sm"/>
          </a:ln>
        </p:spPr>
        <p:txBody>
          <a:bodyPr wrap="none">
            <a:spAutoFit/>
          </a:bodyPr>
          <a:lstStyle/>
          <a:p>
            <a:pPr eaLnBrk="0" hangingPunct="0"/>
            <a:r>
              <a:rPr lang="es-ES_tradnl" sz="2400">
                <a:latin typeface="Times New Roman" pitchFamily="18" charset="0"/>
              </a:rPr>
              <a:t>12</a:t>
            </a:r>
          </a:p>
        </p:txBody>
      </p:sp>
      <p:sp>
        <p:nvSpPr>
          <p:cNvPr id="44074" name="Text Box 36"/>
          <p:cNvSpPr txBox="1">
            <a:spLocks noChangeArrowheads="1"/>
          </p:cNvSpPr>
          <p:nvPr/>
        </p:nvSpPr>
        <p:spPr bwMode="auto">
          <a:xfrm>
            <a:off x="1062038" y="5246688"/>
            <a:ext cx="336550" cy="457200"/>
          </a:xfrm>
          <a:prstGeom prst="rect">
            <a:avLst/>
          </a:prstGeom>
          <a:noFill/>
          <a:ln w="12700" cap="sq">
            <a:noFill/>
            <a:miter lim="800000"/>
            <a:headEnd type="none" w="sm" len="sm"/>
            <a:tailEnd type="none" w="sm" len="sm"/>
          </a:ln>
        </p:spPr>
        <p:txBody>
          <a:bodyPr wrap="none">
            <a:spAutoFit/>
          </a:bodyPr>
          <a:lstStyle/>
          <a:p>
            <a:pPr eaLnBrk="0" hangingPunct="0"/>
            <a:r>
              <a:rPr lang="es-ES_tradnl" sz="2400">
                <a:latin typeface="Times New Roman" pitchFamily="18" charset="0"/>
              </a:rPr>
              <a:t>0</a:t>
            </a:r>
          </a:p>
        </p:txBody>
      </p:sp>
      <p:sp>
        <p:nvSpPr>
          <p:cNvPr id="44075" name="Text Box 37"/>
          <p:cNvSpPr txBox="1">
            <a:spLocks noChangeArrowheads="1"/>
          </p:cNvSpPr>
          <p:nvPr/>
        </p:nvSpPr>
        <p:spPr bwMode="auto">
          <a:xfrm>
            <a:off x="1595438" y="5246688"/>
            <a:ext cx="336550" cy="457200"/>
          </a:xfrm>
          <a:prstGeom prst="rect">
            <a:avLst/>
          </a:prstGeom>
          <a:noFill/>
          <a:ln w="12700" cap="sq">
            <a:noFill/>
            <a:miter lim="800000"/>
            <a:headEnd type="none" w="sm" len="sm"/>
            <a:tailEnd type="none" w="sm" len="sm"/>
          </a:ln>
        </p:spPr>
        <p:txBody>
          <a:bodyPr wrap="none">
            <a:spAutoFit/>
          </a:bodyPr>
          <a:lstStyle/>
          <a:p>
            <a:pPr eaLnBrk="0" hangingPunct="0"/>
            <a:r>
              <a:rPr lang="es-ES_tradnl" sz="2400">
                <a:latin typeface="Times New Roman" pitchFamily="18" charset="0"/>
              </a:rPr>
              <a:t>1</a:t>
            </a:r>
          </a:p>
        </p:txBody>
      </p:sp>
      <p:sp>
        <p:nvSpPr>
          <p:cNvPr id="44076" name="Text Box 38"/>
          <p:cNvSpPr txBox="1">
            <a:spLocks noChangeArrowheads="1"/>
          </p:cNvSpPr>
          <p:nvPr/>
        </p:nvSpPr>
        <p:spPr bwMode="auto">
          <a:xfrm>
            <a:off x="2205038" y="5246688"/>
            <a:ext cx="336550" cy="457200"/>
          </a:xfrm>
          <a:prstGeom prst="rect">
            <a:avLst/>
          </a:prstGeom>
          <a:noFill/>
          <a:ln w="12700" cap="sq">
            <a:noFill/>
            <a:miter lim="800000"/>
            <a:headEnd type="none" w="sm" len="sm"/>
            <a:tailEnd type="none" w="sm" len="sm"/>
          </a:ln>
        </p:spPr>
        <p:txBody>
          <a:bodyPr wrap="none">
            <a:spAutoFit/>
          </a:bodyPr>
          <a:lstStyle/>
          <a:p>
            <a:pPr eaLnBrk="0" hangingPunct="0"/>
            <a:r>
              <a:rPr lang="es-ES_tradnl" sz="2400">
                <a:latin typeface="Times New Roman" pitchFamily="18" charset="0"/>
              </a:rPr>
              <a:t>2</a:t>
            </a:r>
          </a:p>
        </p:txBody>
      </p:sp>
      <p:sp>
        <p:nvSpPr>
          <p:cNvPr id="44077" name="Text Box 39"/>
          <p:cNvSpPr txBox="1">
            <a:spLocks noChangeArrowheads="1"/>
          </p:cNvSpPr>
          <p:nvPr/>
        </p:nvSpPr>
        <p:spPr bwMode="auto">
          <a:xfrm>
            <a:off x="2814638" y="5246688"/>
            <a:ext cx="336550" cy="457200"/>
          </a:xfrm>
          <a:prstGeom prst="rect">
            <a:avLst/>
          </a:prstGeom>
          <a:noFill/>
          <a:ln w="12700" cap="sq">
            <a:noFill/>
            <a:miter lim="800000"/>
            <a:headEnd type="none" w="sm" len="sm"/>
            <a:tailEnd type="none" w="sm" len="sm"/>
          </a:ln>
        </p:spPr>
        <p:txBody>
          <a:bodyPr wrap="none">
            <a:spAutoFit/>
          </a:bodyPr>
          <a:lstStyle/>
          <a:p>
            <a:pPr eaLnBrk="0" hangingPunct="0"/>
            <a:r>
              <a:rPr lang="es-ES_tradnl" sz="2400">
                <a:latin typeface="Times New Roman" pitchFamily="18" charset="0"/>
              </a:rPr>
              <a:t>3</a:t>
            </a:r>
          </a:p>
        </p:txBody>
      </p:sp>
      <p:sp>
        <p:nvSpPr>
          <p:cNvPr id="44078" name="Text Box 40"/>
          <p:cNvSpPr txBox="1">
            <a:spLocks noChangeArrowheads="1"/>
          </p:cNvSpPr>
          <p:nvPr/>
        </p:nvSpPr>
        <p:spPr bwMode="auto">
          <a:xfrm>
            <a:off x="4049713" y="5205413"/>
            <a:ext cx="336550" cy="457200"/>
          </a:xfrm>
          <a:prstGeom prst="rect">
            <a:avLst/>
          </a:prstGeom>
          <a:noFill/>
          <a:ln w="12700" cap="sq">
            <a:noFill/>
            <a:miter lim="800000"/>
            <a:headEnd type="none" w="sm" len="sm"/>
            <a:tailEnd type="none" w="sm" len="sm"/>
          </a:ln>
        </p:spPr>
        <p:txBody>
          <a:bodyPr wrap="none">
            <a:spAutoFit/>
          </a:bodyPr>
          <a:lstStyle/>
          <a:p>
            <a:pPr eaLnBrk="0" hangingPunct="0"/>
            <a:r>
              <a:rPr lang="es-ES_tradnl" sz="2400">
                <a:latin typeface="Times New Roman" pitchFamily="18" charset="0"/>
              </a:rPr>
              <a:t>5</a:t>
            </a:r>
          </a:p>
        </p:txBody>
      </p:sp>
      <p:sp>
        <p:nvSpPr>
          <p:cNvPr id="44079" name="Text Box 41"/>
          <p:cNvSpPr txBox="1">
            <a:spLocks noChangeArrowheads="1"/>
          </p:cNvSpPr>
          <p:nvPr/>
        </p:nvSpPr>
        <p:spPr bwMode="auto">
          <a:xfrm>
            <a:off x="4659313" y="5205413"/>
            <a:ext cx="336550" cy="457200"/>
          </a:xfrm>
          <a:prstGeom prst="rect">
            <a:avLst/>
          </a:prstGeom>
          <a:noFill/>
          <a:ln w="12700" cap="sq">
            <a:noFill/>
            <a:miter lim="800000"/>
            <a:headEnd type="none" w="sm" len="sm"/>
            <a:tailEnd type="none" w="sm" len="sm"/>
          </a:ln>
        </p:spPr>
        <p:txBody>
          <a:bodyPr wrap="none">
            <a:spAutoFit/>
          </a:bodyPr>
          <a:lstStyle/>
          <a:p>
            <a:pPr eaLnBrk="0" hangingPunct="0"/>
            <a:r>
              <a:rPr lang="es-ES_tradnl" sz="2400">
                <a:latin typeface="Times New Roman" pitchFamily="18" charset="0"/>
              </a:rPr>
              <a:t>6</a:t>
            </a:r>
          </a:p>
        </p:txBody>
      </p:sp>
      <p:sp>
        <p:nvSpPr>
          <p:cNvPr id="44080" name="Text Box 42"/>
          <p:cNvSpPr txBox="1">
            <a:spLocks noChangeArrowheads="1"/>
          </p:cNvSpPr>
          <p:nvPr/>
        </p:nvSpPr>
        <p:spPr bwMode="auto">
          <a:xfrm>
            <a:off x="5954713" y="5205413"/>
            <a:ext cx="336550" cy="457200"/>
          </a:xfrm>
          <a:prstGeom prst="rect">
            <a:avLst/>
          </a:prstGeom>
          <a:noFill/>
          <a:ln w="12700" cap="sq">
            <a:noFill/>
            <a:miter lim="800000"/>
            <a:headEnd type="none" w="sm" len="sm"/>
            <a:tailEnd type="none" w="sm" len="sm"/>
          </a:ln>
        </p:spPr>
        <p:txBody>
          <a:bodyPr wrap="none">
            <a:spAutoFit/>
          </a:bodyPr>
          <a:lstStyle/>
          <a:p>
            <a:pPr eaLnBrk="0" hangingPunct="0"/>
            <a:r>
              <a:rPr lang="es-ES_tradnl" sz="2400">
                <a:latin typeface="Times New Roman" pitchFamily="18" charset="0"/>
              </a:rPr>
              <a:t>8</a:t>
            </a:r>
          </a:p>
        </p:txBody>
      </p:sp>
      <p:sp>
        <p:nvSpPr>
          <p:cNvPr id="44081" name="Text Box 43"/>
          <p:cNvSpPr txBox="1">
            <a:spLocks noChangeArrowheads="1"/>
          </p:cNvSpPr>
          <p:nvPr/>
        </p:nvSpPr>
        <p:spPr bwMode="auto">
          <a:xfrm>
            <a:off x="6488113" y="5205413"/>
            <a:ext cx="336550" cy="457200"/>
          </a:xfrm>
          <a:prstGeom prst="rect">
            <a:avLst/>
          </a:prstGeom>
          <a:noFill/>
          <a:ln w="12700" cap="sq">
            <a:noFill/>
            <a:miter lim="800000"/>
            <a:headEnd type="none" w="sm" len="sm"/>
            <a:tailEnd type="none" w="sm" len="sm"/>
          </a:ln>
        </p:spPr>
        <p:txBody>
          <a:bodyPr wrap="none">
            <a:spAutoFit/>
          </a:bodyPr>
          <a:lstStyle/>
          <a:p>
            <a:pPr eaLnBrk="0" hangingPunct="0"/>
            <a:r>
              <a:rPr lang="es-ES_tradnl" sz="2400">
                <a:latin typeface="Times New Roman" pitchFamily="18" charset="0"/>
              </a:rPr>
              <a:t>9</a:t>
            </a:r>
          </a:p>
        </p:txBody>
      </p:sp>
      <p:sp>
        <p:nvSpPr>
          <p:cNvPr id="44082" name="Text Box 44"/>
          <p:cNvSpPr txBox="1">
            <a:spLocks noChangeArrowheads="1"/>
          </p:cNvSpPr>
          <p:nvPr/>
        </p:nvSpPr>
        <p:spPr bwMode="auto">
          <a:xfrm>
            <a:off x="6945313" y="5205413"/>
            <a:ext cx="488950" cy="457200"/>
          </a:xfrm>
          <a:prstGeom prst="rect">
            <a:avLst/>
          </a:prstGeom>
          <a:noFill/>
          <a:ln w="12700" cap="sq">
            <a:noFill/>
            <a:miter lim="800000"/>
            <a:headEnd type="none" w="sm" len="sm"/>
            <a:tailEnd type="none" w="sm" len="sm"/>
          </a:ln>
        </p:spPr>
        <p:txBody>
          <a:bodyPr wrap="none">
            <a:spAutoFit/>
          </a:bodyPr>
          <a:lstStyle/>
          <a:p>
            <a:pPr eaLnBrk="0" hangingPunct="0"/>
            <a:r>
              <a:rPr lang="es-ES_tradnl" sz="2400">
                <a:latin typeface="Times New Roman" pitchFamily="18" charset="0"/>
              </a:rPr>
              <a:t>10</a:t>
            </a:r>
          </a:p>
        </p:txBody>
      </p:sp>
      <p:sp>
        <p:nvSpPr>
          <p:cNvPr id="44083" name="Text Box 45"/>
          <p:cNvSpPr txBox="1">
            <a:spLocks noChangeArrowheads="1"/>
          </p:cNvSpPr>
          <p:nvPr/>
        </p:nvSpPr>
        <p:spPr bwMode="auto">
          <a:xfrm>
            <a:off x="7478713" y="5205413"/>
            <a:ext cx="488950" cy="457200"/>
          </a:xfrm>
          <a:prstGeom prst="rect">
            <a:avLst/>
          </a:prstGeom>
          <a:noFill/>
          <a:ln w="12700" cap="sq">
            <a:noFill/>
            <a:miter lim="800000"/>
            <a:headEnd type="none" w="sm" len="sm"/>
            <a:tailEnd type="none" w="sm" len="sm"/>
          </a:ln>
        </p:spPr>
        <p:txBody>
          <a:bodyPr wrap="none">
            <a:spAutoFit/>
          </a:bodyPr>
          <a:lstStyle/>
          <a:p>
            <a:pPr eaLnBrk="0" hangingPunct="0"/>
            <a:r>
              <a:rPr lang="es-ES_tradnl" sz="2400">
                <a:latin typeface="Times New Roman" pitchFamily="18" charset="0"/>
              </a:rPr>
              <a:t>11</a:t>
            </a:r>
          </a:p>
        </p:txBody>
      </p:sp>
      <p:pic>
        <p:nvPicPr>
          <p:cNvPr id="43" name="Picture 2" descr="http://2.bp.blogspot.com/-HLAPAiX-G9o/Td7KitQYH_I/AAAAAAAAACU/cAbFdXaOxnw/s1600/estrellajk%252C.gif"/>
          <p:cNvPicPr>
            <a:picLocks noChangeAspect="1" noChangeArrowheads="1"/>
          </p:cNvPicPr>
          <p:nvPr/>
        </p:nvPicPr>
        <p:blipFill>
          <a:blip r:embed="rId7" cstate="print"/>
          <a:srcRect/>
          <a:stretch>
            <a:fillRect/>
          </a:stretch>
        </p:blipFill>
        <p:spPr bwMode="auto">
          <a:xfrm>
            <a:off x="5724128" y="0"/>
            <a:ext cx="3419872" cy="2819401"/>
          </a:xfrm>
          <a:prstGeom prst="rect">
            <a:avLst/>
          </a:prstGeom>
          <a:noFill/>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wipe(left)">
                                      <p:cBhvr>
                                        <p:cTn id="7" dur="500"/>
                                        <p:tgtEl>
                                          <p:spTgt spid="102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54"/>
                                        </p:tgtEl>
                                        <p:attrNameLst>
                                          <p:attrName>style.visibility</p:attrName>
                                        </p:attrNameLst>
                                      </p:cBhvr>
                                      <p:to>
                                        <p:strVal val="visible"/>
                                      </p:to>
                                    </p:set>
                                    <p:animEffect transition="in" filter="wipe(left)">
                                      <p:cBhvr>
                                        <p:cTn id="11" dur="500"/>
                                        <p:tgtEl>
                                          <p:spTgt spid="1025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255"/>
                                        </p:tgtEl>
                                        <p:attrNameLst>
                                          <p:attrName>style.visibility</p:attrName>
                                        </p:attrNameLst>
                                      </p:cBhvr>
                                      <p:to>
                                        <p:strVal val="visible"/>
                                      </p:to>
                                    </p:set>
                                    <p:animEffect transition="in" filter="wipe(left)">
                                      <p:cBhvr>
                                        <p:cTn id="15" dur="500"/>
                                        <p:tgtEl>
                                          <p:spTgt spid="1025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260"/>
                                        </p:tgtEl>
                                        <p:attrNameLst>
                                          <p:attrName>style.visibility</p:attrName>
                                        </p:attrNameLst>
                                      </p:cBhvr>
                                      <p:to>
                                        <p:strVal val="visible"/>
                                      </p:to>
                                    </p:set>
                                    <p:animEffect transition="in" filter="wipe(left)">
                                      <p:cBhvr>
                                        <p:cTn id="19" dur="500"/>
                                        <p:tgtEl>
                                          <p:spTgt spid="102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250"/>
                                        </p:tgtEl>
                                        <p:attrNameLst>
                                          <p:attrName>style.visibility</p:attrName>
                                        </p:attrNameLst>
                                      </p:cBhvr>
                                      <p:to>
                                        <p:strVal val="visible"/>
                                      </p:to>
                                    </p:set>
                                    <p:animEffect transition="in" filter="wipe(left)">
                                      <p:cBhvr>
                                        <p:cTn id="24" dur="500"/>
                                        <p:tgtEl>
                                          <p:spTgt spid="10250"/>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0261"/>
                                        </p:tgtEl>
                                        <p:attrNameLst>
                                          <p:attrName>style.visibility</p:attrName>
                                        </p:attrNameLst>
                                      </p:cBhvr>
                                      <p:to>
                                        <p:strVal val="visible"/>
                                      </p:to>
                                    </p:set>
                                    <p:animEffect transition="in" filter="wipe(left)">
                                      <p:cBhvr>
                                        <p:cTn id="28" dur="500"/>
                                        <p:tgtEl>
                                          <p:spTgt spid="1026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256"/>
                                        </p:tgtEl>
                                        <p:attrNameLst>
                                          <p:attrName>style.visibility</p:attrName>
                                        </p:attrNameLst>
                                      </p:cBhvr>
                                      <p:to>
                                        <p:strVal val="visible"/>
                                      </p:to>
                                    </p:set>
                                    <p:animEffect transition="in" filter="wipe(left)">
                                      <p:cBhvr>
                                        <p:cTn id="32" dur="500"/>
                                        <p:tgtEl>
                                          <p:spTgt spid="10256"/>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0271"/>
                                        </p:tgtEl>
                                        <p:attrNameLst>
                                          <p:attrName>style.visibility</p:attrName>
                                        </p:attrNameLst>
                                      </p:cBhvr>
                                      <p:to>
                                        <p:strVal val="visible"/>
                                      </p:to>
                                    </p:set>
                                    <p:animEffect transition="in" filter="wipe(left)">
                                      <p:cBhvr>
                                        <p:cTn id="36" dur="500"/>
                                        <p:tgtEl>
                                          <p:spTgt spid="10271"/>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0270"/>
                                        </p:tgtEl>
                                        <p:attrNameLst>
                                          <p:attrName>style.visibility</p:attrName>
                                        </p:attrNameLst>
                                      </p:cBhvr>
                                      <p:to>
                                        <p:strVal val="visible"/>
                                      </p:to>
                                    </p:set>
                                    <p:animEffect transition="in" filter="wipe(left)">
                                      <p:cBhvr>
                                        <p:cTn id="40" dur="500"/>
                                        <p:tgtEl>
                                          <p:spTgt spid="10270"/>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10264"/>
                                        </p:tgtEl>
                                        <p:attrNameLst>
                                          <p:attrName>style.visibility</p:attrName>
                                        </p:attrNameLst>
                                      </p:cBhvr>
                                      <p:to>
                                        <p:strVal val="visible"/>
                                      </p:to>
                                    </p:set>
                                    <p:animEffect transition="in" filter="wipe(left)">
                                      <p:cBhvr>
                                        <p:cTn id="44" dur="500"/>
                                        <p:tgtEl>
                                          <p:spTgt spid="1026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251"/>
                                        </p:tgtEl>
                                        <p:attrNameLst>
                                          <p:attrName>style.visibility</p:attrName>
                                        </p:attrNameLst>
                                      </p:cBhvr>
                                      <p:to>
                                        <p:strVal val="visible"/>
                                      </p:to>
                                    </p:set>
                                    <p:animEffect transition="in" filter="wipe(left)">
                                      <p:cBhvr>
                                        <p:cTn id="49" dur="500"/>
                                        <p:tgtEl>
                                          <p:spTgt spid="10251"/>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0262"/>
                                        </p:tgtEl>
                                        <p:attrNameLst>
                                          <p:attrName>style.visibility</p:attrName>
                                        </p:attrNameLst>
                                      </p:cBhvr>
                                      <p:to>
                                        <p:strVal val="visible"/>
                                      </p:to>
                                    </p:set>
                                    <p:animEffect transition="in" filter="wipe(left)">
                                      <p:cBhvr>
                                        <p:cTn id="53" dur="500"/>
                                        <p:tgtEl>
                                          <p:spTgt spid="10262"/>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0257"/>
                                        </p:tgtEl>
                                        <p:attrNameLst>
                                          <p:attrName>style.visibility</p:attrName>
                                        </p:attrNameLst>
                                      </p:cBhvr>
                                      <p:to>
                                        <p:strVal val="visible"/>
                                      </p:to>
                                    </p:set>
                                    <p:animEffect transition="in" filter="wipe(left)">
                                      <p:cBhvr>
                                        <p:cTn id="57" dur="500"/>
                                        <p:tgtEl>
                                          <p:spTgt spid="10257"/>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265"/>
                                        </p:tgtEl>
                                        <p:attrNameLst>
                                          <p:attrName>style.visibility</p:attrName>
                                        </p:attrNameLst>
                                      </p:cBhvr>
                                      <p:to>
                                        <p:strVal val="visible"/>
                                      </p:to>
                                    </p:set>
                                    <p:animEffect transition="in" filter="wipe(left)">
                                      <p:cBhvr>
                                        <p:cTn id="61" dur="500"/>
                                        <p:tgtEl>
                                          <p:spTgt spid="1026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0252"/>
                                        </p:tgtEl>
                                        <p:attrNameLst>
                                          <p:attrName>style.visibility</p:attrName>
                                        </p:attrNameLst>
                                      </p:cBhvr>
                                      <p:to>
                                        <p:strVal val="visible"/>
                                      </p:to>
                                    </p:set>
                                    <p:animEffect transition="in" filter="wipe(left)">
                                      <p:cBhvr>
                                        <p:cTn id="66" dur="500"/>
                                        <p:tgtEl>
                                          <p:spTgt spid="10252"/>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0263"/>
                                        </p:tgtEl>
                                        <p:attrNameLst>
                                          <p:attrName>style.visibility</p:attrName>
                                        </p:attrNameLst>
                                      </p:cBhvr>
                                      <p:to>
                                        <p:strVal val="visible"/>
                                      </p:to>
                                    </p:set>
                                    <p:animEffect transition="in" filter="wipe(left)">
                                      <p:cBhvr>
                                        <p:cTn id="70" dur="500"/>
                                        <p:tgtEl>
                                          <p:spTgt spid="10263"/>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10259"/>
                                        </p:tgtEl>
                                        <p:attrNameLst>
                                          <p:attrName>style.visibility</p:attrName>
                                        </p:attrNameLst>
                                      </p:cBhvr>
                                      <p:to>
                                        <p:strVal val="visible"/>
                                      </p:to>
                                    </p:set>
                                    <p:animEffect transition="in" filter="wipe(left)">
                                      <p:cBhvr>
                                        <p:cTn id="74" dur="500"/>
                                        <p:tgtEl>
                                          <p:spTgt spid="10259"/>
                                        </p:tgtEl>
                                      </p:cBhvr>
                                    </p:animEffect>
                                  </p:childTnLst>
                                </p:cTn>
                              </p:par>
                            </p:childTnLst>
                          </p:cTn>
                        </p:par>
                        <p:par>
                          <p:cTn id="75" fill="hold">
                            <p:stCondLst>
                              <p:cond delay="1500"/>
                            </p:stCondLst>
                            <p:childTnLst>
                              <p:par>
                                <p:cTn id="76" presetID="22" presetClass="entr" presetSubtype="8" fill="hold" grpId="0" nodeType="afterEffect">
                                  <p:stCondLst>
                                    <p:cond delay="0"/>
                                  </p:stCondLst>
                                  <p:childTnLst>
                                    <p:set>
                                      <p:cBhvr>
                                        <p:cTn id="77" dur="1" fill="hold">
                                          <p:stCondLst>
                                            <p:cond delay="0"/>
                                          </p:stCondLst>
                                        </p:cTn>
                                        <p:tgtEl>
                                          <p:spTgt spid="10269"/>
                                        </p:tgtEl>
                                        <p:attrNameLst>
                                          <p:attrName>style.visibility</p:attrName>
                                        </p:attrNameLst>
                                      </p:cBhvr>
                                      <p:to>
                                        <p:strVal val="visible"/>
                                      </p:to>
                                    </p:set>
                                    <p:animEffect transition="in" filter="wipe(left)">
                                      <p:cBhvr>
                                        <p:cTn id="78" dur="500"/>
                                        <p:tgtEl>
                                          <p:spTgt spid="10269"/>
                                        </p:tgtEl>
                                      </p:cBhvr>
                                    </p:animEffect>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10268"/>
                                        </p:tgtEl>
                                        <p:attrNameLst>
                                          <p:attrName>style.visibility</p:attrName>
                                        </p:attrNameLst>
                                      </p:cBhvr>
                                      <p:to>
                                        <p:strVal val="visible"/>
                                      </p:to>
                                    </p:set>
                                    <p:animEffect transition="in" filter="wipe(left)">
                                      <p:cBhvr>
                                        <p:cTn id="82" dur="500"/>
                                        <p:tgtEl>
                                          <p:spTgt spid="10268"/>
                                        </p:tgtEl>
                                      </p:cBhvr>
                                    </p:animEffect>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10266"/>
                                        </p:tgtEl>
                                        <p:attrNameLst>
                                          <p:attrName>style.visibility</p:attrName>
                                        </p:attrNameLst>
                                      </p:cBhvr>
                                      <p:to>
                                        <p:strVal val="visible"/>
                                      </p:to>
                                    </p:set>
                                    <p:animEffect transition="in" filter="wipe(left)">
                                      <p:cBhvr>
                                        <p:cTn id="86" dur="500"/>
                                        <p:tgtEl>
                                          <p:spTgt spid="1026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0253"/>
                                        </p:tgtEl>
                                        <p:attrNameLst>
                                          <p:attrName>style.visibility</p:attrName>
                                        </p:attrNameLst>
                                      </p:cBhvr>
                                      <p:to>
                                        <p:strVal val="visible"/>
                                      </p:to>
                                    </p:set>
                                    <p:animEffect transition="in" filter="wipe(left)">
                                      <p:cBhvr>
                                        <p:cTn id="91" dur="500"/>
                                        <p:tgtEl>
                                          <p:spTgt spid="10253"/>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10272"/>
                                        </p:tgtEl>
                                        <p:attrNameLst>
                                          <p:attrName>style.visibility</p:attrName>
                                        </p:attrNameLst>
                                      </p:cBhvr>
                                      <p:to>
                                        <p:strVal val="visible"/>
                                      </p:to>
                                    </p:set>
                                    <p:animEffect transition="in" filter="wipe(left)">
                                      <p:cBhvr>
                                        <p:cTn id="95" dur="500"/>
                                        <p:tgtEl>
                                          <p:spTgt spid="10272"/>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0258"/>
                                        </p:tgtEl>
                                        <p:attrNameLst>
                                          <p:attrName>style.visibility</p:attrName>
                                        </p:attrNameLst>
                                      </p:cBhvr>
                                      <p:to>
                                        <p:strVal val="visible"/>
                                      </p:to>
                                    </p:set>
                                    <p:animEffect transition="in" filter="wipe(left)">
                                      <p:cBhvr>
                                        <p:cTn id="99" dur="500"/>
                                        <p:tgtEl>
                                          <p:spTgt spid="10258"/>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10267"/>
                                        </p:tgtEl>
                                        <p:attrNameLst>
                                          <p:attrName>style.visibility</p:attrName>
                                        </p:attrNameLst>
                                      </p:cBhvr>
                                      <p:to>
                                        <p:strVal val="visible"/>
                                      </p:to>
                                    </p:set>
                                    <p:animEffect transition="in" filter="wipe(left)">
                                      <p:cBhvr>
                                        <p:cTn id="103" dur="5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5" grpId="0" animBg="1"/>
      <p:bldP spid="10256" grpId="0" animBg="1"/>
      <p:bldP spid="10257" grpId="0" animBg="1"/>
      <p:bldP spid="10258" grpId="0" animBg="1"/>
      <p:bldP spid="10259" grpId="0" animBg="1"/>
      <p:bldP spid="10260" grpId="0" animBg="1"/>
      <p:bldP spid="10261" grpId="0" animBg="1"/>
      <p:bldP spid="10262" grpId="0" animBg="1"/>
      <p:bldP spid="10263" grpId="0" animBg="1"/>
      <p:bldP spid="10264" grpId="0" animBg="1"/>
      <p:bldP spid="10265" grpId="0" animBg="1"/>
      <p:bldP spid="10266" grpId="0" animBg="1"/>
      <p:bldP spid="10267" grpId="0" animBg="1"/>
      <p:bldP spid="10268" grpId="0" animBg="1"/>
      <p:bldP spid="10269" grpId="0" animBg="1"/>
      <p:bldP spid="10270" grpId="0" animBg="1"/>
      <p:bldP spid="10271" grpId="0" animBg="1"/>
      <p:bldP spid="102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bwMode="auto">
          <a:xfrm>
            <a:off x="250825" y="260350"/>
            <a:ext cx="3384550" cy="6048375"/>
          </a:xfrm>
          <a:prstGeom prst="rect">
            <a:avLst/>
          </a:prstGeom>
          <a:noFill/>
          <a:ln w="9525">
            <a:noFill/>
            <a:miter lim="800000"/>
            <a:headEnd/>
            <a:tailEnd/>
          </a:ln>
        </p:spPr>
        <p:txBody>
          <a:bodyPr lIns="92075" tIns="46038" rIns="92075" bIns="46038"/>
          <a:lstStyle/>
          <a:p>
            <a:pPr marL="609600" indent="-609600" algn="ctr" fontAlgn="auto">
              <a:spcBef>
                <a:spcPct val="20000"/>
              </a:spcBef>
              <a:spcAft>
                <a:spcPts val="0"/>
              </a:spcAft>
              <a:buClr>
                <a:srgbClr val="FF0000"/>
              </a:buClr>
              <a:buSzPct val="60000"/>
              <a:defRPr/>
            </a:pPr>
            <a:r>
              <a:rPr lang="es-MX" sz="2800" kern="0" dirty="0">
                <a:effectLst>
                  <a:outerShdw blurRad="38100" dist="38100" dir="2700000" algn="tl">
                    <a:srgbClr val="FFFFFF"/>
                  </a:outerShdw>
                </a:effectLst>
                <a:latin typeface="+mn-lt"/>
              </a:rPr>
              <a:t>CONTENIDO</a:t>
            </a:r>
          </a:p>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cs typeface="Arial" pitchFamily="34" charset="0"/>
              </a:rPr>
              <a:t>Utilización</a:t>
            </a:r>
            <a:endParaRPr lang="es-MX" sz="2400" kern="0" dirty="0">
              <a:effectLst>
                <a:outerShdw blurRad="38100" dist="38100" dir="2700000" algn="tl">
                  <a:srgbClr val="FFFFFF"/>
                </a:outerShdw>
              </a:effectLst>
              <a:cs typeface="Arial" pitchFamily="34" charset="0"/>
            </a:endParaRPr>
          </a:p>
          <a:p>
            <a:pPr marL="990600" lvl="1" indent="-533400" fontAlgn="auto">
              <a:spcBef>
                <a:spcPct val="20000"/>
              </a:spcBef>
              <a:spcAft>
                <a:spcPts val="0"/>
              </a:spcAft>
              <a:buClr>
                <a:srgbClr val="FF0000"/>
              </a:buClr>
              <a:buSzPct val="65000"/>
              <a:buFont typeface="Wingdings" pitchFamily="2" charset="2"/>
              <a:buChar char="q"/>
              <a:defRPr/>
            </a:pPr>
            <a:r>
              <a:rPr lang="es-MX" sz="2400" kern="0" dirty="0">
                <a:effectLst>
                  <a:outerShdw blurRad="38100" dist="38100" dir="2700000" algn="tl">
                    <a:srgbClr val="FFFFFF"/>
                  </a:outerShdw>
                </a:effectLst>
                <a:cs typeface="Arial" pitchFamily="34" charset="0"/>
              </a:rPr>
              <a:t>Desarrollo </a:t>
            </a:r>
          </a:p>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cs typeface="Arial" pitchFamily="34" charset="0"/>
              </a:rPr>
              <a:t>Seguridad</a:t>
            </a:r>
            <a:endParaRPr lang="es-MX" sz="2400" kern="0" dirty="0">
              <a:effectLst>
                <a:outerShdw blurRad="38100" dist="38100" dir="2700000" algn="tl">
                  <a:srgbClr val="FFFFFF"/>
                </a:outerShdw>
              </a:effectLst>
              <a:cs typeface="Arial" pitchFamily="34" charset="0"/>
            </a:endParaRPr>
          </a:p>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Características</a:t>
            </a: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Clasificación </a:t>
            </a: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buFont typeface="Wingdings" pitchFamily="2" charset="2"/>
              <a:buChar char="q"/>
              <a:defRPr/>
            </a:pPr>
            <a:r>
              <a:rPr lang="es-MX" sz="2400" kern="0" dirty="0">
                <a:effectLst>
                  <a:outerShdw blurRad="38100" dist="38100" dir="2700000" algn="tl">
                    <a:srgbClr val="FFFFFF"/>
                  </a:outerShdw>
                </a:effectLst>
                <a:latin typeface="Arial" charset="0"/>
              </a:rPr>
              <a:t>Tablas</a:t>
            </a:r>
          </a:p>
          <a:p>
            <a:pPr marL="990600" lvl="1" indent="-533400" fontAlgn="auto">
              <a:spcBef>
                <a:spcPct val="20000"/>
              </a:spcBef>
              <a:spcAft>
                <a:spcPts val="0"/>
              </a:spcAft>
              <a:buClr>
                <a:srgbClr val="FF0000"/>
              </a:buClr>
              <a:buSzPct val="65000"/>
              <a:buFont typeface="Wingdings" pitchFamily="2" charset="2"/>
              <a:buChar char="q"/>
              <a:defRPr/>
            </a:pPr>
            <a:r>
              <a:rPr lang="es-MX" sz="2400" kern="0" dirty="0">
                <a:effectLst>
                  <a:outerShdw blurRad="38100" dist="38100" dir="2700000" algn="tl">
                    <a:srgbClr val="FFFFFF"/>
                  </a:outerShdw>
                </a:effectLst>
                <a:latin typeface="Arial" charset="0"/>
              </a:rPr>
              <a:t>Recursos</a:t>
            </a:r>
          </a:p>
          <a:p>
            <a:pPr marL="990600" lvl="1" indent="-533400" fontAlgn="auto">
              <a:spcBef>
                <a:spcPct val="20000"/>
              </a:spcBef>
              <a:spcAft>
                <a:spcPts val="0"/>
              </a:spcAft>
              <a:buClr>
                <a:srgbClr val="FF0000"/>
              </a:buClr>
              <a:buSzPct val="65000"/>
              <a:buFont typeface="Wingdings" pitchFamily="2" charset="2"/>
              <a:buChar char="q"/>
              <a:defRPr/>
            </a:pPr>
            <a:r>
              <a:rPr lang="es-MX" sz="2400" kern="0" dirty="0">
                <a:effectLst>
                  <a:outerShdw blurRad="38100" dist="38100" dir="2700000" algn="tl">
                    <a:srgbClr val="FFFFFF"/>
                  </a:outerShdw>
                </a:effectLst>
                <a:latin typeface="Arial" charset="0"/>
              </a:rPr>
              <a:t>Programas </a:t>
            </a:r>
          </a:p>
          <a:p>
            <a:pPr marL="990600" lvl="1" indent="-533400" fontAlgn="auto">
              <a:spcBef>
                <a:spcPct val="20000"/>
              </a:spcBef>
              <a:spcAft>
                <a:spcPts val="0"/>
              </a:spcAft>
              <a:buClr>
                <a:srgbClr val="FF0000"/>
              </a:buClr>
              <a:buSzPct val="65000"/>
              <a:buFont typeface="Wingdings" pitchFamily="2" charset="2"/>
              <a:buChar char="q"/>
              <a:defRPr/>
            </a:pPr>
            <a:r>
              <a:rPr lang="es-MX" sz="2400" kern="0" dirty="0">
                <a:effectLst>
                  <a:outerShdw blurRad="38100" dist="38100" dir="2700000" algn="tl">
                    <a:srgbClr val="FFFFFF"/>
                  </a:outerShdw>
                </a:effectLst>
                <a:latin typeface="Arial" charset="0"/>
              </a:rPr>
              <a:t>Mercado</a:t>
            </a:r>
          </a:p>
          <a:p>
            <a:pPr marL="990600" lvl="1" indent="-533400" fontAlgn="auto">
              <a:spcBef>
                <a:spcPct val="20000"/>
              </a:spcBef>
              <a:spcAft>
                <a:spcPts val="0"/>
              </a:spcAft>
              <a:buClr>
                <a:srgbClr val="FF0000"/>
              </a:buClr>
              <a:buSzPct val="65000"/>
              <a:buFont typeface="Wingdings" pitchFamily="2" charset="2"/>
              <a:buChar char="q"/>
              <a:defRPr/>
            </a:pPr>
            <a:r>
              <a:rPr lang="es-MX" sz="2400" kern="0" dirty="0">
                <a:effectLst>
                  <a:outerShdw blurRad="38100" dist="38100" dir="2700000" algn="tl">
                    <a:srgbClr val="FFFFFF"/>
                  </a:outerShdw>
                </a:effectLst>
                <a:latin typeface="Arial" charset="0"/>
              </a:rPr>
              <a:t>Tipos </a:t>
            </a:r>
          </a:p>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Herramientas y  piezas </a:t>
            </a: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Redes</a:t>
            </a: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mn-lt"/>
            </a:endParaRPr>
          </a:p>
          <a:p>
            <a:pPr marL="990600" lvl="1" indent="-533400" fontAlgn="auto">
              <a:spcBef>
                <a:spcPct val="20000"/>
              </a:spcBef>
              <a:spcAft>
                <a:spcPts val="0"/>
              </a:spcAft>
              <a:buClr>
                <a:srgbClr val="FF0000"/>
              </a:buClr>
              <a:buSzPct val="65000"/>
              <a:defRPr/>
            </a:pPr>
            <a:endParaRPr lang="es-MX" sz="2000" kern="0" dirty="0">
              <a:effectLst>
                <a:outerShdw blurRad="38100" dist="38100" dir="2700000" algn="tl">
                  <a:srgbClr val="FFFFFF"/>
                </a:outerShdw>
              </a:effectLst>
              <a:latin typeface="+mn-lt"/>
            </a:endParaRPr>
          </a:p>
        </p:txBody>
      </p:sp>
      <p:sp>
        <p:nvSpPr>
          <p:cNvPr id="5" name="Rectangle 1027"/>
          <p:cNvSpPr txBox="1">
            <a:spLocks noChangeArrowheads="1"/>
          </p:cNvSpPr>
          <p:nvPr/>
        </p:nvSpPr>
        <p:spPr bwMode="auto">
          <a:xfrm>
            <a:off x="5435600" y="188913"/>
            <a:ext cx="3457575" cy="6480175"/>
          </a:xfrm>
          <a:prstGeom prst="rect">
            <a:avLst/>
          </a:prstGeom>
          <a:noFill/>
          <a:ln w="9525">
            <a:noFill/>
            <a:miter lim="800000"/>
            <a:headEnd/>
            <a:tailEnd/>
          </a:ln>
        </p:spPr>
        <p:txBody>
          <a:bodyPr lIns="92075" tIns="46038" rIns="92075" bIns="46038"/>
          <a:lstStyle/>
          <a:p>
            <a:pPr marL="609600" indent="-609600" algn="ctr" fontAlgn="auto">
              <a:spcBef>
                <a:spcPct val="20000"/>
              </a:spcBef>
              <a:spcAft>
                <a:spcPts val="0"/>
              </a:spcAft>
              <a:buClr>
                <a:srgbClr val="FF0000"/>
              </a:buClr>
              <a:buSzPct val="60000"/>
              <a:defRPr/>
            </a:pPr>
            <a:r>
              <a:rPr lang="es-MX" kern="0" dirty="0">
                <a:effectLst>
                  <a:outerShdw blurRad="38100" dist="38100" dir="2700000" algn="tl">
                    <a:srgbClr val="FFFFFF"/>
                  </a:outerShdw>
                </a:effectLst>
                <a:latin typeface="+mn-lt"/>
              </a:rPr>
              <a:t>INDICE DE </a:t>
            </a:r>
            <a:r>
              <a:rPr lang="es-MX" kern="0" dirty="0" smtClean="0">
                <a:effectLst>
                  <a:outerShdw blurRad="38100" dist="38100" dir="2700000" algn="tl">
                    <a:srgbClr val="FFFFFF"/>
                  </a:outerShdw>
                </a:effectLst>
                <a:latin typeface="+mn-lt"/>
              </a:rPr>
              <a:t>TEMAS</a:t>
            </a:r>
          </a:p>
          <a:p>
            <a:pPr marL="609600" indent="-609600" algn="ctr" fontAlgn="auto">
              <a:spcBef>
                <a:spcPct val="20000"/>
              </a:spcBef>
              <a:spcAft>
                <a:spcPts val="0"/>
              </a:spcAft>
              <a:buClr>
                <a:srgbClr val="FF0000"/>
              </a:buClr>
              <a:buSzPct val="60000"/>
              <a:defRPr/>
            </a:pPr>
            <a:endParaRPr lang="es-MX" sz="1400" kern="0" dirty="0">
              <a:effectLst>
                <a:outerShdw blurRad="38100" dist="38100" dir="2700000" algn="tl">
                  <a:srgbClr val="FFFFFF"/>
                </a:outerShdw>
              </a:effectLst>
              <a:latin typeface="+mn-lt"/>
            </a:endParaRPr>
          </a:p>
          <a:p>
            <a:pPr marL="342900" indent="-342900" fontAlgn="auto">
              <a:spcBef>
                <a:spcPts val="0"/>
              </a:spcBef>
              <a:spcAft>
                <a:spcPts val="0"/>
              </a:spcAft>
              <a:buAutoNum type="arabicPeriod"/>
              <a:defRPr/>
            </a:pPr>
            <a:r>
              <a:rPr lang="es-ES" sz="1400" dirty="0" smtClean="0">
                <a:latin typeface="+mn-lt"/>
              </a:rPr>
              <a:t>Historia </a:t>
            </a:r>
            <a:r>
              <a:rPr lang="es-ES" sz="1400" dirty="0">
                <a:latin typeface="+mn-lt"/>
              </a:rPr>
              <a:t>de </a:t>
            </a:r>
            <a:r>
              <a:rPr lang="es-ES" sz="1400" dirty="0" smtClean="0">
                <a:latin typeface="+mn-lt"/>
              </a:rPr>
              <a:t>las redes.</a:t>
            </a:r>
          </a:p>
          <a:p>
            <a:pPr marL="342900" indent="-342900" fontAlgn="auto">
              <a:spcBef>
                <a:spcPts val="0"/>
              </a:spcBef>
              <a:spcAft>
                <a:spcPts val="0"/>
              </a:spcAft>
              <a:defRPr/>
            </a:pPr>
            <a:endParaRPr lang="es-ES" sz="1400" dirty="0">
              <a:latin typeface="+mn-lt"/>
            </a:endParaRPr>
          </a:p>
          <a:p>
            <a:pPr fontAlgn="auto">
              <a:spcBef>
                <a:spcPts val="0"/>
              </a:spcBef>
              <a:spcAft>
                <a:spcPts val="0"/>
              </a:spcAft>
              <a:defRPr/>
            </a:pPr>
            <a:r>
              <a:rPr lang="es-ES" sz="1400" dirty="0">
                <a:latin typeface="+mn-lt"/>
              </a:rPr>
              <a:t>2. </a:t>
            </a:r>
            <a:r>
              <a:rPr lang="es-ES" sz="1400" dirty="0" smtClean="0">
                <a:latin typeface="+mn-lt"/>
              </a:rPr>
              <a:t>Que ventajas ofrecen.</a:t>
            </a:r>
          </a:p>
          <a:p>
            <a:pPr fontAlgn="auto">
              <a:spcBef>
                <a:spcPts val="0"/>
              </a:spcBef>
              <a:spcAft>
                <a:spcPts val="0"/>
              </a:spcAft>
              <a:defRPr/>
            </a:pPr>
            <a:endParaRPr lang="es-ES" sz="1400" dirty="0">
              <a:latin typeface="+mn-lt"/>
            </a:endParaRPr>
          </a:p>
          <a:p>
            <a:pPr fontAlgn="auto">
              <a:spcBef>
                <a:spcPts val="0"/>
              </a:spcBef>
              <a:spcAft>
                <a:spcPts val="0"/>
              </a:spcAft>
              <a:defRPr/>
            </a:pPr>
            <a:r>
              <a:rPr lang="es-ES" sz="1400" dirty="0">
                <a:latin typeface="+mn-lt"/>
              </a:rPr>
              <a:t>3. </a:t>
            </a:r>
            <a:r>
              <a:rPr lang="es-ES" sz="1400" dirty="0" smtClean="0">
                <a:latin typeface="+mn-lt"/>
              </a:rPr>
              <a:t>Que desventajas hay.</a:t>
            </a:r>
          </a:p>
          <a:p>
            <a:pPr fontAlgn="auto">
              <a:spcBef>
                <a:spcPts val="0"/>
              </a:spcBef>
              <a:spcAft>
                <a:spcPts val="0"/>
              </a:spcAft>
              <a:defRPr/>
            </a:pPr>
            <a:endParaRPr lang="es-ES" sz="1400" dirty="0">
              <a:latin typeface="+mn-lt"/>
            </a:endParaRPr>
          </a:p>
          <a:p>
            <a:pPr fontAlgn="auto">
              <a:spcBef>
                <a:spcPts val="0"/>
              </a:spcBef>
              <a:spcAft>
                <a:spcPts val="0"/>
              </a:spcAft>
              <a:defRPr/>
            </a:pPr>
            <a:r>
              <a:rPr lang="es-ES" sz="1400" dirty="0">
                <a:latin typeface="+mn-lt"/>
              </a:rPr>
              <a:t>4. </a:t>
            </a:r>
            <a:r>
              <a:rPr lang="es-ES" sz="1400" dirty="0" smtClean="0">
                <a:latin typeface="+mn-lt"/>
              </a:rPr>
              <a:t>Cual es </a:t>
            </a:r>
            <a:r>
              <a:rPr lang="es-ES" sz="1400" dirty="0"/>
              <a:t> </a:t>
            </a:r>
            <a:r>
              <a:rPr lang="es-ES" sz="1400" dirty="0" smtClean="0"/>
              <a:t>su gestión</a:t>
            </a:r>
            <a:r>
              <a:rPr lang="es-ES" sz="1400" dirty="0" smtClean="0">
                <a:latin typeface="+mn-lt"/>
              </a:rPr>
              <a:t>.</a:t>
            </a:r>
          </a:p>
          <a:p>
            <a:pPr fontAlgn="auto">
              <a:spcBef>
                <a:spcPts val="0"/>
              </a:spcBef>
              <a:spcAft>
                <a:spcPts val="0"/>
              </a:spcAft>
              <a:defRPr/>
            </a:pPr>
            <a:endParaRPr lang="es-ES" sz="1400" dirty="0">
              <a:latin typeface="+mn-lt"/>
            </a:endParaRPr>
          </a:p>
          <a:p>
            <a:pPr fontAlgn="auto">
              <a:spcBef>
                <a:spcPts val="0"/>
              </a:spcBef>
              <a:spcAft>
                <a:spcPts val="0"/>
              </a:spcAft>
              <a:defRPr/>
            </a:pPr>
            <a:r>
              <a:rPr lang="es-ES" sz="1400" dirty="0">
                <a:latin typeface="+mn-lt"/>
              </a:rPr>
              <a:t>5. </a:t>
            </a:r>
            <a:r>
              <a:rPr lang="es-ES" sz="1400" dirty="0" smtClean="0">
                <a:latin typeface="+mn-lt"/>
              </a:rPr>
              <a:t>Que organigramas presenta.</a:t>
            </a:r>
          </a:p>
          <a:p>
            <a:pPr fontAlgn="auto">
              <a:spcBef>
                <a:spcPts val="0"/>
              </a:spcBef>
              <a:spcAft>
                <a:spcPts val="0"/>
              </a:spcAft>
              <a:defRPr/>
            </a:pPr>
            <a:endParaRPr lang="es-ES" sz="1400" dirty="0">
              <a:latin typeface="+mn-lt"/>
            </a:endParaRPr>
          </a:p>
          <a:p>
            <a:pPr fontAlgn="auto">
              <a:spcBef>
                <a:spcPts val="0"/>
              </a:spcBef>
              <a:spcAft>
                <a:spcPts val="0"/>
              </a:spcAft>
              <a:defRPr/>
            </a:pPr>
            <a:r>
              <a:rPr lang="es-ES" sz="1400" dirty="0">
                <a:latin typeface="+mn-lt"/>
              </a:rPr>
              <a:t>6. </a:t>
            </a:r>
            <a:r>
              <a:rPr lang="es-ES" sz="1400" dirty="0" smtClean="0">
                <a:latin typeface="+mn-lt"/>
              </a:rPr>
              <a:t>Que presenta en sus entornos y ambientes.</a:t>
            </a:r>
          </a:p>
          <a:p>
            <a:pPr fontAlgn="auto">
              <a:spcBef>
                <a:spcPts val="0"/>
              </a:spcBef>
              <a:spcAft>
                <a:spcPts val="0"/>
              </a:spcAft>
              <a:defRPr/>
            </a:pPr>
            <a:endParaRPr lang="es-ES" sz="1400" dirty="0">
              <a:latin typeface="+mn-lt"/>
            </a:endParaRPr>
          </a:p>
          <a:p>
            <a:pPr fontAlgn="auto">
              <a:spcBef>
                <a:spcPts val="0"/>
              </a:spcBef>
              <a:spcAft>
                <a:spcPts val="0"/>
              </a:spcAft>
              <a:defRPr/>
            </a:pPr>
            <a:r>
              <a:rPr lang="es-ES" sz="1400" dirty="0">
                <a:latin typeface="+mn-lt"/>
              </a:rPr>
              <a:t>7. Uso </a:t>
            </a:r>
            <a:r>
              <a:rPr lang="es-ES" sz="1400" dirty="0" smtClean="0">
                <a:latin typeface="+mn-lt"/>
              </a:rPr>
              <a:t>de su arquitectura estructurada.</a:t>
            </a:r>
          </a:p>
          <a:p>
            <a:pPr fontAlgn="auto">
              <a:spcBef>
                <a:spcPts val="0"/>
              </a:spcBef>
              <a:spcAft>
                <a:spcPts val="0"/>
              </a:spcAft>
              <a:defRPr/>
            </a:pPr>
            <a:endParaRPr lang="es-ES" sz="1400" dirty="0">
              <a:latin typeface="+mn-lt"/>
            </a:endParaRPr>
          </a:p>
          <a:p>
            <a:pPr fontAlgn="auto">
              <a:spcBef>
                <a:spcPts val="0"/>
              </a:spcBef>
              <a:spcAft>
                <a:spcPts val="0"/>
              </a:spcAft>
              <a:defRPr/>
            </a:pPr>
            <a:r>
              <a:rPr lang="es-ES" sz="1400" dirty="0">
                <a:latin typeface="+mn-lt"/>
              </a:rPr>
              <a:t>8. Confeccionar un mapa conceptual</a:t>
            </a:r>
            <a:r>
              <a:rPr lang="es-ES" sz="1400" dirty="0" smtClean="0">
                <a:latin typeface="+mn-lt"/>
              </a:rPr>
              <a:t>.</a:t>
            </a:r>
          </a:p>
          <a:p>
            <a:pPr fontAlgn="auto">
              <a:spcBef>
                <a:spcPts val="0"/>
              </a:spcBef>
              <a:spcAft>
                <a:spcPts val="0"/>
              </a:spcAft>
              <a:defRPr/>
            </a:pPr>
            <a:endParaRPr lang="es-ES" sz="1400" dirty="0">
              <a:latin typeface="+mn-lt"/>
            </a:endParaRPr>
          </a:p>
          <a:p>
            <a:pPr fontAlgn="auto">
              <a:spcBef>
                <a:spcPts val="0"/>
              </a:spcBef>
              <a:spcAft>
                <a:spcPts val="0"/>
              </a:spcAft>
              <a:defRPr/>
            </a:pPr>
            <a:r>
              <a:rPr lang="es-ES" sz="1400" dirty="0">
                <a:latin typeface="+mn-lt"/>
              </a:rPr>
              <a:t>9. </a:t>
            </a:r>
            <a:r>
              <a:rPr lang="es-ES" sz="1400" dirty="0" smtClean="0">
                <a:latin typeface="+mn-lt"/>
              </a:rPr>
              <a:t>Mapa comparativo.</a:t>
            </a:r>
          </a:p>
          <a:p>
            <a:pPr fontAlgn="auto">
              <a:spcBef>
                <a:spcPts val="0"/>
              </a:spcBef>
              <a:spcAft>
                <a:spcPts val="0"/>
              </a:spcAft>
              <a:defRPr/>
            </a:pPr>
            <a:endParaRPr lang="es-ES" sz="1400" dirty="0">
              <a:latin typeface="+mn-lt"/>
            </a:endParaRPr>
          </a:p>
          <a:p>
            <a:pPr fontAlgn="auto">
              <a:spcBef>
                <a:spcPts val="0"/>
              </a:spcBef>
              <a:spcAft>
                <a:spcPts val="0"/>
              </a:spcAft>
              <a:defRPr/>
            </a:pPr>
            <a:r>
              <a:rPr lang="es-ES" sz="1400" dirty="0">
                <a:latin typeface="+mn-lt"/>
              </a:rPr>
              <a:t>10. Utilizar de Power – Point</a:t>
            </a:r>
            <a:r>
              <a:rPr lang="es-ES" sz="1400" dirty="0" smtClean="0">
                <a:latin typeface="+mn-lt"/>
              </a:rPr>
              <a:t>.</a:t>
            </a:r>
          </a:p>
          <a:p>
            <a:pPr fontAlgn="auto">
              <a:spcBef>
                <a:spcPts val="0"/>
              </a:spcBef>
              <a:spcAft>
                <a:spcPts val="0"/>
              </a:spcAft>
              <a:defRPr/>
            </a:pPr>
            <a:endParaRPr lang="es-ES" sz="1400" dirty="0">
              <a:latin typeface="+mn-lt"/>
            </a:endParaRPr>
          </a:p>
          <a:p>
            <a:pPr fontAlgn="auto">
              <a:spcBef>
                <a:spcPts val="0"/>
              </a:spcBef>
              <a:spcAft>
                <a:spcPts val="0"/>
              </a:spcAft>
              <a:defRPr/>
            </a:pPr>
            <a:r>
              <a:rPr lang="es-ES" sz="1400" dirty="0">
                <a:latin typeface="+mn-lt"/>
              </a:rPr>
              <a:t>11. ¿Investigacion de </a:t>
            </a:r>
            <a:r>
              <a:rPr lang="es-ES" sz="1400" dirty="0" smtClean="0">
                <a:latin typeface="+mn-lt"/>
              </a:rPr>
              <a:t>red.?</a:t>
            </a:r>
          </a:p>
          <a:p>
            <a:pPr fontAlgn="auto">
              <a:spcBef>
                <a:spcPts val="0"/>
              </a:spcBef>
              <a:spcAft>
                <a:spcPts val="0"/>
              </a:spcAft>
              <a:defRPr/>
            </a:pPr>
            <a:endParaRPr lang="es-ES" sz="1400" dirty="0">
              <a:latin typeface="+mn-lt"/>
            </a:endParaRPr>
          </a:p>
          <a:p>
            <a:pPr fontAlgn="auto">
              <a:spcBef>
                <a:spcPts val="0"/>
              </a:spcBef>
              <a:spcAft>
                <a:spcPts val="0"/>
              </a:spcAft>
              <a:defRPr/>
            </a:pPr>
            <a:r>
              <a:rPr lang="es-ES" sz="1400" dirty="0">
                <a:latin typeface="+mn-lt"/>
              </a:rPr>
              <a:t>12. </a:t>
            </a:r>
            <a:r>
              <a:rPr lang="es-ES" sz="1400" dirty="0" smtClean="0">
                <a:latin typeface="+mn-lt"/>
              </a:rPr>
              <a:t> Ejemplificación de topología  </a:t>
            </a:r>
            <a:endParaRPr lang="es-ES" sz="1400" dirty="0">
              <a:latin typeface="+mn-lt"/>
            </a:endParaRPr>
          </a:p>
          <a:p>
            <a:pPr marL="609600" indent="-609600" algn="ctr" fontAlgn="auto">
              <a:spcBef>
                <a:spcPct val="20000"/>
              </a:spcBef>
              <a:spcAft>
                <a:spcPts val="0"/>
              </a:spcAft>
              <a:buClr>
                <a:srgbClr val="FF0000"/>
              </a:buClr>
              <a:buSzPct val="60000"/>
              <a:defRPr/>
            </a:pPr>
            <a:endParaRPr lang="es-MX" sz="1400" kern="0" dirty="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defRPr/>
            </a:pPr>
            <a:endParaRPr lang="es-ES" sz="1400" b="1" dirty="0">
              <a:latin typeface="Arial Black" pitchFamily="34" charset="0"/>
            </a:endParaRPr>
          </a:p>
          <a:p>
            <a:pPr marL="609600" indent="-609600" algn="ctr" fontAlgn="auto">
              <a:spcBef>
                <a:spcPct val="20000"/>
              </a:spcBef>
              <a:spcAft>
                <a:spcPts val="0"/>
              </a:spcAft>
              <a:buClr>
                <a:srgbClr val="FF0000"/>
              </a:buClr>
              <a:buSzPct val="60000"/>
              <a:defRPr/>
            </a:pPr>
            <a:endParaRPr lang="es-MX" sz="1400" kern="0" dirty="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buFont typeface="Arial" pitchFamily="34" charset="0"/>
              <a:buChar char="•"/>
              <a:defRPr/>
            </a:pPr>
            <a:endParaRPr lang="es-MX" sz="1400" kern="0" dirty="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defRPr/>
            </a:pPr>
            <a:endParaRPr lang="es-MX" sz="1400" kern="0" dirty="0">
              <a:effectLst>
                <a:outerShdw blurRad="38100" dist="38100" dir="2700000" algn="tl">
                  <a:srgbClr val="FFFFFF"/>
                </a:outerShdw>
              </a:effectLst>
              <a:latin typeface="+mn-lt"/>
            </a:endParaRPr>
          </a:p>
        </p:txBody>
      </p:sp>
      <p:sp>
        <p:nvSpPr>
          <p:cNvPr id="15365" name="Line 15"/>
          <p:cNvSpPr>
            <a:spLocks noChangeShapeType="1"/>
          </p:cNvSpPr>
          <p:nvPr/>
        </p:nvSpPr>
        <p:spPr bwMode="auto">
          <a:xfrm flipH="1">
            <a:off x="3779838" y="2060575"/>
            <a:ext cx="1454150" cy="0"/>
          </a:xfrm>
          <a:prstGeom prst="line">
            <a:avLst/>
          </a:prstGeom>
          <a:noFill/>
          <a:ln w="25400" algn="ctr">
            <a:solidFill>
              <a:srgbClr val="000000"/>
            </a:solidFill>
            <a:round/>
            <a:headEnd/>
            <a:tailEnd/>
          </a:ln>
        </p:spPr>
        <p:txBody>
          <a:bodyPr lIns="36576" tIns="36576" rIns="36576" bIns="36576"/>
          <a:lstStyle/>
          <a:p>
            <a:endParaRPr lang="es-ES"/>
          </a:p>
        </p:txBody>
      </p:sp>
      <p:sp>
        <p:nvSpPr>
          <p:cNvPr id="15366" name="Line 15"/>
          <p:cNvSpPr>
            <a:spLocks noChangeShapeType="1"/>
          </p:cNvSpPr>
          <p:nvPr/>
        </p:nvSpPr>
        <p:spPr bwMode="auto">
          <a:xfrm flipH="1">
            <a:off x="3851275" y="5084763"/>
            <a:ext cx="1454150" cy="0"/>
          </a:xfrm>
          <a:prstGeom prst="line">
            <a:avLst/>
          </a:prstGeom>
          <a:noFill/>
          <a:ln w="25400" algn="ctr">
            <a:solidFill>
              <a:srgbClr val="000000"/>
            </a:solidFill>
            <a:round/>
            <a:headEnd/>
            <a:tailEnd/>
          </a:ln>
        </p:spPr>
        <p:txBody>
          <a:bodyPr lIns="36576" tIns="36576" rIns="36576" bIns="36576"/>
          <a:lstStyle/>
          <a:p>
            <a:endParaRPr lang="es-ES"/>
          </a:p>
        </p:txBody>
      </p:sp>
      <p:pic>
        <p:nvPicPr>
          <p:cNvPr id="15367" name="Picture 17" descr="EN00319_"/>
          <p:cNvPicPr preferRelativeResize="0">
            <a:picLocks noChangeArrowheads="1" noChangeShapeType="1"/>
          </p:cNvPicPr>
          <p:nvPr/>
        </p:nvPicPr>
        <p:blipFill>
          <a:blip r:embed="rId2" cstate="print"/>
          <a:srcRect/>
          <a:stretch>
            <a:fillRect/>
          </a:stretch>
        </p:blipFill>
        <p:spPr bwMode="auto">
          <a:xfrm>
            <a:off x="250825" y="333375"/>
            <a:ext cx="450850" cy="449263"/>
          </a:xfrm>
          <a:prstGeom prst="rect">
            <a:avLst/>
          </a:prstGeom>
          <a:noFill/>
          <a:ln w="0" algn="in">
            <a:noFill/>
            <a:miter lim="800000"/>
            <a:headEnd/>
            <a:tailEnd/>
          </a:ln>
        </p:spPr>
      </p:pic>
      <p:pic>
        <p:nvPicPr>
          <p:cNvPr id="15368" name="Picture 17" descr="EN00319_"/>
          <p:cNvPicPr preferRelativeResize="0">
            <a:picLocks noChangeArrowheads="1" noChangeShapeType="1"/>
          </p:cNvPicPr>
          <p:nvPr/>
        </p:nvPicPr>
        <p:blipFill>
          <a:blip r:embed="rId2" cstate="print"/>
          <a:srcRect/>
          <a:stretch>
            <a:fillRect/>
          </a:stretch>
        </p:blipFill>
        <p:spPr bwMode="auto">
          <a:xfrm>
            <a:off x="5003800" y="260350"/>
            <a:ext cx="450850" cy="449263"/>
          </a:xfrm>
          <a:prstGeom prst="rect">
            <a:avLst/>
          </a:prstGeom>
          <a:noFill/>
          <a:ln w="0" algn="in">
            <a:noFill/>
            <a:miter lim="800000"/>
            <a:headEnd/>
            <a:tailEnd/>
          </a:ln>
        </p:spPr>
      </p:pic>
      <p:pic>
        <p:nvPicPr>
          <p:cNvPr id="3074" name="Picture 2" descr="C:\Documents and Settings\ISAE\Mis documentos\Mis imágenes\ordenador41.gif"/>
          <p:cNvPicPr>
            <a:picLocks noChangeAspect="1" noChangeArrowheads="1" noCrop="1"/>
          </p:cNvPicPr>
          <p:nvPr/>
        </p:nvPicPr>
        <p:blipFill>
          <a:blip r:embed="rId3" cstate="print"/>
          <a:srcRect/>
          <a:stretch>
            <a:fillRect/>
          </a:stretch>
        </p:blipFill>
        <p:spPr bwMode="auto">
          <a:xfrm>
            <a:off x="3707904" y="2204864"/>
            <a:ext cx="1405880" cy="2304256"/>
          </a:xfrm>
          <a:prstGeom prst="rect">
            <a:avLst/>
          </a:prstGeom>
          <a:noFill/>
        </p:spPr>
      </p:pic>
    </p:spTree>
  </p:cSld>
  <p:clrMapOvr>
    <a:masterClrMapping/>
  </p:clrMapOvr>
  <p:transition spd="med">
    <p:whee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www.hilet.com/varios/redes.jpg"/>
          <p:cNvPicPr>
            <a:picLocks noChangeAspect="1" noChangeArrowheads="1"/>
          </p:cNvPicPr>
          <p:nvPr/>
        </p:nvPicPr>
        <p:blipFill>
          <a:blip r:embed="rId2" cstate="print"/>
          <a:srcRect/>
          <a:stretch>
            <a:fillRect/>
          </a:stretch>
        </p:blipFill>
        <p:spPr bwMode="auto">
          <a:xfrm>
            <a:off x="2627784" y="980728"/>
            <a:ext cx="5172075" cy="5191126"/>
          </a:xfrm>
          <a:prstGeom prst="rect">
            <a:avLst/>
          </a:prstGeom>
          <a:noFill/>
        </p:spPr>
      </p:pic>
      <p:sp>
        <p:nvSpPr>
          <p:cNvPr id="9219" name="Rectangle 4"/>
          <p:cNvSpPr>
            <a:spLocks noGrp="1" noChangeArrowheads="1"/>
          </p:cNvSpPr>
          <p:nvPr>
            <p:ph type="title"/>
          </p:nvPr>
        </p:nvSpPr>
        <p:spPr>
          <a:xfrm>
            <a:off x="250825" y="260350"/>
            <a:ext cx="5545138" cy="577850"/>
          </a:xfrm>
        </p:spPr>
        <p:txBody>
          <a:bodyPr>
            <a:normAutofit fontScale="90000"/>
          </a:bodyPr>
          <a:lstStyle/>
          <a:p>
            <a:pPr algn="ctr" fontAlgn="auto">
              <a:spcAft>
                <a:spcPts val="0"/>
              </a:spcAft>
              <a:defRPr/>
            </a:pPr>
            <a:r>
              <a:rPr lang="es-ES" sz="4400" b="1" dirty="0" smtClean="0">
                <a:solidFill>
                  <a:schemeClr val="tx1"/>
                </a:solidFill>
              </a:rPr>
              <a:t>Red de activida</a:t>
            </a:r>
            <a:r>
              <a:rPr lang="es-ES" sz="4000" b="1" dirty="0" smtClean="0">
                <a:solidFill>
                  <a:schemeClr val="tx1"/>
                </a:solidFill>
              </a:rPr>
              <a:t>des</a:t>
            </a:r>
          </a:p>
        </p:txBody>
      </p:sp>
      <p:sp>
        <p:nvSpPr>
          <p:cNvPr id="11270" name="Oval 6"/>
          <p:cNvSpPr>
            <a:spLocks noChangeArrowheads="1"/>
          </p:cNvSpPr>
          <p:nvPr/>
        </p:nvSpPr>
        <p:spPr bwMode="auto">
          <a:xfrm>
            <a:off x="457200" y="3200400"/>
            <a:ext cx="838200" cy="762000"/>
          </a:xfrm>
          <a:prstGeom prst="ellipse">
            <a:avLst/>
          </a:prstGeom>
          <a:noFill/>
          <a:ln w="38100" cap="sq" cmpd="thickThin">
            <a:solidFill>
              <a:schemeClr val="tx1"/>
            </a:solidFill>
            <a:round/>
            <a:headEnd type="none" w="sm" len="sm"/>
            <a:tailEnd type="none" w="sm" len="sm"/>
          </a:ln>
        </p:spPr>
        <p:txBody>
          <a:bodyPr wrap="none" anchor="ctr"/>
          <a:lstStyle/>
          <a:p>
            <a:pPr algn="ctr" eaLnBrk="0" hangingPunct="0"/>
            <a:r>
              <a:rPr lang="es-ES_tradnl" sz="2400">
                <a:latin typeface="Times New Roman" pitchFamily="18" charset="0"/>
              </a:rPr>
              <a:t>Inicio</a:t>
            </a:r>
          </a:p>
        </p:txBody>
      </p:sp>
      <p:sp>
        <p:nvSpPr>
          <p:cNvPr id="11272" name="Oval 8"/>
          <p:cNvSpPr>
            <a:spLocks noChangeArrowheads="1"/>
          </p:cNvSpPr>
          <p:nvPr/>
        </p:nvSpPr>
        <p:spPr bwMode="auto">
          <a:xfrm>
            <a:off x="1981200" y="3276600"/>
            <a:ext cx="762000" cy="609600"/>
          </a:xfrm>
          <a:prstGeom prst="ellipse">
            <a:avLst/>
          </a:prstGeom>
          <a:solidFill>
            <a:srgbClr val="0000FF"/>
          </a:solidFill>
          <a:ln w="12700" cap="sq">
            <a:solidFill>
              <a:schemeClr val="tx1"/>
            </a:solidFill>
            <a:round/>
            <a:headEnd type="none" w="sm" len="sm"/>
            <a:tailEnd type="none" w="sm" len="sm"/>
          </a:ln>
        </p:spPr>
        <p:txBody>
          <a:bodyPr wrap="none" anchor="ctr"/>
          <a:lstStyle/>
          <a:p>
            <a:pPr algn="ctr" eaLnBrk="0" hangingPunct="0"/>
            <a:r>
              <a:rPr lang="es-ES_tradnl" sz="2400">
                <a:solidFill>
                  <a:schemeClr val="bg1"/>
                </a:solidFill>
                <a:latin typeface="Times New Roman" pitchFamily="18" charset="0"/>
              </a:rPr>
              <a:t>A</a:t>
            </a:r>
          </a:p>
        </p:txBody>
      </p:sp>
      <p:sp>
        <p:nvSpPr>
          <p:cNvPr id="11273" name="Oval 9"/>
          <p:cNvSpPr>
            <a:spLocks noChangeArrowheads="1"/>
          </p:cNvSpPr>
          <p:nvPr/>
        </p:nvSpPr>
        <p:spPr bwMode="auto">
          <a:xfrm>
            <a:off x="4419600" y="1828800"/>
            <a:ext cx="762000" cy="609600"/>
          </a:xfrm>
          <a:prstGeom prst="ellipse">
            <a:avLst/>
          </a:prstGeom>
          <a:solidFill>
            <a:srgbClr val="009900"/>
          </a:solidFill>
          <a:ln w="12700" cap="sq">
            <a:solidFill>
              <a:schemeClr val="tx1"/>
            </a:solidFill>
            <a:round/>
            <a:headEnd type="none" w="sm" len="sm"/>
            <a:tailEnd type="none" w="sm" len="sm"/>
          </a:ln>
        </p:spPr>
        <p:txBody>
          <a:bodyPr wrap="none" anchor="ctr"/>
          <a:lstStyle/>
          <a:p>
            <a:pPr algn="ctr" eaLnBrk="0" hangingPunct="0"/>
            <a:r>
              <a:rPr lang="es-ES_tradnl" sz="2400">
                <a:solidFill>
                  <a:schemeClr val="bg1"/>
                </a:solidFill>
                <a:latin typeface="Times New Roman" pitchFamily="18" charset="0"/>
              </a:rPr>
              <a:t>B</a:t>
            </a:r>
          </a:p>
        </p:txBody>
      </p:sp>
      <p:sp>
        <p:nvSpPr>
          <p:cNvPr id="11274" name="Oval 10"/>
          <p:cNvSpPr>
            <a:spLocks noChangeArrowheads="1"/>
          </p:cNvSpPr>
          <p:nvPr/>
        </p:nvSpPr>
        <p:spPr bwMode="auto">
          <a:xfrm>
            <a:off x="4419600" y="3276600"/>
            <a:ext cx="762000" cy="609600"/>
          </a:xfrm>
          <a:prstGeom prst="ellipse">
            <a:avLst/>
          </a:prstGeom>
          <a:solidFill>
            <a:srgbClr val="FF00FF"/>
          </a:solidFill>
          <a:ln w="12700" cap="sq">
            <a:solidFill>
              <a:schemeClr val="tx1"/>
            </a:solidFill>
            <a:round/>
            <a:headEnd type="none" w="sm" len="sm"/>
            <a:tailEnd type="none" w="sm" len="sm"/>
          </a:ln>
        </p:spPr>
        <p:txBody>
          <a:bodyPr wrap="none" anchor="ctr"/>
          <a:lstStyle/>
          <a:p>
            <a:pPr algn="ctr" eaLnBrk="0" hangingPunct="0"/>
            <a:r>
              <a:rPr lang="es-ES_tradnl" sz="2400">
                <a:solidFill>
                  <a:schemeClr val="bg1"/>
                </a:solidFill>
                <a:latin typeface="Times New Roman" pitchFamily="18" charset="0"/>
              </a:rPr>
              <a:t>C</a:t>
            </a:r>
          </a:p>
        </p:txBody>
      </p:sp>
      <p:sp>
        <p:nvSpPr>
          <p:cNvPr id="11275" name="Oval 11"/>
          <p:cNvSpPr>
            <a:spLocks noChangeArrowheads="1"/>
          </p:cNvSpPr>
          <p:nvPr/>
        </p:nvSpPr>
        <p:spPr bwMode="auto">
          <a:xfrm>
            <a:off x="4419600" y="4724400"/>
            <a:ext cx="762000" cy="609600"/>
          </a:xfrm>
          <a:prstGeom prst="ellipse">
            <a:avLst/>
          </a:prstGeom>
          <a:solidFill>
            <a:srgbClr val="FFFF00"/>
          </a:solidFill>
          <a:ln w="12700" cap="sq">
            <a:solidFill>
              <a:schemeClr val="tx1"/>
            </a:solidFill>
            <a:round/>
            <a:headEnd type="none" w="sm" len="sm"/>
            <a:tailEnd type="none" w="sm" len="sm"/>
          </a:ln>
        </p:spPr>
        <p:txBody>
          <a:bodyPr wrap="none" anchor="ctr"/>
          <a:lstStyle/>
          <a:p>
            <a:pPr algn="ctr" eaLnBrk="0" hangingPunct="0"/>
            <a:r>
              <a:rPr lang="es-ES_tradnl" sz="2400" dirty="0">
                <a:latin typeface="Times New Roman" pitchFamily="18" charset="0"/>
              </a:rPr>
              <a:t>D</a:t>
            </a:r>
          </a:p>
        </p:txBody>
      </p:sp>
      <p:sp>
        <p:nvSpPr>
          <p:cNvPr id="11276" name="Oval 12"/>
          <p:cNvSpPr>
            <a:spLocks noChangeArrowheads="1"/>
          </p:cNvSpPr>
          <p:nvPr/>
        </p:nvSpPr>
        <p:spPr bwMode="auto">
          <a:xfrm>
            <a:off x="6553200" y="3276600"/>
            <a:ext cx="762000" cy="609600"/>
          </a:xfrm>
          <a:prstGeom prst="ellips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12700" cap="sq">
            <a:solidFill>
              <a:schemeClr val="tx1"/>
            </a:solidFill>
            <a:round/>
            <a:headEnd type="none" w="sm" len="sm"/>
            <a:tailEnd type="none" w="sm" len="sm"/>
          </a:ln>
        </p:spPr>
        <p:txBody>
          <a:bodyPr wrap="none" anchor="ctr"/>
          <a:lstStyle/>
          <a:p>
            <a:pPr algn="ctr" eaLnBrk="0" hangingPunct="0"/>
            <a:r>
              <a:rPr lang="es-ES_tradnl" sz="2400" dirty="0">
                <a:solidFill>
                  <a:schemeClr val="bg1"/>
                </a:solidFill>
                <a:latin typeface="Times New Roman" pitchFamily="18" charset="0"/>
              </a:rPr>
              <a:t>E</a:t>
            </a:r>
          </a:p>
        </p:txBody>
      </p:sp>
      <p:sp>
        <p:nvSpPr>
          <p:cNvPr id="11277" name="Oval 13"/>
          <p:cNvSpPr>
            <a:spLocks noChangeArrowheads="1"/>
          </p:cNvSpPr>
          <p:nvPr/>
        </p:nvSpPr>
        <p:spPr bwMode="auto">
          <a:xfrm>
            <a:off x="7924800" y="3276600"/>
            <a:ext cx="762000" cy="609600"/>
          </a:xfrm>
          <a:prstGeom prst="ellipse">
            <a:avLst/>
          </a:prstGeom>
          <a:noFill/>
          <a:ln w="38100" cap="sq" cmpd="dbl">
            <a:solidFill>
              <a:schemeClr val="tx1"/>
            </a:solidFill>
            <a:round/>
            <a:headEnd type="none" w="sm" len="sm"/>
            <a:tailEnd type="none" w="sm" len="sm"/>
          </a:ln>
        </p:spPr>
        <p:txBody>
          <a:bodyPr wrap="none" anchor="ctr"/>
          <a:lstStyle/>
          <a:p>
            <a:pPr algn="ctr" eaLnBrk="0" hangingPunct="0"/>
            <a:r>
              <a:rPr lang="es-ES_tradnl" sz="2400">
                <a:latin typeface="Times New Roman" pitchFamily="18" charset="0"/>
              </a:rPr>
              <a:t>Fin</a:t>
            </a:r>
          </a:p>
        </p:txBody>
      </p:sp>
      <p:sp>
        <p:nvSpPr>
          <p:cNvPr id="11278" name="Line 14"/>
          <p:cNvSpPr>
            <a:spLocks noChangeShapeType="1"/>
          </p:cNvSpPr>
          <p:nvPr/>
        </p:nvSpPr>
        <p:spPr bwMode="auto">
          <a:xfrm>
            <a:off x="1295400" y="3581400"/>
            <a:ext cx="685800" cy="0"/>
          </a:xfrm>
          <a:prstGeom prst="line">
            <a:avLst/>
          </a:prstGeom>
          <a:noFill/>
          <a:ln w="25400" cap="sq">
            <a:solidFill>
              <a:schemeClr val="tx1"/>
            </a:solidFill>
            <a:round/>
            <a:headEnd type="none" w="sm" len="sm"/>
            <a:tailEnd type="triangle" w="med" len="med"/>
          </a:ln>
        </p:spPr>
        <p:txBody>
          <a:bodyPr wrap="none" anchor="ctr"/>
          <a:lstStyle/>
          <a:p>
            <a:endParaRPr lang="es-ES"/>
          </a:p>
        </p:txBody>
      </p:sp>
      <p:sp>
        <p:nvSpPr>
          <p:cNvPr id="11279" name="Line 15"/>
          <p:cNvSpPr>
            <a:spLocks noChangeShapeType="1"/>
          </p:cNvSpPr>
          <p:nvPr/>
        </p:nvSpPr>
        <p:spPr bwMode="auto">
          <a:xfrm flipV="1">
            <a:off x="2743200" y="2349500"/>
            <a:ext cx="1828800" cy="1231900"/>
          </a:xfrm>
          <a:prstGeom prst="line">
            <a:avLst/>
          </a:prstGeom>
          <a:noFill/>
          <a:ln w="25400" cap="sq">
            <a:solidFill>
              <a:schemeClr val="tx1"/>
            </a:solidFill>
            <a:round/>
            <a:headEnd type="none" w="sm" len="sm"/>
            <a:tailEnd type="triangle" w="med" len="med"/>
          </a:ln>
        </p:spPr>
        <p:txBody>
          <a:bodyPr wrap="none" anchor="ctr"/>
          <a:lstStyle/>
          <a:p>
            <a:endParaRPr lang="es-ES"/>
          </a:p>
        </p:txBody>
      </p:sp>
      <p:sp>
        <p:nvSpPr>
          <p:cNvPr id="11280" name="Line 16"/>
          <p:cNvSpPr>
            <a:spLocks noChangeShapeType="1"/>
          </p:cNvSpPr>
          <p:nvPr/>
        </p:nvSpPr>
        <p:spPr bwMode="auto">
          <a:xfrm>
            <a:off x="2700338" y="3573463"/>
            <a:ext cx="1719262" cy="7937"/>
          </a:xfrm>
          <a:prstGeom prst="line">
            <a:avLst/>
          </a:prstGeom>
          <a:noFill/>
          <a:ln w="25400" cap="sq">
            <a:solidFill>
              <a:schemeClr val="tx1"/>
            </a:solidFill>
            <a:round/>
            <a:headEnd type="none" w="sm" len="sm"/>
            <a:tailEnd type="triangle" w="med" len="med"/>
          </a:ln>
        </p:spPr>
        <p:txBody>
          <a:bodyPr wrap="none" anchor="ctr"/>
          <a:lstStyle/>
          <a:p>
            <a:endParaRPr lang="es-ES"/>
          </a:p>
        </p:txBody>
      </p:sp>
      <p:sp>
        <p:nvSpPr>
          <p:cNvPr id="11281" name="Line 17"/>
          <p:cNvSpPr>
            <a:spLocks noChangeShapeType="1"/>
          </p:cNvSpPr>
          <p:nvPr/>
        </p:nvSpPr>
        <p:spPr bwMode="auto">
          <a:xfrm>
            <a:off x="2771775" y="3644900"/>
            <a:ext cx="1724025" cy="1231900"/>
          </a:xfrm>
          <a:prstGeom prst="line">
            <a:avLst/>
          </a:prstGeom>
          <a:noFill/>
          <a:ln w="25400" cap="sq">
            <a:solidFill>
              <a:schemeClr val="tx1"/>
            </a:solidFill>
            <a:round/>
            <a:headEnd type="none" w="sm" len="sm"/>
            <a:tailEnd type="triangle" w="med" len="med"/>
          </a:ln>
        </p:spPr>
        <p:txBody>
          <a:bodyPr wrap="none" anchor="ctr"/>
          <a:lstStyle/>
          <a:p>
            <a:endParaRPr lang="es-ES"/>
          </a:p>
        </p:txBody>
      </p:sp>
      <p:sp>
        <p:nvSpPr>
          <p:cNvPr id="11282" name="Line 18"/>
          <p:cNvSpPr>
            <a:spLocks noChangeShapeType="1"/>
          </p:cNvSpPr>
          <p:nvPr/>
        </p:nvSpPr>
        <p:spPr bwMode="auto">
          <a:xfrm>
            <a:off x="5181600" y="3581400"/>
            <a:ext cx="1371600" cy="0"/>
          </a:xfrm>
          <a:prstGeom prst="line">
            <a:avLst/>
          </a:prstGeom>
          <a:noFill/>
          <a:ln w="25400" cap="sq">
            <a:solidFill>
              <a:schemeClr val="tx1"/>
            </a:solidFill>
            <a:round/>
            <a:headEnd type="none" w="sm" len="sm"/>
            <a:tailEnd type="triangle" w="med" len="med"/>
          </a:ln>
        </p:spPr>
        <p:txBody>
          <a:bodyPr wrap="none" anchor="ctr"/>
          <a:lstStyle/>
          <a:p>
            <a:endParaRPr lang="es-ES"/>
          </a:p>
        </p:txBody>
      </p:sp>
      <p:sp>
        <p:nvSpPr>
          <p:cNvPr id="11283" name="Line 19"/>
          <p:cNvSpPr>
            <a:spLocks noChangeShapeType="1"/>
          </p:cNvSpPr>
          <p:nvPr/>
        </p:nvSpPr>
        <p:spPr bwMode="auto">
          <a:xfrm>
            <a:off x="5181600" y="2209800"/>
            <a:ext cx="1447800" cy="1143000"/>
          </a:xfrm>
          <a:prstGeom prst="line">
            <a:avLst/>
          </a:prstGeom>
          <a:noFill/>
          <a:ln w="25400" cap="sq">
            <a:solidFill>
              <a:schemeClr val="tx1"/>
            </a:solidFill>
            <a:round/>
            <a:headEnd type="none" w="sm" len="sm"/>
            <a:tailEnd type="triangle" w="med" len="med"/>
          </a:ln>
        </p:spPr>
        <p:txBody>
          <a:bodyPr wrap="none" anchor="ctr"/>
          <a:lstStyle/>
          <a:p>
            <a:endParaRPr lang="es-ES"/>
          </a:p>
        </p:txBody>
      </p:sp>
      <p:sp>
        <p:nvSpPr>
          <p:cNvPr id="11284" name="Line 20"/>
          <p:cNvSpPr>
            <a:spLocks noChangeShapeType="1"/>
          </p:cNvSpPr>
          <p:nvPr/>
        </p:nvSpPr>
        <p:spPr bwMode="auto">
          <a:xfrm>
            <a:off x="7315200" y="3581400"/>
            <a:ext cx="609600" cy="0"/>
          </a:xfrm>
          <a:prstGeom prst="line">
            <a:avLst/>
          </a:prstGeom>
          <a:noFill/>
          <a:ln w="25400" cap="sq">
            <a:solidFill>
              <a:schemeClr val="tx1"/>
            </a:solidFill>
            <a:round/>
            <a:headEnd type="none" w="sm" len="sm"/>
            <a:tailEnd type="triangle" w="med" len="med"/>
          </a:ln>
        </p:spPr>
        <p:txBody>
          <a:bodyPr wrap="none" anchor="ctr"/>
          <a:lstStyle/>
          <a:p>
            <a:endParaRPr lang="es-ES"/>
          </a:p>
        </p:txBody>
      </p:sp>
      <p:sp>
        <p:nvSpPr>
          <p:cNvPr id="11285" name="Line 21"/>
          <p:cNvSpPr>
            <a:spLocks noChangeShapeType="1"/>
          </p:cNvSpPr>
          <p:nvPr/>
        </p:nvSpPr>
        <p:spPr bwMode="auto">
          <a:xfrm flipV="1">
            <a:off x="5181600" y="3733800"/>
            <a:ext cx="2819400" cy="1295400"/>
          </a:xfrm>
          <a:prstGeom prst="line">
            <a:avLst/>
          </a:prstGeom>
          <a:noFill/>
          <a:ln w="25400" cap="sq">
            <a:solidFill>
              <a:schemeClr val="tx1"/>
            </a:solidFill>
            <a:round/>
            <a:headEnd type="none" w="sm" len="sm"/>
            <a:tailEnd type="triangle" w="med" len="med"/>
          </a:ln>
        </p:spPr>
        <p:txBody>
          <a:bodyPr wrap="none" anchor="ctr"/>
          <a:lstStyle/>
          <a:p>
            <a:endParaRPr lang="es-ES"/>
          </a:p>
        </p:txBody>
      </p:sp>
      <p:pic>
        <p:nvPicPr>
          <p:cNvPr id="45074" name="Imagen 18" descr="http://www.monografias.com/trabajos/java/Image168.gif"/>
          <p:cNvPicPr>
            <a:picLocks noChangeAspect="1" noChangeArrowheads="1"/>
          </p:cNvPicPr>
          <p:nvPr/>
        </p:nvPicPr>
        <p:blipFill>
          <a:blip r:embed="rId3" cstate="print"/>
          <a:srcRect/>
          <a:stretch>
            <a:fillRect/>
          </a:stretch>
        </p:blipFill>
        <p:spPr bwMode="auto">
          <a:xfrm>
            <a:off x="8172450" y="188913"/>
            <a:ext cx="792163" cy="1295400"/>
          </a:xfrm>
          <a:prstGeom prst="rect">
            <a:avLst/>
          </a:prstGeom>
          <a:noFill/>
          <a:ln w="9525">
            <a:noFill/>
            <a:miter lim="800000"/>
            <a:headEnd/>
            <a:tailEnd/>
          </a:ln>
        </p:spPr>
      </p:pic>
      <p:sp>
        <p:nvSpPr>
          <p:cNvPr id="20" name="19 Rectángulo"/>
          <p:cNvSpPr/>
          <p:nvPr/>
        </p:nvSpPr>
        <p:spPr>
          <a:xfrm>
            <a:off x="323528" y="836712"/>
            <a:ext cx="4104456" cy="1938992"/>
          </a:xfrm>
          <a:prstGeom prst="rect">
            <a:avLst/>
          </a:prstGeom>
        </p:spPr>
        <p:txBody>
          <a:bodyPr wrap="square">
            <a:spAutoFit/>
          </a:bodyPr>
          <a:lstStyle/>
          <a:p>
            <a:r>
              <a:rPr lang="es-ES" sz="1200" dirty="0" smtClean="0">
                <a:latin typeface="Arial Black" pitchFamily="34" charset="0"/>
              </a:rPr>
              <a:t>Red Publica </a:t>
            </a:r>
            <a:br>
              <a:rPr lang="es-ES" sz="1200" dirty="0" smtClean="0">
                <a:latin typeface="Arial Black" pitchFamily="34" charset="0"/>
              </a:rPr>
            </a:br>
            <a:r>
              <a:rPr lang="es-ES" sz="1200" dirty="0" smtClean="0">
                <a:latin typeface="Arial Black" pitchFamily="34" charset="0"/>
              </a:rPr>
              <a:t>Red Privada </a:t>
            </a:r>
            <a:br>
              <a:rPr lang="es-ES" sz="1200" dirty="0" smtClean="0">
                <a:latin typeface="Arial Black" pitchFamily="34" charset="0"/>
              </a:rPr>
            </a:br>
            <a:r>
              <a:rPr lang="es-ES" sz="1200" dirty="0" smtClean="0">
                <a:latin typeface="Arial Black" pitchFamily="34" charset="0"/>
              </a:rPr>
              <a:t>Red de Área Personal </a:t>
            </a:r>
            <a:br>
              <a:rPr lang="es-ES" sz="1200" dirty="0" smtClean="0">
                <a:latin typeface="Arial Black" pitchFamily="34" charset="0"/>
              </a:rPr>
            </a:br>
            <a:r>
              <a:rPr lang="es-ES" sz="1200" dirty="0" smtClean="0">
                <a:latin typeface="Arial Black" pitchFamily="34" charset="0"/>
              </a:rPr>
              <a:t>Red de Área Local</a:t>
            </a:r>
            <a:br>
              <a:rPr lang="es-ES" sz="1200" dirty="0" smtClean="0">
                <a:latin typeface="Arial Black" pitchFamily="34" charset="0"/>
              </a:rPr>
            </a:br>
            <a:r>
              <a:rPr lang="es-ES" sz="1200" dirty="0" smtClean="0">
                <a:latin typeface="Arial Black" pitchFamily="34" charset="0"/>
              </a:rPr>
              <a:t>Red de Área Local Virtual  </a:t>
            </a:r>
            <a:br>
              <a:rPr lang="es-ES" sz="1200" dirty="0" smtClean="0">
                <a:latin typeface="Arial Black" pitchFamily="34" charset="0"/>
              </a:rPr>
            </a:br>
            <a:r>
              <a:rPr lang="es-ES" sz="1200" dirty="0" smtClean="0">
                <a:latin typeface="Arial Black" pitchFamily="34" charset="0"/>
              </a:rPr>
              <a:t>Red de Área del Campus </a:t>
            </a:r>
            <a:br>
              <a:rPr lang="es-ES" sz="1200" dirty="0" smtClean="0">
                <a:latin typeface="Arial Black" pitchFamily="34" charset="0"/>
              </a:rPr>
            </a:br>
            <a:r>
              <a:rPr lang="es-ES" sz="1200" dirty="0" smtClean="0">
                <a:latin typeface="Arial Black" pitchFamily="34" charset="0"/>
              </a:rPr>
              <a:t>Red de Área Metropolitana </a:t>
            </a:r>
            <a:br>
              <a:rPr lang="es-ES" sz="1200" dirty="0" smtClean="0">
                <a:latin typeface="Arial Black" pitchFamily="34" charset="0"/>
              </a:rPr>
            </a:br>
            <a:r>
              <a:rPr lang="es-ES" sz="1200" dirty="0" smtClean="0">
                <a:latin typeface="Arial Black" pitchFamily="34" charset="0"/>
              </a:rPr>
              <a:t>Red de Área Amplia </a:t>
            </a:r>
            <a:br>
              <a:rPr lang="es-ES" sz="1200" dirty="0" smtClean="0">
                <a:latin typeface="Arial Black" pitchFamily="34" charset="0"/>
              </a:rPr>
            </a:br>
            <a:r>
              <a:rPr lang="es-ES" sz="1200" dirty="0" smtClean="0">
                <a:latin typeface="Arial Black" pitchFamily="34" charset="0"/>
              </a:rPr>
              <a:t>Red de área de Almacenamiento </a:t>
            </a:r>
            <a:br>
              <a:rPr lang="es-ES" sz="1200" dirty="0" smtClean="0">
                <a:latin typeface="Arial Black" pitchFamily="34" charset="0"/>
              </a:rPr>
            </a:br>
            <a:r>
              <a:rPr lang="es-ES" sz="1200" dirty="0" smtClean="0">
                <a:latin typeface="Arial Black" pitchFamily="34" charset="0"/>
              </a:rPr>
              <a:t>Red Irregular </a:t>
            </a:r>
            <a:endParaRPr lang="es-ES" sz="1200" dirty="0">
              <a:latin typeface="Arial Black" pitchFamily="34" charset="0"/>
            </a:endParaRPr>
          </a:p>
        </p:txBody>
      </p:sp>
      <p:sp>
        <p:nvSpPr>
          <p:cNvPr id="21" name="20 Rectángulo"/>
          <p:cNvSpPr/>
          <p:nvPr/>
        </p:nvSpPr>
        <p:spPr>
          <a:xfrm>
            <a:off x="179512" y="4653136"/>
            <a:ext cx="2736304" cy="1569660"/>
          </a:xfrm>
          <a:prstGeom prst="rect">
            <a:avLst/>
          </a:prstGeom>
        </p:spPr>
        <p:txBody>
          <a:bodyPr wrap="square">
            <a:spAutoFit/>
          </a:bodyPr>
          <a:lstStyle/>
          <a:p>
            <a:pPr algn="ctr"/>
            <a:r>
              <a:rPr lang="es-ES" sz="1200" dirty="0" smtClean="0">
                <a:latin typeface="Arial Black" pitchFamily="34" charset="0"/>
              </a:rPr>
              <a:t>Las redes son un conjunto de equipos conectados por medio de cables, señales,ondas etc.Que comparten informacion y permiten la comunicacion a distancias especificas dependiendo de la red</a:t>
            </a:r>
            <a:endParaRPr lang="es-ES" sz="1200" dirty="0">
              <a:latin typeface="Arial Black" pitchFamily="34" charset="0"/>
            </a:endParaRP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278"/>
                                        </p:tgtEl>
                                        <p:attrNameLst>
                                          <p:attrName>style.visibility</p:attrName>
                                        </p:attrNameLst>
                                      </p:cBhvr>
                                      <p:to>
                                        <p:strVal val="visible"/>
                                      </p:to>
                                    </p:set>
                                    <p:animEffect transition="in" filter="wipe(left)">
                                      <p:cBhvr>
                                        <p:cTn id="11" dur="500"/>
                                        <p:tgtEl>
                                          <p:spTgt spid="11278"/>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12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279"/>
                                        </p:tgtEl>
                                        <p:attrNameLst>
                                          <p:attrName>style.visibility</p:attrName>
                                        </p:attrNameLst>
                                      </p:cBhvr>
                                      <p:to>
                                        <p:strVal val="visible"/>
                                      </p:to>
                                    </p:set>
                                    <p:animEffect transition="in" filter="wipe(left)">
                                      <p:cBhvr>
                                        <p:cTn id="19" dur="500"/>
                                        <p:tgtEl>
                                          <p:spTgt spid="11279"/>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12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80"/>
                                        </p:tgtEl>
                                        <p:attrNameLst>
                                          <p:attrName>style.visibility</p:attrName>
                                        </p:attrNameLst>
                                      </p:cBhvr>
                                      <p:to>
                                        <p:strVal val="visible"/>
                                      </p:to>
                                    </p:set>
                                    <p:animEffect transition="in" filter="wipe(left)">
                                      <p:cBhvr>
                                        <p:cTn id="27" dur="500"/>
                                        <p:tgtEl>
                                          <p:spTgt spid="11280"/>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12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281"/>
                                        </p:tgtEl>
                                        <p:attrNameLst>
                                          <p:attrName>style.visibility</p:attrName>
                                        </p:attrNameLst>
                                      </p:cBhvr>
                                      <p:to>
                                        <p:strVal val="visible"/>
                                      </p:to>
                                    </p:set>
                                    <p:animEffect transition="in" filter="wipe(left)">
                                      <p:cBhvr>
                                        <p:cTn id="35" dur="500"/>
                                        <p:tgtEl>
                                          <p:spTgt spid="11281"/>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12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283"/>
                                        </p:tgtEl>
                                        <p:attrNameLst>
                                          <p:attrName>style.visibility</p:attrName>
                                        </p:attrNameLst>
                                      </p:cBhvr>
                                      <p:to>
                                        <p:strVal val="visible"/>
                                      </p:to>
                                    </p:set>
                                    <p:animEffect transition="in" filter="wipe(left)">
                                      <p:cBhvr>
                                        <p:cTn id="43" dur="500"/>
                                        <p:tgtEl>
                                          <p:spTgt spid="1128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282"/>
                                        </p:tgtEl>
                                        <p:attrNameLst>
                                          <p:attrName>style.visibility</p:attrName>
                                        </p:attrNameLst>
                                      </p:cBhvr>
                                      <p:to>
                                        <p:strVal val="visible"/>
                                      </p:to>
                                    </p:set>
                                    <p:animEffect transition="in" filter="wipe(left)">
                                      <p:cBhvr>
                                        <p:cTn id="46" dur="500"/>
                                        <p:tgtEl>
                                          <p:spTgt spid="11282"/>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1127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284"/>
                                        </p:tgtEl>
                                        <p:attrNameLst>
                                          <p:attrName>style.visibility</p:attrName>
                                        </p:attrNameLst>
                                      </p:cBhvr>
                                      <p:to>
                                        <p:strVal val="visible"/>
                                      </p:to>
                                    </p:set>
                                    <p:animEffect transition="in" filter="wipe(left)">
                                      <p:cBhvr>
                                        <p:cTn id="54" dur="500"/>
                                        <p:tgtEl>
                                          <p:spTgt spid="1128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285"/>
                                        </p:tgtEl>
                                        <p:attrNameLst>
                                          <p:attrName>style.visibility</p:attrName>
                                        </p:attrNameLst>
                                      </p:cBhvr>
                                      <p:to>
                                        <p:strVal val="visible"/>
                                      </p:to>
                                    </p:set>
                                    <p:animEffect transition="in" filter="wipe(left)">
                                      <p:cBhvr>
                                        <p:cTn id="57" dur="500"/>
                                        <p:tgtEl>
                                          <p:spTgt spid="11285"/>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1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2" grpId="0" animBg="1"/>
      <p:bldP spid="11273" grpId="0" animBg="1"/>
      <p:bldP spid="11274" grpId="0" animBg="1"/>
      <p:bldP spid="11275" grpId="0" animBg="1"/>
      <p:bldP spid="11276" grpId="0" animBg="1"/>
      <p:bldP spid="11277" grpId="0" animBg="1"/>
      <p:bldP spid="11278" grpId="0" animBg="1"/>
      <p:bldP spid="11279" grpId="0" animBg="1"/>
      <p:bldP spid="11280" grpId="0" animBg="1"/>
      <p:bldP spid="11281" grpId="0" animBg="1"/>
      <p:bldP spid="11282" grpId="0" animBg="1"/>
      <p:bldP spid="11283" grpId="0" animBg="1"/>
      <p:bldP spid="11284" grpId="0" animBg="1"/>
      <p:bldP spid="112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haceredes.zobyhost.com/wp-content/uploads/2009/10/topofis.jpg"/>
          <p:cNvPicPr>
            <a:picLocks noChangeAspect="1" noChangeArrowheads="1"/>
          </p:cNvPicPr>
          <p:nvPr/>
        </p:nvPicPr>
        <p:blipFill>
          <a:blip r:embed="rId3" cstate="print"/>
          <a:srcRect/>
          <a:stretch>
            <a:fillRect/>
          </a:stretch>
        </p:blipFill>
        <p:spPr bwMode="auto">
          <a:xfrm>
            <a:off x="4427984" y="3645025"/>
            <a:ext cx="2232248" cy="1440160"/>
          </a:xfrm>
          <a:prstGeom prst="rect">
            <a:avLst/>
          </a:prstGeom>
          <a:noFill/>
        </p:spPr>
      </p:pic>
      <p:pic>
        <p:nvPicPr>
          <p:cNvPr id="47106" name="Imagen 16" descr="http://www.monografias.com/trabajos/java/Image166.gif"/>
          <p:cNvPicPr>
            <a:picLocks noChangeAspect="1" noChangeArrowheads="1"/>
          </p:cNvPicPr>
          <p:nvPr/>
        </p:nvPicPr>
        <p:blipFill>
          <a:blip r:embed="rId4" cstate="print"/>
          <a:srcRect/>
          <a:stretch>
            <a:fillRect/>
          </a:stretch>
        </p:blipFill>
        <p:spPr bwMode="auto">
          <a:xfrm>
            <a:off x="6934200" y="4365625"/>
            <a:ext cx="2209800" cy="1943100"/>
          </a:xfrm>
          <a:prstGeom prst="rect">
            <a:avLst/>
          </a:prstGeom>
          <a:noFill/>
          <a:ln w="9525">
            <a:noFill/>
            <a:miter lim="800000"/>
            <a:headEnd/>
            <a:tailEnd/>
          </a:ln>
        </p:spPr>
      </p:pic>
      <p:sp>
        <p:nvSpPr>
          <p:cNvPr id="47107" name="AutoShape 34" descr="Diagonal hacia arriba oscura"/>
          <p:cNvSpPr>
            <a:spLocks noChangeArrowheads="1"/>
          </p:cNvSpPr>
          <p:nvPr/>
        </p:nvSpPr>
        <p:spPr bwMode="auto">
          <a:xfrm rot="10825714" flipH="1">
            <a:off x="2509838" y="2819400"/>
            <a:ext cx="4194175" cy="1522413"/>
          </a:xfrm>
          <a:prstGeom prst="rtTriangle">
            <a:avLst/>
          </a:prstGeom>
          <a:pattFill prst="dkUpDiag">
            <a:fgClr>
              <a:srgbClr val="C0C0C0"/>
            </a:fgClr>
            <a:bgClr>
              <a:schemeClr val="bg1"/>
            </a:bgClr>
          </a:pattFill>
          <a:ln w="9525">
            <a:solidFill>
              <a:schemeClr val="tx1"/>
            </a:solidFill>
            <a:miter lim="800000"/>
            <a:headEnd/>
            <a:tailEnd/>
          </a:ln>
        </p:spPr>
        <p:txBody>
          <a:bodyPr wrap="none" anchor="ctr"/>
          <a:lstStyle/>
          <a:p>
            <a:endParaRPr lang="es-ES">
              <a:latin typeface="Trebuchet MS" pitchFamily="34" charset="0"/>
            </a:endParaRPr>
          </a:p>
        </p:txBody>
      </p:sp>
      <p:sp>
        <p:nvSpPr>
          <p:cNvPr id="47108" name="Rectangle 2"/>
          <p:cNvSpPr>
            <a:spLocks noGrp="1" noChangeArrowheads="1"/>
          </p:cNvSpPr>
          <p:nvPr>
            <p:ph type="title"/>
          </p:nvPr>
        </p:nvSpPr>
        <p:spPr>
          <a:xfrm>
            <a:off x="1331913" y="260350"/>
            <a:ext cx="6764337" cy="647700"/>
          </a:xfrm>
        </p:spPr>
        <p:txBody>
          <a:bodyPr/>
          <a:lstStyle/>
          <a:p>
            <a:pPr algn="ctr"/>
            <a:r>
              <a:rPr lang="es-MX" sz="2000" i="1" u="sng" smtClean="0">
                <a:solidFill>
                  <a:schemeClr val="tx1"/>
                </a:solidFill>
              </a:rPr>
              <a:t>GRÁFICO EJEMPLO DE SATIFACION  </a:t>
            </a:r>
            <a:br>
              <a:rPr lang="es-MX" sz="2000" i="1" u="sng" smtClean="0">
                <a:solidFill>
                  <a:schemeClr val="tx1"/>
                </a:solidFill>
              </a:rPr>
            </a:br>
            <a:r>
              <a:rPr lang="es-MX" sz="2000" i="1" u="sng" smtClean="0">
                <a:solidFill>
                  <a:schemeClr val="tx1"/>
                </a:solidFill>
              </a:rPr>
              <a:t>DEL PROYECTO  INICIAL SOLICITADA</a:t>
            </a:r>
            <a:endParaRPr lang="es-ES" sz="2000" i="1" u="sng" smtClean="0">
              <a:solidFill>
                <a:schemeClr val="tx1"/>
              </a:solidFill>
            </a:endParaRPr>
          </a:p>
        </p:txBody>
      </p:sp>
      <p:sp>
        <p:nvSpPr>
          <p:cNvPr id="67587" name="Rectangle 3"/>
          <p:cNvSpPr>
            <a:spLocks noGrp="1" noChangeArrowheads="1"/>
          </p:cNvSpPr>
          <p:nvPr>
            <p:ph type="body" idx="1"/>
          </p:nvPr>
        </p:nvSpPr>
        <p:spPr>
          <a:xfrm>
            <a:off x="611188" y="1676400"/>
            <a:ext cx="7924800" cy="4572000"/>
          </a:xfrm>
          <a:ln w="12700" cap="flat">
            <a:prstDash val="dash"/>
          </a:ln>
        </p:spPr>
        <p:txBody>
          <a:bodyPr>
            <a:normAutofit fontScale="92500" lnSpcReduction="10000"/>
          </a:bodyPr>
          <a:lstStyle/>
          <a:p>
            <a:pPr marL="274320" indent="-274320" fontAlgn="auto">
              <a:spcAft>
                <a:spcPts val="0"/>
              </a:spcAft>
              <a:buClr>
                <a:schemeClr val="accent3"/>
              </a:buClr>
              <a:buFont typeface="Monotype Sorts" pitchFamily="1" charset="2"/>
              <a:buNone/>
              <a:defRPr/>
            </a:pPr>
            <a:endParaRPr lang="es-MX" sz="2400" dirty="0"/>
          </a:p>
          <a:p>
            <a:pPr marL="274320" indent="-274320" fontAlgn="auto">
              <a:spcAft>
                <a:spcPts val="0"/>
              </a:spcAft>
              <a:buClr>
                <a:schemeClr val="accent3"/>
              </a:buClr>
              <a:buFont typeface="Monotype Sorts" pitchFamily="1" charset="2"/>
              <a:buNone/>
              <a:defRPr/>
            </a:pPr>
            <a:r>
              <a:rPr lang="es-MX" sz="2400" dirty="0"/>
              <a:t>                              Capacidad instalada</a:t>
            </a:r>
          </a:p>
          <a:p>
            <a:pPr marL="274320" indent="-274320" fontAlgn="auto">
              <a:spcAft>
                <a:spcPts val="0"/>
              </a:spcAft>
              <a:buClr>
                <a:schemeClr val="accent3"/>
              </a:buClr>
              <a:buFont typeface="Monotype Sorts" pitchFamily="1" charset="2"/>
              <a:buNone/>
              <a:defRPr/>
            </a:pPr>
            <a:r>
              <a:rPr lang="es-MX" sz="2400" dirty="0"/>
              <a:t>Número</a:t>
            </a:r>
          </a:p>
          <a:p>
            <a:pPr marL="274320" indent="-274320" fontAlgn="auto">
              <a:spcAft>
                <a:spcPts val="0"/>
              </a:spcAft>
              <a:buClr>
                <a:schemeClr val="accent3"/>
              </a:buClr>
              <a:buFont typeface="Monotype Sorts" pitchFamily="1" charset="2"/>
              <a:buNone/>
              <a:defRPr/>
            </a:pPr>
            <a:r>
              <a:rPr lang="es-MX" sz="2400" dirty="0"/>
              <a:t>De </a:t>
            </a:r>
            <a:endParaRPr lang="es-MX" sz="2400" dirty="0" smtClean="0"/>
          </a:p>
          <a:p>
            <a:pPr marL="274320" indent="-274320" fontAlgn="auto">
              <a:spcAft>
                <a:spcPts val="0"/>
              </a:spcAft>
              <a:buClr>
                <a:schemeClr val="accent3"/>
              </a:buClr>
              <a:buFont typeface="Monotype Sorts" pitchFamily="1" charset="2"/>
              <a:buNone/>
              <a:defRPr/>
            </a:pPr>
            <a:r>
              <a:rPr lang="es-MX" sz="2400" dirty="0" smtClean="0"/>
              <a:t>PCs</a:t>
            </a:r>
          </a:p>
          <a:p>
            <a:pPr marL="274320" indent="-274320" fontAlgn="auto">
              <a:spcAft>
                <a:spcPts val="0"/>
              </a:spcAft>
              <a:buClr>
                <a:schemeClr val="accent3"/>
              </a:buClr>
              <a:buFont typeface="Monotype Sorts" pitchFamily="1" charset="2"/>
              <a:buNone/>
              <a:defRPr/>
            </a:pPr>
            <a:endParaRPr lang="es-MX" sz="2400" dirty="0" smtClean="0"/>
          </a:p>
          <a:p>
            <a:pPr marL="274320" indent="-274320" fontAlgn="auto">
              <a:spcAft>
                <a:spcPts val="0"/>
              </a:spcAft>
              <a:buClr>
                <a:schemeClr val="accent3"/>
              </a:buClr>
              <a:buFont typeface="Monotype Sorts" pitchFamily="1" charset="2"/>
              <a:buNone/>
              <a:defRPr/>
            </a:pPr>
            <a:endParaRPr lang="es-MX" sz="2400" dirty="0"/>
          </a:p>
          <a:p>
            <a:pPr marL="274320" indent="-274320" fontAlgn="auto">
              <a:spcAft>
                <a:spcPts val="0"/>
              </a:spcAft>
              <a:buClr>
                <a:schemeClr val="accent3"/>
              </a:buClr>
              <a:buFont typeface="Monotype Sorts" pitchFamily="1" charset="2"/>
              <a:buNone/>
              <a:defRPr/>
            </a:pPr>
            <a:r>
              <a:rPr lang="es-MX" sz="2400" dirty="0"/>
              <a:t>                                 </a:t>
            </a:r>
          </a:p>
          <a:p>
            <a:pPr marL="274320" indent="-274320" fontAlgn="auto">
              <a:spcAft>
                <a:spcPts val="0"/>
              </a:spcAft>
              <a:buClr>
                <a:schemeClr val="accent3"/>
              </a:buClr>
              <a:buFont typeface="Monotype Sorts" pitchFamily="1" charset="2"/>
              <a:buNone/>
              <a:defRPr/>
            </a:pPr>
            <a:endParaRPr lang="es-MX" sz="2400" dirty="0"/>
          </a:p>
          <a:p>
            <a:pPr marL="274320" indent="-274320" fontAlgn="auto">
              <a:spcAft>
                <a:spcPts val="0"/>
              </a:spcAft>
              <a:buClr>
                <a:schemeClr val="accent3"/>
              </a:buClr>
              <a:buFont typeface="Monotype Sorts" pitchFamily="1" charset="2"/>
              <a:buNone/>
              <a:defRPr/>
            </a:pPr>
            <a:r>
              <a:rPr lang="es-MX" sz="2400" dirty="0"/>
              <a:t>                                  </a:t>
            </a:r>
            <a:r>
              <a:rPr lang="es-MX" sz="2400" dirty="0" smtClean="0"/>
              <a:t>Demanda en Topologias</a:t>
            </a:r>
            <a:endParaRPr lang="es-MX" sz="2400" dirty="0"/>
          </a:p>
          <a:p>
            <a:pPr marL="274320" indent="-274320" fontAlgn="auto">
              <a:spcAft>
                <a:spcPts val="0"/>
              </a:spcAft>
              <a:buClr>
                <a:schemeClr val="accent3"/>
              </a:buClr>
              <a:buFont typeface="Monotype Sorts" pitchFamily="1" charset="2"/>
              <a:buNone/>
              <a:defRPr/>
            </a:pPr>
            <a:endParaRPr lang="es-MX" sz="2400" dirty="0"/>
          </a:p>
          <a:p>
            <a:pPr marL="274320" indent="-274320" fontAlgn="auto">
              <a:spcAft>
                <a:spcPts val="0"/>
              </a:spcAft>
              <a:buClr>
                <a:schemeClr val="accent3"/>
              </a:buClr>
              <a:buFont typeface="Monotype Sorts" pitchFamily="1" charset="2"/>
              <a:buNone/>
              <a:defRPr/>
            </a:pPr>
            <a:r>
              <a:rPr lang="es-MX" sz="2400" dirty="0"/>
              <a:t>                 1     2    3    4    5    6    7    8    9    10 </a:t>
            </a:r>
            <a:r>
              <a:rPr lang="es-MX" sz="1800" dirty="0" smtClean="0"/>
              <a:t>Pedidos de Red</a:t>
            </a:r>
            <a:endParaRPr lang="es-ES" sz="1800" dirty="0"/>
          </a:p>
        </p:txBody>
      </p:sp>
      <p:sp>
        <p:nvSpPr>
          <p:cNvPr id="47110" name="Line 4"/>
          <p:cNvSpPr>
            <a:spLocks noChangeShapeType="1"/>
          </p:cNvSpPr>
          <p:nvPr/>
        </p:nvSpPr>
        <p:spPr bwMode="auto">
          <a:xfrm>
            <a:off x="2286000" y="5410200"/>
            <a:ext cx="4662488" cy="34925"/>
          </a:xfrm>
          <a:prstGeom prst="line">
            <a:avLst/>
          </a:prstGeom>
          <a:noFill/>
          <a:ln w="25400">
            <a:solidFill>
              <a:schemeClr val="tx1"/>
            </a:solidFill>
            <a:round/>
            <a:headEnd/>
            <a:tailEnd type="arrow" w="med" len="med"/>
          </a:ln>
        </p:spPr>
        <p:txBody>
          <a:bodyPr/>
          <a:lstStyle/>
          <a:p>
            <a:endParaRPr lang="es-ES"/>
          </a:p>
        </p:txBody>
      </p:sp>
      <p:sp>
        <p:nvSpPr>
          <p:cNvPr id="47111" name="Line 5"/>
          <p:cNvSpPr>
            <a:spLocks noChangeShapeType="1"/>
          </p:cNvSpPr>
          <p:nvPr/>
        </p:nvSpPr>
        <p:spPr bwMode="auto">
          <a:xfrm flipV="1">
            <a:off x="2514600" y="2286000"/>
            <a:ext cx="0" cy="3276600"/>
          </a:xfrm>
          <a:prstGeom prst="line">
            <a:avLst/>
          </a:prstGeom>
          <a:noFill/>
          <a:ln w="25400">
            <a:solidFill>
              <a:schemeClr val="tx1"/>
            </a:solidFill>
            <a:round/>
            <a:headEnd/>
            <a:tailEnd type="triangle" w="med" len="med"/>
          </a:ln>
        </p:spPr>
        <p:txBody>
          <a:bodyPr/>
          <a:lstStyle/>
          <a:p>
            <a:endParaRPr lang="es-ES"/>
          </a:p>
        </p:txBody>
      </p:sp>
      <p:sp>
        <p:nvSpPr>
          <p:cNvPr id="47112" name="Line 6"/>
          <p:cNvSpPr>
            <a:spLocks noChangeShapeType="1"/>
          </p:cNvSpPr>
          <p:nvPr/>
        </p:nvSpPr>
        <p:spPr bwMode="auto">
          <a:xfrm>
            <a:off x="3048000" y="5334000"/>
            <a:ext cx="0" cy="228600"/>
          </a:xfrm>
          <a:prstGeom prst="line">
            <a:avLst/>
          </a:prstGeom>
          <a:noFill/>
          <a:ln w="9525">
            <a:solidFill>
              <a:schemeClr val="tx1"/>
            </a:solidFill>
            <a:round/>
            <a:headEnd/>
            <a:tailEnd/>
          </a:ln>
        </p:spPr>
        <p:txBody>
          <a:bodyPr/>
          <a:lstStyle/>
          <a:p>
            <a:endParaRPr lang="es-ES"/>
          </a:p>
        </p:txBody>
      </p:sp>
      <p:sp>
        <p:nvSpPr>
          <p:cNvPr id="47113" name="Line 7"/>
          <p:cNvSpPr>
            <a:spLocks noChangeShapeType="1"/>
          </p:cNvSpPr>
          <p:nvPr/>
        </p:nvSpPr>
        <p:spPr bwMode="auto">
          <a:xfrm>
            <a:off x="5410200" y="5334000"/>
            <a:ext cx="0" cy="228600"/>
          </a:xfrm>
          <a:prstGeom prst="line">
            <a:avLst/>
          </a:prstGeom>
          <a:noFill/>
          <a:ln w="9525">
            <a:solidFill>
              <a:schemeClr val="tx1"/>
            </a:solidFill>
            <a:round/>
            <a:headEnd/>
            <a:tailEnd/>
          </a:ln>
        </p:spPr>
        <p:txBody>
          <a:bodyPr/>
          <a:lstStyle/>
          <a:p>
            <a:endParaRPr lang="es-ES"/>
          </a:p>
        </p:txBody>
      </p:sp>
      <p:sp>
        <p:nvSpPr>
          <p:cNvPr id="47114" name="Line 8"/>
          <p:cNvSpPr>
            <a:spLocks noChangeShapeType="1"/>
          </p:cNvSpPr>
          <p:nvPr/>
        </p:nvSpPr>
        <p:spPr bwMode="auto">
          <a:xfrm>
            <a:off x="3962400" y="5334000"/>
            <a:ext cx="0" cy="228600"/>
          </a:xfrm>
          <a:prstGeom prst="line">
            <a:avLst/>
          </a:prstGeom>
          <a:noFill/>
          <a:ln w="9525">
            <a:solidFill>
              <a:schemeClr val="tx1"/>
            </a:solidFill>
            <a:round/>
            <a:headEnd/>
            <a:tailEnd/>
          </a:ln>
        </p:spPr>
        <p:txBody>
          <a:bodyPr/>
          <a:lstStyle/>
          <a:p>
            <a:endParaRPr lang="es-ES"/>
          </a:p>
        </p:txBody>
      </p:sp>
      <p:sp>
        <p:nvSpPr>
          <p:cNvPr id="47115" name="Line 9"/>
          <p:cNvSpPr>
            <a:spLocks noChangeShapeType="1"/>
          </p:cNvSpPr>
          <p:nvPr/>
        </p:nvSpPr>
        <p:spPr bwMode="auto">
          <a:xfrm>
            <a:off x="4495800" y="5334000"/>
            <a:ext cx="0" cy="228600"/>
          </a:xfrm>
          <a:prstGeom prst="line">
            <a:avLst/>
          </a:prstGeom>
          <a:noFill/>
          <a:ln w="9525">
            <a:solidFill>
              <a:schemeClr val="tx1"/>
            </a:solidFill>
            <a:round/>
            <a:headEnd/>
            <a:tailEnd/>
          </a:ln>
        </p:spPr>
        <p:txBody>
          <a:bodyPr/>
          <a:lstStyle/>
          <a:p>
            <a:endParaRPr lang="es-ES"/>
          </a:p>
        </p:txBody>
      </p:sp>
      <p:sp>
        <p:nvSpPr>
          <p:cNvPr id="47116" name="Line 10"/>
          <p:cNvSpPr>
            <a:spLocks noChangeShapeType="1"/>
          </p:cNvSpPr>
          <p:nvPr/>
        </p:nvSpPr>
        <p:spPr bwMode="auto">
          <a:xfrm>
            <a:off x="3581400" y="5334000"/>
            <a:ext cx="0" cy="228600"/>
          </a:xfrm>
          <a:prstGeom prst="line">
            <a:avLst/>
          </a:prstGeom>
          <a:noFill/>
          <a:ln w="9525">
            <a:solidFill>
              <a:schemeClr val="tx1"/>
            </a:solidFill>
            <a:round/>
            <a:headEnd/>
            <a:tailEnd/>
          </a:ln>
        </p:spPr>
        <p:txBody>
          <a:bodyPr/>
          <a:lstStyle/>
          <a:p>
            <a:endParaRPr lang="es-ES"/>
          </a:p>
        </p:txBody>
      </p:sp>
      <p:sp>
        <p:nvSpPr>
          <p:cNvPr id="47117" name="Line 11"/>
          <p:cNvSpPr>
            <a:spLocks noChangeShapeType="1"/>
          </p:cNvSpPr>
          <p:nvPr/>
        </p:nvSpPr>
        <p:spPr bwMode="auto">
          <a:xfrm>
            <a:off x="5867400" y="5334000"/>
            <a:ext cx="0" cy="228600"/>
          </a:xfrm>
          <a:prstGeom prst="line">
            <a:avLst/>
          </a:prstGeom>
          <a:noFill/>
          <a:ln w="9525">
            <a:solidFill>
              <a:schemeClr val="tx1"/>
            </a:solidFill>
            <a:round/>
            <a:headEnd/>
            <a:tailEnd/>
          </a:ln>
        </p:spPr>
        <p:txBody>
          <a:bodyPr/>
          <a:lstStyle/>
          <a:p>
            <a:endParaRPr lang="es-ES"/>
          </a:p>
        </p:txBody>
      </p:sp>
      <p:sp>
        <p:nvSpPr>
          <p:cNvPr id="47118" name="Line 12"/>
          <p:cNvSpPr>
            <a:spLocks noChangeShapeType="1"/>
          </p:cNvSpPr>
          <p:nvPr/>
        </p:nvSpPr>
        <p:spPr bwMode="auto">
          <a:xfrm>
            <a:off x="4953000" y="5334000"/>
            <a:ext cx="0" cy="228600"/>
          </a:xfrm>
          <a:prstGeom prst="line">
            <a:avLst/>
          </a:prstGeom>
          <a:noFill/>
          <a:ln w="9525">
            <a:solidFill>
              <a:schemeClr val="tx1"/>
            </a:solidFill>
            <a:round/>
            <a:headEnd/>
            <a:tailEnd/>
          </a:ln>
        </p:spPr>
        <p:txBody>
          <a:bodyPr/>
          <a:lstStyle/>
          <a:p>
            <a:endParaRPr lang="es-ES"/>
          </a:p>
        </p:txBody>
      </p:sp>
      <p:sp>
        <p:nvSpPr>
          <p:cNvPr id="47119" name="Line 13"/>
          <p:cNvSpPr>
            <a:spLocks noChangeShapeType="1"/>
          </p:cNvSpPr>
          <p:nvPr/>
        </p:nvSpPr>
        <p:spPr bwMode="auto">
          <a:xfrm>
            <a:off x="6324600" y="5334000"/>
            <a:ext cx="0" cy="228600"/>
          </a:xfrm>
          <a:prstGeom prst="line">
            <a:avLst/>
          </a:prstGeom>
          <a:noFill/>
          <a:ln w="9525">
            <a:solidFill>
              <a:schemeClr val="tx1"/>
            </a:solidFill>
            <a:round/>
            <a:headEnd/>
            <a:tailEnd/>
          </a:ln>
        </p:spPr>
        <p:txBody>
          <a:bodyPr/>
          <a:lstStyle/>
          <a:p>
            <a:endParaRPr lang="es-ES"/>
          </a:p>
        </p:txBody>
      </p:sp>
      <p:sp>
        <p:nvSpPr>
          <p:cNvPr id="47120" name="Line 14"/>
          <p:cNvSpPr>
            <a:spLocks noChangeShapeType="1"/>
          </p:cNvSpPr>
          <p:nvPr/>
        </p:nvSpPr>
        <p:spPr bwMode="auto">
          <a:xfrm>
            <a:off x="6705600" y="5334000"/>
            <a:ext cx="0" cy="228600"/>
          </a:xfrm>
          <a:prstGeom prst="line">
            <a:avLst/>
          </a:prstGeom>
          <a:noFill/>
          <a:ln w="9525">
            <a:solidFill>
              <a:schemeClr val="tx1"/>
            </a:solidFill>
            <a:round/>
            <a:headEnd/>
            <a:tailEnd/>
          </a:ln>
        </p:spPr>
        <p:txBody>
          <a:bodyPr/>
          <a:lstStyle/>
          <a:p>
            <a:endParaRPr lang="es-ES"/>
          </a:p>
        </p:txBody>
      </p:sp>
      <p:sp>
        <p:nvSpPr>
          <p:cNvPr id="47121" name="Line 17"/>
          <p:cNvSpPr>
            <a:spLocks noChangeShapeType="1"/>
          </p:cNvSpPr>
          <p:nvPr/>
        </p:nvSpPr>
        <p:spPr bwMode="auto">
          <a:xfrm flipV="1">
            <a:off x="6705600" y="2895600"/>
            <a:ext cx="0" cy="2590800"/>
          </a:xfrm>
          <a:prstGeom prst="line">
            <a:avLst/>
          </a:prstGeom>
          <a:noFill/>
          <a:ln w="25400">
            <a:solidFill>
              <a:schemeClr val="tx1"/>
            </a:solidFill>
            <a:prstDash val="dash"/>
            <a:round/>
            <a:headEnd/>
            <a:tailEnd/>
          </a:ln>
        </p:spPr>
        <p:txBody>
          <a:bodyPr/>
          <a:lstStyle/>
          <a:p>
            <a:endParaRPr lang="es-ES"/>
          </a:p>
        </p:txBody>
      </p:sp>
      <p:sp>
        <p:nvSpPr>
          <p:cNvPr id="47122" name="Text Box 18"/>
          <p:cNvSpPr txBox="1">
            <a:spLocks noChangeArrowheads="1"/>
          </p:cNvSpPr>
          <p:nvPr/>
        </p:nvSpPr>
        <p:spPr bwMode="auto">
          <a:xfrm>
            <a:off x="3352800" y="6400800"/>
            <a:ext cx="2819400" cy="457200"/>
          </a:xfrm>
          <a:prstGeom prst="rect">
            <a:avLst/>
          </a:prstGeom>
          <a:noFill/>
          <a:ln w="9525">
            <a:noFill/>
            <a:miter lim="800000"/>
            <a:headEnd/>
            <a:tailEnd/>
          </a:ln>
        </p:spPr>
        <p:txBody>
          <a:bodyPr>
            <a:spAutoFit/>
          </a:bodyPr>
          <a:lstStyle/>
          <a:p>
            <a:pPr>
              <a:spcBef>
                <a:spcPct val="50000"/>
              </a:spcBef>
            </a:pPr>
            <a:endParaRPr lang="es-ES_tradnl" sz="2400">
              <a:latin typeface="Times New Roman" pitchFamily="18" charset="0"/>
            </a:endParaRPr>
          </a:p>
        </p:txBody>
      </p:sp>
      <p:sp>
        <p:nvSpPr>
          <p:cNvPr id="47123" name="Text Box 19"/>
          <p:cNvSpPr txBox="1">
            <a:spLocks noChangeArrowheads="1"/>
          </p:cNvSpPr>
          <p:nvPr/>
        </p:nvSpPr>
        <p:spPr bwMode="auto">
          <a:xfrm>
            <a:off x="2627313" y="2852738"/>
            <a:ext cx="1905000" cy="646112"/>
          </a:xfrm>
          <a:prstGeom prst="rect">
            <a:avLst/>
          </a:prstGeom>
          <a:blipFill dpi="0" rotWithShape="1">
            <a:blip r:embed="rId5" cstate="print"/>
            <a:srcRect/>
            <a:tile tx="0" ty="0" sx="100000" sy="100000" flip="none" algn="tl"/>
          </a:blipFill>
          <a:ln w="9525">
            <a:noFill/>
            <a:miter lim="800000"/>
            <a:headEnd/>
            <a:tailEnd/>
          </a:ln>
        </p:spPr>
        <p:txBody>
          <a:bodyPr>
            <a:spAutoFit/>
          </a:bodyPr>
          <a:lstStyle/>
          <a:p>
            <a:pPr algn="ctr">
              <a:spcBef>
                <a:spcPct val="50000"/>
              </a:spcBef>
            </a:pPr>
            <a:r>
              <a:rPr lang="es-MX">
                <a:latin typeface="Times New Roman" pitchFamily="18" charset="0"/>
              </a:rPr>
              <a:t>Capacidades de PC </a:t>
            </a:r>
            <a:endParaRPr lang="es-ES">
              <a:latin typeface="Times New Roman" pitchFamily="18" charset="0"/>
            </a:endParaRPr>
          </a:p>
        </p:txBody>
      </p:sp>
      <p:sp>
        <p:nvSpPr>
          <p:cNvPr id="47124" name="Line 20"/>
          <p:cNvSpPr>
            <a:spLocks noChangeShapeType="1"/>
          </p:cNvSpPr>
          <p:nvPr/>
        </p:nvSpPr>
        <p:spPr bwMode="auto">
          <a:xfrm>
            <a:off x="4191000" y="2514600"/>
            <a:ext cx="381000" cy="381000"/>
          </a:xfrm>
          <a:prstGeom prst="line">
            <a:avLst/>
          </a:prstGeom>
          <a:noFill/>
          <a:ln w="19050">
            <a:solidFill>
              <a:schemeClr val="tx1"/>
            </a:solidFill>
            <a:round/>
            <a:headEnd/>
            <a:tailEnd type="stealth" w="med" len="med"/>
          </a:ln>
        </p:spPr>
        <p:txBody>
          <a:bodyPr/>
          <a:lstStyle/>
          <a:p>
            <a:endParaRPr lang="es-ES"/>
          </a:p>
        </p:txBody>
      </p:sp>
      <p:sp>
        <p:nvSpPr>
          <p:cNvPr id="47125" name="Line 21"/>
          <p:cNvSpPr>
            <a:spLocks noChangeShapeType="1"/>
          </p:cNvSpPr>
          <p:nvPr/>
        </p:nvSpPr>
        <p:spPr bwMode="auto">
          <a:xfrm flipV="1">
            <a:off x="3635896" y="3789040"/>
            <a:ext cx="792088" cy="1368152"/>
          </a:xfrm>
          <a:prstGeom prst="line">
            <a:avLst/>
          </a:prstGeom>
          <a:noFill/>
          <a:ln w="9525">
            <a:solidFill>
              <a:schemeClr val="tx1"/>
            </a:solidFill>
            <a:round/>
            <a:headEnd/>
            <a:tailEnd type="triangle" w="med" len="med"/>
          </a:ln>
        </p:spPr>
        <p:txBody>
          <a:bodyPr/>
          <a:lstStyle/>
          <a:p>
            <a:endParaRPr lang="es-ES"/>
          </a:p>
        </p:txBody>
      </p:sp>
      <p:sp>
        <p:nvSpPr>
          <p:cNvPr id="47126" name="Line 35"/>
          <p:cNvSpPr>
            <a:spLocks noChangeShapeType="1"/>
          </p:cNvSpPr>
          <p:nvPr/>
        </p:nvSpPr>
        <p:spPr bwMode="auto">
          <a:xfrm flipV="1">
            <a:off x="2514600" y="2819400"/>
            <a:ext cx="4191000" cy="1524000"/>
          </a:xfrm>
          <a:prstGeom prst="line">
            <a:avLst/>
          </a:prstGeom>
          <a:noFill/>
          <a:ln w="28575">
            <a:solidFill>
              <a:schemeClr val="tx1"/>
            </a:solidFill>
            <a:prstDash val="dash"/>
            <a:round/>
            <a:headEnd/>
            <a:tailEnd type="none" w="lg" len="lg"/>
          </a:ln>
        </p:spPr>
        <p:txBody>
          <a:bodyPr/>
          <a:lstStyle/>
          <a:p>
            <a:endParaRPr lang="es-ES"/>
          </a:p>
        </p:txBody>
      </p:sp>
    </p:spTree>
  </p:cSld>
  <p:clrMapOvr>
    <a:masterClrMapping/>
  </p:clrMapOvr>
  <p:transition spd="med">
    <p:whee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1979712" y="0"/>
            <a:ext cx="4392488" cy="432346"/>
          </a:xfrm>
          <a:prstGeom prst="rect">
            <a:avLst/>
          </a:prstGeom>
          <a:noFill/>
          <a:ln w="9525">
            <a:noFill/>
            <a:miter lim="800000"/>
            <a:headEnd/>
            <a:tailEnd/>
          </a:ln>
        </p:spPr>
        <p:txBody>
          <a:bodyPr lIns="92075" tIns="46038" rIns="92075" bIns="46038"/>
          <a:lstStyle/>
          <a:p>
            <a:pPr marL="990600" lvl="1" indent="-533400" algn="ctr"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TIPOS DE REDES</a:t>
            </a:r>
            <a:endParaRPr lang="es-MX" sz="2000" kern="0" dirty="0">
              <a:effectLst>
                <a:outerShdw blurRad="38100" dist="38100" dir="2700000" algn="tl">
                  <a:srgbClr val="FFFFFF"/>
                </a:outerShdw>
              </a:effectLst>
              <a:latin typeface="+mn-lt"/>
            </a:endParaRPr>
          </a:p>
        </p:txBody>
      </p:sp>
      <p:sp>
        <p:nvSpPr>
          <p:cNvPr id="139265" name="Rectangle 1"/>
          <p:cNvSpPr>
            <a:spLocks noChangeArrowheads="1"/>
          </p:cNvSpPr>
          <p:nvPr/>
        </p:nvSpPr>
        <p:spPr bwMode="auto">
          <a:xfrm>
            <a:off x="0" y="554198"/>
            <a:ext cx="9036496" cy="6140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Se distinguen diferentes tipos de redes (privadas) según su tamaño (en cuanto a la cantidad de equipos), su velocidad de transferencia de datos y su alcance. Las redes privadas pertenecen a una misma organización. Generalmente se dice que existen tres categorías de redes: </a:t>
            </a:r>
            <a:endParaRPr kumimoji="0" lang="es-ES" sz="9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es-ES" sz="1200" b="1" dirty="0" smtClean="0">
                <a:solidFill>
                  <a:srgbClr val="FF0000"/>
                </a:solidFill>
                <a:latin typeface="Arial" pitchFamily="34" charset="0"/>
                <a:ea typeface="Times New Roman" pitchFamily="18" charset="0"/>
                <a:cs typeface="Times New Roman" pitchFamily="18" charset="0"/>
              </a:rPr>
              <a:t>*</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LAN ( Red de área local)</a:t>
            </a:r>
            <a:endParaRPr kumimoji="0" lang="es-E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es-ES" sz="1200" b="1" dirty="0" smtClean="0">
                <a:solidFill>
                  <a:srgbClr val="0000FF"/>
                </a:solidFill>
                <a:latin typeface="Arial" pitchFamily="34" charset="0"/>
                <a:ea typeface="Times New Roman" pitchFamily="18" charset="0"/>
                <a:cs typeface="Times New Roman" pitchFamily="18" charset="0"/>
              </a:rPr>
              <a:t> </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MAN ( Red de área metropolitana)</a:t>
            </a:r>
            <a:endParaRPr kumimoji="0" lang="es-E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S" sz="1200" b="1" i="0" u="none" strike="noStrike" cap="none" normalizeH="0" baseline="0" dirty="0" smtClean="0">
                <a:ln>
                  <a:noFill/>
                </a:ln>
                <a:solidFill>
                  <a:srgbClr val="00B050"/>
                </a:solidFill>
                <a:effectLst/>
                <a:latin typeface="Arial" pitchFamily="34" charset="0"/>
                <a:ea typeface="Times New Roman" pitchFamily="18" charset="0"/>
                <a:cs typeface="Times New Roman" pitchFamily="18" charset="0"/>
              </a:rPr>
              <a:t>* </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WAN ( Red de área extensa)</a:t>
            </a:r>
            <a:endParaRPr kumimoji="0" lang="es-ES" sz="9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Existen otros dos tipos de redes: TAN (Red de área diminuta), igual que la LAN pero más pequeña (de 2 a 3 equipos), y CAN (Red de campus), igual que la MAN (con ancho de banda limitado entre cada una de las LAN de la red). </a:t>
            </a:r>
            <a:endParaRPr kumimoji="0" lang="es-ES" sz="9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LAN: </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Significa </a:t>
            </a:r>
            <a:r>
              <a:rPr kumimoji="0" lang="es-ES"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Red de área local</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Es un conjunto de equipos que pertenecen a la misma organización y están conectados dentro de un área geográfica pequeña mediante una red, generalmente con la misma tecnología (la más utilizada ee ETHERNET.   Una red de área local es una red en su versión más simple. La velocidad de transferencia de datos en una red de área local puede alcanzar hasta 10 Mbps (por ejemplo, en una red ETHERNET y 1 Gbps (por ejemplo, en</a:t>
            </a:r>
            <a:r>
              <a:rPr kumimoji="0" lang="es-ES" sz="1200" b="1"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FDDI </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 Gibabit Ethernet.  Una red de área local puede contener 100, o incluso 1000, usuarios</a:t>
            </a:r>
            <a:r>
              <a:rPr lang="es-ES" sz="1200" b="1" dirty="0" smtClean="0">
                <a:latin typeface="Arial" pitchFamily="34" charset="0"/>
                <a:ea typeface="Times New Roman" pitchFamily="18" charset="0"/>
                <a:cs typeface="Times New Roman" pitchFamily="18" charset="0"/>
              </a:rPr>
              <a:t>;  </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Al extender la definición de una LAN con los servicios que proporciona, se pueden definir dos modos operativos diferentes: </a:t>
            </a:r>
            <a:endParaRPr kumimoji="0" lang="es-ES" sz="9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En una red “ de igual a igual”, la comunicación se lleva a cabo de un equipo a otro sin un equipo central y cada equipo tiene la misma función.</a:t>
            </a:r>
            <a:endParaRPr kumimoji="0" lang="es-E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En un entorno “ Cliente Servidor”, un equipo central brinda servicios de red para los usuarios.</a:t>
            </a:r>
            <a:endParaRPr kumimoji="0" lang="es-ES" sz="9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MAN: </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Una MAN (</a:t>
            </a:r>
            <a:r>
              <a:rPr kumimoji="0" lang="es-ES"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Red de área metropolitana</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conecta diversas LAN cercanas geográficamente (en un área de alrededor de cincuenta kilómetros) entre sí a alta velocidad. Por lo tanto, una MAN permite que dos nodos remotos se comuniquen como si fueran parte de la misma red de área local. </a:t>
            </a:r>
            <a:endParaRPr kumimoji="0" lang="es-ES" sz="9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Una MAN está compuesta por conmutadores o routers conectados entre sí mediante conexiones de alta velocidad (generalmente cables de fibra óptica). </a:t>
            </a:r>
            <a:endParaRPr kumimoji="0" lang="es-ES" sz="9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WAN: </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Una WAN (Red de área extensa) conecta múltiples LAN entre sí a través de grandes distancias geográficas. </a:t>
            </a:r>
            <a:endParaRPr kumimoji="0" lang="es-ES" sz="9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velocidad disponible en una WAN varía según el costo de las conexiones (que aumenta con la distancia) y puede ser baja.    Las WAN funcionan con routers, que pueden "elegir" la ruta más apropiada para que los datos lleguen a un nodo de la red.    </a:t>
            </a:r>
            <a:r>
              <a:rPr kumimoji="0" lang="es-ES" sz="1200" b="1" i="0" u="none" strike="noStrike" cap="none" normalizeH="0" baseline="0" dirty="0" smtClean="0">
                <a:ln>
                  <a:noFill/>
                </a:ln>
                <a:solidFill>
                  <a:schemeClr val="tx1"/>
                </a:solidFill>
                <a:effectLst/>
                <a:latin typeface="Arial" pitchFamily="34" charset="0"/>
                <a:ea typeface="Times New Roman" pitchFamily="18" charset="0"/>
              </a:rPr>
              <a:t>La WAN más conocida es Internet.</a:t>
            </a:r>
            <a:r>
              <a:rPr kumimoji="0" lang="es-ES" sz="900" b="1" i="0" u="none" strike="noStrike" cap="none" normalizeH="0" baseline="0" dirty="0" smtClean="0">
                <a:ln>
                  <a:noFill/>
                </a:ln>
                <a:solidFill>
                  <a:schemeClr val="tx1"/>
                </a:solidFill>
                <a:effectLst/>
                <a:latin typeface="Arial" pitchFamily="34" charset="0"/>
              </a:rPr>
              <a:t> </a:t>
            </a:r>
            <a:endParaRPr kumimoji="0" lang="es-ES" sz="18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288" y="0"/>
            <a:ext cx="8229600" cy="781050"/>
          </a:xfrm>
        </p:spPr>
        <p:txBody>
          <a:bodyPr>
            <a:normAutofit/>
          </a:bodyPr>
          <a:lstStyle/>
          <a:p>
            <a:pPr algn="ctr"/>
            <a:r>
              <a:rPr lang="es-ES" sz="4000" b="1" dirty="0" smtClean="0">
                <a:solidFill>
                  <a:schemeClr val="tx1"/>
                </a:solidFill>
              </a:rPr>
              <a:t>¿Cómo se encuentra la rED?</a:t>
            </a:r>
          </a:p>
        </p:txBody>
      </p:sp>
      <p:grpSp>
        <p:nvGrpSpPr>
          <p:cNvPr id="2" name="Group 10"/>
          <p:cNvGrpSpPr>
            <a:grpSpLocks/>
          </p:cNvGrpSpPr>
          <p:nvPr/>
        </p:nvGrpSpPr>
        <p:grpSpPr bwMode="auto">
          <a:xfrm>
            <a:off x="3491880" y="3717032"/>
            <a:ext cx="1871663" cy="1655762"/>
            <a:chOff x="1973" y="2387"/>
            <a:chExt cx="1179" cy="1043"/>
          </a:xfrm>
          <a:effectLst>
            <a:outerShdw blurRad="50800" dist="38100" dir="16200000" rotWithShape="0">
              <a:prstClr val="black">
                <a:alpha val="40000"/>
              </a:prstClr>
            </a:outerShdw>
          </a:effectLst>
          <a:scene3d>
            <a:camera prst="perspectiveRight"/>
            <a:lightRig rig="threePt" dir="t"/>
          </a:scene3d>
        </p:grpSpPr>
        <p:sp>
          <p:nvSpPr>
            <p:cNvPr id="14342" name="Line 4"/>
            <p:cNvSpPr>
              <a:spLocks noChangeShapeType="1"/>
            </p:cNvSpPr>
            <p:nvPr/>
          </p:nvSpPr>
          <p:spPr bwMode="auto">
            <a:xfrm>
              <a:off x="2608" y="2387"/>
              <a:ext cx="0" cy="1043"/>
            </a:xfrm>
            <a:prstGeom prst="line">
              <a:avLst/>
            </a:prstGeom>
            <a:noFill/>
            <a:ln w="50800" cap="sq">
              <a:solidFill>
                <a:schemeClr val="tx1"/>
              </a:solidFill>
              <a:prstDash val="sysDash"/>
              <a:round/>
              <a:headEnd type="none" w="sm" len="sm"/>
              <a:tailEnd type="none" w="sm" len="sm"/>
            </a:ln>
          </p:spPr>
          <p:txBody>
            <a:bodyPr/>
            <a:lstStyle/>
            <a:p>
              <a:pPr fontAlgn="auto">
                <a:spcBef>
                  <a:spcPts val="0"/>
                </a:spcBef>
                <a:spcAft>
                  <a:spcPts val="0"/>
                </a:spcAft>
                <a:defRPr/>
              </a:pPr>
              <a:endParaRPr lang="es-ES">
                <a:latin typeface="+mn-lt"/>
              </a:endParaRPr>
            </a:p>
          </p:txBody>
        </p:sp>
        <p:sp>
          <p:nvSpPr>
            <p:cNvPr id="14343" name="Line 5"/>
            <p:cNvSpPr>
              <a:spLocks noChangeShapeType="1"/>
            </p:cNvSpPr>
            <p:nvPr/>
          </p:nvSpPr>
          <p:spPr bwMode="auto">
            <a:xfrm>
              <a:off x="1973" y="2886"/>
              <a:ext cx="1179" cy="0"/>
            </a:xfrm>
            <a:prstGeom prst="line">
              <a:avLst/>
            </a:prstGeom>
            <a:noFill/>
            <a:ln w="50800" cap="sq">
              <a:solidFill>
                <a:schemeClr val="tx1"/>
              </a:solidFill>
              <a:prstDash val="sysDash"/>
              <a:round/>
              <a:headEnd type="none" w="sm" len="sm"/>
              <a:tailEnd type="none" w="sm" len="sm"/>
            </a:ln>
          </p:spPr>
          <p:txBody>
            <a:bodyPr/>
            <a:lstStyle/>
            <a:p>
              <a:pPr fontAlgn="auto">
                <a:spcBef>
                  <a:spcPts val="0"/>
                </a:spcBef>
                <a:spcAft>
                  <a:spcPts val="0"/>
                </a:spcAft>
                <a:defRPr/>
              </a:pPr>
              <a:endParaRPr lang="es-ES">
                <a:latin typeface="+mn-lt"/>
              </a:endParaRPr>
            </a:p>
          </p:txBody>
        </p:sp>
        <p:sp>
          <p:nvSpPr>
            <p:cNvPr id="14344" name="Text Box 6"/>
            <p:cNvSpPr txBox="1">
              <a:spLocks noChangeArrowheads="1"/>
            </p:cNvSpPr>
            <p:nvPr/>
          </p:nvSpPr>
          <p:spPr bwMode="auto">
            <a:xfrm>
              <a:off x="2109" y="2475"/>
              <a:ext cx="374" cy="291"/>
            </a:xfrm>
            <a:prstGeom prst="rect">
              <a:avLst/>
            </a:prstGeom>
            <a:noFill/>
            <a:ln w="50800" cap="sq">
              <a:solidFill>
                <a:schemeClr val="tx1"/>
              </a:solidFill>
              <a:prstDash val="sysDash"/>
              <a:miter lim="800000"/>
              <a:headEnd type="none" w="sm" len="sm"/>
              <a:tailEnd type="none" w="sm" len="sm"/>
            </a:ln>
          </p:spPr>
          <p:txBody>
            <a:bodyPr wrap="none">
              <a:spAutoFit/>
            </a:bodyPr>
            <a:lstStyle/>
            <a:p>
              <a:pPr fontAlgn="auto">
                <a:spcBef>
                  <a:spcPts val="0"/>
                </a:spcBef>
                <a:spcAft>
                  <a:spcPts val="0"/>
                </a:spcAft>
                <a:defRPr/>
              </a:pPr>
              <a:r>
                <a:rPr lang="es-ES" sz="1200" dirty="0">
                  <a:latin typeface="Arial Black" pitchFamily="34" charset="0"/>
                </a:rPr>
                <a:t>TIPO</a:t>
              </a:r>
            </a:p>
            <a:p>
              <a:pPr fontAlgn="auto">
                <a:spcBef>
                  <a:spcPts val="0"/>
                </a:spcBef>
                <a:spcAft>
                  <a:spcPts val="0"/>
                </a:spcAft>
                <a:defRPr/>
              </a:pPr>
              <a:r>
                <a:rPr lang="es-ES" sz="1200" dirty="0">
                  <a:latin typeface="Arial Black" pitchFamily="34" charset="0"/>
                </a:rPr>
                <a:t> PCS</a:t>
              </a:r>
            </a:p>
          </p:txBody>
        </p:sp>
        <p:sp>
          <p:nvSpPr>
            <p:cNvPr id="14345" name="Text Box 7"/>
            <p:cNvSpPr txBox="1">
              <a:spLocks noChangeArrowheads="1"/>
            </p:cNvSpPr>
            <p:nvPr/>
          </p:nvSpPr>
          <p:spPr bwMode="auto">
            <a:xfrm>
              <a:off x="2649" y="2475"/>
              <a:ext cx="415" cy="368"/>
            </a:xfrm>
            <a:prstGeom prst="rect">
              <a:avLst/>
            </a:prstGeom>
            <a:noFill/>
            <a:ln w="50800" cap="sq">
              <a:solidFill>
                <a:schemeClr val="tx1"/>
              </a:solidFill>
              <a:prstDash val="sysDash"/>
              <a:miter lim="800000"/>
              <a:headEnd type="none" w="sm" len="sm"/>
              <a:tailEnd type="none" w="sm" len="sm"/>
            </a:ln>
          </p:spPr>
          <p:txBody>
            <a:bodyPr wrap="none">
              <a:spAutoFit/>
            </a:bodyPr>
            <a:lstStyle/>
            <a:p>
              <a:pPr fontAlgn="auto">
                <a:spcBef>
                  <a:spcPts val="0"/>
                </a:spcBef>
                <a:spcAft>
                  <a:spcPts val="0"/>
                </a:spcAft>
                <a:defRPr/>
              </a:pPr>
              <a:r>
                <a:rPr lang="es-ES" sz="3200" dirty="0" smtClean="0"/>
                <a:t>SO</a:t>
              </a:r>
              <a:endParaRPr lang="es-ES" sz="3200" dirty="0">
                <a:latin typeface="+mn-lt"/>
              </a:endParaRPr>
            </a:p>
          </p:txBody>
        </p:sp>
        <p:sp>
          <p:nvSpPr>
            <p:cNvPr id="14346" name="Text Box 8"/>
            <p:cNvSpPr txBox="1">
              <a:spLocks noChangeArrowheads="1"/>
            </p:cNvSpPr>
            <p:nvPr/>
          </p:nvSpPr>
          <p:spPr bwMode="auto">
            <a:xfrm>
              <a:off x="2104" y="2931"/>
              <a:ext cx="364" cy="368"/>
            </a:xfrm>
            <a:prstGeom prst="rect">
              <a:avLst/>
            </a:prstGeom>
            <a:noFill/>
            <a:ln w="50800" cap="sq">
              <a:solidFill>
                <a:schemeClr val="tx1"/>
              </a:solidFill>
              <a:prstDash val="sysDash"/>
              <a:miter lim="800000"/>
              <a:headEnd type="none" w="sm" len="sm"/>
              <a:tailEnd type="none" w="sm" len="sm"/>
            </a:ln>
          </p:spPr>
          <p:txBody>
            <a:bodyPr wrap="none">
              <a:spAutoFit/>
            </a:bodyPr>
            <a:lstStyle/>
            <a:p>
              <a:pPr fontAlgn="auto">
                <a:spcBef>
                  <a:spcPts val="0"/>
                </a:spcBef>
                <a:spcAft>
                  <a:spcPts val="0"/>
                </a:spcAft>
                <a:defRPr/>
              </a:pPr>
              <a:r>
                <a:rPr lang="es-ES" sz="3200" dirty="0" smtClean="0"/>
                <a:t>H</a:t>
              </a:r>
              <a:r>
                <a:rPr lang="es-ES" sz="3200" dirty="0" smtClean="0">
                  <a:latin typeface="+mn-lt"/>
                </a:rPr>
                <a:t> </a:t>
              </a:r>
              <a:endParaRPr lang="es-ES" sz="3200" dirty="0">
                <a:latin typeface="+mn-lt"/>
              </a:endParaRPr>
            </a:p>
          </p:txBody>
        </p:sp>
        <p:sp>
          <p:nvSpPr>
            <p:cNvPr id="14347" name="Text Box 9"/>
            <p:cNvSpPr txBox="1">
              <a:spLocks noChangeArrowheads="1"/>
            </p:cNvSpPr>
            <p:nvPr/>
          </p:nvSpPr>
          <p:spPr bwMode="auto">
            <a:xfrm>
              <a:off x="2649" y="2929"/>
              <a:ext cx="241" cy="368"/>
            </a:xfrm>
            <a:prstGeom prst="rect">
              <a:avLst/>
            </a:prstGeom>
            <a:noFill/>
            <a:ln w="50800" cap="sq">
              <a:solidFill>
                <a:schemeClr val="tx1"/>
              </a:solidFill>
              <a:prstDash val="sysDash"/>
              <a:miter lim="800000"/>
              <a:headEnd type="none" w="sm" len="sm"/>
              <a:tailEnd type="none" w="sm" len="sm"/>
            </a:ln>
          </p:spPr>
          <p:txBody>
            <a:bodyPr wrap="none">
              <a:spAutoFit/>
            </a:bodyPr>
            <a:lstStyle/>
            <a:p>
              <a:pPr fontAlgn="auto">
                <a:spcBef>
                  <a:spcPts val="0"/>
                </a:spcBef>
                <a:spcAft>
                  <a:spcPts val="0"/>
                </a:spcAft>
                <a:defRPr/>
              </a:pPr>
              <a:r>
                <a:rPr lang="es-ES" sz="3200" dirty="0" smtClean="0"/>
                <a:t>S</a:t>
              </a:r>
              <a:endParaRPr lang="es-ES" sz="3200" dirty="0">
                <a:latin typeface="+mn-lt"/>
              </a:endParaRPr>
            </a:p>
          </p:txBody>
        </p:sp>
      </p:grpSp>
      <p:pic>
        <p:nvPicPr>
          <p:cNvPr id="46085" name="Imagen 19" descr="http://www.monografias.com/trabajos/java/Image169.gif"/>
          <p:cNvPicPr>
            <a:picLocks noChangeAspect="1" noChangeArrowheads="1"/>
          </p:cNvPicPr>
          <p:nvPr/>
        </p:nvPicPr>
        <p:blipFill>
          <a:blip r:embed="rId2" cstate="print"/>
          <a:srcRect/>
          <a:stretch>
            <a:fillRect/>
          </a:stretch>
        </p:blipFill>
        <p:spPr bwMode="auto">
          <a:xfrm>
            <a:off x="7235825" y="908050"/>
            <a:ext cx="1638300" cy="1714500"/>
          </a:xfrm>
          <a:prstGeom prst="rect">
            <a:avLst/>
          </a:prstGeom>
          <a:noFill/>
          <a:ln w="9525">
            <a:noFill/>
            <a:miter lim="800000"/>
            <a:headEnd/>
            <a:tailEnd/>
          </a:ln>
        </p:spPr>
      </p:pic>
      <p:sp>
        <p:nvSpPr>
          <p:cNvPr id="15" name="14 Elipse"/>
          <p:cNvSpPr/>
          <p:nvPr/>
        </p:nvSpPr>
        <p:spPr>
          <a:xfrm>
            <a:off x="323850" y="2133600"/>
            <a:ext cx="1490663" cy="769938"/>
          </a:xfrm>
          <a:prstGeom prst="ellipse">
            <a:avLst/>
          </a:prstGeom>
          <a:noFill/>
          <a:ln w="28575" cmpd="thickThi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smtClean="0">
                <a:solidFill>
                  <a:schemeClr val="tx1"/>
                </a:solidFill>
              </a:rPr>
              <a:t>I.P</a:t>
            </a:r>
            <a:endParaRPr lang="es-ES" sz="1200" dirty="0">
              <a:solidFill>
                <a:schemeClr val="tx1"/>
              </a:solidFill>
            </a:endParaRPr>
          </a:p>
        </p:txBody>
      </p:sp>
      <p:sp>
        <p:nvSpPr>
          <p:cNvPr id="16" name="15 Rectángulo redondeado"/>
          <p:cNvSpPr/>
          <p:nvPr/>
        </p:nvSpPr>
        <p:spPr>
          <a:xfrm>
            <a:off x="250825" y="836613"/>
            <a:ext cx="1657350" cy="647700"/>
          </a:xfrm>
          <a:prstGeom prst="roundRect">
            <a:avLst/>
          </a:prstGeom>
          <a:noFill/>
          <a:ln cmpd="thinThick">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dirty="0" smtClean="0">
                <a:solidFill>
                  <a:schemeClr val="tx1"/>
                </a:solidFill>
              </a:rPr>
              <a:t>COMPUTADOR</a:t>
            </a:r>
            <a:endParaRPr lang="es-ES" sz="1200" dirty="0">
              <a:solidFill>
                <a:schemeClr val="tx1"/>
              </a:solidFill>
            </a:endParaRPr>
          </a:p>
        </p:txBody>
      </p:sp>
      <p:sp>
        <p:nvSpPr>
          <p:cNvPr id="17" name="16 Rectángulo"/>
          <p:cNvSpPr/>
          <p:nvPr/>
        </p:nvSpPr>
        <p:spPr>
          <a:xfrm>
            <a:off x="179388" y="3284985"/>
            <a:ext cx="1872332" cy="791716"/>
          </a:xfrm>
          <a:prstGeom prst="rect">
            <a:avLst/>
          </a:prstGeom>
          <a:noFill/>
          <a:ln w="25400" cmpd="thickThi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dirty="0">
                <a:solidFill>
                  <a:schemeClr val="tx1"/>
                </a:solidFill>
              </a:rPr>
              <a:t>BYTE CODE </a:t>
            </a:r>
            <a:r>
              <a:rPr lang="es-ES" sz="1400" dirty="0" smtClean="0">
                <a:solidFill>
                  <a:schemeClr val="tx1"/>
                </a:solidFill>
              </a:rPr>
              <a:t>Software-Hardwre y Sistema Operativo</a:t>
            </a:r>
            <a:endParaRPr lang="es-ES" sz="1400" dirty="0">
              <a:solidFill>
                <a:schemeClr val="tx1"/>
              </a:solidFill>
            </a:endParaRPr>
          </a:p>
        </p:txBody>
      </p:sp>
      <p:cxnSp>
        <p:nvCxnSpPr>
          <p:cNvPr id="21" name="20 Conector recto de flecha"/>
          <p:cNvCxnSpPr>
            <a:stCxn id="14346" idx="2"/>
            <a:endCxn id="38" idx="0"/>
          </p:cNvCxnSpPr>
          <p:nvPr/>
        </p:nvCxnSpPr>
        <p:spPr>
          <a:xfrm flipH="1">
            <a:off x="3744119" y="5165407"/>
            <a:ext cx="244425" cy="927418"/>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15" idx="4"/>
            <a:endCxn id="17" idx="0"/>
          </p:cNvCxnSpPr>
          <p:nvPr/>
        </p:nvCxnSpPr>
        <p:spPr>
          <a:xfrm>
            <a:off x="1069182" y="2903538"/>
            <a:ext cx="46372" cy="381447"/>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16" idx="2"/>
            <a:endCxn id="15" idx="0"/>
          </p:cNvCxnSpPr>
          <p:nvPr/>
        </p:nvCxnSpPr>
        <p:spPr>
          <a:xfrm flipH="1">
            <a:off x="1068388" y="1484313"/>
            <a:ext cx="11112" cy="649287"/>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angular"/>
          <p:cNvCxnSpPr>
            <a:stCxn id="17" idx="3"/>
            <a:endCxn id="14344" idx="1"/>
          </p:cNvCxnSpPr>
          <p:nvPr/>
        </p:nvCxnSpPr>
        <p:spPr>
          <a:xfrm>
            <a:off x="2051720" y="3680843"/>
            <a:ext cx="1656060" cy="40687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35 Rectángulo"/>
          <p:cNvSpPr/>
          <p:nvPr/>
        </p:nvSpPr>
        <p:spPr>
          <a:xfrm>
            <a:off x="4787900" y="6092825"/>
            <a:ext cx="1152525" cy="504825"/>
          </a:xfrm>
          <a:prstGeom prst="rect">
            <a:avLst/>
          </a:prstGeom>
          <a:noFill/>
          <a:ln w="25400" cmpd="thickThi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chemeClr val="tx1"/>
                </a:solidFill>
              </a:rPr>
              <a:t>LINUX</a:t>
            </a:r>
          </a:p>
        </p:txBody>
      </p:sp>
      <p:sp>
        <p:nvSpPr>
          <p:cNvPr id="37" name="36 Rectángulo"/>
          <p:cNvSpPr/>
          <p:nvPr/>
        </p:nvSpPr>
        <p:spPr>
          <a:xfrm>
            <a:off x="6948488" y="6021388"/>
            <a:ext cx="1008062" cy="503237"/>
          </a:xfrm>
          <a:prstGeom prst="rect">
            <a:avLst/>
          </a:prstGeom>
          <a:noFill/>
          <a:ln w="25400" cmpd="thickThi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chemeClr val="tx1"/>
                </a:solidFill>
              </a:rPr>
              <a:t>MAC</a:t>
            </a:r>
          </a:p>
        </p:txBody>
      </p:sp>
      <p:sp>
        <p:nvSpPr>
          <p:cNvPr id="38" name="37 Rectángulo"/>
          <p:cNvSpPr/>
          <p:nvPr/>
        </p:nvSpPr>
        <p:spPr>
          <a:xfrm>
            <a:off x="2916238" y="6092825"/>
            <a:ext cx="1655762" cy="504825"/>
          </a:xfrm>
          <a:prstGeom prst="rect">
            <a:avLst/>
          </a:prstGeom>
          <a:noFill/>
          <a:ln w="25400" cmpd="thickThi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chemeClr val="tx1"/>
                </a:solidFill>
              </a:rPr>
              <a:t>WINDOWS</a:t>
            </a:r>
          </a:p>
        </p:txBody>
      </p:sp>
      <p:cxnSp>
        <p:nvCxnSpPr>
          <p:cNvPr id="41" name="40 Conector recto de flecha"/>
          <p:cNvCxnSpPr>
            <a:stCxn id="14347" idx="2"/>
            <a:endCxn id="36" idx="0"/>
          </p:cNvCxnSpPr>
          <p:nvPr/>
        </p:nvCxnSpPr>
        <p:spPr>
          <a:xfrm>
            <a:off x="4755948" y="5162232"/>
            <a:ext cx="608215" cy="930593"/>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angular"/>
          <p:cNvCxnSpPr>
            <a:stCxn id="14345" idx="3"/>
            <a:endCxn id="37" idx="1"/>
          </p:cNvCxnSpPr>
          <p:nvPr/>
        </p:nvCxnSpPr>
        <p:spPr>
          <a:xfrm>
            <a:off x="5224185" y="4149120"/>
            <a:ext cx="1724303" cy="2123887"/>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099" name="server"/>
          <p:cNvSpPr>
            <a:spLocks noEditPoints="1" noChangeArrowheads="1"/>
          </p:cNvSpPr>
          <p:nvPr/>
        </p:nvSpPr>
        <p:spPr bwMode="auto">
          <a:xfrm>
            <a:off x="7668344" y="2564904"/>
            <a:ext cx="1190625" cy="104775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s-ES"/>
          </a:p>
        </p:txBody>
      </p:sp>
      <p:sp>
        <p:nvSpPr>
          <p:cNvPr id="46100" name="server"/>
          <p:cNvSpPr>
            <a:spLocks noEditPoints="1" noChangeArrowheads="1"/>
          </p:cNvSpPr>
          <p:nvPr/>
        </p:nvSpPr>
        <p:spPr bwMode="auto">
          <a:xfrm>
            <a:off x="2339975" y="1628775"/>
            <a:ext cx="974725" cy="83185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s-ES"/>
          </a:p>
        </p:txBody>
      </p:sp>
      <p:sp>
        <p:nvSpPr>
          <p:cNvPr id="46101" name="server"/>
          <p:cNvSpPr>
            <a:spLocks noEditPoints="1" noChangeArrowheads="1"/>
          </p:cNvSpPr>
          <p:nvPr/>
        </p:nvSpPr>
        <p:spPr bwMode="auto">
          <a:xfrm>
            <a:off x="3851275" y="692150"/>
            <a:ext cx="903288" cy="90487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s-ES"/>
          </a:p>
        </p:txBody>
      </p:sp>
      <p:sp>
        <p:nvSpPr>
          <p:cNvPr id="46102" name="server"/>
          <p:cNvSpPr>
            <a:spLocks noEditPoints="1" noChangeArrowheads="1"/>
          </p:cNvSpPr>
          <p:nvPr/>
        </p:nvSpPr>
        <p:spPr bwMode="auto">
          <a:xfrm>
            <a:off x="3851275" y="2565400"/>
            <a:ext cx="1047750" cy="90328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s-ES"/>
          </a:p>
        </p:txBody>
      </p:sp>
      <p:sp>
        <p:nvSpPr>
          <p:cNvPr id="46103" name="server"/>
          <p:cNvSpPr>
            <a:spLocks noEditPoints="1" noChangeArrowheads="1"/>
          </p:cNvSpPr>
          <p:nvPr/>
        </p:nvSpPr>
        <p:spPr bwMode="auto">
          <a:xfrm>
            <a:off x="5364163" y="1628775"/>
            <a:ext cx="936625" cy="792163"/>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s-ES"/>
          </a:p>
        </p:txBody>
      </p:sp>
      <p:sp>
        <p:nvSpPr>
          <p:cNvPr id="46104" name="15 CuadroTexto"/>
          <p:cNvSpPr txBox="1">
            <a:spLocks noChangeArrowheads="1"/>
          </p:cNvSpPr>
          <p:nvPr/>
        </p:nvSpPr>
        <p:spPr bwMode="auto">
          <a:xfrm>
            <a:off x="179512" y="4221088"/>
            <a:ext cx="2016125" cy="646331"/>
          </a:xfrm>
          <a:prstGeom prst="rect">
            <a:avLst/>
          </a:prstGeom>
          <a:noFill/>
          <a:ln w="9525">
            <a:noFill/>
            <a:miter lim="800000"/>
            <a:headEnd/>
            <a:tailEnd/>
          </a:ln>
        </p:spPr>
        <p:txBody>
          <a:bodyPr>
            <a:spAutoFit/>
          </a:bodyPr>
          <a:lstStyle/>
          <a:p>
            <a:pPr algn="ctr"/>
            <a:r>
              <a:rPr lang="en-US" dirty="0" smtClean="0">
                <a:latin typeface="Constantia" pitchFamily="18" charset="0"/>
              </a:rPr>
              <a:t>Independientes  Y  Claves</a:t>
            </a:r>
            <a:endParaRPr lang="en-US" dirty="0">
              <a:latin typeface="Constantia" pitchFamily="18" charset="0"/>
            </a:endParaRPr>
          </a:p>
        </p:txBody>
      </p:sp>
      <p:sp>
        <p:nvSpPr>
          <p:cNvPr id="46105" name="15 CuadroTexto"/>
          <p:cNvSpPr txBox="1">
            <a:spLocks noChangeArrowheads="1"/>
          </p:cNvSpPr>
          <p:nvPr/>
        </p:nvSpPr>
        <p:spPr bwMode="auto">
          <a:xfrm>
            <a:off x="3348038" y="1844675"/>
            <a:ext cx="2016125" cy="369888"/>
          </a:xfrm>
          <a:prstGeom prst="rect">
            <a:avLst/>
          </a:prstGeom>
          <a:noFill/>
          <a:ln w="9525">
            <a:noFill/>
            <a:miter lim="800000"/>
            <a:headEnd/>
            <a:tailEnd/>
          </a:ln>
        </p:spPr>
        <p:txBody>
          <a:bodyPr>
            <a:spAutoFit/>
          </a:bodyPr>
          <a:lstStyle/>
          <a:p>
            <a:pPr algn="ctr"/>
            <a:r>
              <a:rPr lang="en-US">
                <a:latin typeface="Constantia" pitchFamily="18" charset="0"/>
              </a:rPr>
              <a:t>Distribuciones</a:t>
            </a:r>
          </a:p>
        </p:txBody>
      </p:sp>
      <p:pic>
        <p:nvPicPr>
          <p:cNvPr id="32" name="Picture 2" descr="http://1.bp.blogspot.com/_2hnktR-r-tk/ScJ70ygdWoI/AAAAAAAAAFI/tVTv2XC1U_4/s320/redlanwan1.png">
            <a:hlinkClick r:id="rId3"/>
          </p:cNvPr>
          <p:cNvPicPr>
            <a:picLocks noChangeAspect="1" noChangeArrowheads="1"/>
          </p:cNvPicPr>
          <p:nvPr/>
        </p:nvPicPr>
        <p:blipFill>
          <a:blip r:embed="rId4" cstate="print"/>
          <a:srcRect/>
          <a:stretch>
            <a:fillRect/>
          </a:stretch>
        </p:blipFill>
        <p:spPr bwMode="auto">
          <a:xfrm>
            <a:off x="107504" y="4869160"/>
            <a:ext cx="2016224" cy="1800200"/>
          </a:xfrm>
          <a:prstGeom prst="rect">
            <a:avLst/>
          </a:prstGeom>
          <a:noFill/>
        </p:spPr>
      </p:pic>
      <p:pic>
        <p:nvPicPr>
          <p:cNvPr id="46098" name="Imagen 13" descr="&quot;Logo Sun Microsystems&quot;"/>
          <p:cNvPicPr>
            <a:picLocks noChangeAspect="1" noChangeArrowheads="1"/>
          </p:cNvPicPr>
          <p:nvPr/>
        </p:nvPicPr>
        <p:blipFill>
          <a:blip r:embed="rId5" cstate="print"/>
          <a:stretch>
            <a:fillRect/>
          </a:stretch>
        </p:blipFill>
        <p:spPr bwMode="auto">
          <a:xfrm>
            <a:off x="7740352" y="2924944"/>
            <a:ext cx="476288" cy="431800"/>
          </a:xfrm>
          <a:prstGeom prst="rect">
            <a:avLst/>
          </a:prstGeom>
          <a:noFill/>
          <a:ln w="9525">
            <a:noFill/>
            <a:miter lim="800000"/>
            <a:headEnd/>
            <a:tailEnd/>
          </a:ln>
        </p:spPr>
      </p:pic>
      <p:sp>
        <p:nvSpPr>
          <p:cNvPr id="138241" name="Rectangle 1"/>
          <p:cNvSpPr>
            <a:spLocks noChangeArrowheads="1"/>
          </p:cNvSpPr>
          <p:nvPr/>
        </p:nvSpPr>
        <p:spPr bwMode="auto">
          <a:xfrm>
            <a:off x="6336704" y="3765957"/>
            <a:ext cx="280729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Adaptador o Tarjeta de Red.</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Cables.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Hubs (Concentradores).</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Protocolos de red.</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Etc.</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boqueteguide.com/wp-content/uploads/2008/12/digicel001.jpg"/>
          <p:cNvPicPr>
            <a:picLocks noChangeAspect="1" noChangeArrowheads="1"/>
          </p:cNvPicPr>
          <p:nvPr/>
        </p:nvPicPr>
        <p:blipFill>
          <a:blip r:embed="rId2" cstate="print"/>
          <a:srcRect/>
          <a:stretch>
            <a:fillRect/>
          </a:stretch>
        </p:blipFill>
        <p:spPr bwMode="auto">
          <a:xfrm>
            <a:off x="1403648" y="5802585"/>
            <a:ext cx="3384376" cy="1055415"/>
          </a:xfrm>
          <a:prstGeom prst="rect">
            <a:avLst/>
          </a:prstGeom>
          <a:noFill/>
        </p:spPr>
      </p:pic>
      <p:pic>
        <p:nvPicPr>
          <p:cNvPr id="4" name="Picture 4" descr="http://54-9.com.ar/wp-content/uploads/2010/11/realidad-aumentada-Movistar.jpg"/>
          <p:cNvPicPr>
            <a:picLocks noChangeAspect="1" noChangeArrowheads="1"/>
          </p:cNvPicPr>
          <p:nvPr/>
        </p:nvPicPr>
        <p:blipFill>
          <a:blip r:embed="rId3" cstate="print"/>
          <a:srcRect/>
          <a:stretch>
            <a:fillRect/>
          </a:stretch>
        </p:blipFill>
        <p:spPr bwMode="auto">
          <a:xfrm>
            <a:off x="3923928" y="1052736"/>
            <a:ext cx="4000500" cy="2857500"/>
          </a:xfrm>
          <a:prstGeom prst="rect">
            <a:avLst/>
          </a:prstGeom>
          <a:noFill/>
        </p:spPr>
      </p:pic>
      <p:pic>
        <p:nvPicPr>
          <p:cNvPr id="2" name="Picture 2" descr="http://miraloqueveo.files.wordpress.com/2008/03/masmovil_panama2.jpg?w=460"/>
          <p:cNvPicPr>
            <a:picLocks noChangeAspect="1" noChangeArrowheads="1"/>
          </p:cNvPicPr>
          <p:nvPr/>
        </p:nvPicPr>
        <p:blipFill>
          <a:blip r:embed="rId4" cstate="print"/>
          <a:srcRect/>
          <a:stretch>
            <a:fillRect/>
          </a:stretch>
        </p:blipFill>
        <p:spPr bwMode="auto">
          <a:xfrm>
            <a:off x="5076056" y="4581129"/>
            <a:ext cx="2847975" cy="2276872"/>
          </a:xfrm>
          <a:prstGeom prst="rect">
            <a:avLst/>
          </a:prstGeom>
          <a:noFill/>
        </p:spPr>
      </p:pic>
      <p:pic>
        <p:nvPicPr>
          <p:cNvPr id="143372" name="Picture 12"/>
          <p:cNvPicPr>
            <a:picLocks noChangeAspect="1" noChangeArrowheads="1"/>
          </p:cNvPicPr>
          <p:nvPr/>
        </p:nvPicPr>
        <p:blipFill>
          <a:blip r:embed="rId5" cstate="print"/>
          <a:srcRect/>
          <a:stretch>
            <a:fillRect/>
          </a:stretch>
        </p:blipFill>
        <p:spPr bwMode="auto">
          <a:xfrm>
            <a:off x="251520" y="908720"/>
            <a:ext cx="4788024" cy="5040560"/>
          </a:xfrm>
          <a:prstGeom prst="rect">
            <a:avLst/>
          </a:prstGeom>
          <a:noFill/>
          <a:ln w="9525">
            <a:noFill/>
            <a:miter lim="800000"/>
            <a:headEnd/>
            <a:tailEnd/>
          </a:ln>
        </p:spPr>
      </p:pic>
      <p:pic>
        <p:nvPicPr>
          <p:cNvPr id="136195" name="Imagen 23" descr="http://upload.wikimedia.org/wikipedia/commons/thumb/e/e0/Google%E2%80%99s_First_Production_Server.jpg/150px-Google%E2%80%99s_First_Production_Server.jpg"/>
          <p:cNvPicPr>
            <a:picLocks noChangeAspect="1" noChangeArrowheads="1"/>
          </p:cNvPicPr>
          <p:nvPr/>
        </p:nvPicPr>
        <p:blipFill>
          <a:blip r:embed="rId6" cstate="print"/>
          <a:srcRect/>
          <a:stretch>
            <a:fillRect/>
          </a:stretch>
        </p:blipFill>
        <p:spPr bwMode="auto">
          <a:xfrm>
            <a:off x="8100392" y="5116488"/>
            <a:ext cx="1043608" cy="1741512"/>
          </a:xfrm>
          <a:prstGeom prst="rect">
            <a:avLst/>
          </a:prstGeom>
          <a:noFill/>
          <a:ln w="9525">
            <a:noFill/>
            <a:miter lim="800000"/>
            <a:headEnd/>
            <a:tailEnd/>
          </a:ln>
        </p:spPr>
      </p:pic>
      <p:sp>
        <p:nvSpPr>
          <p:cNvPr id="3" name="Rectangle 1027"/>
          <p:cNvSpPr txBox="1">
            <a:spLocks noChangeArrowheads="1"/>
          </p:cNvSpPr>
          <p:nvPr/>
        </p:nvSpPr>
        <p:spPr bwMode="auto">
          <a:xfrm>
            <a:off x="323528" y="260351"/>
            <a:ext cx="7776864" cy="648370"/>
          </a:xfrm>
          <a:prstGeom prst="rect">
            <a:avLst/>
          </a:prstGeom>
          <a:noFill/>
          <a:ln w="9525">
            <a:noFill/>
            <a:miter lim="800000"/>
            <a:headEnd/>
            <a:tailEnd/>
          </a:ln>
        </p:spPr>
        <p:txBody>
          <a:bodyPr lIns="92075" tIns="46038" rIns="92075" bIns="46038"/>
          <a:lstStyle/>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RED   (</a:t>
            </a:r>
            <a:r>
              <a:rPr lang="es-MX" sz="2000" kern="0" dirty="0" smtClean="0">
                <a:effectLst>
                  <a:outerShdw blurRad="38100" dist="38100" dir="2700000" algn="tl">
                    <a:srgbClr val="FFFFFF"/>
                  </a:outerShdw>
                </a:effectLst>
                <a:latin typeface="Arial" charset="0"/>
              </a:rPr>
              <a:t>Alambrica e Inalambrica</a:t>
            </a:r>
            <a:r>
              <a:rPr lang="es-MX" sz="2400" kern="0" dirty="0" smtClean="0">
                <a:effectLst>
                  <a:outerShdw blurRad="38100" dist="38100" dir="2700000" algn="tl">
                    <a:srgbClr val="FFFFFF"/>
                  </a:outerShdw>
                </a:effectLst>
                <a:latin typeface="Arial" charset="0"/>
              </a:rPr>
              <a:t>) @    </a:t>
            </a:r>
            <a:r>
              <a:rPr lang="es-MX" sz="2000" kern="0" dirty="0" smtClean="0">
                <a:effectLst>
                  <a:outerShdw blurRad="38100" dist="38100" dir="2700000" algn="tl">
                    <a:srgbClr val="FFFFFF"/>
                  </a:outerShdw>
                </a:effectLst>
                <a:latin typeface="Arial" charset="0"/>
              </a:rPr>
              <a:t>HTTP//WWW.</a:t>
            </a:r>
            <a:endParaRPr lang="es-MX" sz="20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mn-lt"/>
            </a:endParaRPr>
          </a:p>
          <a:p>
            <a:pPr marL="990600" lvl="1" indent="-533400" fontAlgn="auto">
              <a:spcBef>
                <a:spcPct val="20000"/>
              </a:spcBef>
              <a:spcAft>
                <a:spcPts val="0"/>
              </a:spcAft>
              <a:buClr>
                <a:srgbClr val="FF0000"/>
              </a:buClr>
              <a:buSzPct val="65000"/>
              <a:defRPr/>
            </a:pPr>
            <a:endParaRPr lang="es-MX" sz="2000" kern="0" dirty="0">
              <a:effectLst>
                <a:outerShdw blurRad="38100" dist="38100" dir="2700000" algn="tl">
                  <a:srgbClr val="FFFFFF"/>
                </a:outerShdw>
              </a:effectLst>
              <a:latin typeface="+mn-lt"/>
            </a:endParaRPr>
          </a:p>
        </p:txBody>
      </p:sp>
      <p:pic>
        <p:nvPicPr>
          <p:cNvPr id="136193" name="Imagen 3" descr="http://ssii.ucm.es/redes/imagenes/UCM-WIFI-peque.gif"/>
          <p:cNvPicPr>
            <a:picLocks noChangeAspect="1" noChangeArrowheads="1"/>
          </p:cNvPicPr>
          <p:nvPr/>
        </p:nvPicPr>
        <p:blipFill>
          <a:blip r:embed="rId7" cstate="print"/>
          <a:srcRect/>
          <a:stretch>
            <a:fillRect/>
          </a:stretch>
        </p:blipFill>
        <p:spPr bwMode="auto">
          <a:xfrm>
            <a:off x="8210550" y="0"/>
            <a:ext cx="933450" cy="895350"/>
          </a:xfrm>
          <a:prstGeom prst="rect">
            <a:avLst/>
          </a:prstGeom>
          <a:noFill/>
          <a:ln w="9525">
            <a:noFill/>
            <a:miter lim="800000"/>
            <a:headEnd/>
            <a:tailEnd/>
          </a:ln>
        </p:spPr>
      </p:pic>
      <p:sp>
        <p:nvSpPr>
          <p:cNvPr id="6" name="5 Rectángulo"/>
          <p:cNvSpPr/>
          <p:nvPr/>
        </p:nvSpPr>
        <p:spPr>
          <a:xfrm>
            <a:off x="179512" y="836712"/>
            <a:ext cx="7992888" cy="5355312"/>
          </a:xfrm>
          <a:prstGeom prst="rect">
            <a:avLst/>
          </a:prstGeom>
        </p:spPr>
        <p:txBody>
          <a:bodyPr wrap="square">
            <a:spAutoFit/>
          </a:bodyPr>
          <a:lstStyle/>
          <a:p>
            <a:pPr algn="just"/>
            <a:r>
              <a:rPr lang="es-ES" dirty="0" smtClean="0">
                <a:solidFill>
                  <a:schemeClr val="bg1"/>
                </a:solidFill>
              </a:rPr>
              <a:t>La red inalámbrica es una infraestructura ad</a:t>
            </a:r>
            <a:r>
              <a:rPr lang="es-ES" dirty="0" smtClean="0"/>
              <a:t>icional a la red cableada ya </a:t>
            </a:r>
            <a:r>
              <a:rPr lang="es-ES" dirty="0" smtClean="0">
                <a:solidFill>
                  <a:schemeClr val="bg1"/>
                </a:solidFill>
              </a:rPr>
              <a:t>existente, lo que permite una mayor mov</a:t>
            </a:r>
            <a:r>
              <a:rPr lang="es-ES" dirty="0" smtClean="0"/>
              <a:t>ilidad</a:t>
            </a:r>
            <a:r>
              <a:rPr lang="es-ES" dirty="0" smtClean="0">
                <a:solidFill>
                  <a:schemeClr val="bg1"/>
                </a:solidFill>
              </a:rPr>
              <a:t> </a:t>
            </a:r>
            <a:r>
              <a:rPr lang="es-ES" dirty="0" smtClean="0"/>
              <a:t>y versatilidad en la </a:t>
            </a:r>
            <a:r>
              <a:rPr lang="es-ES" dirty="0" smtClean="0">
                <a:solidFill>
                  <a:schemeClr val="bg1"/>
                </a:solidFill>
              </a:rPr>
              <a:t>conexión a la red. La red inalámbrica no pret</a:t>
            </a:r>
            <a:r>
              <a:rPr lang="es-ES" dirty="0" smtClean="0"/>
              <a:t>ende ser nunca un sustituto a la red cabl</a:t>
            </a:r>
            <a:r>
              <a:rPr lang="es-ES" dirty="0" smtClean="0">
                <a:solidFill>
                  <a:schemeClr val="bg1"/>
                </a:solidFill>
              </a:rPr>
              <a:t>eada</a:t>
            </a:r>
            <a:r>
              <a:rPr lang="es-ES" dirty="0" smtClean="0"/>
              <a:t>, y nunca se debe utilizar para puestos de trabajo permanentes. Está compuesta actualmente por puntos de acceso en el exterior para dar servicio a las plazas, zonas verdes y campos de diversos (Deportes-Noticias-Estudios) y de puntos de acceso de interior para dar cobertura dentro de los edificios, su estándar de funcionamiento de esta red inalámbrica es el *(000.00gb/g) y los puntos de acceso están certificados como Wi -Fi, por lo tanto se operará en la frecuencia libre de 2,4Ghz a 4 Ghz y se podrá alcanzar un ancho de banda de hasta 54 Mbps compartidos. El ancho de banda que se obtenga en cada caso dependerá del grado de la señal, que está directamente relacionado, entre otros factores, con la distancia del terminal al punto de acceso y la potencia del terminal. Su programador le permitira pertenecer a la red segun el negocio ofrecido, lo que permi</a:t>
            </a:r>
            <a:r>
              <a:rPr lang="es-ES" dirty="0" smtClean="0">
                <a:solidFill>
                  <a:schemeClr val="bg1"/>
                </a:solidFill>
              </a:rPr>
              <a:t>te</a:t>
            </a:r>
            <a:r>
              <a:rPr lang="es-ES" dirty="0" smtClean="0"/>
              <a:t> </a:t>
            </a:r>
            <a:r>
              <a:rPr lang="es-ES" dirty="0" smtClean="0">
                <a:solidFill>
                  <a:schemeClr val="bg1"/>
                </a:solidFill>
              </a:rPr>
              <a:t>a los </a:t>
            </a:r>
            <a:r>
              <a:rPr lang="es-ES" dirty="0" smtClean="0"/>
              <a:t>usuarios de la red inalámbrica conectarse, </a:t>
            </a:r>
            <a:r>
              <a:rPr lang="es-ES" dirty="0" smtClean="0">
                <a:solidFill>
                  <a:schemeClr val="bg1"/>
                </a:solidFill>
              </a:rPr>
              <a:t>sin cambiar su configuración, a las redes </a:t>
            </a:r>
            <a:r>
              <a:rPr lang="es-ES" dirty="0" smtClean="0"/>
              <a:t>inalámbricas del resto de </a:t>
            </a:r>
            <a:r>
              <a:rPr lang="es-ES" dirty="0" smtClean="0">
                <a:solidFill>
                  <a:schemeClr val="bg1"/>
                </a:solidFill>
              </a:rPr>
              <a:t>instituciones adscritas a su servidor.</a:t>
            </a:r>
          </a:p>
          <a:p>
            <a:pPr algn="just"/>
            <a:r>
              <a:rPr lang="es-ES" dirty="0" smtClean="0"/>
              <a:t> </a:t>
            </a:r>
            <a:endParaRPr lang="es-ES" dirty="0"/>
          </a:p>
        </p:txBody>
      </p:sp>
      <p:pic>
        <p:nvPicPr>
          <p:cNvPr id="143362" name="Picture 2" descr="Imagen del producto"/>
          <p:cNvPicPr>
            <a:picLocks noChangeAspect="1" noChangeArrowheads="1"/>
          </p:cNvPicPr>
          <p:nvPr/>
        </p:nvPicPr>
        <p:blipFill>
          <a:blip r:embed="rId8" cstate="print"/>
          <a:srcRect/>
          <a:stretch>
            <a:fillRect/>
          </a:stretch>
        </p:blipFill>
        <p:spPr bwMode="auto">
          <a:xfrm>
            <a:off x="8191500" y="980728"/>
            <a:ext cx="952500" cy="1285875"/>
          </a:xfrm>
          <a:prstGeom prst="rect">
            <a:avLst/>
          </a:prstGeom>
          <a:noFill/>
        </p:spPr>
      </p:pic>
      <p:pic>
        <p:nvPicPr>
          <p:cNvPr id="143364" name="Picture 4" descr="Imagen del producto"/>
          <p:cNvPicPr>
            <a:picLocks noChangeAspect="1" noChangeArrowheads="1"/>
          </p:cNvPicPr>
          <p:nvPr/>
        </p:nvPicPr>
        <p:blipFill>
          <a:blip r:embed="rId9" cstate="print"/>
          <a:srcRect/>
          <a:stretch>
            <a:fillRect/>
          </a:stretch>
        </p:blipFill>
        <p:spPr bwMode="auto">
          <a:xfrm>
            <a:off x="8191500" y="2420888"/>
            <a:ext cx="952500" cy="1285875"/>
          </a:xfrm>
          <a:prstGeom prst="rect">
            <a:avLst/>
          </a:prstGeom>
          <a:noFill/>
        </p:spPr>
      </p:pic>
      <p:sp>
        <p:nvSpPr>
          <p:cNvPr id="143365" name="AutoShape 5" descr="https://www.clarocom.com/img/page/icon_claroline.gif"/>
          <p:cNvSpPr>
            <a:spLocks noChangeAspect="1" noChangeArrowheads="1"/>
          </p:cNvSpPr>
          <p:nvPr/>
        </p:nvSpPr>
        <p:spPr bwMode="auto">
          <a:xfrm>
            <a:off x="0" y="0"/>
            <a:ext cx="361950" cy="3524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366" name="AutoShape 6" descr="https://www.clarocom.com/img/page/icon_clarocall.gif"/>
          <p:cNvSpPr>
            <a:spLocks noChangeAspect="1" noChangeArrowheads="1"/>
          </p:cNvSpPr>
          <p:nvPr/>
        </p:nvSpPr>
        <p:spPr bwMode="auto">
          <a:xfrm>
            <a:off x="0" y="0"/>
            <a:ext cx="371475" cy="3619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367" name="AutoShape 7" descr="https://www.clarocom.com/img/page/icon_prepaid.gif"/>
          <p:cNvSpPr>
            <a:spLocks noChangeAspect="1" noChangeArrowheads="1"/>
          </p:cNvSpPr>
          <p:nvPr/>
        </p:nvSpPr>
        <p:spPr bwMode="auto">
          <a:xfrm>
            <a:off x="0" y="0"/>
            <a:ext cx="390525" cy="3619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368" name="AutoShape 8" descr="https://www.clarocom.com/img/page/icon_prepayment.gif"/>
          <p:cNvSpPr>
            <a:spLocks noChangeAspect="1" noChangeArrowheads="1"/>
          </p:cNvSpPr>
          <p:nvPr/>
        </p:nvSpPr>
        <p:spPr bwMode="auto">
          <a:xfrm>
            <a:off x="0" y="0"/>
            <a:ext cx="361950" cy="3619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369" name="AutoShape 9" descr="https://www.clarocom.com/img/page/icon_accesscode.gif"/>
          <p:cNvSpPr>
            <a:spLocks noChangeAspect="1" noChangeArrowheads="1"/>
          </p:cNvSpPr>
          <p:nvPr/>
        </p:nvSpPr>
        <p:spPr bwMode="auto">
          <a:xfrm>
            <a:off x="0" y="0"/>
            <a:ext cx="361950" cy="3524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370" name="AutoShape 10" descr="https://www.clarocom.com/img/page/icon_e1did.gif"/>
          <p:cNvSpPr>
            <a:spLocks noChangeAspect="1" noChangeArrowheads="1"/>
          </p:cNvSpPr>
          <p:nvPr/>
        </p:nvSpPr>
        <p:spPr bwMode="auto">
          <a:xfrm>
            <a:off x="0" y="0"/>
            <a:ext cx="371475" cy="37147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371" name="AutoShape 11" descr="https://www.clarocom.com/img/page/icon_800.gif"/>
          <p:cNvSpPr>
            <a:spLocks noChangeAspect="1" noChangeArrowheads="1"/>
          </p:cNvSpPr>
          <p:nvPr/>
        </p:nvSpPr>
        <p:spPr bwMode="auto">
          <a:xfrm>
            <a:off x="0" y="0"/>
            <a:ext cx="342900" cy="3429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43374" name="Picture 14" descr="http://www.cabinas.net/mensajes_de_texto/mensajes-gratis1.jpg"/>
          <p:cNvPicPr>
            <a:picLocks noChangeAspect="1" noChangeArrowheads="1"/>
          </p:cNvPicPr>
          <p:nvPr/>
        </p:nvPicPr>
        <p:blipFill>
          <a:blip r:embed="rId10" cstate="print"/>
          <a:srcRect/>
          <a:stretch>
            <a:fillRect/>
          </a:stretch>
        </p:blipFill>
        <p:spPr bwMode="auto">
          <a:xfrm>
            <a:off x="467543" y="6093296"/>
            <a:ext cx="720081" cy="576064"/>
          </a:xfrm>
          <a:prstGeom prst="rect">
            <a:avLst/>
          </a:prstGeom>
          <a:noFill/>
        </p:spPr>
      </p:pic>
    </p:spTree>
  </p:cSld>
  <p:clrMapOvr>
    <a:masterClrMapping/>
  </p:clrMapOvr>
  <p:transition spd="med">
    <p:whee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1" descr="plc_principal"/>
          <p:cNvPicPr>
            <a:picLocks noChangeAspect="1" noChangeArrowheads="1"/>
          </p:cNvPicPr>
          <p:nvPr/>
        </p:nvPicPr>
        <p:blipFill>
          <a:blip r:embed="rId2" cstate="print"/>
          <a:srcRect/>
          <a:stretch>
            <a:fillRect/>
          </a:stretch>
        </p:blipFill>
        <p:spPr bwMode="auto">
          <a:xfrm>
            <a:off x="2555776" y="692696"/>
            <a:ext cx="5516488" cy="3744416"/>
          </a:xfrm>
          <a:prstGeom prst="rect">
            <a:avLst/>
          </a:prstGeom>
          <a:noFill/>
          <a:ln w="9525">
            <a:noFill/>
            <a:miter lim="800000"/>
            <a:headEnd/>
            <a:tailEnd/>
          </a:ln>
        </p:spPr>
      </p:pic>
      <p:sp>
        <p:nvSpPr>
          <p:cNvPr id="3" name="Rectangle 1027"/>
          <p:cNvSpPr txBox="1">
            <a:spLocks noChangeArrowheads="1"/>
          </p:cNvSpPr>
          <p:nvPr/>
        </p:nvSpPr>
        <p:spPr bwMode="auto">
          <a:xfrm>
            <a:off x="250824" y="260351"/>
            <a:ext cx="7849567" cy="504354"/>
          </a:xfrm>
          <a:prstGeom prst="rect">
            <a:avLst/>
          </a:prstGeom>
          <a:noFill/>
          <a:ln w="9525">
            <a:noFill/>
            <a:miter lim="800000"/>
            <a:headEnd/>
            <a:tailEnd/>
          </a:ln>
        </p:spPr>
        <p:txBody>
          <a:bodyPr lIns="92075" tIns="46038" rIns="92075" bIns="46038"/>
          <a:lstStyle/>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HERRAMIENTAS Y PIEZAS</a:t>
            </a:r>
            <a:endParaRPr lang="es-MX" sz="2000" kern="0" dirty="0">
              <a:effectLst>
                <a:outerShdw blurRad="38100" dist="38100" dir="2700000" algn="tl">
                  <a:srgbClr val="FFFFFF"/>
                </a:outerShdw>
              </a:effectLst>
              <a:latin typeface="+mn-lt"/>
            </a:endParaRPr>
          </a:p>
        </p:txBody>
      </p:sp>
      <p:sp>
        <p:nvSpPr>
          <p:cNvPr id="142338" name="Rectangle 2"/>
          <p:cNvSpPr>
            <a:spLocks noChangeArrowheads="1"/>
          </p:cNvSpPr>
          <p:nvPr/>
        </p:nvSpPr>
        <p:spPr bwMode="auto">
          <a:xfrm>
            <a:off x="0" y="4817477"/>
            <a:ext cx="9144000" cy="1754326"/>
          </a:xfrm>
          <a:prstGeom prst="rect">
            <a:avLst/>
          </a:prstGeom>
          <a:noFill/>
          <a:ln w="9525">
            <a:noFill/>
            <a:miter lim="800000"/>
            <a:headEnd/>
            <a:tailEnd/>
          </a:ln>
          <a:effectLst/>
        </p:spPr>
        <p:txBody>
          <a:bodyPr vert="horz" wrap="square" lIns="228528"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Extracción de archivos.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Compresión mejorada de archivos.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Vista de imágenes en miniatura.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Visor interno de imágenes.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Selección automática del método de compresión.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Grabación de archivos.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Programación del Asistente para tareas, enviar por correo electrónico informes y archivos Zip de forma automática.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ndParaRPr>
          </a:p>
        </p:txBody>
      </p:sp>
      <p:sp>
        <p:nvSpPr>
          <p:cNvPr id="5" name="Rectangle 2"/>
          <p:cNvSpPr>
            <a:spLocks noChangeArrowheads="1"/>
          </p:cNvSpPr>
          <p:nvPr/>
        </p:nvSpPr>
        <p:spPr bwMode="auto">
          <a:xfrm>
            <a:off x="179512" y="1073061"/>
            <a:ext cx="2267744" cy="3231654"/>
          </a:xfrm>
          <a:prstGeom prst="rect">
            <a:avLst/>
          </a:prstGeom>
          <a:noFill/>
          <a:ln w="9525">
            <a:noFill/>
            <a:miter lim="800000"/>
            <a:headEnd/>
            <a:tailEnd/>
          </a:ln>
          <a:effectLst/>
        </p:spPr>
        <p:txBody>
          <a:bodyPr vert="horz" wrap="square" lIns="228528"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Extracción de documentaciones y tablas de procedimientos</a:t>
            </a:r>
            <a:r>
              <a:rPr kumimoji="0" lang="es-ES" sz="1200" b="1" i="0" u="none" strike="noStrike" cap="none" normalizeH="0" dirty="0" smtClean="0">
                <a:ln>
                  <a:noFill/>
                </a:ln>
                <a:solidFill>
                  <a:srgbClr val="000000"/>
                </a:solidFill>
                <a:effectLst/>
                <a:latin typeface="Arial" pitchFamily="34" charset="0"/>
                <a:ea typeface="Times New Roman" pitchFamily="18" charset="0"/>
              </a:rPr>
              <a:t> .</a:t>
            </a: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Compresión mejorada de manuales.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Vista de Manteniemiento de la Red.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Visitas a su usuarios.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Selección gradual de herrramienytas manuales</a:t>
            </a:r>
            <a:r>
              <a:rPr kumimoji="0" lang="es-ES" sz="1200" b="1" i="0" u="none" strike="noStrike" cap="none" normalizeH="0" dirty="0" smtClean="0">
                <a:ln>
                  <a:noFill/>
                </a:ln>
                <a:solidFill>
                  <a:srgbClr val="000000"/>
                </a:solidFill>
                <a:effectLst/>
                <a:latin typeface="Arial" pitchFamily="34" charset="0"/>
                <a:ea typeface="Times New Roman" pitchFamily="18" charset="0"/>
              </a:rPr>
              <a:t> o electronicas para cualquier </a:t>
            </a: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método.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Cableados apropiados.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rgbClr val="000000"/>
                </a:solidFill>
                <a:effectLst/>
                <a:latin typeface="Arial" pitchFamily="34" charset="0"/>
                <a:ea typeface="Times New Roman" pitchFamily="18" charset="0"/>
              </a:rPr>
              <a:t>Programación de cada Pcs en forma automática.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250825" y="260351"/>
            <a:ext cx="5329288" cy="720378"/>
          </a:xfrm>
          <a:prstGeom prst="rect">
            <a:avLst/>
          </a:prstGeom>
          <a:noFill/>
          <a:ln w="9525">
            <a:noFill/>
            <a:miter lim="800000"/>
            <a:headEnd/>
            <a:tailEnd/>
          </a:ln>
        </p:spPr>
        <p:txBody>
          <a:bodyPr lIns="92075" tIns="46038" rIns="92075" bIns="46038"/>
          <a:lstStyle/>
          <a:p>
            <a:pPr marL="990600" lvl="1" indent="-533400" fontAlgn="auto">
              <a:spcBef>
                <a:spcPct val="20000"/>
              </a:spcBef>
              <a:spcAft>
                <a:spcPts val="0"/>
              </a:spcAft>
              <a:buClr>
                <a:srgbClr val="FF0000"/>
              </a:buClr>
              <a:buSzPct val="65000"/>
              <a:buFont typeface="Wingdings" pitchFamily="2" charset="2"/>
              <a:buChar char="q"/>
              <a:defRPr/>
            </a:pPr>
            <a:r>
              <a:rPr lang="es-MX" sz="2400" kern="0" dirty="0" smtClean="0">
                <a:effectLst>
                  <a:outerShdw blurRad="38100" dist="38100" dir="2700000" algn="tl">
                    <a:srgbClr val="FFFFFF"/>
                  </a:outerShdw>
                </a:effectLst>
                <a:latin typeface="Arial" charset="0"/>
              </a:rPr>
              <a:t>CLASIFICACIóN </a:t>
            </a: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Arial" charset="0"/>
            </a:endParaRPr>
          </a:p>
          <a:p>
            <a:pPr marL="990600" lvl="1" indent="-533400" fontAlgn="auto">
              <a:spcBef>
                <a:spcPct val="20000"/>
              </a:spcBef>
              <a:spcAft>
                <a:spcPts val="0"/>
              </a:spcAft>
              <a:buClr>
                <a:srgbClr val="FF0000"/>
              </a:buClr>
              <a:buSzPct val="65000"/>
              <a:defRPr/>
            </a:pPr>
            <a:endParaRPr lang="es-MX" sz="2400" kern="0" dirty="0">
              <a:effectLst>
                <a:outerShdw blurRad="38100" dist="38100" dir="2700000" algn="tl">
                  <a:srgbClr val="FFFFFF"/>
                </a:outerShdw>
              </a:effectLst>
              <a:latin typeface="+mn-lt"/>
            </a:endParaRPr>
          </a:p>
          <a:p>
            <a:pPr marL="990600" lvl="1" indent="-533400" fontAlgn="auto">
              <a:spcBef>
                <a:spcPct val="20000"/>
              </a:spcBef>
              <a:spcAft>
                <a:spcPts val="0"/>
              </a:spcAft>
              <a:buClr>
                <a:srgbClr val="FF0000"/>
              </a:buClr>
              <a:buSzPct val="65000"/>
              <a:defRPr/>
            </a:pPr>
            <a:endParaRPr lang="es-MX" sz="2000" kern="0" dirty="0">
              <a:effectLst>
                <a:outerShdw blurRad="38100" dist="38100" dir="2700000" algn="tl">
                  <a:srgbClr val="FFFFFF"/>
                </a:outerShdw>
              </a:effectLst>
              <a:latin typeface="+mn-lt"/>
            </a:endParaRPr>
          </a:p>
        </p:txBody>
      </p:sp>
      <p:sp>
        <p:nvSpPr>
          <p:cNvPr id="100353" name="Rectangle 1"/>
          <p:cNvSpPr>
            <a:spLocks noChangeArrowheads="1"/>
          </p:cNvSpPr>
          <p:nvPr/>
        </p:nvSpPr>
        <p:spPr bwMode="auto">
          <a:xfrm>
            <a:off x="6156176" y="0"/>
            <a:ext cx="201622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Topología de bus</a:t>
            </a:r>
            <a:endParaRPr kumimoji="0" lang="es-E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Topología de estrella</a:t>
            </a:r>
            <a:endParaRPr kumimoji="0" lang="es-E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Topología en anillo</a:t>
            </a:r>
            <a:endParaRPr kumimoji="0" lang="es-E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Topología de árbol</a:t>
            </a:r>
            <a:endParaRPr kumimoji="0" lang="es-E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Topología de malla</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ndParaRPr>
          </a:p>
        </p:txBody>
      </p:sp>
      <p:sp>
        <p:nvSpPr>
          <p:cNvPr id="4" name="3 Rectángulo"/>
          <p:cNvSpPr/>
          <p:nvPr/>
        </p:nvSpPr>
        <p:spPr>
          <a:xfrm>
            <a:off x="251520" y="1412776"/>
            <a:ext cx="7848872" cy="1200329"/>
          </a:xfrm>
          <a:prstGeom prst="rect">
            <a:avLst/>
          </a:prstGeom>
        </p:spPr>
        <p:txBody>
          <a:bodyPr wrap="square">
            <a:spAutoFit/>
          </a:bodyPr>
          <a:lstStyle/>
          <a:p>
            <a:pPr algn="just"/>
            <a:r>
              <a:rPr lang="es-ES" dirty="0" smtClean="0"/>
              <a:t>La topología de bus es la manera más simple en la que se puede organizar una red. Permite que, todos los equipos están conectados a la misma línea de transmisión mediante un cable, generalmente coaxial. La palabra "bus" hace referencia a la línea física que une todos los equipos de la red; </a:t>
            </a:r>
            <a:endParaRPr lang="es-ES" dirty="0"/>
          </a:p>
        </p:txBody>
      </p:sp>
      <p:sp>
        <p:nvSpPr>
          <p:cNvPr id="5" name="4 Rectángulo"/>
          <p:cNvSpPr/>
          <p:nvPr/>
        </p:nvSpPr>
        <p:spPr>
          <a:xfrm>
            <a:off x="323528" y="2852936"/>
            <a:ext cx="7776864" cy="1200329"/>
          </a:xfrm>
          <a:prstGeom prst="rect">
            <a:avLst/>
          </a:prstGeom>
        </p:spPr>
        <p:txBody>
          <a:bodyPr wrap="square">
            <a:spAutoFit/>
          </a:bodyPr>
          <a:lstStyle/>
          <a:p>
            <a:pPr algn="just"/>
            <a:r>
              <a:rPr lang="es-ES" dirty="0" smtClean="0"/>
              <a:t>En la </a:t>
            </a:r>
            <a:r>
              <a:rPr lang="es-ES" b="1" dirty="0" smtClean="0">
                <a:latin typeface="Arial" pitchFamily="34" charset="0"/>
                <a:cs typeface="Arial" pitchFamily="34" charset="0"/>
              </a:rPr>
              <a:t>topología</a:t>
            </a:r>
            <a:r>
              <a:rPr lang="es-ES" b="1" dirty="0" smtClean="0"/>
              <a:t> de estrella</a:t>
            </a:r>
            <a:r>
              <a:rPr lang="es-ES" dirty="0" smtClean="0"/>
              <a:t>, los equipos de la red están conectados a un hardware denominado </a:t>
            </a:r>
            <a:r>
              <a:rPr lang="es-ES" b="1" dirty="0" smtClean="0"/>
              <a:t>concentrador</a:t>
            </a:r>
            <a:r>
              <a:rPr lang="es-ES" dirty="0" smtClean="0"/>
              <a:t>. Es una caja que contiene un cierto número de sockets a los cuales se pueden conectar los cables de los equipos. Su función es garantizar la comunicación entre esos sockets</a:t>
            </a:r>
            <a:endParaRPr lang="es-ES" dirty="0"/>
          </a:p>
        </p:txBody>
      </p:sp>
      <p:sp>
        <p:nvSpPr>
          <p:cNvPr id="100354" name="Rectangle 2"/>
          <p:cNvSpPr>
            <a:spLocks noChangeArrowheads="1"/>
          </p:cNvSpPr>
          <p:nvPr/>
        </p:nvSpPr>
        <p:spPr bwMode="auto">
          <a:xfrm>
            <a:off x="395536" y="4221088"/>
            <a:ext cx="777686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En realidad, las redes con topología en anillo no están conectadas en bucles. Están conectadas a un distribuidor (denominado MAU, Unidad de acceso multiestación) que administra la comunicación entre los equipos conectados a él, lo que le da tiempo a cada uno para "hablar". </a:t>
            </a:r>
            <a:endParaRPr kumimoji="0" lang="es-ES" sz="18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James Gosling 2005.jpg"/>
          <p:cNvPicPr>
            <a:picLocks noChangeAspect="1" noChangeArrowheads="1"/>
          </p:cNvPicPr>
          <p:nvPr/>
        </p:nvPicPr>
        <p:blipFill>
          <a:blip r:embed="rId3" cstate="print"/>
          <a:stretch>
            <a:fillRect/>
          </a:stretch>
        </p:blipFill>
        <p:spPr bwMode="auto">
          <a:xfrm>
            <a:off x="539750" y="404664"/>
            <a:ext cx="2376488" cy="2952328"/>
          </a:xfrm>
          <a:prstGeom prst="rect">
            <a:avLst/>
          </a:prstGeom>
          <a:noFill/>
          <a:ln w="50800" cmpd="tri">
            <a:solidFill>
              <a:schemeClr val="bg1"/>
            </a:solidFill>
            <a:miter lim="800000"/>
            <a:headEnd/>
            <a:tailEnd/>
          </a:ln>
        </p:spPr>
      </p:pic>
      <p:sp>
        <p:nvSpPr>
          <p:cNvPr id="1043" name="Text Box 19"/>
          <p:cNvSpPr txBox="1">
            <a:spLocks noChangeArrowheads="1" noChangeShapeType="1"/>
          </p:cNvSpPr>
          <p:nvPr/>
        </p:nvSpPr>
        <p:spPr bwMode="auto">
          <a:xfrm>
            <a:off x="2987824" y="332656"/>
            <a:ext cx="5904656" cy="6264696"/>
          </a:xfrm>
          <a:prstGeom prst="rect">
            <a:avLst/>
          </a:prstGeom>
          <a:noFill/>
          <a:ln w="57150" cmpd="dbl" algn="in">
            <a:gradFill>
              <a:gsLst>
                <a:gs pos="0">
                  <a:srgbClr val="DDEBCF"/>
                </a:gs>
                <a:gs pos="50000">
                  <a:srgbClr val="9CB86E"/>
                </a:gs>
                <a:gs pos="100000">
                  <a:srgbClr val="156B13"/>
                </a:gs>
              </a:gsLst>
              <a:lin ang="5400000" scaled="0"/>
            </a:gradFill>
            <a:miter lim="800000"/>
            <a:headEnd/>
            <a:tailEnd/>
          </a:ln>
          <a:effectLst>
            <a:glow rad="228600">
              <a:schemeClr val="accent5">
                <a:satMod val="175000"/>
                <a:alpha val="40000"/>
              </a:schemeClr>
            </a:glow>
          </a:effectLst>
        </p:spPr>
        <p:txBody>
          <a:bodyPr lIns="36195" tIns="36195" rIns="36195" bIns="36195"/>
          <a:lstStyle/>
          <a:p>
            <a:pPr algn="ctr">
              <a:defRPr/>
            </a:pPr>
            <a:r>
              <a:rPr lang="es-ES" dirty="0">
                <a:solidFill>
                  <a:schemeClr val="bg1"/>
                </a:solidFill>
                <a:latin typeface="Arial Black" pitchFamily="34" charset="0"/>
              </a:rPr>
              <a:t>HISTORIA</a:t>
            </a:r>
            <a:endParaRPr lang="es-ES" sz="1200" dirty="0">
              <a:solidFill>
                <a:schemeClr val="bg1"/>
              </a:solidFill>
              <a:latin typeface="Arial Black" pitchFamily="34" charset="0"/>
            </a:endParaRPr>
          </a:p>
          <a:p>
            <a:pPr algn="just">
              <a:defRPr/>
            </a:pPr>
            <a:r>
              <a:rPr lang="es-ES" sz="1400" i="1" dirty="0">
                <a:solidFill>
                  <a:schemeClr val="bg1"/>
                </a:solidFill>
                <a:latin typeface="+mn-lt"/>
              </a:rPr>
              <a:t> </a:t>
            </a:r>
            <a:r>
              <a:rPr lang="es-ES" sz="1400" i="1" dirty="0" smtClean="0">
                <a:solidFill>
                  <a:schemeClr val="bg1"/>
                </a:solidFill>
                <a:latin typeface="+mn-lt"/>
              </a:rPr>
              <a:t>   </a:t>
            </a:r>
          </a:p>
          <a:p>
            <a:pPr algn="just">
              <a:defRPr/>
            </a:pPr>
            <a:endParaRPr lang="es-ES" sz="1400" i="1" dirty="0" smtClean="0">
              <a:solidFill>
                <a:schemeClr val="bg1"/>
              </a:solidFill>
            </a:endParaRPr>
          </a:p>
          <a:p>
            <a:pPr algn="just">
              <a:defRPr/>
            </a:pPr>
            <a:r>
              <a:rPr lang="es-ES" sz="1200" dirty="0" smtClean="0">
                <a:solidFill>
                  <a:schemeClr val="bg1"/>
                </a:solidFill>
              </a:rPr>
              <a:t>Históricamente, las primeras ideas topológicas conciernen al concepto de </a:t>
            </a:r>
            <a:r>
              <a:rPr lang="es-ES" sz="1200" dirty="0" smtClean="0">
                <a:solidFill>
                  <a:schemeClr val="bg1"/>
                </a:solidFill>
                <a:hlinkClick r:id="rId4" action="ppaction://hlinkfile" tooltip="Límite de una función"/>
              </a:rPr>
              <a:t>límite</a:t>
            </a:r>
            <a:r>
              <a:rPr lang="es-ES" sz="1200" dirty="0" smtClean="0">
                <a:solidFill>
                  <a:schemeClr val="bg1"/>
                </a:solidFill>
              </a:rPr>
              <a:t> y al de completitud de un espacio métrico, y se manifestaron principalmente en la crisis de los </a:t>
            </a:r>
            <a:r>
              <a:rPr lang="es-ES" sz="1200" dirty="0" smtClean="0">
                <a:solidFill>
                  <a:schemeClr val="bg1"/>
                </a:solidFill>
                <a:hlinkClick r:id="rId5" action="ppaction://hlinkfile" tooltip="Inconmensurabilidad"/>
              </a:rPr>
              <a:t>inconmesurables</a:t>
            </a:r>
            <a:r>
              <a:rPr lang="es-ES" sz="1200" dirty="0" smtClean="0">
                <a:solidFill>
                  <a:schemeClr val="bg1"/>
                </a:solidFill>
              </a:rPr>
              <a:t> de los </a:t>
            </a:r>
            <a:r>
              <a:rPr lang="es-ES" sz="1200" dirty="0" smtClean="0">
                <a:solidFill>
                  <a:schemeClr val="bg1"/>
                </a:solidFill>
                <a:hlinkClick r:id="rId6" action="ppaction://hlinkfile" tooltip="Pitagóricos"/>
              </a:rPr>
              <a:t>pitagóricos</a:t>
            </a:r>
            <a:r>
              <a:rPr lang="es-ES" sz="1200" dirty="0" smtClean="0">
                <a:solidFill>
                  <a:schemeClr val="bg1"/>
                </a:solidFill>
              </a:rPr>
              <a:t>, ante la aparición de </a:t>
            </a:r>
            <a:r>
              <a:rPr lang="es-ES" sz="1200" dirty="0" smtClean="0">
                <a:solidFill>
                  <a:schemeClr val="bg1"/>
                </a:solidFill>
                <a:hlinkClick r:id="rId7" action="ppaction://hlinkfile" tooltip="Números reales"/>
              </a:rPr>
              <a:t>números reales</a:t>
            </a:r>
            <a:r>
              <a:rPr lang="es-ES" sz="1200" dirty="0" smtClean="0">
                <a:solidFill>
                  <a:schemeClr val="bg1"/>
                </a:solidFill>
              </a:rPr>
              <a:t> no </a:t>
            </a:r>
            <a:r>
              <a:rPr lang="es-ES" sz="1200" dirty="0" smtClean="0">
                <a:solidFill>
                  <a:schemeClr val="bg1"/>
                </a:solidFill>
                <a:hlinkClick r:id="rId8" action="ppaction://hlinkfile" tooltip="Números racionales"/>
              </a:rPr>
              <a:t>racionales</a:t>
            </a:r>
            <a:r>
              <a:rPr lang="es-ES" sz="1200" dirty="0" smtClean="0">
                <a:solidFill>
                  <a:schemeClr val="bg1"/>
                </a:solidFill>
              </a:rPr>
              <a:t>. El primer acercamiento concreto al concepto de límite y también al de </a:t>
            </a:r>
            <a:r>
              <a:rPr lang="es-ES" sz="1200" dirty="0" smtClean="0">
                <a:solidFill>
                  <a:schemeClr val="bg1"/>
                </a:solidFill>
                <a:hlinkClick r:id="rId9" action="ppaction://hlinkfile" tooltip="Integral"/>
              </a:rPr>
              <a:t>integral</a:t>
            </a:r>
            <a:r>
              <a:rPr lang="es-ES" sz="1200" dirty="0" smtClean="0">
                <a:solidFill>
                  <a:schemeClr val="bg1"/>
                </a:solidFill>
              </a:rPr>
              <a:t> aparece en el </a:t>
            </a:r>
            <a:r>
              <a:rPr lang="es-ES" sz="1200" dirty="0" smtClean="0">
                <a:solidFill>
                  <a:schemeClr val="bg1"/>
                </a:solidFill>
                <a:hlinkClick r:id="rId10" action="ppaction://hlinkfile" tooltip="Método de exhaución"/>
              </a:rPr>
              <a:t>método de exhaución</a:t>
            </a:r>
            <a:r>
              <a:rPr lang="es-ES" sz="1200" dirty="0" smtClean="0">
                <a:solidFill>
                  <a:schemeClr val="bg1"/>
                </a:solidFill>
              </a:rPr>
              <a:t> de </a:t>
            </a:r>
            <a:r>
              <a:rPr lang="es-ES" sz="1200" dirty="0" smtClean="0">
                <a:solidFill>
                  <a:schemeClr val="bg1"/>
                </a:solidFill>
                <a:hlinkClick r:id="rId11" action="ppaction://hlinkfile" tooltip="Arquímedes"/>
              </a:rPr>
              <a:t>Arquímedes</a:t>
            </a:r>
            <a:r>
              <a:rPr lang="es-ES" sz="1200" dirty="0" smtClean="0">
                <a:solidFill>
                  <a:schemeClr val="bg1"/>
                </a:solidFill>
              </a:rPr>
              <a:t>. La aparición del Análisis Matemático en el siglo XVII puso en evidencia la necesidad de formalizar el concepto de proximidad y continuidad.   </a:t>
            </a:r>
          </a:p>
          <a:p>
            <a:pPr algn="just">
              <a:defRPr/>
            </a:pPr>
            <a:r>
              <a:rPr lang="es-ES" sz="1200" dirty="0" smtClean="0">
                <a:solidFill>
                  <a:schemeClr val="bg1"/>
                </a:solidFill>
              </a:rPr>
              <a:t>   </a:t>
            </a:r>
          </a:p>
          <a:p>
            <a:pPr algn="just">
              <a:defRPr/>
            </a:pPr>
            <a:r>
              <a:rPr lang="es-ES" sz="1200" dirty="0" smtClean="0">
                <a:solidFill>
                  <a:schemeClr val="bg1"/>
                </a:solidFill>
              </a:rPr>
              <a:t>   El término </a:t>
            </a:r>
            <a:r>
              <a:rPr lang="es-ES" sz="1200" i="1" dirty="0" smtClean="0">
                <a:solidFill>
                  <a:schemeClr val="bg1"/>
                </a:solidFill>
              </a:rPr>
              <a:t>topología</a:t>
            </a:r>
            <a:r>
              <a:rPr lang="es-ES" sz="1200" dirty="0" smtClean="0">
                <a:solidFill>
                  <a:schemeClr val="bg1"/>
                </a:solidFill>
              </a:rPr>
              <a:t> fue usado por primera vez por </a:t>
            </a:r>
            <a:r>
              <a:rPr lang="es-ES" sz="1200" dirty="0" smtClean="0">
                <a:solidFill>
                  <a:schemeClr val="bg1"/>
                </a:solidFill>
                <a:hlinkClick r:id="rId12" action="ppaction://hlinkfile" tooltip="Listing (Johann Benedict) (aún no redactado)"/>
              </a:rPr>
              <a:t>J. B. Listing</a:t>
            </a:r>
            <a:r>
              <a:rPr lang="es-ES" sz="1200" dirty="0" smtClean="0">
                <a:solidFill>
                  <a:schemeClr val="bg1"/>
                </a:solidFill>
              </a:rPr>
              <a:t>, en 1836 en una carta a su antiguo profesor de la escuela primaria, Müller, y posteriormente en su libro </a:t>
            </a:r>
            <a:r>
              <a:rPr lang="es-ES" sz="1200" i="1" dirty="0" smtClean="0">
                <a:solidFill>
                  <a:schemeClr val="bg1"/>
                </a:solidFill>
              </a:rPr>
              <a:t>Vorstudien zur Topologie</a:t>
            </a:r>
            <a:r>
              <a:rPr lang="es-ES" sz="1200" dirty="0" smtClean="0">
                <a:solidFill>
                  <a:schemeClr val="bg1"/>
                </a:solidFill>
              </a:rPr>
              <a:t> (Estudios previos a la topología), publicado en 1847. Anteriormente se la denominaba </a:t>
            </a:r>
            <a:r>
              <a:rPr lang="es-ES" sz="1200" i="1" dirty="0" smtClean="0">
                <a:solidFill>
                  <a:schemeClr val="bg1"/>
                </a:solidFill>
              </a:rPr>
              <a:t>analysis situs</a:t>
            </a:r>
            <a:r>
              <a:rPr lang="es-ES" sz="1200" dirty="0" smtClean="0">
                <a:solidFill>
                  <a:schemeClr val="bg1"/>
                </a:solidFill>
              </a:rPr>
              <a:t>. Maurice Fréchet introdujo el concepto de </a:t>
            </a:r>
            <a:r>
              <a:rPr lang="es-ES" sz="1200" dirty="0" smtClean="0">
                <a:solidFill>
                  <a:schemeClr val="bg1"/>
                </a:solidFill>
                <a:hlinkClick r:id="rId13" action="ppaction://hlinkfile" tooltip="Espacio métrico"/>
              </a:rPr>
              <a:t>espacio métrico</a:t>
            </a:r>
            <a:r>
              <a:rPr lang="es-ES" sz="1200" dirty="0" smtClean="0">
                <a:solidFill>
                  <a:schemeClr val="bg1"/>
                </a:solidFill>
              </a:rPr>
              <a:t> en 1906.</a:t>
            </a:r>
          </a:p>
          <a:p>
            <a:pPr algn="just">
              <a:defRPr/>
            </a:pPr>
            <a:r>
              <a:rPr lang="es-ES" sz="1200" dirty="0" smtClean="0">
                <a:solidFill>
                  <a:schemeClr val="bg1"/>
                </a:solidFill>
              </a:rPr>
              <a:t> </a:t>
            </a:r>
          </a:p>
          <a:p>
            <a:pPr algn="just">
              <a:defRPr/>
            </a:pPr>
            <a:r>
              <a:rPr lang="es-ES" sz="1200" b="1" dirty="0" smtClean="0"/>
              <a:t>     </a:t>
            </a:r>
            <a:r>
              <a:rPr lang="es-ES" sz="1200" b="1" dirty="0" smtClean="0">
                <a:solidFill>
                  <a:schemeClr val="bg1"/>
                </a:solidFill>
              </a:rPr>
              <a:t>Cronología: </a:t>
            </a:r>
          </a:p>
          <a:p>
            <a:pPr algn="just">
              <a:defRPr/>
            </a:pPr>
            <a:r>
              <a:rPr lang="es-ES" sz="1200" dirty="0" smtClean="0">
                <a:solidFill>
                  <a:schemeClr val="bg1"/>
                </a:solidFill>
              </a:rPr>
              <a:t>   Año Acontecimiento 300 </a:t>
            </a:r>
            <a:r>
              <a:rPr lang="es-ES" sz="1200" dirty="0" smtClean="0">
                <a:solidFill>
                  <a:schemeClr val="bg1"/>
                </a:solidFill>
                <a:hlinkClick r:id="rId14" action="ppaction://hlinkfile" tooltip="A.C."/>
              </a:rPr>
              <a:t>a.C.</a:t>
            </a:r>
            <a:r>
              <a:rPr lang="es-ES" sz="1200" dirty="0" smtClean="0">
                <a:solidFill>
                  <a:schemeClr val="bg1"/>
                </a:solidFill>
              </a:rPr>
              <a:t> </a:t>
            </a:r>
            <a:r>
              <a:rPr lang="es-ES" sz="1200" dirty="0" smtClean="0">
                <a:solidFill>
                  <a:schemeClr val="bg1"/>
                </a:solidFill>
                <a:hlinkClick r:id="rId15" action="ppaction://hlinkfile" tooltip="Euclides"/>
              </a:rPr>
              <a:t>Euclides</a:t>
            </a:r>
            <a:r>
              <a:rPr lang="es-ES" sz="1200" dirty="0" smtClean="0">
                <a:solidFill>
                  <a:schemeClr val="bg1"/>
                </a:solidFill>
              </a:rPr>
              <a:t> define las </a:t>
            </a:r>
            <a:r>
              <a:rPr lang="es-ES" sz="1200" dirty="0" smtClean="0">
                <a:solidFill>
                  <a:schemeClr val="bg1"/>
                </a:solidFill>
                <a:hlinkClick r:id="rId16" action="ppaction://hlinkfile" tooltip="Sección cónica"/>
              </a:rPr>
              <a:t>secciones cónicas</a:t>
            </a:r>
            <a:r>
              <a:rPr lang="es-ES" sz="1200" dirty="0" smtClean="0">
                <a:solidFill>
                  <a:schemeClr val="bg1"/>
                </a:solidFill>
              </a:rPr>
              <a:t> y estudia los </a:t>
            </a:r>
            <a:r>
              <a:rPr lang="es-ES" sz="1200" dirty="0" smtClean="0">
                <a:solidFill>
                  <a:schemeClr val="bg1"/>
                </a:solidFill>
                <a:hlinkClick r:id="rId17" action="ppaction://hlinkfile" tooltip="Poliedro"/>
              </a:rPr>
              <a:t>poliedros regulares</a:t>
            </a:r>
            <a:r>
              <a:rPr lang="es-ES" sz="1200" dirty="0" smtClean="0">
                <a:solidFill>
                  <a:schemeClr val="bg1"/>
                </a:solidFill>
              </a:rPr>
              <a:t>, una de las formas más básicas estudiadas por los topólogos. </a:t>
            </a:r>
          </a:p>
          <a:p>
            <a:pPr algn="just">
              <a:defRPr/>
            </a:pPr>
            <a:r>
              <a:rPr lang="es-ES" sz="1200" dirty="0" smtClean="0">
                <a:solidFill>
                  <a:schemeClr val="bg1"/>
                </a:solidFill>
              </a:rPr>
              <a:t>   Año 250 a.C. </a:t>
            </a:r>
            <a:r>
              <a:rPr lang="es-ES" sz="1200" dirty="0" smtClean="0">
                <a:solidFill>
                  <a:schemeClr val="bg1"/>
                </a:solidFill>
                <a:hlinkClick r:id="rId11" action="ppaction://hlinkfile" tooltip="Arquímedes"/>
              </a:rPr>
              <a:t>Arquímedes</a:t>
            </a:r>
            <a:r>
              <a:rPr lang="es-ES" sz="1200" dirty="0" smtClean="0">
                <a:solidFill>
                  <a:schemeClr val="bg1"/>
                </a:solidFill>
              </a:rPr>
              <a:t> investiga las curvas </a:t>
            </a:r>
            <a:r>
              <a:rPr lang="es-ES" sz="1200" dirty="0" smtClean="0">
                <a:solidFill>
                  <a:schemeClr val="bg1"/>
                </a:solidFill>
                <a:hlinkClick r:id="rId18" action="ppaction://hlinkfile" tooltip="Espiral"/>
              </a:rPr>
              <a:t>espirales</a:t>
            </a:r>
            <a:r>
              <a:rPr lang="es-ES" sz="1200" dirty="0" smtClean="0">
                <a:solidFill>
                  <a:schemeClr val="bg1"/>
                </a:solidFill>
              </a:rPr>
              <a:t> y los poliedros truncados.</a:t>
            </a:r>
          </a:p>
          <a:p>
            <a:pPr algn="just">
              <a:defRPr/>
            </a:pPr>
            <a:r>
              <a:rPr lang="es-ES" sz="1200" dirty="0" smtClean="0">
                <a:solidFill>
                  <a:schemeClr val="bg1"/>
                </a:solidFill>
              </a:rPr>
              <a:t>   Año : </a:t>
            </a:r>
            <a:r>
              <a:rPr lang="es-ES" sz="1200" dirty="0" smtClean="0">
                <a:solidFill>
                  <a:schemeClr val="bg1"/>
                </a:solidFill>
                <a:hlinkClick r:id="rId19" action="ppaction://hlinkfile" tooltip="1735"/>
              </a:rPr>
              <a:t>1735</a:t>
            </a:r>
            <a:r>
              <a:rPr lang="es-ES" sz="1200" dirty="0" smtClean="0">
                <a:solidFill>
                  <a:schemeClr val="bg1"/>
                </a:solidFill>
              </a:rPr>
              <a:t> d.C. </a:t>
            </a:r>
            <a:r>
              <a:rPr lang="es-ES" sz="1200" dirty="0" smtClean="0">
                <a:solidFill>
                  <a:schemeClr val="bg1"/>
                </a:solidFill>
                <a:hlinkClick r:id="rId20" action="ppaction://hlinkfile" tooltip="Leonhard Euler"/>
              </a:rPr>
              <a:t>Leonhard Euler</a:t>
            </a:r>
            <a:r>
              <a:rPr lang="es-ES" sz="1200" dirty="0" smtClean="0">
                <a:solidFill>
                  <a:schemeClr val="bg1"/>
                </a:solidFill>
              </a:rPr>
              <a:t> resuelve el </a:t>
            </a:r>
            <a:r>
              <a:rPr lang="es-ES" sz="1200" dirty="0" smtClean="0">
                <a:solidFill>
                  <a:schemeClr val="bg1"/>
                </a:solidFill>
                <a:hlinkClick r:id="rId21" action="ppaction://hlinkfile" tooltip="Problema de los puentes de Königsberg"/>
              </a:rPr>
              <a:t>problema de los puentes de Königsberg</a:t>
            </a:r>
            <a:r>
              <a:rPr lang="es-ES" sz="1200" dirty="0" smtClean="0">
                <a:solidFill>
                  <a:schemeClr val="bg1"/>
                </a:solidFill>
              </a:rPr>
              <a:t>.</a:t>
            </a:r>
          </a:p>
          <a:p>
            <a:pPr algn="just">
              <a:defRPr/>
            </a:pPr>
            <a:r>
              <a:rPr lang="es-ES" sz="1200" dirty="0" smtClean="0">
                <a:solidFill>
                  <a:schemeClr val="bg1"/>
                </a:solidFill>
              </a:rPr>
              <a:t>   Año  : </a:t>
            </a:r>
            <a:r>
              <a:rPr lang="es-ES" sz="1200" dirty="0" smtClean="0">
                <a:solidFill>
                  <a:schemeClr val="bg1"/>
                </a:solidFill>
                <a:hlinkClick r:id="rId22" action="ppaction://hlinkfile" tooltip="1858"/>
              </a:rPr>
              <a:t>1858</a:t>
            </a:r>
            <a:r>
              <a:rPr lang="es-ES" sz="1200" dirty="0" smtClean="0">
                <a:solidFill>
                  <a:schemeClr val="bg1"/>
                </a:solidFill>
              </a:rPr>
              <a:t> Los alemanes </a:t>
            </a:r>
            <a:r>
              <a:rPr lang="es-ES" sz="1200" dirty="0" smtClean="0">
                <a:solidFill>
                  <a:schemeClr val="bg1"/>
                </a:solidFill>
                <a:hlinkClick r:id="rId23" action="ppaction://hlinkfile" tooltip="August Möbius"/>
              </a:rPr>
              <a:t>August Möbius</a:t>
            </a:r>
            <a:r>
              <a:rPr lang="es-ES" sz="1200" dirty="0" smtClean="0">
                <a:solidFill>
                  <a:schemeClr val="bg1"/>
                </a:solidFill>
              </a:rPr>
              <a:t> y </a:t>
            </a:r>
            <a:r>
              <a:rPr lang="es-ES" sz="1200" dirty="0" smtClean="0">
                <a:solidFill>
                  <a:schemeClr val="bg1"/>
                </a:solidFill>
                <a:hlinkClick r:id="rId24" action="ppaction://hlinkfile" tooltip="Johann Benedict Listing"/>
              </a:rPr>
              <a:t>Johann Benedict Listing</a:t>
            </a:r>
            <a:r>
              <a:rPr lang="es-ES" sz="1200" dirty="0" smtClean="0">
                <a:solidFill>
                  <a:schemeClr val="bg1"/>
                </a:solidFill>
              </a:rPr>
              <a:t> descubren en forma independiente la hoy llamada </a:t>
            </a:r>
            <a:r>
              <a:rPr lang="es-ES" sz="1200" dirty="0" smtClean="0">
                <a:solidFill>
                  <a:schemeClr val="bg1"/>
                </a:solidFill>
                <a:hlinkClick r:id="rId25" action="ppaction://hlinkfile" tooltip="Banda de Möbius"/>
              </a:rPr>
              <a:t>banda de Möbius</a:t>
            </a:r>
            <a:r>
              <a:rPr lang="es-ES" sz="1200" dirty="0" smtClean="0">
                <a:solidFill>
                  <a:schemeClr val="bg1"/>
                </a:solidFill>
              </a:rPr>
              <a:t>.</a:t>
            </a:r>
          </a:p>
          <a:p>
            <a:pPr algn="just">
              <a:defRPr/>
            </a:pPr>
            <a:r>
              <a:rPr lang="es-ES" sz="1200" dirty="0" smtClean="0">
                <a:solidFill>
                  <a:schemeClr val="bg1"/>
                </a:solidFill>
              </a:rPr>
              <a:t>   Año : </a:t>
            </a:r>
            <a:r>
              <a:rPr lang="es-ES" sz="1200" dirty="0" smtClean="0">
                <a:solidFill>
                  <a:schemeClr val="bg1"/>
                </a:solidFill>
                <a:hlinkClick r:id="rId26" action="ppaction://hlinkfile" tooltip="1890"/>
              </a:rPr>
              <a:t>1890</a:t>
            </a:r>
            <a:r>
              <a:rPr lang="es-ES" sz="1200" dirty="0" smtClean="0">
                <a:solidFill>
                  <a:schemeClr val="bg1"/>
                </a:solidFill>
              </a:rPr>
              <a:t> </a:t>
            </a:r>
            <a:r>
              <a:rPr lang="es-ES" sz="1200" dirty="0" smtClean="0">
                <a:solidFill>
                  <a:schemeClr val="bg1"/>
                </a:solidFill>
                <a:hlinkClick r:id="rId27" action="ppaction://hlinkfile" tooltip="Giuseppe Peano"/>
              </a:rPr>
              <a:t>Giuseppe Peano</a:t>
            </a:r>
            <a:r>
              <a:rPr lang="es-ES" sz="1200" dirty="0" smtClean="0">
                <a:solidFill>
                  <a:schemeClr val="bg1"/>
                </a:solidFill>
              </a:rPr>
              <a:t> aplicando la definición de Jordán,</a:t>
            </a:r>
            <a:br>
              <a:rPr lang="es-ES" sz="1200" dirty="0" smtClean="0">
                <a:solidFill>
                  <a:schemeClr val="bg1"/>
                </a:solidFill>
              </a:rPr>
            </a:br>
            <a:r>
              <a:rPr lang="es-ES" sz="1200" dirty="0" smtClean="0">
                <a:solidFill>
                  <a:schemeClr val="bg1"/>
                </a:solidFill>
              </a:rPr>
              <a:t>demuestra que un cuadrado relleno también es una curva. </a:t>
            </a:r>
          </a:p>
          <a:p>
            <a:pPr algn="just">
              <a:defRPr/>
            </a:pPr>
            <a:r>
              <a:rPr lang="es-ES" sz="1200" dirty="0" smtClean="0">
                <a:solidFill>
                  <a:schemeClr val="bg1"/>
                </a:solidFill>
              </a:rPr>
              <a:t>   Década de 1920 </a:t>
            </a:r>
            <a:r>
              <a:rPr lang="es-ES" sz="1200" dirty="0" smtClean="0">
                <a:solidFill>
                  <a:schemeClr val="bg1"/>
                </a:solidFill>
                <a:hlinkClick r:id="rId28" action="ppaction://hlinkfile" tooltip="Pável Urysón"/>
              </a:rPr>
              <a:t>Pável Urysón</a:t>
            </a:r>
            <a:r>
              <a:rPr lang="es-ES" sz="1200" dirty="0" smtClean="0">
                <a:solidFill>
                  <a:schemeClr val="bg1"/>
                </a:solidFill>
              </a:rPr>
              <a:t> y </a:t>
            </a:r>
            <a:r>
              <a:rPr lang="es-ES" sz="1200" dirty="0" smtClean="0">
                <a:solidFill>
                  <a:schemeClr val="bg1"/>
                </a:solidFill>
                <a:hlinkClick r:id="rId29" action="ppaction://hlinkfile" tooltip="Karl Menger"/>
              </a:rPr>
              <a:t>Karl Menger</a:t>
            </a:r>
            <a:r>
              <a:rPr lang="es-ES" sz="1200" dirty="0" smtClean="0">
                <a:solidFill>
                  <a:schemeClr val="bg1"/>
                </a:solidFill>
              </a:rPr>
              <a:t> definen el concepto de curva a partir de la topología.</a:t>
            </a:r>
            <a:endParaRPr lang="es-ES" sz="1200" b="1" dirty="0">
              <a:solidFill>
                <a:schemeClr val="bg1"/>
              </a:solidFill>
              <a:latin typeface="Arial Black" pitchFamily="34" charset="0"/>
            </a:endParaRPr>
          </a:p>
        </p:txBody>
      </p:sp>
      <p:pic>
        <p:nvPicPr>
          <p:cNvPr id="20487" name="Picture 20" descr="EN00319_"/>
          <p:cNvPicPr preferRelativeResize="0">
            <a:picLocks noChangeArrowheads="1" noChangeShapeType="1"/>
          </p:cNvPicPr>
          <p:nvPr/>
        </p:nvPicPr>
        <p:blipFill>
          <a:blip r:embed="rId30" cstate="print"/>
          <a:srcRect/>
          <a:stretch>
            <a:fillRect/>
          </a:stretch>
        </p:blipFill>
        <p:spPr bwMode="auto">
          <a:xfrm>
            <a:off x="395536" y="4725144"/>
            <a:ext cx="449262" cy="450850"/>
          </a:xfrm>
          <a:prstGeom prst="rect">
            <a:avLst/>
          </a:prstGeom>
          <a:noFill/>
          <a:ln w="0" algn="in">
            <a:noFill/>
            <a:miter lim="800000"/>
            <a:headEnd/>
            <a:tailEnd/>
          </a:ln>
        </p:spPr>
      </p:pic>
      <p:grpSp>
        <p:nvGrpSpPr>
          <p:cNvPr id="2" name="Group 22"/>
          <p:cNvGrpSpPr>
            <a:grpSpLocks/>
          </p:cNvGrpSpPr>
          <p:nvPr/>
        </p:nvGrpSpPr>
        <p:grpSpPr bwMode="auto">
          <a:xfrm>
            <a:off x="1042988" y="5300663"/>
            <a:ext cx="1873250" cy="288925"/>
            <a:chOff x="106060719" y="111540563"/>
            <a:chExt cx="2223045" cy="264193"/>
          </a:xfrm>
        </p:grpSpPr>
        <p:sp>
          <p:nvSpPr>
            <p:cNvPr id="20491" name="Text Box 23"/>
            <p:cNvSpPr txBox="1">
              <a:spLocks noChangeArrowheads="1" noChangeShapeType="1"/>
            </p:cNvSpPr>
            <p:nvPr/>
          </p:nvSpPr>
          <p:spPr bwMode="auto">
            <a:xfrm>
              <a:off x="106060719" y="111540563"/>
              <a:ext cx="2223045" cy="246046"/>
            </a:xfrm>
            <a:prstGeom prst="rect">
              <a:avLst/>
            </a:prstGeom>
            <a:solidFill>
              <a:srgbClr val="FFFFFF"/>
            </a:solidFill>
            <a:ln w="0" algn="in">
              <a:noFill/>
              <a:miter lim="800000"/>
              <a:headEnd/>
              <a:tailEnd/>
            </a:ln>
          </p:spPr>
          <p:txBody>
            <a:bodyPr lIns="36195" tIns="36195" rIns="36195" bIns="36195"/>
            <a:lstStyle/>
            <a:p>
              <a:r>
                <a:rPr lang="es-ES" sz="1200" dirty="0" smtClean="0">
                  <a:solidFill>
                    <a:srgbClr val="000000"/>
                  </a:solidFill>
                  <a:latin typeface="Garamond" pitchFamily="18" charset="0"/>
                </a:rPr>
                <a:t>VERSATILIDAD DE RED</a:t>
              </a:r>
              <a:endParaRPr lang="es-ES" dirty="0"/>
            </a:p>
          </p:txBody>
        </p:sp>
        <p:sp>
          <p:nvSpPr>
            <p:cNvPr id="20492" name="Line 24"/>
            <p:cNvSpPr>
              <a:spLocks noChangeShapeType="1"/>
            </p:cNvSpPr>
            <p:nvPr/>
          </p:nvSpPr>
          <p:spPr bwMode="auto">
            <a:xfrm>
              <a:off x="106102057" y="111804756"/>
              <a:ext cx="2181706" cy="0"/>
            </a:xfrm>
            <a:prstGeom prst="line">
              <a:avLst/>
            </a:prstGeom>
            <a:noFill/>
            <a:ln w="25400" algn="ctr">
              <a:solidFill>
                <a:srgbClr val="000000"/>
              </a:solidFill>
              <a:round/>
              <a:headEnd/>
              <a:tailEnd/>
            </a:ln>
          </p:spPr>
          <p:txBody>
            <a:bodyPr lIns="36576" tIns="36576" rIns="36576" bIns="36576"/>
            <a:lstStyle/>
            <a:p>
              <a:endParaRPr lang="es-ES"/>
            </a:p>
          </p:txBody>
        </p:sp>
      </p:grpSp>
      <p:sp>
        <p:nvSpPr>
          <p:cNvPr id="20489" name="Text Box 28"/>
          <p:cNvSpPr txBox="1">
            <a:spLocks noChangeArrowheads="1" noChangeShapeType="1"/>
          </p:cNvSpPr>
          <p:nvPr/>
        </p:nvSpPr>
        <p:spPr bwMode="auto">
          <a:xfrm>
            <a:off x="179512" y="5589240"/>
            <a:ext cx="2808312" cy="1030287"/>
          </a:xfrm>
          <a:prstGeom prst="rect">
            <a:avLst/>
          </a:prstGeom>
          <a:solidFill>
            <a:srgbClr val="FFFFFF"/>
          </a:solidFill>
          <a:ln w="0" algn="in">
            <a:noFill/>
            <a:miter lim="800000"/>
            <a:headEnd/>
            <a:tailEnd/>
          </a:ln>
        </p:spPr>
        <p:txBody>
          <a:bodyPr lIns="36195" tIns="36195" rIns="36195" bIns="36195"/>
          <a:lstStyle/>
          <a:p>
            <a:r>
              <a:rPr lang="es-ES" sz="1000" dirty="0" smtClean="0"/>
              <a:t>Fundamentación del Cálculo  Infinitesimal.</a:t>
            </a:r>
          </a:p>
          <a:p>
            <a:r>
              <a:rPr lang="es-ES" sz="1000" dirty="0" smtClean="0"/>
              <a:t>Fecha de origen Euler 1735</a:t>
            </a:r>
          </a:p>
          <a:p>
            <a:r>
              <a:rPr lang="es-ES" sz="1000" dirty="0" smtClean="0"/>
              <a:t>situación es análoga.</a:t>
            </a:r>
          </a:p>
          <a:p>
            <a:r>
              <a:rPr lang="es-ES" sz="1000" dirty="0" smtClean="0"/>
              <a:t>Caractristicas: área de cálculo de la eclipse por Arquímedes ademas análoga</a:t>
            </a:r>
            <a:endParaRPr lang="es-ES" sz="1000" dirty="0">
              <a:solidFill>
                <a:srgbClr val="000000"/>
              </a:solidFill>
              <a:latin typeface="Gill Sans MT Condensed" pitchFamily="34" charset="0"/>
            </a:endParaRPr>
          </a:p>
        </p:txBody>
      </p:sp>
      <p:sp>
        <p:nvSpPr>
          <p:cNvPr id="20490" name="AutoShape 1"/>
          <p:cNvSpPr>
            <a:spLocks noChangeAspect="1" noChangeArrowheads="1"/>
          </p:cNvSpPr>
          <p:nvPr/>
        </p:nvSpPr>
        <p:spPr bwMode="auto">
          <a:xfrm>
            <a:off x="179388" y="188913"/>
            <a:ext cx="8785225" cy="6480175"/>
          </a:xfrm>
          <a:prstGeom prst="rect">
            <a:avLst/>
          </a:prstGeom>
          <a:noFill/>
          <a:ln w="15875">
            <a:solidFill>
              <a:schemeClr val="bg1"/>
            </a:solidFill>
            <a:miter lim="800000"/>
            <a:headEnd/>
            <a:tailEnd/>
          </a:ln>
        </p:spPr>
        <p:txBody>
          <a:bodyPr/>
          <a:lstStyle/>
          <a:p>
            <a:endParaRPr lang="es-ES">
              <a:latin typeface="Constantia" pitchFamily="18" charset="0"/>
            </a:endParaRPr>
          </a:p>
        </p:txBody>
      </p:sp>
      <p:pic>
        <p:nvPicPr>
          <p:cNvPr id="1026" name="Picture 2" descr="C:\Documents and Settings\ISAE\Mis documentos\Mis imágenes\Imagenes\SERVICIO.jpg"/>
          <p:cNvPicPr>
            <a:picLocks noChangeAspect="1" noChangeArrowheads="1"/>
          </p:cNvPicPr>
          <p:nvPr/>
        </p:nvPicPr>
        <p:blipFill>
          <a:blip r:embed="rId31" cstate="print"/>
          <a:srcRect/>
          <a:stretch>
            <a:fillRect/>
          </a:stretch>
        </p:blipFill>
        <p:spPr bwMode="auto">
          <a:xfrm>
            <a:off x="1115616" y="3573016"/>
            <a:ext cx="1368152" cy="1637730"/>
          </a:xfrm>
          <a:prstGeom prst="rect">
            <a:avLst/>
          </a:prstGeom>
          <a:noFill/>
        </p:spPr>
      </p:pic>
    </p:spTree>
  </p:cSld>
  <p:clrMapOvr>
    <a:masterClrMapping/>
  </p:clrMapOvr>
  <p:transition spd="med">
    <p:whee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2098" name="Imagen 74" descr="http://www.monografias.com/trabajos13/trbajo/Image1783.gif"/>
          <p:cNvPicPr>
            <a:picLocks noChangeAspect="1" noChangeArrowheads="1"/>
          </p:cNvPicPr>
          <p:nvPr/>
        </p:nvPicPr>
        <p:blipFill>
          <a:blip r:embed="rId2" cstate="print"/>
          <a:srcRect/>
          <a:stretch>
            <a:fillRect/>
          </a:stretch>
        </p:blipFill>
        <p:spPr bwMode="auto">
          <a:xfrm>
            <a:off x="1835696" y="1196752"/>
            <a:ext cx="5143500" cy="3943350"/>
          </a:xfrm>
          <a:prstGeom prst="rect">
            <a:avLst/>
          </a:prstGeom>
          <a:noFill/>
          <a:ln w="9525">
            <a:noFill/>
            <a:miter lim="800000"/>
            <a:headEnd/>
            <a:tailEnd/>
          </a:ln>
        </p:spPr>
      </p:pic>
      <p:sp>
        <p:nvSpPr>
          <p:cNvPr id="4" name="Rectangle 1027"/>
          <p:cNvSpPr txBox="1">
            <a:spLocks noChangeArrowheads="1"/>
          </p:cNvSpPr>
          <p:nvPr/>
        </p:nvSpPr>
        <p:spPr bwMode="auto">
          <a:xfrm>
            <a:off x="1979712" y="188640"/>
            <a:ext cx="3457575" cy="431775"/>
          </a:xfrm>
          <a:prstGeom prst="rect">
            <a:avLst/>
          </a:prstGeom>
          <a:noFill/>
          <a:ln w="9525">
            <a:noFill/>
            <a:miter lim="800000"/>
            <a:headEnd/>
            <a:tailEnd/>
          </a:ln>
        </p:spPr>
        <p:txBody>
          <a:bodyPr lIns="92075" tIns="46038" rIns="92075" bIns="46038"/>
          <a:lstStyle/>
          <a:p>
            <a:pPr marL="342900" indent="-342900" fontAlgn="auto">
              <a:spcBef>
                <a:spcPts val="0"/>
              </a:spcBef>
              <a:spcAft>
                <a:spcPts val="0"/>
              </a:spcAft>
              <a:buAutoNum type="arabicPeriod"/>
              <a:defRPr/>
            </a:pPr>
            <a:r>
              <a:rPr lang="es-ES" dirty="0" smtClean="0">
                <a:latin typeface="+mn-lt"/>
              </a:rPr>
              <a:t>HISTORIA DE LAS REDES</a:t>
            </a:r>
            <a:endParaRPr lang="es-MX" sz="1600" kern="0" dirty="0">
              <a:effectLst>
                <a:outerShdw blurRad="38100" dist="38100" dir="2700000" algn="tl">
                  <a:srgbClr val="FFFFFF"/>
                </a:outerShdw>
              </a:effectLst>
              <a:latin typeface="+mn-lt"/>
            </a:endParaRPr>
          </a:p>
        </p:txBody>
      </p:sp>
      <p:sp>
        <p:nvSpPr>
          <p:cNvPr id="6" name="5 Rectángulo"/>
          <p:cNvSpPr/>
          <p:nvPr/>
        </p:nvSpPr>
        <p:spPr>
          <a:xfrm>
            <a:off x="467544" y="764704"/>
            <a:ext cx="7632848" cy="5940088"/>
          </a:xfrm>
          <a:prstGeom prst="rect">
            <a:avLst/>
          </a:prstGeom>
        </p:spPr>
        <p:txBody>
          <a:bodyPr wrap="square">
            <a:spAutoFit/>
          </a:bodyPr>
          <a:lstStyle/>
          <a:p>
            <a:pPr algn="just"/>
            <a:r>
              <a:rPr lang="es-ES" sz="2000" dirty="0" smtClean="0"/>
              <a:t>   A partir de 1981 cuando IBM lanzo al mercado el computador personal (PC) dirigido a usuarios finales, se comenzó a ver la necesidad de compartir información; progresivamente los usuarios fueron reuniendose para conectarse entre sí formando pequeños grupos para transportar, almacenar y procesar información de forma que podian intercambiar archivos y recursos físicos tales como impresoras y otros. Al aumentar la demanda de procesar y obtener información, se han mejorado las técnicas de procesamiento de datos, creando así los grandes avances de la tecnología informática. </a:t>
            </a:r>
          </a:p>
          <a:p>
            <a:pPr algn="just"/>
            <a:endParaRPr lang="es-ES" sz="2000" dirty="0" smtClean="0"/>
          </a:p>
          <a:p>
            <a:pPr algn="just"/>
            <a:r>
              <a:rPr lang="es-ES" sz="2000" dirty="0" smtClean="0"/>
              <a:t>   La unión entre comunicaciones y computadores, es fundamental en la organización de los sistemas de información modernos. Anteriormente se manejaba el concepto de “centro de computo” en donde se anclaba un gigantesco computador, al que accedían los usuarios para realizar sus trabajos, es decir, un computador atendía todas las necesidades de una organización; pero este método ha sido reemplazado por computadores separados e interconectados para realizar un trabajo. </a:t>
            </a:r>
            <a:endParaRPr lang="es-ES" sz="2000" dirty="0"/>
          </a:p>
        </p:txBody>
      </p:sp>
    </p:spTree>
  </p:cSld>
  <p:clrMapOvr>
    <a:masterClrMapping/>
  </p:clrMapOvr>
  <p:transition spd="med">
    <p:whee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bwMode="auto">
          <a:xfrm>
            <a:off x="2195736" y="188640"/>
            <a:ext cx="5184576" cy="359767"/>
          </a:xfrm>
          <a:prstGeom prst="rect">
            <a:avLst/>
          </a:prstGeom>
          <a:noFill/>
          <a:ln w="9525">
            <a:noFill/>
            <a:miter lim="800000"/>
            <a:headEnd/>
            <a:tailEnd/>
          </a:ln>
        </p:spPr>
        <p:txBody>
          <a:bodyPr lIns="92075" tIns="46038" rIns="92075" bIns="46038"/>
          <a:lstStyle/>
          <a:p>
            <a:pPr fontAlgn="auto">
              <a:spcBef>
                <a:spcPts val="0"/>
              </a:spcBef>
              <a:spcAft>
                <a:spcPts val="0"/>
              </a:spcAft>
              <a:defRPr/>
            </a:pPr>
            <a:r>
              <a:rPr lang="es-ES" dirty="0" smtClean="0">
                <a:latin typeface="+mn-lt"/>
              </a:rPr>
              <a:t>2</a:t>
            </a:r>
            <a:r>
              <a:rPr lang="es-ES" dirty="0">
                <a:latin typeface="+mn-lt"/>
              </a:rPr>
              <a:t>. </a:t>
            </a:r>
            <a:r>
              <a:rPr lang="es-ES" dirty="0" smtClean="0">
                <a:latin typeface="+mn-lt"/>
              </a:rPr>
              <a:t>¿QUE  VENTAJAS Y DESVENTAJAS   OFRECEN ?</a:t>
            </a:r>
            <a:endParaRPr lang="es-MX" sz="1600" kern="0" dirty="0">
              <a:effectLst>
                <a:outerShdw blurRad="38100" dist="38100" dir="2700000" algn="tl">
                  <a:srgbClr val="FFFFFF"/>
                </a:outerShdw>
              </a:effectLst>
              <a:latin typeface="+mn-lt"/>
            </a:endParaRPr>
          </a:p>
        </p:txBody>
      </p:sp>
      <p:sp>
        <p:nvSpPr>
          <p:cNvPr id="131073" name="Rectangle 1"/>
          <p:cNvSpPr>
            <a:spLocks noChangeArrowheads="1"/>
          </p:cNvSpPr>
          <p:nvPr/>
        </p:nvSpPr>
        <p:spPr bwMode="auto">
          <a:xfrm>
            <a:off x="179512" y="1556792"/>
            <a:ext cx="79208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ventaja de la topología </a:t>
            </a:r>
            <a:r>
              <a:rPr kumimoji="0" lang="es-ES" sz="1200" b="1"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de </a:t>
            </a:r>
            <a:r>
              <a:rPr kumimoji="0" lang="es-ES" sz="1200" b="1" i="0" u="none" strike="noStrike" cap="none" normalizeH="0" dirty="0" smtClean="0">
                <a:ln>
                  <a:noFill/>
                </a:ln>
                <a:solidFill>
                  <a:srgbClr val="FF0000"/>
                </a:solidFill>
                <a:effectLst/>
                <a:latin typeface="Arial" pitchFamily="34" charset="0"/>
                <a:ea typeface="Times New Roman" pitchFamily="18" charset="0"/>
                <a:cs typeface="Times New Roman" pitchFamily="18" charset="0"/>
              </a:rPr>
              <a:t>Bus</a:t>
            </a:r>
            <a:r>
              <a:rPr kumimoji="0" lang="es-ES" sz="1200" b="1"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es su facilidad de implementación y funcionamiento. Sin embargo, esta topología es altamente vulnerable, ya que si una de las conexiones es defectuosa, esto afecta a toda la red. . </a:t>
            </a:r>
            <a:endParaRPr kumimoji="0" lang="es-ES" sz="1200" b="1" i="0" u="none" strike="noStrike" cap="none" normalizeH="0" baseline="0" dirty="0" smtClean="0">
              <a:ln>
                <a:noFill/>
              </a:ln>
              <a:solidFill>
                <a:schemeClr val="tx1"/>
              </a:solidFill>
              <a:effectLst/>
              <a:latin typeface="Arial" pitchFamily="34" charset="0"/>
            </a:endParaRPr>
          </a:p>
        </p:txBody>
      </p:sp>
      <p:pic>
        <p:nvPicPr>
          <p:cNvPr id="131074" name="Imagen 1" descr="Topología de bus"/>
          <p:cNvPicPr>
            <a:picLocks noChangeAspect="1" noChangeArrowheads="1"/>
          </p:cNvPicPr>
          <p:nvPr/>
        </p:nvPicPr>
        <p:blipFill>
          <a:blip r:embed="rId2" cstate="print"/>
          <a:srcRect/>
          <a:stretch>
            <a:fillRect/>
          </a:stretch>
        </p:blipFill>
        <p:spPr bwMode="auto">
          <a:xfrm>
            <a:off x="2843808" y="2204864"/>
            <a:ext cx="2009775" cy="676275"/>
          </a:xfrm>
          <a:prstGeom prst="rect">
            <a:avLst/>
          </a:prstGeom>
          <a:noFill/>
          <a:ln w="9525">
            <a:noFill/>
            <a:miter lim="800000"/>
            <a:headEnd/>
            <a:tailEnd/>
          </a:ln>
        </p:spPr>
      </p:pic>
      <p:sp>
        <p:nvSpPr>
          <p:cNvPr id="131075" name="Rectangle 3"/>
          <p:cNvSpPr>
            <a:spLocks noChangeArrowheads="1"/>
          </p:cNvSpPr>
          <p:nvPr/>
        </p:nvSpPr>
        <p:spPr bwMode="auto">
          <a:xfrm>
            <a:off x="251520" y="3068960"/>
            <a:ext cx="79928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 diferencia de las redes construidas con la topología de bus, las redes que usan la topología de </a:t>
            </a:r>
            <a:r>
              <a:rPr kumimoji="0" lang="es-ES" sz="1200"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estrella</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son mucho menos vulnerables, ya que se puede eliminar una de las conexiones fácilmente desconectándola del concentrador sin paralizar el resto de la red. El punto crítico en esta red es el concentrador, ya que la ausencia del mismo imposibilita la comunicación entre los equipos de la red. </a:t>
            </a:r>
            <a:endParaRPr kumimoji="0" lang="es-ES" sz="1800" b="1" i="0" u="none" strike="noStrike" cap="none" normalizeH="0" baseline="0" dirty="0" smtClean="0">
              <a:ln>
                <a:noFill/>
              </a:ln>
              <a:solidFill>
                <a:schemeClr val="tx1"/>
              </a:solidFill>
              <a:effectLst/>
              <a:latin typeface="Arial" pitchFamily="34" charset="0"/>
            </a:endParaRPr>
          </a:p>
        </p:txBody>
      </p:sp>
      <p:pic>
        <p:nvPicPr>
          <p:cNvPr id="131076" name="Imagen 2" descr="Topología de estrella"/>
          <p:cNvPicPr>
            <a:picLocks noChangeAspect="1" noChangeArrowheads="1"/>
          </p:cNvPicPr>
          <p:nvPr/>
        </p:nvPicPr>
        <p:blipFill>
          <a:blip r:embed="rId3" cstate="print"/>
          <a:srcRect/>
          <a:stretch>
            <a:fillRect/>
          </a:stretch>
        </p:blipFill>
        <p:spPr bwMode="auto">
          <a:xfrm>
            <a:off x="3203848" y="3933056"/>
            <a:ext cx="2019300" cy="923925"/>
          </a:xfrm>
          <a:prstGeom prst="rect">
            <a:avLst/>
          </a:prstGeom>
          <a:noFill/>
          <a:ln w="9525">
            <a:noFill/>
            <a:miter lim="800000"/>
            <a:headEnd/>
            <a:tailEnd/>
          </a:ln>
        </p:spPr>
      </p:pic>
      <p:sp>
        <p:nvSpPr>
          <p:cNvPr id="9" name="Rectangle 2"/>
          <p:cNvSpPr>
            <a:spLocks noChangeArrowheads="1"/>
          </p:cNvSpPr>
          <p:nvPr/>
        </p:nvSpPr>
        <p:spPr bwMode="auto">
          <a:xfrm>
            <a:off x="251520" y="692696"/>
            <a:ext cx="79208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TOPOLOGÍA DE UNA RED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topología hace referencia a la forma de una red. Muestra cómo los diferentes nodos están conectados entre sí, y la forma de cómo se comunican está determinada por la topología de la red. Las topologías pueden ser físicas o lógicas. </a:t>
            </a:r>
            <a:endParaRPr kumimoji="0" lang="es-ES" sz="1200" b="1" i="0" u="none" strike="noStrike" cap="none" normalizeH="0" baseline="0" dirty="0" smtClean="0">
              <a:ln>
                <a:noFill/>
              </a:ln>
              <a:solidFill>
                <a:schemeClr val="tx1"/>
              </a:solidFill>
              <a:effectLst/>
              <a:latin typeface="Arial" pitchFamily="34" charset="0"/>
            </a:endParaRPr>
          </a:p>
        </p:txBody>
      </p:sp>
      <p:sp>
        <p:nvSpPr>
          <p:cNvPr id="10" name="Rectangle 2"/>
          <p:cNvSpPr>
            <a:spLocks noChangeArrowheads="1"/>
          </p:cNvSpPr>
          <p:nvPr/>
        </p:nvSpPr>
        <p:spPr bwMode="auto">
          <a:xfrm>
            <a:off x="395536" y="4941168"/>
            <a:ext cx="777686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En realidad, las redes con topología en anillo no están conectadas en bucles. Están conectadas a un distribuidor (denominado MAU, Unidad de acceso multiestación) que administra la comunicación entre los equipos conectados a él, lo que le da tiempo a cada uno para "hablar". </a:t>
            </a:r>
            <a:endParaRPr kumimoji="0" lang="es-ES" sz="1800" b="1" i="0" u="none" strike="noStrike" cap="none" normalizeH="0" baseline="0" dirty="0" smtClean="0">
              <a:ln>
                <a:noFill/>
              </a:ln>
              <a:solidFill>
                <a:schemeClr val="tx1"/>
              </a:solidFill>
              <a:effectLst/>
              <a:latin typeface="Arial" pitchFamily="34" charset="0"/>
            </a:endParaRPr>
          </a:p>
        </p:txBody>
      </p:sp>
      <p:pic>
        <p:nvPicPr>
          <p:cNvPr id="11" name="Imagen 4" descr="Distribuidor"/>
          <p:cNvPicPr>
            <a:picLocks noChangeAspect="1" noChangeArrowheads="1"/>
          </p:cNvPicPr>
          <p:nvPr/>
        </p:nvPicPr>
        <p:blipFill>
          <a:blip r:embed="rId4" cstate="print"/>
          <a:srcRect/>
          <a:stretch>
            <a:fillRect/>
          </a:stretch>
        </p:blipFill>
        <p:spPr bwMode="auto">
          <a:xfrm>
            <a:off x="3491880" y="5661248"/>
            <a:ext cx="2019300" cy="923925"/>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C:\Documents and Settings\CASA 19 - A\Mis documentos\Mis imágenes\ordenadores.gif"/>
          <p:cNvPicPr>
            <a:picLocks noChangeAspect="1" noChangeArrowheads="1" noCrop="1"/>
          </p:cNvPicPr>
          <p:nvPr/>
        </p:nvPicPr>
        <p:blipFill>
          <a:blip r:embed="rId2" cstate="print">
            <a:duotone>
              <a:schemeClr val="accent5">
                <a:shade val="45000"/>
                <a:satMod val="135000"/>
              </a:schemeClr>
              <a:prstClr val="white"/>
            </a:duotone>
          </a:blip>
          <a:srcRect/>
          <a:stretch>
            <a:fillRect/>
          </a:stretch>
        </p:blipFill>
        <p:spPr bwMode="auto">
          <a:xfrm>
            <a:off x="3033713" y="1762125"/>
            <a:ext cx="3076575" cy="3333750"/>
          </a:xfrm>
          <a:prstGeom prst="rect">
            <a:avLst/>
          </a:prstGeom>
          <a:noFill/>
        </p:spPr>
      </p:pic>
      <p:sp>
        <p:nvSpPr>
          <p:cNvPr id="4098" name="1 Título"/>
          <p:cNvSpPr>
            <a:spLocks noGrp="1"/>
          </p:cNvSpPr>
          <p:nvPr>
            <p:ph type="title"/>
          </p:nvPr>
        </p:nvSpPr>
        <p:spPr>
          <a:xfrm>
            <a:off x="900113" y="188913"/>
            <a:ext cx="6408737" cy="719137"/>
          </a:xfrm>
        </p:spPr>
        <p:txBody>
          <a:bodyPr>
            <a:normAutofit fontScale="90000"/>
          </a:bodyPr>
          <a:lstStyle/>
          <a:p>
            <a:pPr algn="ctr" fontAlgn="auto">
              <a:spcAft>
                <a:spcPts val="0"/>
              </a:spcAft>
              <a:defRPr/>
            </a:pPr>
            <a:r>
              <a:rPr lang="es-ES" sz="6000" dirty="0" smtClean="0">
                <a:solidFill>
                  <a:schemeClr val="tx1"/>
                </a:solidFill>
              </a:rPr>
              <a:t>INTRODUCCION</a:t>
            </a:r>
          </a:p>
        </p:txBody>
      </p:sp>
      <p:sp>
        <p:nvSpPr>
          <p:cNvPr id="4099" name="2 Marcador de contenido"/>
          <p:cNvSpPr>
            <a:spLocks noGrp="1"/>
          </p:cNvSpPr>
          <p:nvPr>
            <p:ph idx="1"/>
          </p:nvPr>
        </p:nvSpPr>
        <p:spPr>
          <a:xfrm>
            <a:off x="251520" y="836712"/>
            <a:ext cx="7920880" cy="5616624"/>
          </a:xfrm>
          <a:noFill/>
        </p:spPr>
        <p:txBody>
          <a:bodyPr>
            <a:normAutofit fontScale="25000" lnSpcReduction="20000"/>
          </a:bodyPr>
          <a:lstStyle/>
          <a:p>
            <a:pPr algn="just">
              <a:buClr>
                <a:schemeClr val="accent3"/>
              </a:buClr>
              <a:buNone/>
              <a:defRPr/>
            </a:pPr>
            <a:r>
              <a:rPr lang="es-ES" sz="5600" b="1" dirty="0" smtClean="0"/>
              <a:t>Topolog</a:t>
            </a:r>
            <a:r>
              <a:rPr lang="es-ES" sz="6000" b="1" dirty="0" smtClean="0"/>
              <a:t>í</a:t>
            </a:r>
            <a:r>
              <a:rPr lang="es-ES" sz="5600" b="1" dirty="0" smtClean="0"/>
              <a:t>a Informática: es una red en un conjunto de computadoras interconectadas</a:t>
            </a:r>
          </a:p>
          <a:p>
            <a:pPr algn="just">
              <a:buClr>
                <a:schemeClr val="accent3"/>
              </a:buClr>
              <a:buNone/>
              <a:defRPr/>
            </a:pPr>
            <a:r>
              <a:rPr lang="es-ES" sz="5600" b="1" dirty="0" smtClean="0"/>
              <a:t>con la finalidad de compartir los recursos del hardware y software. </a:t>
            </a:r>
          </a:p>
          <a:p>
            <a:pPr algn="just">
              <a:buClr>
                <a:schemeClr val="accent3"/>
              </a:buClr>
              <a:buNone/>
              <a:defRPr/>
            </a:pPr>
            <a:r>
              <a:rPr lang="es-ES" sz="5600" b="1" dirty="0" smtClean="0"/>
              <a:t>Estos a su vez utilizan una serie de cables coaxiales, fibra ópticas y novedosas</a:t>
            </a:r>
          </a:p>
          <a:p>
            <a:pPr algn="just">
              <a:buClr>
                <a:schemeClr val="accent3"/>
              </a:buClr>
              <a:buNone/>
              <a:defRPr/>
            </a:pPr>
            <a:r>
              <a:rPr lang="es-ES" sz="5600" b="1" dirty="0" smtClean="0"/>
              <a:t>tecnologias alambricas e inalambricas que se conectan a sus ordenadores a través de</a:t>
            </a:r>
          </a:p>
          <a:p>
            <a:pPr algn="just">
              <a:buClr>
                <a:schemeClr val="accent3"/>
              </a:buClr>
              <a:buNone/>
              <a:defRPr/>
            </a:pPr>
            <a:r>
              <a:rPr lang="es-ES" sz="5600" b="1" dirty="0" smtClean="0"/>
              <a:t>diversos medios a su disposicion que nos informan.  </a:t>
            </a:r>
          </a:p>
          <a:p>
            <a:pPr algn="just">
              <a:buClr>
                <a:schemeClr val="accent3"/>
              </a:buClr>
              <a:buNone/>
              <a:defRPr/>
            </a:pPr>
            <a:r>
              <a:rPr lang="es-ES" sz="5600" b="1" dirty="0" smtClean="0"/>
              <a:t>   Sencillas conexiones f</a:t>
            </a:r>
            <a:r>
              <a:rPr lang="es-ES" sz="6000" b="1" dirty="0" smtClean="0"/>
              <a:t>í</a:t>
            </a:r>
            <a:r>
              <a:rPr lang="es-ES" sz="5600" b="1" dirty="0" smtClean="0"/>
              <a:t>sicas nos brinadan su progamación informático en un fichero</a:t>
            </a:r>
          </a:p>
          <a:p>
            <a:pPr algn="just">
              <a:buClr>
                <a:schemeClr val="accent3"/>
              </a:buClr>
              <a:buNone/>
              <a:defRPr/>
            </a:pPr>
            <a:r>
              <a:rPr lang="es-ES" sz="5600" b="1" dirty="0" smtClean="0"/>
              <a:t>que reporta su cronogramas en sus sus mensajes, ejecusiones y conexiones .  </a:t>
            </a:r>
          </a:p>
          <a:p>
            <a:pPr algn="just">
              <a:buClr>
                <a:schemeClr val="accent3"/>
              </a:buClr>
              <a:buNone/>
              <a:defRPr/>
            </a:pPr>
            <a:r>
              <a:rPr lang="es-ES" sz="5600" b="1" dirty="0" smtClean="0"/>
              <a:t>    El comercio de datos en lineas de comunicación compuestas por cables en una tabla de</a:t>
            </a:r>
          </a:p>
          <a:p>
            <a:pPr algn="just">
              <a:buClr>
                <a:schemeClr val="accent3"/>
              </a:buClr>
              <a:buNone/>
              <a:defRPr/>
            </a:pPr>
            <a:r>
              <a:rPr lang="es-ES" sz="5600" b="1" dirty="0" smtClean="0"/>
              <a:t>Panel  distinguidos por sus bases, utilización y cilindricos conformando su velocidad de</a:t>
            </a:r>
          </a:p>
          <a:p>
            <a:pPr algn="just">
              <a:buClr>
                <a:schemeClr val="accent3"/>
              </a:buClr>
              <a:buNone/>
              <a:defRPr/>
            </a:pPr>
            <a:r>
              <a:rPr lang="es-ES" sz="5600" b="1" dirty="0" smtClean="0"/>
              <a:t>puerto, transmisión, tipo de entorno ETHERNET.   </a:t>
            </a:r>
          </a:p>
          <a:p>
            <a:pPr marL="274320" indent="-274320" algn="just" fontAlgn="auto">
              <a:spcAft>
                <a:spcPts val="0"/>
              </a:spcAft>
              <a:buClr>
                <a:schemeClr val="accent3"/>
              </a:buClr>
              <a:buFont typeface="Wingdings 2"/>
              <a:buNone/>
              <a:defRPr/>
            </a:pPr>
            <a:r>
              <a:rPr lang="es-ES" sz="5600" b="1" dirty="0" smtClean="0"/>
              <a:t>    El éxito de la Red es el código fuente del programa escrito en I.P que estará guardado en</a:t>
            </a:r>
          </a:p>
          <a:p>
            <a:pPr marL="274320" indent="-274320" algn="just" fontAlgn="auto">
              <a:spcAft>
                <a:spcPts val="0"/>
              </a:spcAft>
              <a:buClr>
                <a:schemeClr val="accent3"/>
              </a:buClr>
              <a:buFont typeface="Wingdings 2"/>
              <a:buNone/>
              <a:defRPr/>
            </a:pPr>
            <a:r>
              <a:rPr lang="es-ES" sz="5600" b="1" dirty="0" smtClean="0"/>
              <a:t>un archivo que termina con la extensión , está constituida como una red de área local</a:t>
            </a:r>
          </a:p>
          <a:p>
            <a:pPr marL="274320" indent="-274320" algn="just" fontAlgn="auto">
              <a:spcAft>
                <a:spcPts val="0"/>
              </a:spcAft>
              <a:buClr>
                <a:schemeClr val="accent3"/>
              </a:buClr>
              <a:buFont typeface="Wingdings 2"/>
              <a:buNone/>
              <a:defRPr/>
            </a:pPr>
            <a:r>
              <a:rPr lang="es-ES" sz="5600" b="1" dirty="0" smtClean="0"/>
              <a:t>(TIPO)que da servicio a todos los centros ubicados dentro de los Campus permitidos y</a:t>
            </a:r>
          </a:p>
          <a:p>
            <a:pPr algn="just">
              <a:buClr>
                <a:schemeClr val="accent3"/>
              </a:buClr>
              <a:buNone/>
              <a:defRPr/>
            </a:pPr>
            <a:r>
              <a:rPr lang="es-ES" sz="5600" b="1" dirty="0" smtClean="0"/>
              <a:t>Usuarios asignados, adicionalmente tiene un conjunto de conexiones TOPOLOG</a:t>
            </a:r>
            <a:r>
              <a:rPr lang="es-ES" sz="6000" b="1" dirty="0" smtClean="0"/>
              <a:t>í</a:t>
            </a:r>
            <a:r>
              <a:rPr lang="es-ES" sz="5600" b="1" dirty="0" smtClean="0"/>
              <a:t>CAS para</a:t>
            </a:r>
          </a:p>
          <a:p>
            <a:pPr marL="274320" indent="-274320" algn="just" fontAlgn="auto">
              <a:spcAft>
                <a:spcPts val="0"/>
              </a:spcAft>
              <a:buClr>
                <a:schemeClr val="accent3"/>
              </a:buClr>
              <a:buFont typeface="Wingdings 2"/>
              <a:buNone/>
              <a:defRPr/>
            </a:pPr>
            <a:r>
              <a:rPr lang="es-ES" sz="5600" b="1" dirty="0" smtClean="0"/>
              <a:t>conectar a centros remotos con la red . </a:t>
            </a:r>
          </a:p>
          <a:p>
            <a:pPr algn="just">
              <a:buClr>
                <a:schemeClr val="accent3"/>
              </a:buClr>
              <a:buNone/>
              <a:defRPr/>
            </a:pPr>
            <a:r>
              <a:rPr lang="es-ES" sz="5600" b="1" dirty="0" smtClean="0"/>
              <a:t>La conexión a Internet se realiza a través de la Red Tel</a:t>
            </a:r>
            <a:r>
              <a:rPr lang="es-ES" sz="4800" b="1" dirty="0" smtClean="0"/>
              <a:t>é</a:t>
            </a:r>
            <a:r>
              <a:rPr lang="es-ES" sz="5600" b="1" dirty="0" smtClean="0"/>
              <a:t>fonica de Investigación o servicio en</a:t>
            </a:r>
          </a:p>
          <a:p>
            <a:pPr marL="274320" indent="-274320" algn="just" fontAlgn="auto">
              <a:spcAft>
                <a:spcPts val="0"/>
              </a:spcAft>
              <a:buClr>
                <a:schemeClr val="accent3"/>
              </a:buClr>
              <a:buFont typeface="Wingdings 2"/>
              <a:buNone/>
              <a:defRPr/>
            </a:pPr>
            <a:r>
              <a:rPr lang="es-ES" sz="5600" b="1" dirty="0" smtClean="0"/>
              <a:t>(PANAMA ) que a su vez está conectada a Internet. Dichas red cualquiera que se a permite</a:t>
            </a:r>
          </a:p>
          <a:p>
            <a:pPr marL="274320" indent="-274320" algn="just" fontAlgn="auto">
              <a:spcAft>
                <a:spcPts val="0"/>
              </a:spcAft>
              <a:buClr>
                <a:schemeClr val="accent3"/>
              </a:buClr>
              <a:buFont typeface="Wingdings 2"/>
              <a:buNone/>
              <a:defRPr/>
            </a:pPr>
            <a:r>
              <a:rPr lang="es-ES" sz="5600" b="1" dirty="0" smtClean="0"/>
              <a:t>una serie de compilaciones, Bycodes, extensión, archivos, fuentes y ordenadores(http//@) </a:t>
            </a:r>
          </a:p>
          <a:p>
            <a:pPr algn="just">
              <a:buClr>
                <a:schemeClr val="accent3"/>
              </a:buClr>
              <a:buFont typeface="Wingdings 2"/>
              <a:buChar char=""/>
              <a:defRPr/>
            </a:pPr>
            <a:r>
              <a:rPr lang="es-ES" sz="5600" b="1" dirty="0" smtClean="0"/>
              <a:t>Programación tendrá  .classes interpretado por una máquina virtual, plataformas de programas  y oficinas e intrucciones de lenguajes propios en cada máquina PCs.</a:t>
            </a:r>
          </a:p>
          <a:p>
            <a:pPr marL="274320" indent="-274320" algn="just" fontAlgn="auto">
              <a:spcAft>
                <a:spcPts val="0"/>
              </a:spcAft>
              <a:buClr>
                <a:schemeClr val="accent3"/>
              </a:buClr>
              <a:buFont typeface="Wingdings 2"/>
              <a:buChar char=""/>
              <a:defRPr/>
            </a:pPr>
            <a:r>
              <a:rPr lang="es-ES" sz="5600" b="1" dirty="0" smtClean="0"/>
              <a:t>Códigos permiten una serie de accesos disponbles a cada ususario ejecutado su tarea </a:t>
            </a:r>
          </a:p>
          <a:p>
            <a:pPr algn="just">
              <a:buClr>
                <a:schemeClr val="accent3"/>
              </a:buClr>
              <a:buFont typeface="Wingdings 2"/>
              <a:buChar char=""/>
              <a:defRPr/>
            </a:pPr>
            <a:r>
              <a:rPr lang="es-ES" sz="5600" b="1" dirty="0" smtClean="0"/>
              <a:t>Sus enlaces seran una serie de conexiones, distribución y capacidad  de optención Gybytes.   </a:t>
            </a:r>
          </a:p>
          <a:p>
            <a:pPr marL="274320" indent="-274320" algn="just" fontAlgn="auto">
              <a:spcAft>
                <a:spcPts val="0"/>
              </a:spcAft>
              <a:buClr>
                <a:schemeClr val="accent3"/>
              </a:buClr>
              <a:buFont typeface="Wingdings 2"/>
              <a:buNone/>
              <a:defRPr/>
            </a:pPr>
            <a:endParaRPr lang="es-ES" sz="5600" b="1" dirty="0" smtClean="0"/>
          </a:p>
          <a:p>
            <a:pPr marL="274320" indent="-274320" algn="just" fontAlgn="auto">
              <a:spcAft>
                <a:spcPts val="0"/>
              </a:spcAft>
              <a:buClr>
                <a:schemeClr val="accent3"/>
              </a:buClr>
              <a:buFont typeface="Wingdings 2"/>
              <a:buNone/>
              <a:defRPr/>
            </a:pPr>
            <a:endParaRPr lang="es-ES" sz="6200" dirty="0" smtClean="0">
              <a:latin typeface="Arial" pitchFamily="34" charset="0"/>
              <a:cs typeface="Arial" pitchFamily="34" charset="0"/>
            </a:endParaRPr>
          </a:p>
          <a:p>
            <a:pPr marL="274320" indent="-274320" algn="just" fontAlgn="auto">
              <a:spcAft>
                <a:spcPts val="0"/>
              </a:spcAft>
              <a:buClr>
                <a:schemeClr val="accent3"/>
              </a:buClr>
              <a:buFontTx/>
              <a:buNone/>
              <a:defRPr/>
            </a:pPr>
            <a:endParaRPr lang="es-ES_tradnl" sz="6200" i="1" dirty="0" smtClean="0">
              <a:latin typeface="Arial" pitchFamily="34" charset="0"/>
              <a:cs typeface="Arial" pitchFamily="34" charset="0"/>
            </a:endParaRPr>
          </a:p>
          <a:p>
            <a:pPr marL="274320" indent="-274320" algn="just" fontAlgn="auto">
              <a:spcAft>
                <a:spcPts val="0"/>
              </a:spcAft>
              <a:buClr>
                <a:schemeClr val="accent3"/>
              </a:buClr>
              <a:buFontTx/>
              <a:buNone/>
              <a:defRPr/>
            </a:pPr>
            <a:endParaRPr lang="es-ES_tradnl" sz="2400" i="1" dirty="0" smtClean="0">
              <a:latin typeface="Arial" pitchFamily="34" charset="0"/>
              <a:cs typeface="Arial" pitchFamily="34" charset="0"/>
            </a:endParaRPr>
          </a:p>
          <a:p>
            <a:pPr marL="274320" indent="-274320" algn="just" fontAlgn="auto">
              <a:spcAft>
                <a:spcPts val="0"/>
              </a:spcAft>
              <a:buClr>
                <a:schemeClr val="accent3"/>
              </a:buClr>
              <a:buFontTx/>
              <a:buNone/>
              <a:defRPr/>
            </a:pPr>
            <a:endParaRPr lang="es-ES_tradnl" sz="2400" i="1" dirty="0" smtClean="0">
              <a:latin typeface="Arial" pitchFamily="34" charset="0"/>
              <a:cs typeface="Arial" pitchFamily="34" charset="0"/>
            </a:endParaRPr>
          </a:p>
          <a:p>
            <a:pPr marL="274320" indent="-274320" algn="just" fontAlgn="auto">
              <a:spcAft>
                <a:spcPts val="0"/>
              </a:spcAft>
              <a:buClr>
                <a:schemeClr val="accent3"/>
              </a:buClr>
              <a:buFontTx/>
              <a:buNone/>
              <a:defRPr/>
            </a:pPr>
            <a:endParaRPr lang="es-ES_tradnl" sz="2400" i="1" dirty="0" smtClean="0">
              <a:latin typeface="Arial" pitchFamily="34" charset="0"/>
              <a:cs typeface="Arial" pitchFamily="34" charset="0"/>
            </a:endParaRPr>
          </a:p>
        </p:txBody>
      </p:sp>
      <p:pic>
        <p:nvPicPr>
          <p:cNvPr id="16389" name="Picture 17" descr="EN00319_"/>
          <p:cNvPicPr preferRelativeResize="0">
            <a:picLocks noChangeArrowheads="1" noChangeShapeType="1"/>
          </p:cNvPicPr>
          <p:nvPr/>
        </p:nvPicPr>
        <p:blipFill>
          <a:blip r:embed="rId3" cstate="print"/>
          <a:srcRect/>
          <a:stretch>
            <a:fillRect/>
          </a:stretch>
        </p:blipFill>
        <p:spPr bwMode="auto">
          <a:xfrm>
            <a:off x="250825" y="333375"/>
            <a:ext cx="450850" cy="449263"/>
          </a:xfrm>
          <a:prstGeom prst="rect">
            <a:avLst/>
          </a:prstGeom>
          <a:noFill/>
          <a:ln w="0" algn="in">
            <a:noFill/>
            <a:miter lim="800000"/>
            <a:headEnd/>
            <a:tailEnd/>
          </a:ln>
        </p:spPr>
      </p:pic>
    </p:spTree>
  </p:cSld>
  <p:clrMapOvr>
    <a:masterClrMapping/>
  </p:clrMapOvr>
  <p:transition spd="med">
    <p:whee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260648"/>
            <a:ext cx="7992888" cy="1200329"/>
          </a:xfrm>
          <a:prstGeom prst="rect">
            <a:avLst/>
          </a:prstGeom>
        </p:spPr>
        <p:txBody>
          <a:bodyPr wrap="square">
            <a:spAutoFit/>
          </a:bodyPr>
          <a:lstStyle/>
          <a:p>
            <a:pPr algn="just"/>
            <a:r>
              <a:rPr lang="es-ES" sz="1200" b="1" dirty="0" smtClean="0">
                <a:latin typeface="Arial" pitchFamily="34" charset="0"/>
                <a:cs typeface="Arial" pitchFamily="34" charset="0"/>
              </a:rPr>
              <a:t>En una red con topología en </a:t>
            </a:r>
            <a:r>
              <a:rPr lang="es-ES" sz="1200" b="1" dirty="0" smtClean="0">
                <a:solidFill>
                  <a:srgbClr val="FF0000"/>
                </a:solidFill>
                <a:latin typeface="Arial" pitchFamily="34" charset="0"/>
                <a:cs typeface="Arial" pitchFamily="34" charset="0"/>
              </a:rPr>
              <a:t>anillo</a:t>
            </a:r>
            <a:r>
              <a:rPr lang="es-ES" sz="1200" b="1" dirty="0" smtClean="0">
                <a:latin typeface="Arial" pitchFamily="34" charset="0"/>
                <a:cs typeface="Arial" pitchFamily="34" charset="0"/>
              </a:rPr>
              <a:t>, los equipos se comunican por turnos y se crea un bucle de equipos en el cual cada uno "tiene su turno para hablar" después del otro. </a:t>
            </a:r>
            <a:r>
              <a:rPr lang="es-ES" sz="1200" b="1" dirty="0" smtClean="0"/>
              <a:t>En realidad, las redes con topología en anillo no están conectadas en bucles. Están conectadas a un distribuidor (denominado MAU, Unidad de acceso multiestación) que administra la comunicación entre los equipos conectados a él, lo que le da tiempo a cada uno para "hablar". </a:t>
            </a:r>
          </a:p>
          <a:p>
            <a:pPr algn="just"/>
            <a:endParaRPr lang="es-ES" sz="1200" b="1" dirty="0">
              <a:latin typeface="Arial" pitchFamily="34" charset="0"/>
              <a:cs typeface="Arial" pitchFamily="34" charset="0"/>
            </a:endParaRPr>
          </a:p>
        </p:txBody>
      </p:sp>
      <p:pic>
        <p:nvPicPr>
          <p:cNvPr id="6" name="Imagen 3" descr="Topología en anillo"/>
          <p:cNvPicPr>
            <a:picLocks noChangeAspect="1" noChangeArrowheads="1"/>
          </p:cNvPicPr>
          <p:nvPr/>
        </p:nvPicPr>
        <p:blipFill>
          <a:blip r:embed="rId2" cstate="print"/>
          <a:srcRect/>
          <a:stretch>
            <a:fillRect/>
          </a:stretch>
        </p:blipFill>
        <p:spPr bwMode="auto">
          <a:xfrm>
            <a:off x="3059832" y="1124744"/>
            <a:ext cx="1895475" cy="1438275"/>
          </a:xfrm>
          <a:prstGeom prst="rect">
            <a:avLst/>
          </a:prstGeom>
          <a:noFill/>
          <a:ln w="9525">
            <a:noFill/>
            <a:miter lim="800000"/>
            <a:headEnd/>
            <a:tailEnd/>
          </a:ln>
        </p:spPr>
      </p:pic>
      <p:sp>
        <p:nvSpPr>
          <p:cNvPr id="148483" name="Rectangle 3"/>
          <p:cNvSpPr>
            <a:spLocks noChangeArrowheads="1"/>
          </p:cNvSpPr>
          <p:nvPr/>
        </p:nvSpPr>
        <p:spPr bwMode="auto">
          <a:xfrm>
            <a:off x="179512" y="2492896"/>
            <a:ext cx="79208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RED EN ANILLO </a:t>
            </a:r>
            <a:endParaRPr kumimoji="0" lang="es-ES" sz="9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Topología de red en la que cada estación está conectada a la siguiente y la última está conectada a la primera. Cada estación tiene un receptor y un transmisor que hace la función de repetidor, pasando la señal a la siguiente estación.  En este tipo de red la comunicación se da por el paso de un token o testigo, que se puede conceptualizar como un cartero que pasa recogiendo y entregando paquetes de información, de esta manera se evitan eventuales pérdidas de información debidas a colisiones.  Cabe mencionar que si algún nodo de la red deja de funcionar, la comunicación en todo el anillo se pierde.  En un anillo doble, dos anillos permiten que los datos se envíen en ambas direcciones. Esta configuración crea redundancia (tolerancia a fallos), lo que significa que si uno de los anillos falla, los datos pueden transmitirse por el otro. </a:t>
            </a:r>
            <a:endParaRPr kumimoji="0" lang="es-ES" sz="1800" b="1" i="0" u="none" strike="noStrike" cap="none" normalizeH="0" baseline="0" dirty="0" smtClean="0">
              <a:ln>
                <a:noFill/>
              </a:ln>
              <a:solidFill>
                <a:schemeClr val="tx1"/>
              </a:solidFill>
              <a:effectLst/>
              <a:latin typeface="Arial" pitchFamily="34" charset="0"/>
            </a:endParaRPr>
          </a:p>
        </p:txBody>
      </p:sp>
      <p:sp>
        <p:nvSpPr>
          <p:cNvPr id="148484" name="Rectangle 4"/>
          <p:cNvSpPr>
            <a:spLocks noChangeArrowheads="1"/>
          </p:cNvSpPr>
          <p:nvPr/>
        </p:nvSpPr>
        <p:spPr bwMode="auto">
          <a:xfrm>
            <a:off x="179512" y="4509120"/>
            <a:ext cx="79208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RED EN ESTRELLA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Una red en estrella es una red en la cual las estaciones están conectadas directamente a un punto central y todas las comunicaciones se han de hacer necesariamente a través de este.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Dado su transmisión, una red en estrella activa tiene un nodo central activo que normalmente tiene los medios para prevenir problemas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Tipo de cable usado 10 BASE T Tipo de conector RJ-45 Velocidad 10 Mbits/s Máxima longitud entre la estación y el concentrador 90 m Máxima longitud entre concentradores 100 m Máximo de dispositivos conectados por segmento 512 </a:t>
            </a:r>
            <a:endParaRPr kumimoji="0" lang="es-ES" sz="12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
          <p:cNvSpPr>
            <a:spLocks noChangeArrowheads="1"/>
          </p:cNvSpPr>
          <p:nvPr/>
        </p:nvSpPr>
        <p:spPr bwMode="auto">
          <a:xfrm>
            <a:off x="251520" y="312331"/>
            <a:ext cx="7848872"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RED EN BUS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Red cuya topología se caracteriza por tener un único canal de comunicaciones (denominado bus, troncal o backbone) al cual se conectan los diferentes dispositivos. De esta forma todos los dispositivos comparten el mismo canal para comunicarse entre sí.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Características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topología de bus tiene todos sus nodos conectados directamente a un enlace y no tiene ninguna otra conexión entre si. Físicamente cada host está conectado a un cable común, por lo que se pueden comunicar directamente. La ruptura del cable hace que los hosts queden desconectados.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Construcción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Los extremos del cable se terminan con una resistencia de acople denominada terminador, que además de indicar que no existen más ordenadores en el extremo, permiten cerrar el bus por medio de un acople de impedancias.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Ventajas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Facilidad de implementación. • Económica. • Simplicidad en la arquitectura.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Desventajas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Longitudes de canal limitadas. • Un problema en el canal usualmente degrada toda la red. • El desempeño se disminuye a medida que la red crece. • El canal requiere ser correctamente cerrado (caminos cerrados). • Altas pérdidas en la transmisión debido a colisiones entre mensajes.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CABLE CARACTERÍSTICAS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10-BASE-5 Cable coaxial grueso (Ethernet grueso). Velocidad de transmisión: 10 Mb/seg. Segmentos: máximo de 500 metros. Distancia entre nodos: 2.5 m. Terminadores: 50 ohm. 10-BASE-2 Cable coaxial fino (Ethernet fino). Velocidad de transmisión: 10 Mb/seg. Segmentos: máximo de 185 metros. Distancia entre nodos: 1 m. Terminadores: 50 ohm. </a:t>
            </a:r>
            <a:endParaRPr kumimoji="0" lang="es-ES" sz="1200" b="1" i="0" u="none" strike="noStrike" cap="none" normalizeH="0" baseline="0" dirty="0" smtClean="0">
              <a:ln>
                <a:noFill/>
              </a:ln>
              <a:solidFill>
                <a:schemeClr val="tx1"/>
              </a:solidFill>
              <a:effectLst/>
              <a:latin typeface="Arial" pitchFamily="34" charset="0"/>
            </a:endParaRPr>
          </a:p>
        </p:txBody>
      </p:sp>
      <p:pic>
        <p:nvPicPr>
          <p:cNvPr id="108546" name="Picture 2" descr="estrella%5B1%5D">
            <a:hlinkClick r:id="rId2"/>
          </p:cNvPr>
          <p:cNvPicPr>
            <a:picLocks noChangeAspect="1" noChangeArrowheads="1"/>
          </p:cNvPicPr>
          <p:nvPr/>
        </p:nvPicPr>
        <p:blipFill>
          <a:blip r:embed="rId3" cstate="print"/>
          <a:srcRect/>
          <a:stretch>
            <a:fillRect/>
          </a:stretch>
        </p:blipFill>
        <p:spPr bwMode="auto">
          <a:xfrm>
            <a:off x="3995936" y="4581128"/>
            <a:ext cx="2903984" cy="2060848"/>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251520" y="127665"/>
            <a:ext cx="7848872"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RED EN MALLA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topología en malla es una topología de red en la que cada nodo está conectado a todos los nodos. De esta manera es posible llevar los mensajes de un nodo a otro por diferentes caminos. Si la red de malla está completamente conectada, no puede existir absolutamente ninguna interrupción en las comunicaciones. Cada servidor tiene sus propias conexiones con todos los demás servidores.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Funcionamiento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El establecimiento de una red de malla es una manera de encaminar datos, voz e instrucciones entre los nodos. Las redes de malla se diferencian de otras redes en que los elementos de la red (nodo) están conectados todos con todos, mediante cables separados. Esta configuración ofrece caminos redundantes por toda la red de modo que, si falla un cable, otro se hará cargo del tráfico. Esta topología, a diferencia de otras (como la topología en árbol y la topología en estrella), no requiere de un servidor o nodo central, con lo que se reduce el mantenimiento (un error en un nodo, sea importante o no, no implica la caída de toda la red).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Las redes de malla son auto ruteables. La red puede funcionar, incluso cuando un nodo desaparece o la conexión falla, ya que el resto de los nodos evitan el paso por ese punto. En consecuencia, la red malla, se transforma en una red muy confiable.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Una red con topología en malla ofrece una redundancia y fiabilidad superiores. Aunque la facilidad de solución de problemas y el aumento de la confiabilidad son ventajas muy interesantes, estas redes resultan caras de instalar, ya que utilizan mucho cableado. Por ello cobran mayor importancia en el uso de redes inalámbricas (por la no necesidad de cableado) a pesar de los inconvenientes propios del Wireless.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Una red de malla extiende con eficacia una red, compartiendo el acceso a una infraestructura de mayor porte. </a:t>
            </a:r>
            <a:endParaRPr kumimoji="0" lang="es-ES" sz="12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
          <p:cNvSpPr>
            <a:spLocks noChangeArrowheads="1"/>
          </p:cNvSpPr>
          <p:nvPr/>
        </p:nvSpPr>
        <p:spPr bwMode="auto">
          <a:xfrm>
            <a:off x="251520" y="147990"/>
            <a:ext cx="784887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RED EN ÁRBOL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Topología de red en la que los nodos están colocados en forma de árbol. Desde una visión topológica, la conexión en árbol es parecida a una serie de redes en estrella interconectadas salvo en que no tiene un nodo central. En cambio, tiene un nodo de enlace troncal, generalmente ocupado por un hub o switch, desde el que se ramifican los demás nodos. Es una variación de la red en bus, la falla de un nodo no implica interrupción en las comunicaciones. Se comparte el mismo canal de comunicaciones.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topología en árbol puede verse como una combinación de varias topologías en estrella. Tanto la de árbol como la de estrella son similares a la de bus cuando el nodo de interconexión trabaja en modo difusión, pues la información se propaga hacia todas las estaciones, solo que en esta topología las ramificaciones se extienden a partir de un punto raíz (estrella), a tantas ramificaciones como sean posibles, según las características del árbol. </a:t>
            </a:r>
            <a:endParaRPr kumimoji="0" lang="es-ES"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rPr>
              <a:t>Los problemas asociados a las topologías anteriores radican en que los datos son recibidos por todas las estaciones sin importar para quien vayan dirigidos. Es entonces necesario dotar a la red de un mecanismo que permita identificar al destinatario de los mensajes, para que estos puedan recogerlos a su arribo. Además, debido a la presencia de un medio de transmisión compartido entre muchas estaciones, pueden producirse interferencia entre las señales cuando dos o más estaciones transmiten al mismo tiempo. </a:t>
            </a:r>
            <a:endParaRPr kumimoji="0" lang="es-ES" sz="12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312331"/>
            <a:ext cx="784887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RED CELULAR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topología celular está compuesta por áreas circulares o hexagonales, cada una de las cuales tiene un nodo individual en el centro. La topología celular es un área geográfica dividida en regiones (celdas) para los fines de la tecnología inalámbrica. En esta tecnología no existen enlaces físicos; sólo hay ondas electromagnéticas.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ventaja obvia de una topología celular (inalámbrica) es que no existe ningún medio tangible aparte de la atmósfera terrestre o el del vacío del espacio exterior (y los satélites). Las desventajas son que las señales se encuentran presentes en cualquier lugar de la celda y, de ese modo, pueden sufrir disturbios y violaciones de seguridad. Como norma, las topologías basadas en celdas se integran con otras topologías, ya sea que usen la atmósfera o los satélites.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Ventajas: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ventaja obvia de la topología celular (inalámbrica) es que no existe ningún medio tangible aparte de la atmosfera terrestre o el vacío del espacio exterior (y los satélites)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Desventajas: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•Se trata de una tecnología cara pues requiere la utilización de sistemas emisores y receptores de datos y des uso de antenas para propagar las señales.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•Las señales se encuentran presentes en cualquier lugar de la celda y de ese modo, puede sufrir distorsiones debidas a interferencias de las señales de las otras celdas </a:t>
            </a:r>
            <a:endParaRPr kumimoji="0" lang="es-ES" sz="1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•También están los problemas de seguridad, ya que el acceso a la red no requiere de conexión física</a:t>
            </a:r>
            <a:endParaRPr kumimoji="0" lang="es-ES" sz="12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bwMode="auto">
          <a:xfrm>
            <a:off x="1691680" y="260648"/>
            <a:ext cx="3457575" cy="431775"/>
          </a:xfrm>
          <a:prstGeom prst="rect">
            <a:avLst/>
          </a:prstGeom>
          <a:noFill/>
          <a:ln w="9525">
            <a:noFill/>
            <a:miter lim="800000"/>
            <a:headEnd/>
            <a:tailEnd/>
          </a:ln>
        </p:spPr>
        <p:txBody>
          <a:bodyPr lIns="92075" tIns="46038" rIns="92075" bIns="46038"/>
          <a:lstStyle/>
          <a:p>
            <a:pPr fontAlgn="auto">
              <a:spcBef>
                <a:spcPts val="0"/>
              </a:spcBef>
              <a:spcAft>
                <a:spcPts val="0"/>
              </a:spcAft>
              <a:defRPr/>
            </a:pPr>
            <a:r>
              <a:rPr lang="es-ES" dirty="0" smtClean="0">
                <a:latin typeface="+mn-lt"/>
              </a:rPr>
              <a:t>3</a:t>
            </a:r>
            <a:r>
              <a:rPr lang="es-ES" dirty="0">
                <a:latin typeface="+mn-lt"/>
              </a:rPr>
              <a:t>. </a:t>
            </a:r>
            <a:r>
              <a:rPr lang="es-ES" dirty="0" smtClean="0">
                <a:latin typeface="+mn-lt"/>
              </a:rPr>
              <a:t>¿QUE DESVENTAJAS POSEE?</a:t>
            </a:r>
          </a:p>
          <a:p>
            <a:pPr marL="609600" indent="-609600" algn="ctr" fontAlgn="auto">
              <a:spcBef>
                <a:spcPct val="20000"/>
              </a:spcBef>
              <a:spcAft>
                <a:spcPts val="0"/>
              </a:spcAft>
              <a:buClr>
                <a:srgbClr val="FF0000"/>
              </a:buClr>
              <a:buSzPct val="60000"/>
              <a:defRPr/>
            </a:pPr>
            <a:endParaRPr lang="es-MX" sz="2800" kern="0" dirty="0" smtClean="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defRPr/>
            </a:pPr>
            <a:endParaRPr lang="es-ES" sz="1600" b="1" dirty="0" smtClean="0">
              <a:latin typeface="Arial Black" pitchFamily="34" charset="0"/>
            </a:endParaRPr>
          </a:p>
          <a:p>
            <a:pPr marL="609600" indent="-609600" algn="ctr" fontAlgn="auto">
              <a:spcBef>
                <a:spcPct val="20000"/>
              </a:spcBef>
              <a:spcAft>
                <a:spcPts val="0"/>
              </a:spcAft>
              <a:buClr>
                <a:srgbClr val="FF0000"/>
              </a:buClr>
              <a:buSzPct val="60000"/>
              <a:defRPr/>
            </a:pPr>
            <a:endParaRPr lang="es-MX" sz="1600" kern="0" dirty="0" smtClean="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defRPr/>
            </a:pPr>
            <a:endParaRPr lang="es-MX" sz="1600" kern="0" dirty="0">
              <a:effectLst>
                <a:outerShdw blurRad="38100" dist="38100" dir="2700000" algn="tl">
                  <a:srgbClr val="FFFFFF"/>
                </a:outerShdw>
              </a:effectLst>
              <a:latin typeface="+mn-lt"/>
            </a:endParaRPr>
          </a:p>
        </p:txBody>
      </p:sp>
      <p:sp>
        <p:nvSpPr>
          <p:cNvPr id="130049" name="Rectangle 1"/>
          <p:cNvSpPr>
            <a:spLocks noChangeArrowheads="1"/>
          </p:cNvSpPr>
          <p:nvPr/>
        </p:nvSpPr>
        <p:spPr bwMode="auto">
          <a:xfrm>
            <a:off x="179512" y="908720"/>
            <a:ext cx="792088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Sin embargo, una red con topología de estrella es más cara que una red con topología de bus, dado que se necesita hardware adicional (el concentrador). </a:t>
            </a:r>
            <a:endParaRPr kumimoji="0" lang="es-ES" sz="1800" b="1" i="0" u="none" strike="noStrike" cap="none" normalizeH="0" baseline="0" dirty="0" smtClean="0">
              <a:ln>
                <a:noFill/>
              </a:ln>
              <a:solidFill>
                <a:schemeClr val="tx1"/>
              </a:solidFill>
              <a:effectLst/>
              <a:latin typeface="Arial" pitchFamily="34" charset="0"/>
            </a:endParaRPr>
          </a:p>
        </p:txBody>
      </p:sp>
      <p:pic>
        <p:nvPicPr>
          <p:cNvPr id="130050" name="Imagen 2" descr="Topología de estrella"/>
          <p:cNvPicPr>
            <a:picLocks noChangeAspect="1" noChangeArrowheads="1"/>
          </p:cNvPicPr>
          <p:nvPr/>
        </p:nvPicPr>
        <p:blipFill>
          <a:blip r:embed="rId2" cstate="print"/>
          <a:srcRect/>
          <a:stretch>
            <a:fillRect/>
          </a:stretch>
        </p:blipFill>
        <p:spPr bwMode="auto">
          <a:xfrm>
            <a:off x="2411760" y="1556792"/>
            <a:ext cx="2019300" cy="923925"/>
          </a:xfrm>
          <a:prstGeom prst="rect">
            <a:avLst/>
          </a:prstGeom>
          <a:noFill/>
          <a:ln w="9525">
            <a:noFill/>
            <a:miter lim="800000"/>
            <a:headEnd/>
            <a:tailEnd/>
          </a:ln>
        </p:spPr>
      </p:pic>
      <p:sp>
        <p:nvSpPr>
          <p:cNvPr id="130051" name="Rectangle 3"/>
          <p:cNvSpPr>
            <a:spLocks noChangeArrowheads="1"/>
          </p:cNvSpPr>
          <p:nvPr/>
        </p:nvSpPr>
        <p:spPr bwMode="auto">
          <a:xfrm>
            <a:off x="251520" y="2522022"/>
            <a:ext cx="784887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s-ES" sz="1200" b="1" i="0" u="none" strike="noStrike" cap="none" normalizeH="0" baseline="0" dirty="0" smtClean="0">
                <a:ln>
                  <a:noFill/>
                </a:ln>
                <a:solidFill>
                  <a:srgbClr val="445555"/>
                </a:solidFill>
                <a:effectLst/>
                <a:latin typeface="Arial" pitchFamily="34" charset="0"/>
                <a:ea typeface="Calibri" pitchFamily="34" charset="0"/>
                <a:cs typeface="Arial" pitchFamily="34" charset="0"/>
              </a:rPr>
              <a:t>Los routers:</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1200" b="1" i="0" u="none" strike="noStrike" cap="none" normalizeH="0" baseline="0" dirty="0" smtClean="0">
                <a:ln>
                  <a:noFill/>
                </a:ln>
                <a:solidFill>
                  <a:srgbClr val="445555"/>
                </a:solidFill>
                <a:effectLst/>
                <a:latin typeface="Arial" pitchFamily="34" charset="0"/>
                <a:ea typeface="Calibri" pitchFamily="34" charset="0"/>
                <a:cs typeface="Arial" pitchFamily="34" charset="0"/>
              </a:rPr>
              <a:t>Lentitud de proceso de paquetes respecto a los bridges.</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1200" b="1" i="0" u="none" strike="noStrike" cap="none" normalizeH="0" baseline="0" dirty="0" smtClean="0">
                <a:ln>
                  <a:noFill/>
                </a:ln>
                <a:solidFill>
                  <a:srgbClr val="445555"/>
                </a:solidFill>
                <a:effectLst/>
                <a:latin typeface="Arial" pitchFamily="34" charset="0"/>
                <a:ea typeface="Calibri" pitchFamily="34" charset="0"/>
                <a:cs typeface="Arial" pitchFamily="34" charset="0"/>
              </a:rPr>
              <a:t>Necesidad de gestionar el subdireccionamiento en el Nivel de Enlace.</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s-ES" sz="1200" b="1" i="0" u="none" strike="noStrike" cap="none" normalizeH="0" baseline="0" dirty="0" smtClean="0">
                <a:ln>
                  <a:noFill/>
                </a:ln>
                <a:solidFill>
                  <a:srgbClr val="445555"/>
                </a:solidFill>
                <a:effectLst/>
                <a:latin typeface="Arial" pitchFamily="34" charset="0"/>
                <a:ea typeface="Calibri" pitchFamily="34" charset="0"/>
                <a:cs typeface="Arial" pitchFamily="34" charset="0"/>
              </a:rPr>
              <a:t>Precio superior a los bridges.</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179512" y="3501008"/>
            <a:ext cx="7920880" cy="830997"/>
          </a:xfrm>
          <a:prstGeom prst="rect">
            <a:avLst/>
          </a:prstGeom>
        </p:spPr>
        <p:txBody>
          <a:bodyPr wrap="square">
            <a:spAutoFit/>
          </a:bodyPr>
          <a:lstStyle/>
          <a:p>
            <a:pPr algn="just"/>
            <a:r>
              <a:rPr lang="es-ES" sz="1200" b="1" dirty="0" smtClean="0">
                <a:solidFill>
                  <a:srgbClr val="000000"/>
                </a:solidFill>
                <a:latin typeface="Arial" pitchFamily="34" charset="0"/>
                <a:ea typeface="Times New Roman" pitchFamily="18" charset="0"/>
                <a:cs typeface="Times New Roman" pitchFamily="18" charset="0"/>
              </a:rPr>
              <a:t>A pesar que las propiedades de transmisión del cable de par trenzado son inferiores, y en especial la sensibilidad ante perturbaciones externas, a las del cable coaxial, su gran adopción se debe al costo, su flexibilidad y facilidad de instalación, así como las mejoras tecnológicas constantes introducidas en enlaces de mayor velocidad, longitud, etc.</a:t>
            </a:r>
            <a:endParaRPr lang="es-ES" sz="1200" b="1" dirty="0"/>
          </a:p>
        </p:txBody>
      </p:sp>
      <p:sp>
        <p:nvSpPr>
          <p:cNvPr id="7" name="6 Rectángulo"/>
          <p:cNvSpPr/>
          <p:nvPr/>
        </p:nvSpPr>
        <p:spPr>
          <a:xfrm>
            <a:off x="179512" y="4437112"/>
            <a:ext cx="7920880" cy="830997"/>
          </a:xfrm>
          <a:prstGeom prst="rect">
            <a:avLst/>
          </a:prstGeom>
        </p:spPr>
        <p:txBody>
          <a:bodyPr wrap="square">
            <a:spAutoFit/>
          </a:bodyPr>
          <a:lstStyle/>
          <a:p>
            <a:pPr algn="just"/>
            <a:r>
              <a:rPr lang="es-ES" sz="1200" b="1" dirty="0" smtClean="0">
                <a:solidFill>
                  <a:srgbClr val="000000"/>
                </a:solidFill>
                <a:latin typeface="Arial" pitchFamily="34" charset="0"/>
                <a:ea typeface="Times New Roman" pitchFamily="18" charset="0"/>
                <a:cs typeface="Times New Roman" pitchFamily="18" charset="0"/>
              </a:rPr>
              <a:t>Con estos métodos de conexión se presentaban muchos problemas para que la red funcionara bien desde un principio, tales como conectores mal unidos, cables pisoteados o rotos, interferencias eléctricas externas. La localización de estos problemas resultaba complicada y difícil. Las topologías de las redes basadas en concentradores (hubs) fueron diseñadas para evitar algunos de estos problemas.</a:t>
            </a:r>
            <a:endParaRPr lang="es-ES" sz="1200" b="1" dirty="0"/>
          </a:p>
        </p:txBody>
      </p:sp>
    </p:spTree>
  </p:cSld>
  <p:clrMapOvr>
    <a:masterClrMapping/>
  </p:clrMapOvr>
  <p:transition spd="med">
    <p:whee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bwMode="auto">
          <a:xfrm>
            <a:off x="899593" y="260648"/>
            <a:ext cx="3096344" cy="575791"/>
          </a:xfrm>
          <a:prstGeom prst="rect">
            <a:avLst/>
          </a:prstGeom>
          <a:noFill/>
          <a:ln w="9525">
            <a:noFill/>
            <a:miter lim="800000"/>
            <a:headEnd/>
            <a:tailEnd/>
          </a:ln>
        </p:spPr>
        <p:txBody>
          <a:bodyPr lIns="92075" tIns="46038" rIns="92075" bIns="46038"/>
          <a:lstStyle/>
          <a:p>
            <a:pPr fontAlgn="auto">
              <a:spcBef>
                <a:spcPts val="0"/>
              </a:spcBef>
              <a:spcAft>
                <a:spcPts val="0"/>
              </a:spcAft>
              <a:defRPr/>
            </a:pPr>
            <a:r>
              <a:rPr lang="es-ES" dirty="0" smtClean="0">
                <a:latin typeface="+mn-lt"/>
              </a:rPr>
              <a:t>4</a:t>
            </a:r>
            <a:r>
              <a:rPr lang="es-ES" dirty="0">
                <a:latin typeface="+mn-lt"/>
              </a:rPr>
              <a:t>. </a:t>
            </a:r>
            <a:r>
              <a:rPr lang="es-ES" dirty="0" smtClean="0">
                <a:latin typeface="+mn-lt"/>
              </a:rPr>
              <a:t>¿CUAL ES SU GESTION? </a:t>
            </a:r>
          </a:p>
          <a:p>
            <a:pPr fontAlgn="auto">
              <a:spcBef>
                <a:spcPts val="0"/>
              </a:spcBef>
              <a:spcAft>
                <a:spcPts val="0"/>
              </a:spcAft>
              <a:defRPr/>
            </a:pPr>
            <a:r>
              <a:rPr lang="es-ES" dirty="0" smtClean="0">
                <a:latin typeface="+mn-lt"/>
              </a:rPr>
              <a:t> </a:t>
            </a:r>
            <a:endParaRPr lang="es-MX" sz="2800" kern="0" dirty="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defRPr/>
            </a:pPr>
            <a:endParaRPr lang="es-ES" sz="1600" b="1" dirty="0">
              <a:latin typeface="Arial Black" pitchFamily="34" charset="0"/>
            </a:endParaRPr>
          </a:p>
        </p:txBody>
      </p:sp>
      <p:sp>
        <p:nvSpPr>
          <p:cNvPr id="129025" name="Rectangle 1"/>
          <p:cNvSpPr>
            <a:spLocks noChangeArrowheads="1"/>
          </p:cNvSpPr>
          <p:nvPr/>
        </p:nvSpPr>
        <p:spPr bwMode="auto">
          <a:xfrm>
            <a:off x="0" y="620688"/>
            <a:ext cx="8100392" cy="175432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1" u="sng" strike="noStrike" cap="none" normalizeH="0" baseline="0" dirty="0" smtClean="0">
                <a:ln>
                  <a:noFill/>
                </a:ln>
                <a:solidFill>
                  <a:srgbClr val="0000FF"/>
                </a:solidFill>
                <a:effectLst/>
                <a:latin typeface="Arial Black" pitchFamily="34" charset="0"/>
                <a:ea typeface="Times New Roman" pitchFamily="18" charset="0"/>
              </a:rPr>
              <a:t>Bus</a:t>
            </a:r>
            <a:r>
              <a:rPr kumimoji="0" lang="es-ES" sz="1200" b="0" i="0" u="none" strike="noStrike" cap="none" normalizeH="0" baseline="0" dirty="0" smtClean="0">
                <a:ln>
                  <a:noFill/>
                </a:ln>
                <a:solidFill>
                  <a:srgbClr val="0000FF"/>
                </a:solidFill>
                <a:effectLst/>
                <a:latin typeface="Arial Black" pitchFamily="34" charset="0"/>
                <a:ea typeface="Times New Roman" pitchFamily="18" charset="0"/>
              </a:rPr>
              <a:t>: </a:t>
            </a:r>
            <a:r>
              <a:rPr kumimoji="0" lang="es-ES" sz="1200" b="0" i="0" u="none" strike="noStrike" cap="none" normalizeH="0" baseline="0" dirty="0" smtClean="0">
                <a:ln>
                  <a:noFill/>
                </a:ln>
                <a:effectLst/>
                <a:latin typeface="Arial Black" pitchFamily="34" charset="0"/>
                <a:ea typeface="Times New Roman" pitchFamily="18" charset="0"/>
              </a:rPr>
              <a:t>Esta topología permite que todas las estaciones reciban la informacion que se transmite, una estación transmite y todas las restantes escuchan. Consiste en un cable con un terminador en cada extremo del que se cuelgan todos los elementos de una red. Todos los nodos de la red están</a:t>
            </a:r>
            <a:r>
              <a:rPr kumimoji="0" lang="es-ES" sz="1200" b="0" i="0" u="none" strike="noStrike" cap="none" normalizeH="0" dirty="0" smtClean="0">
                <a:ln>
                  <a:noFill/>
                </a:ln>
                <a:effectLst/>
                <a:latin typeface="Arial Black" pitchFamily="34" charset="0"/>
                <a:ea typeface="Times New Roman" pitchFamily="18" charset="0"/>
              </a:rPr>
              <a:t> unidos a la red, </a:t>
            </a:r>
            <a:r>
              <a:rPr kumimoji="0" lang="es-ES" sz="1200" b="0" i="0" u="none" strike="noStrike" cap="none" normalizeH="0" baseline="0" dirty="0" smtClean="0">
                <a:ln>
                  <a:noFill/>
                </a:ln>
                <a:effectLst/>
                <a:latin typeface="Arial Black" pitchFamily="34" charset="0"/>
                <a:ea typeface="Times New Roman" pitchFamily="18" charset="0"/>
              </a:rPr>
              <a:t>este cable: el cual recibe el nombre de "Backbone Cable". Tanto ETHERNET como Local Talk pueden utilizar esta topología.</a:t>
            </a:r>
            <a:endParaRPr kumimoji="0" lang="es-ES" sz="1200" b="0" i="0" u="none" strike="noStrike" cap="none" normalizeH="0" baseline="0" dirty="0" smtClean="0">
              <a:ln>
                <a:noFill/>
              </a:ln>
              <a:effectLst/>
              <a:latin typeface="Arial Black"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effectLst/>
                <a:latin typeface="Arial Black" pitchFamily="34" charset="0"/>
                <a:ea typeface="Times New Roman" pitchFamily="18" charset="0"/>
              </a:rPr>
              <a:t>Es pasivo, no se produce regeneración de las señales en cada nodo. Los nodos en una red de "bus" transmiten la informacion y esperan que ésta no vaya a chocar con otra información transmitida por otro de los nodos. Si esto ocurre, cada nodo espera una pequeña cantidad de tiempo al azar, después intenta retransmitir la información.</a:t>
            </a:r>
            <a:endParaRPr kumimoji="0" lang="es-ES" sz="1200" b="0" i="0" u="none" strike="noStrike" cap="none" normalizeH="0" baseline="0" dirty="0" smtClean="0">
              <a:ln>
                <a:noFill/>
              </a:ln>
              <a:effectLst/>
              <a:latin typeface="Arial Black" pitchFamily="34" charset="0"/>
            </a:endParaRPr>
          </a:p>
        </p:txBody>
      </p:sp>
      <p:sp>
        <p:nvSpPr>
          <p:cNvPr id="5" name="4 Rectángulo"/>
          <p:cNvSpPr/>
          <p:nvPr/>
        </p:nvSpPr>
        <p:spPr>
          <a:xfrm>
            <a:off x="0" y="2564904"/>
            <a:ext cx="8172400" cy="1200329"/>
          </a:xfrm>
          <a:prstGeom prst="rect">
            <a:avLst/>
          </a:prstGeom>
        </p:spPr>
        <p:txBody>
          <a:bodyPr wrap="square">
            <a:spAutoFit/>
          </a:bodyPr>
          <a:lstStyle/>
          <a:p>
            <a:pPr algn="just"/>
            <a:r>
              <a:rPr lang="es-ES" sz="1200" b="1" i="1" u="sng" dirty="0" smtClean="0">
                <a:solidFill>
                  <a:srgbClr val="0000FF"/>
                </a:solidFill>
                <a:latin typeface="Arial Black" pitchFamily="34" charset="0"/>
              </a:rPr>
              <a:t>Anillo:</a:t>
            </a:r>
            <a:r>
              <a:rPr lang="es-ES" sz="1200" i="1" u="sng" dirty="0" smtClean="0">
                <a:latin typeface="Arial Black" pitchFamily="34" charset="0"/>
              </a:rPr>
              <a:t> </a:t>
            </a:r>
            <a:r>
              <a:rPr lang="es-ES" sz="1200" dirty="0" smtClean="0">
                <a:latin typeface="Arial Black" pitchFamily="34" charset="0"/>
              </a:rPr>
              <a:t>Las estaciones están unidas unas con otras formando un círculo por medio de un cable común. El último nodo de la cadena se conecta al primero cerrando el anillo. Las señales circulan en un solo sentido alrededor del círculo, regenerándose en cada nodo. Con </a:t>
            </a:r>
            <a:r>
              <a:rPr lang="es-ES" sz="1200" dirty="0" smtClean="0">
                <a:latin typeface="Arial Black" pitchFamily="34" charset="0"/>
              </a:rPr>
              <a:t>esta metodologia, cada </a:t>
            </a:r>
            <a:r>
              <a:rPr lang="es-ES" sz="1200" dirty="0" smtClean="0">
                <a:latin typeface="Arial Black" pitchFamily="34" charset="0"/>
              </a:rPr>
              <a:t>nodo examina la información que es enviada a través del anillo. Si la información no está dirigida al nodo que la examina, la pasa al siguiente en el anillo. La desventaja del anillo es que si se rompe una conexión, se cae la red completa</a:t>
            </a:r>
            <a:endParaRPr lang="es-ES" sz="1200" dirty="0">
              <a:latin typeface="Arial Black" pitchFamily="34" charset="0"/>
            </a:endParaRPr>
          </a:p>
        </p:txBody>
      </p:sp>
      <p:sp>
        <p:nvSpPr>
          <p:cNvPr id="129026" name="Rectangle 2"/>
          <p:cNvSpPr>
            <a:spLocks noChangeArrowheads="1"/>
          </p:cNvSpPr>
          <p:nvPr/>
        </p:nvSpPr>
        <p:spPr bwMode="auto">
          <a:xfrm>
            <a:off x="0" y="3840723"/>
            <a:ext cx="8100392" cy="138499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i="1" u="none" strike="noStrike" cap="none" normalizeH="0" baseline="0" dirty="0" smtClean="0">
                <a:ln>
                  <a:noFill/>
                </a:ln>
                <a:solidFill>
                  <a:srgbClr val="0000FF"/>
                </a:solidFill>
                <a:effectLst/>
                <a:latin typeface="Arial Black" pitchFamily="34" charset="0"/>
                <a:ea typeface="Times New Roman" pitchFamily="18" charset="0"/>
              </a:rPr>
              <a:t>Estrella: </a:t>
            </a:r>
            <a:r>
              <a:rPr kumimoji="0" lang="es-ES" sz="1200" i="0" u="none" strike="noStrike" cap="none" normalizeH="0" baseline="0" dirty="0" smtClean="0">
                <a:ln>
                  <a:noFill/>
                </a:ln>
                <a:effectLst/>
                <a:latin typeface="Arial Black" pitchFamily="34" charset="0"/>
                <a:ea typeface="Times New Roman" pitchFamily="18" charset="0"/>
              </a:rPr>
              <a:t>Los datos en estas redes fluyen del emisor hasta el concentrador, este realiza todas las funciones de la red, además actúa como amplificador de los datos.</a:t>
            </a:r>
            <a:endParaRPr kumimoji="0" lang="es-ES" sz="1200" i="0" u="none" strike="noStrike" cap="none" normalizeH="0" baseline="0" dirty="0" smtClean="0">
              <a:ln>
                <a:noFill/>
              </a:ln>
              <a:effectLst/>
              <a:latin typeface="Arial Black"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i="0" u="none" strike="noStrike" cap="none" normalizeH="0" baseline="0" dirty="0" smtClean="0">
                <a:ln>
                  <a:noFill/>
                </a:ln>
                <a:effectLst/>
                <a:latin typeface="Arial Black" pitchFamily="34" charset="0"/>
                <a:ea typeface="Times New Roman" pitchFamily="18" charset="0"/>
                <a:cs typeface="Times New Roman" pitchFamily="18" charset="0"/>
              </a:rPr>
              <a:t>La red se une en un único punto, normalmente con un panel de control centralizado, como un concentrador de cableado. Los bloques de información son dirigidos a través del panel de </a:t>
            </a:r>
            <a:r>
              <a:rPr kumimoji="0" lang="es-ES" sz="1200" i="0" u="sng" strike="noStrike" cap="none" normalizeH="0" baseline="0" dirty="0" smtClean="0">
                <a:ln>
                  <a:noFill/>
                </a:ln>
                <a:effectLst/>
                <a:latin typeface="Arial Black" pitchFamily="34" charset="0"/>
                <a:ea typeface="Times New Roman" pitchFamily="18" charset="0"/>
                <a:cs typeface="Times New Roman" pitchFamily="18" charset="0"/>
              </a:rPr>
              <a:t>control</a:t>
            </a:r>
            <a:r>
              <a:rPr kumimoji="0" lang="es-ES" sz="1200" i="0" u="none" strike="noStrike" cap="none" normalizeH="0" baseline="0" dirty="0" smtClean="0">
                <a:ln>
                  <a:noFill/>
                </a:ln>
                <a:effectLst/>
                <a:latin typeface="Arial Black" pitchFamily="34" charset="0"/>
                <a:ea typeface="Times New Roman" pitchFamily="18" charset="0"/>
                <a:cs typeface="Times New Roman" pitchFamily="18" charset="0"/>
              </a:rPr>
              <a:t> central hacia sus destinos. Este esquema tiene una ventaja al tener un panel de control que monitorea el tráfico y evita las colisiones y una conexión interrumpida no afecta al resto de la red</a:t>
            </a:r>
            <a:r>
              <a:rPr kumimoji="0" lang="es-ES" sz="1200" i="0" u="none" strike="noStrike" cap="none" normalizeH="0" baseline="0" dirty="0" smtClean="0">
                <a:ln>
                  <a:noFill/>
                </a:ln>
                <a:effectLst/>
                <a:latin typeface="Arial Black" pitchFamily="34" charset="0"/>
              </a:rPr>
              <a:t> </a:t>
            </a:r>
          </a:p>
        </p:txBody>
      </p:sp>
      <p:sp>
        <p:nvSpPr>
          <p:cNvPr id="129027" name="Rectangle 3"/>
          <p:cNvSpPr>
            <a:spLocks noChangeArrowheads="1"/>
          </p:cNvSpPr>
          <p:nvPr/>
        </p:nvSpPr>
        <p:spPr bwMode="auto">
          <a:xfrm>
            <a:off x="0" y="5373216"/>
            <a:ext cx="8172400"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1" u="none" strike="noStrike" cap="none" normalizeH="0" baseline="0" dirty="0" smtClean="0">
                <a:ln>
                  <a:noFill/>
                </a:ln>
                <a:solidFill>
                  <a:srgbClr val="0000FF"/>
                </a:solidFill>
                <a:effectLst/>
                <a:latin typeface="Arial Black" pitchFamily="34" charset="0"/>
                <a:ea typeface="Times New Roman" pitchFamily="18" charset="0"/>
              </a:rPr>
              <a:t>Árbol: </a:t>
            </a:r>
            <a:r>
              <a:rPr kumimoji="0" lang="es-ES" sz="1200" b="1" i="0" u="none" strike="noStrike" cap="none" normalizeH="0" baseline="0" dirty="0" smtClean="0">
                <a:ln>
                  <a:noFill/>
                </a:ln>
                <a:effectLst/>
                <a:latin typeface="Arial Black" pitchFamily="34" charset="0"/>
                <a:ea typeface="Times New Roman" pitchFamily="18" charset="0"/>
              </a:rPr>
              <a:t>Esta estructura se utiliza en aplicaciones de television</a:t>
            </a:r>
            <a:r>
              <a:rPr kumimoji="0" lang="es-ES" sz="1200" b="1" i="0" u="none" strike="noStrike" cap="none" normalizeH="0" dirty="0" smtClean="0">
                <a:ln>
                  <a:noFill/>
                </a:ln>
                <a:effectLst/>
                <a:latin typeface="Arial Black" pitchFamily="34" charset="0"/>
                <a:ea typeface="Times New Roman" pitchFamily="18" charset="0"/>
              </a:rPr>
              <a:t> </a:t>
            </a:r>
            <a:r>
              <a:rPr kumimoji="0" lang="es-ES" sz="1200" b="1" i="0" u="none" strike="noStrike" cap="none" normalizeH="0" baseline="0" dirty="0" smtClean="0">
                <a:ln>
                  <a:noFill/>
                </a:ln>
                <a:effectLst/>
                <a:latin typeface="Arial Black" pitchFamily="34" charset="0"/>
                <a:ea typeface="Times New Roman" pitchFamily="18" charset="0"/>
              </a:rPr>
              <a:t>por cable, sobre la cual podrían basarse las futuras estructuras de redes que alcancen los hogares. También se ha utilizado en aplicaciones de redes locales analógicas de banda ancha.</a:t>
            </a:r>
            <a:endParaRPr kumimoji="0" lang="es-ES" sz="1800" b="1" i="0" u="none" strike="noStrike" cap="none" normalizeH="0" baseline="0" dirty="0" smtClean="0">
              <a:ln>
                <a:noFill/>
              </a:ln>
              <a:effectLst/>
              <a:latin typeface="Arial Black" pitchFamily="34" charset="0"/>
            </a:endParaRPr>
          </a:p>
        </p:txBody>
      </p:sp>
    </p:spTree>
  </p:cSld>
  <p:clrMapOvr>
    <a:masterClrMapping/>
  </p:clrMapOvr>
  <p:transition spd="med">
    <p:whee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ChangeArrowheads="1"/>
          </p:cNvSpPr>
          <p:nvPr/>
        </p:nvSpPr>
        <p:spPr bwMode="auto">
          <a:xfrm>
            <a:off x="0" y="332656"/>
            <a:ext cx="8172400" cy="19389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1" u="sng" strike="noStrike" cap="none" normalizeH="0" baseline="0" dirty="0" smtClean="0">
                <a:ln>
                  <a:noFill/>
                </a:ln>
                <a:solidFill>
                  <a:srgbClr val="0000FF"/>
                </a:solidFill>
                <a:effectLst/>
                <a:latin typeface="Arial Black" pitchFamily="34" charset="0"/>
                <a:ea typeface="Times New Roman" pitchFamily="18" charset="0"/>
              </a:rPr>
              <a:t>Híbridas:</a:t>
            </a:r>
            <a:r>
              <a:rPr kumimoji="0" lang="es-ES" sz="1200" i="0" u="none" strike="noStrike" cap="none" normalizeH="0" baseline="0" dirty="0" smtClean="0">
                <a:ln>
                  <a:noFill/>
                </a:ln>
                <a:effectLst/>
                <a:latin typeface="Arial Black" pitchFamily="34" charset="0"/>
                <a:ea typeface="Times New Roman" pitchFamily="18" charset="0"/>
              </a:rPr>
              <a:t> El bus lineal, la estrella y el anillo se combinan algunas veces para formar combinaciones de redes híbridas.</a:t>
            </a:r>
            <a:endParaRPr kumimoji="0" lang="es-ES" sz="1200" i="0" u="none" strike="noStrike" cap="none" normalizeH="0" baseline="0" dirty="0" smtClean="0">
              <a:ln>
                <a:noFill/>
              </a:ln>
              <a:effectLst/>
              <a:latin typeface="Arial Black"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i="0" u="none" strike="noStrike" cap="none" normalizeH="0" baseline="0" dirty="0" smtClean="0">
                <a:ln>
                  <a:noFill/>
                </a:ln>
                <a:effectLst/>
                <a:latin typeface="Arial Black" pitchFamily="34" charset="0"/>
                <a:ea typeface="Times New Roman" pitchFamily="18" charset="0"/>
              </a:rPr>
              <a:t>Anillo en Estrella: Esta topología se utiliza con el fin de facilitar la administracion de la red. Físicamente, la red es una estrella centralizada en un concentrador, mientras que a nivel lógico, la red es un anillo.</a:t>
            </a:r>
            <a:endParaRPr kumimoji="0" lang="es-ES" sz="1200" i="0" u="none" strike="noStrike" cap="none" normalizeH="0" baseline="0" dirty="0" smtClean="0">
              <a:ln>
                <a:noFill/>
              </a:ln>
              <a:effectLst/>
              <a:latin typeface="Arial Black"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i="0" u="none" strike="noStrike" cap="none" normalizeH="0" baseline="0" dirty="0" smtClean="0">
                <a:ln>
                  <a:noFill/>
                </a:ln>
                <a:effectLst/>
                <a:latin typeface="Arial Black" pitchFamily="34" charset="0"/>
                <a:ea typeface="Times New Roman" pitchFamily="18" charset="0"/>
              </a:rPr>
              <a:t>"Bus" en Estrella: El fin es igual a la topología anterior. En este caso la red es un "bus" que se cablea físicamente como una estrella por medio de concentradores.</a:t>
            </a:r>
            <a:endParaRPr kumimoji="0" lang="es-ES" sz="1200" i="0" u="none" strike="noStrike" cap="none" normalizeH="0" baseline="0" dirty="0" smtClean="0">
              <a:ln>
                <a:noFill/>
              </a:ln>
              <a:effectLst/>
              <a:latin typeface="Arial Black"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i="0" u="none" strike="noStrike" cap="none" normalizeH="0" baseline="0" dirty="0" smtClean="0">
                <a:ln>
                  <a:noFill/>
                </a:ln>
                <a:effectLst/>
                <a:latin typeface="Arial Black" pitchFamily="34" charset="0"/>
                <a:ea typeface="Times New Roman" pitchFamily="18" charset="0"/>
                <a:cs typeface="Times New Roman" pitchFamily="18" charset="0"/>
              </a:rPr>
              <a:t>Estrella Jerárquica: Esta estructura de cableado se utiliza en la mayor parte de las redes locales actuales, por medio de concentradores dispuestos en cascada par formar una red jerárquica</a:t>
            </a:r>
            <a:r>
              <a:rPr kumimoji="0" lang="es-ES" sz="1200" i="0" u="none" strike="noStrike" cap="none" normalizeH="0" baseline="0" dirty="0" smtClean="0">
                <a:ln>
                  <a:noFill/>
                </a:ln>
                <a:effectLst/>
                <a:latin typeface="Arial Black" pitchFamily="34" charset="0"/>
              </a:rPr>
              <a:t> </a:t>
            </a:r>
          </a:p>
        </p:txBody>
      </p:sp>
      <p:sp>
        <p:nvSpPr>
          <p:cNvPr id="3" name="2 Rectángulo"/>
          <p:cNvSpPr/>
          <p:nvPr/>
        </p:nvSpPr>
        <p:spPr>
          <a:xfrm>
            <a:off x="0" y="2348880"/>
            <a:ext cx="8100392" cy="646331"/>
          </a:xfrm>
          <a:prstGeom prst="rect">
            <a:avLst/>
          </a:prstGeom>
        </p:spPr>
        <p:txBody>
          <a:bodyPr wrap="square">
            <a:spAutoFit/>
          </a:bodyPr>
          <a:lstStyle/>
          <a:p>
            <a:pPr algn="just"/>
            <a:r>
              <a:rPr lang="es-ES" sz="1200" b="1" i="1" u="sng" dirty="0" smtClean="0">
                <a:solidFill>
                  <a:srgbClr val="0000FF"/>
                </a:solidFill>
                <a:latin typeface="Arial Black" pitchFamily="34" charset="0"/>
              </a:rPr>
              <a:t>Trama:</a:t>
            </a:r>
            <a:r>
              <a:rPr lang="es-ES" sz="1200" i="1" u="sng" dirty="0" smtClean="0">
                <a:solidFill>
                  <a:srgbClr val="0000FF"/>
                </a:solidFill>
                <a:latin typeface="Arial Black" pitchFamily="34" charset="0"/>
              </a:rPr>
              <a:t> </a:t>
            </a:r>
            <a:r>
              <a:rPr lang="es-ES" sz="1200" dirty="0" smtClean="0">
                <a:latin typeface="Arial Black" pitchFamily="34" charset="0"/>
              </a:rPr>
              <a:t>Esta estructura de red es típica de las WAN, pero también se puede utilizar en algunas aplicaciones de redes </a:t>
            </a:r>
            <a:r>
              <a:rPr lang="es-ES" sz="1200" dirty="0" smtClean="0">
                <a:latin typeface="Arial Black" pitchFamily="34" charset="0"/>
              </a:rPr>
              <a:t>locales (LAN). Las </a:t>
            </a:r>
            <a:r>
              <a:rPr lang="es-ES" sz="1200" dirty="0" smtClean="0">
                <a:latin typeface="Arial Black" pitchFamily="34" charset="0"/>
              </a:rPr>
              <a:t>estaciones de trabajo están conectadas cada una con todas las demás</a:t>
            </a:r>
            <a:endParaRPr lang="es-ES" sz="1200" dirty="0">
              <a:latin typeface="Arial Black" pitchFamily="34" charset="0"/>
            </a:endParaRPr>
          </a:p>
        </p:txBody>
      </p:sp>
      <p:pic>
        <p:nvPicPr>
          <p:cNvPr id="156674" name="Picture 2" descr="image003%255B1%255D">
            <a:hlinkClick r:id="rId2"/>
          </p:cNvPr>
          <p:cNvPicPr>
            <a:picLocks noChangeAspect="1" noChangeArrowheads="1"/>
          </p:cNvPicPr>
          <p:nvPr/>
        </p:nvPicPr>
        <p:blipFill>
          <a:blip r:embed="rId3" cstate="print"/>
          <a:srcRect/>
          <a:stretch>
            <a:fillRect/>
          </a:stretch>
        </p:blipFill>
        <p:spPr bwMode="auto">
          <a:xfrm>
            <a:off x="395536" y="3140968"/>
            <a:ext cx="3048000" cy="2952328"/>
          </a:xfrm>
          <a:prstGeom prst="rect">
            <a:avLst/>
          </a:prstGeom>
          <a:noFill/>
          <a:ln w="9525">
            <a:noFill/>
            <a:miter lim="800000"/>
            <a:headEnd/>
            <a:tailEnd/>
          </a:ln>
        </p:spPr>
      </p:pic>
      <p:pic>
        <p:nvPicPr>
          <p:cNvPr id="156675" name="Picture 3" descr="img2000"/>
          <p:cNvPicPr>
            <a:picLocks noChangeAspect="1" noChangeArrowheads="1"/>
          </p:cNvPicPr>
          <p:nvPr/>
        </p:nvPicPr>
        <p:blipFill>
          <a:blip r:embed="rId4" cstate="print"/>
          <a:srcRect/>
          <a:stretch>
            <a:fillRect/>
          </a:stretch>
        </p:blipFill>
        <p:spPr bwMode="auto">
          <a:xfrm>
            <a:off x="3779912" y="2996952"/>
            <a:ext cx="5206380" cy="3219450"/>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bwMode="auto">
          <a:xfrm>
            <a:off x="467545" y="260649"/>
            <a:ext cx="4104456" cy="504056"/>
          </a:xfrm>
          <a:prstGeom prst="rect">
            <a:avLst/>
          </a:prstGeom>
          <a:noFill/>
          <a:ln w="9525">
            <a:noFill/>
            <a:miter lim="800000"/>
            <a:headEnd/>
            <a:tailEnd/>
          </a:ln>
        </p:spPr>
        <p:txBody>
          <a:bodyPr lIns="92075" tIns="46038" rIns="92075" bIns="46038"/>
          <a:lstStyle/>
          <a:p>
            <a:pPr fontAlgn="auto">
              <a:spcBef>
                <a:spcPts val="0"/>
              </a:spcBef>
              <a:spcAft>
                <a:spcPts val="0"/>
              </a:spcAft>
              <a:defRPr/>
            </a:pPr>
            <a:r>
              <a:rPr lang="es-ES" dirty="0" smtClean="0">
                <a:latin typeface="+mn-lt"/>
              </a:rPr>
              <a:t>5</a:t>
            </a:r>
            <a:r>
              <a:rPr lang="es-ES" dirty="0">
                <a:latin typeface="+mn-lt"/>
              </a:rPr>
              <a:t>. </a:t>
            </a:r>
            <a:r>
              <a:rPr lang="es-ES" dirty="0" smtClean="0">
                <a:latin typeface="+mn-lt"/>
              </a:rPr>
              <a:t>¿QUE ORGANIGRAMAS PRESENTA?</a:t>
            </a:r>
          </a:p>
          <a:p>
            <a:pPr fontAlgn="auto">
              <a:spcBef>
                <a:spcPts val="0"/>
              </a:spcBef>
              <a:spcAft>
                <a:spcPts val="0"/>
              </a:spcAft>
              <a:defRPr/>
            </a:pPr>
            <a:endParaRPr lang="es-ES" dirty="0">
              <a:latin typeface="+mn-lt"/>
            </a:endParaRPr>
          </a:p>
          <a:p>
            <a:pPr marL="609600" indent="-609600" algn="ctr" fontAlgn="auto">
              <a:spcBef>
                <a:spcPct val="20000"/>
              </a:spcBef>
              <a:spcAft>
                <a:spcPts val="0"/>
              </a:spcAft>
              <a:buClr>
                <a:srgbClr val="FF0000"/>
              </a:buClr>
              <a:buSzPct val="60000"/>
              <a:defRPr/>
            </a:pPr>
            <a:endParaRPr lang="es-MX" sz="2800" kern="0" dirty="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defRPr/>
            </a:pPr>
            <a:endParaRPr lang="es-ES" sz="1600" b="1" dirty="0">
              <a:latin typeface="Arial Black" pitchFamily="34" charset="0"/>
            </a:endParaRPr>
          </a:p>
          <a:p>
            <a:pPr marL="609600" indent="-609600" algn="ctr" fontAlgn="auto">
              <a:spcBef>
                <a:spcPct val="20000"/>
              </a:spcBef>
              <a:spcAft>
                <a:spcPts val="0"/>
              </a:spcAft>
              <a:buClr>
                <a:srgbClr val="FF0000"/>
              </a:buClr>
              <a:buSzPct val="60000"/>
              <a:defRPr/>
            </a:pPr>
            <a:endParaRPr lang="es-MX" sz="1600" kern="0" dirty="0">
              <a:effectLst>
                <a:outerShdw blurRad="38100" dist="38100" dir="2700000" algn="tl">
                  <a:srgbClr val="FFFFFF"/>
                </a:outerShdw>
              </a:effectLst>
              <a:latin typeface="+mn-lt"/>
            </a:endParaRPr>
          </a:p>
        </p:txBody>
      </p:sp>
      <p:pic>
        <p:nvPicPr>
          <p:cNvPr id="108546" name="Picture 2" descr="PANTALLA+CONF1">
            <a:hlinkClick r:id="rId2"/>
          </p:cNvPr>
          <p:cNvPicPr>
            <a:picLocks noChangeAspect="1" noChangeArrowheads="1"/>
          </p:cNvPicPr>
          <p:nvPr/>
        </p:nvPicPr>
        <p:blipFill>
          <a:blip r:embed="rId3" cstate="print"/>
          <a:srcRect/>
          <a:stretch>
            <a:fillRect/>
          </a:stretch>
        </p:blipFill>
        <p:spPr bwMode="auto">
          <a:xfrm>
            <a:off x="251520" y="692696"/>
            <a:ext cx="3808413" cy="2378075"/>
          </a:xfrm>
          <a:prstGeom prst="rect">
            <a:avLst/>
          </a:prstGeom>
          <a:noFill/>
          <a:ln w="9525">
            <a:noFill/>
            <a:miter lim="800000"/>
            <a:headEnd/>
            <a:tailEnd/>
          </a:ln>
        </p:spPr>
      </p:pic>
      <p:pic>
        <p:nvPicPr>
          <p:cNvPr id="108547" name="Picture 3" descr="pantalla+confi2">
            <a:hlinkClick r:id="rId4"/>
          </p:cNvPr>
          <p:cNvPicPr>
            <a:picLocks noChangeAspect="1" noChangeArrowheads="1"/>
          </p:cNvPicPr>
          <p:nvPr/>
        </p:nvPicPr>
        <p:blipFill>
          <a:blip r:embed="rId5" cstate="print"/>
          <a:srcRect/>
          <a:stretch>
            <a:fillRect/>
          </a:stretch>
        </p:blipFill>
        <p:spPr bwMode="auto">
          <a:xfrm>
            <a:off x="0" y="3140968"/>
            <a:ext cx="3600400" cy="2727325"/>
          </a:xfrm>
          <a:prstGeom prst="rect">
            <a:avLst/>
          </a:prstGeom>
          <a:noFill/>
          <a:ln w="9525">
            <a:noFill/>
            <a:miter lim="800000"/>
            <a:headEnd/>
            <a:tailEnd/>
          </a:ln>
        </p:spPr>
      </p:pic>
      <p:sp>
        <p:nvSpPr>
          <p:cNvPr id="5" name="Rectangle 1027"/>
          <p:cNvSpPr txBox="1">
            <a:spLocks noChangeArrowheads="1"/>
          </p:cNvSpPr>
          <p:nvPr/>
        </p:nvSpPr>
        <p:spPr bwMode="auto">
          <a:xfrm>
            <a:off x="5039544" y="188640"/>
            <a:ext cx="4104456" cy="1584176"/>
          </a:xfrm>
          <a:prstGeom prst="rect">
            <a:avLst/>
          </a:prstGeom>
          <a:noFill/>
          <a:ln w="9525">
            <a:noFill/>
            <a:miter lim="800000"/>
            <a:headEnd/>
            <a:tailEnd/>
          </a:ln>
        </p:spPr>
        <p:txBody>
          <a:bodyPr lIns="92075" tIns="46038" rIns="92075" bIns="46038"/>
          <a:lstStyle/>
          <a:p>
            <a:pPr fontAlgn="auto">
              <a:spcBef>
                <a:spcPts val="0"/>
              </a:spcBef>
              <a:spcAft>
                <a:spcPts val="0"/>
              </a:spcAft>
              <a:buFont typeface="Arial" charset="0"/>
              <a:buChar char="•"/>
              <a:defRPr/>
            </a:pPr>
            <a:r>
              <a:rPr lang="es-ES" sz="1200" b="1" dirty="0" smtClean="0">
                <a:latin typeface="Arial" pitchFamily="34" charset="0"/>
                <a:cs typeface="Arial" pitchFamily="34" charset="0"/>
              </a:rPr>
              <a:t>Ventana de  de incio</a:t>
            </a:r>
          </a:p>
          <a:p>
            <a:pPr fontAlgn="auto">
              <a:spcBef>
                <a:spcPts val="0"/>
              </a:spcBef>
              <a:spcAft>
                <a:spcPts val="0"/>
              </a:spcAft>
              <a:buFont typeface="Arial" charset="0"/>
              <a:buChar char="•"/>
              <a:defRPr/>
            </a:pPr>
            <a:r>
              <a:rPr lang="es-ES" sz="1200" b="1" dirty="0" smtClean="0">
                <a:latin typeface="Arial" pitchFamily="34" charset="0"/>
                <a:cs typeface="Arial" pitchFamily="34" charset="0"/>
              </a:rPr>
              <a:t>Icono de ventana propiedades seleccionamos (grupo de trabajo) Dominio y descripccion de equipo.</a:t>
            </a:r>
          </a:p>
          <a:p>
            <a:pPr fontAlgn="auto">
              <a:spcBef>
                <a:spcPts val="0"/>
              </a:spcBef>
              <a:spcAft>
                <a:spcPts val="0"/>
              </a:spcAft>
              <a:buFont typeface="Arial" charset="0"/>
              <a:buChar char="•"/>
              <a:defRPr/>
            </a:pPr>
            <a:r>
              <a:rPr lang="es-ES" sz="1200" b="1" dirty="0" smtClean="0">
                <a:latin typeface="Arial" pitchFamily="34" charset="0"/>
                <a:cs typeface="Arial" pitchFamily="34" charset="0"/>
              </a:rPr>
              <a:t>Modificaciones al equipo y procedimientos de cambios</a:t>
            </a:r>
          </a:p>
          <a:p>
            <a:pPr fontAlgn="auto">
              <a:spcBef>
                <a:spcPts val="0"/>
              </a:spcBef>
              <a:spcAft>
                <a:spcPts val="0"/>
              </a:spcAft>
              <a:buFont typeface="Arial" charset="0"/>
              <a:buChar char="•"/>
              <a:defRPr/>
            </a:pPr>
            <a:r>
              <a:rPr lang="es-ES" sz="1200" b="1" dirty="0" smtClean="0">
                <a:latin typeface="Arial" pitchFamily="34" charset="0"/>
                <a:cs typeface="Arial" pitchFamily="34" charset="0"/>
              </a:rPr>
              <a:t>Ventanas de  conexiones para facilitar sus rutas de red.</a:t>
            </a:r>
          </a:p>
          <a:p>
            <a:pPr fontAlgn="auto">
              <a:spcBef>
                <a:spcPts val="0"/>
              </a:spcBef>
              <a:spcAft>
                <a:spcPts val="0"/>
              </a:spcAft>
              <a:buFont typeface="Arial" charset="0"/>
              <a:buChar char="•"/>
              <a:defRPr/>
            </a:pPr>
            <a:endParaRPr lang="es-ES" sz="1200" b="1" dirty="0" smtClean="0">
              <a:latin typeface="Arial" pitchFamily="34" charset="0"/>
              <a:cs typeface="Arial" pitchFamily="34" charset="0"/>
            </a:endParaRPr>
          </a:p>
          <a:p>
            <a:pPr fontAlgn="auto">
              <a:spcBef>
                <a:spcPts val="0"/>
              </a:spcBef>
              <a:spcAft>
                <a:spcPts val="0"/>
              </a:spcAft>
              <a:buFont typeface="Arial" charset="0"/>
              <a:buChar char="•"/>
              <a:defRPr/>
            </a:pPr>
            <a:endParaRPr lang="es-ES" sz="1200" b="1" dirty="0">
              <a:latin typeface="Arial" pitchFamily="34" charset="0"/>
              <a:cs typeface="Arial" pitchFamily="34" charset="0"/>
            </a:endParaRPr>
          </a:p>
          <a:p>
            <a:pPr marL="609600" indent="-609600" algn="ctr" fontAlgn="auto">
              <a:spcBef>
                <a:spcPct val="20000"/>
              </a:spcBef>
              <a:spcAft>
                <a:spcPts val="0"/>
              </a:spcAft>
              <a:buClr>
                <a:srgbClr val="FF0000"/>
              </a:buClr>
              <a:buSzPct val="60000"/>
              <a:defRPr/>
            </a:pPr>
            <a:endParaRPr lang="es-MX" sz="1200" b="1" kern="0" dirty="0">
              <a:effectLst>
                <a:outerShdw blurRad="38100" dist="38100" dir="2700000" algn="tl">
                  <a:srgbClr val="FFFFFF"/>
                </a:outerShdw>
              </a:effectLst>
              <a:latin typeface="Arial" pitchFamily="34" charset="0"/>
              <a:cs typeface="Arial" pitchFamily="34" charset="0"/>
            </a:endParaRPr>
          </a:p>
          <a:p>
            <a:pPr marL="609600" indent="-609600" algn="ctr" fontAlgn="auto">
              <a:spcBef>
                <a:spcPct val="20000"/>
              </a:spcBef>
              <a:spcAft>
                <a:spcPts val="0"/>
              </a:spcAft>
              <a:buClr>
                <a:srgbClr val="FF0000"/>
              </a:buClr>
              <a:buSzPct val="60000"/>
              <a:defRPr/>
            </a:pPr>
            <a:endParaRPr lang="es-ES" sz="1200" b="1" dirty="0">
              <a:latin typeface="Arial" pitchFamily="34" charset="0"/>
              <a:cs typeface="Arial" pitchFamily="34" charset="0"/>
            </a:endParaRPr>
          </a:p>
          <a:p>
            <a:pPr marL="609600" indent="-609600" algn="ctr" fontAlgn="auto">
              <a:spcBef>
                <a:spcPct val="20000"/>
              </a:spcBef>
              <a:spcAft>
                <a:spcPts val="0"/>
              </a:spcAft>
              <a:buClr>
                <a:srgbClr val="FF0000"/>
              </a:buClr>
              <a:buSzPct val="60000"/>
              <a:defRPr/>
            </a:pPr>
            <a:endParaRPr lang="es-MX" sz="1200" b="1" kern="0" dirty="0">
              <a:effectLst>
                <a:outerShdw blurRad="38100" dist="38100" dir="2700000" algn="tl">
                  <a:srgbClr val="FFFFFF"/>
                </a:outerShdw>
              </a:effectLst>
              <a:latin typeface="Arial" pitchFamily="34" charset="0"/>
              <a:cs typeface="Arial" pitchFamily="34" charset="0"/>
            </a:endParaRPr>
          </a:p>
        </p:txBody>
      </p:sp>
      <p:pic>
        <p:nvPicPr>
          <p:cNvPr id="108548" name="Picture 4" descr="PANTALLACONF7">
            <a:hlinkClick r:id="rId6"/>
          </p:cNvPr>
          <p:cNvPicPr>
            <a:picLocks noChangeAspect="1" noChangeArrowheads="1"/>
          </p:cNvPicPr>
          <p:nvPr/>
        </p:nvPicPr>
        <p:blipFill>
          <a:blip r:embed="rId7" cstate="print"/>
          <a:srcRect/>
          <a:stretch>
            <a:fillRect/>
          </a:stretch>
        </p:blipFill>
        <p:spPr bwMode="auto">
          <a:xfrm>
            <a:off x="5337175" y="4475162"/>
            <a:ext cx="3806825" cy="2382838"/>
          </a:xfrm>
          <a:prstGeom prst="rect">
            <a:avLst/>
          </a:prstGeom>
          <a:noFill/>
          <a:ln w="9525">
            <a:noFill/>
            <a:miter lim="800000"/>
            <a:headEnd/>
            <a:tailEnd/>
          </a:ln>
        </p:spPr>
      </p:pic>
      <p:pic>
        <p:nvPicPr>
          <p:cNvPr id="108549" name="Picture 5"/>
          <p:cNvPicPr>
            <a:picLocks noChangeAspect="1" noChangeArrowheads="1"/>
          </p:cNvPicPr>
          <p:nvPr/>
        </p:nvPicPr>
        <p:blipFill>
          <a:blip r:embed="rId8" cstate="print"/>
          <a:srcRect/>
          <a:stretch>
            <a:fillRect/>
          </a:stretch>
        </p:blipFill>
        <p:spPr bwMode="auto">
          <a:xfrm>
            <a:off x="2915816" y="3212976"/>
            <a:ext cx="2232248" cy="3456384"/>
          </a:xfrm>
          <a:prstGeom prst="rect">
            <a:avLst/>
          </a:prstGeom>
          <a:noFill/>
          <a:ln w="9525">
            <a:noFill/>
            <a:miter lim="800000"/>
            <a:headEnd/>
            <a:tailEnd/>
          </a:ln>
        </p:spPr>
      </p:pic>
      <p:pic>
        <p:nvPicPr>
          <p:cNvPr id="108550" name="Picture 6"/>
          <p:cNvPicPr>
            <a:picLocks noChangeAspect="1" noChangeArrowheads="1"/>
          </p:cNvPicPr>
          <p:nvPr/>
        </p:nvPicPr>
        <p:blipFill>
          <a:blip r:embed="rId9" cstate="print"/>
          <a:srcRect/>
          <a:stretch>
            <a:fillRect/>
          </a:stretch>
        </p:blipFill>
        <p:spPr bwMode="auto">
          <a:xfrm>
            <a:off x="5364088" y="1484784"/>
            <a:ext cx="3779912" cy="2880320"/>
          </a:xfrm>
          <a:prstGeom prst="rect">
            <a:avLst/>
          </a:prstGeom>
          <a:noFill/>
          <a:ln w="9525">
            <a:noFill/>
            <a:miter lim="800000"/>
            <a:headEnd/>
            <a:tailEnd/>
          </a:ln>
        </p:spPr>
      </p:pic>
      <p:pic>
        <p:nvPicPr>
          <p:cNvPr id="128001" name="Picture 1" descr="figura 4"/>
          <p:cNvPicPr>
            <a:picLocks noChangeAspect="1" noChangeArrowheads="1"/>
          </p:cNvPicPr>
          <p:nvPr/>
        </p:nvPicPr>
        <p:blipFill>
          <a:blip r:embed="rId10" cstate="print"/>
          <a:srcRect/>
          <a:stretch>
            <a:fillRect/>
          </a:stretch>
        </p:blipFill>
        <p:spPr bwMode="auto">
          <a:xfrm>
            <a:off x="0" y="5373216"/>
            <a:ext cx="2915816" cy="1309886"/>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1" descr="371%5B1%5D"/>
          <p:cNvPicPr>
            <a:picLocks noChangeAspect="1" noChangeArrowheads="1"/>
          </p:cNvPicPr>
          <p:nvPr/>
        </p:nvPicPr>
        <p:blipFill>
          <a:blip r:embed="rId2" cstate="print"/>
          <a:srcRect/>
          <a:stretch>
            <a:fillRect/>
          </a:stretch>
        </p:blipFill>
        <p:spPr bwMode="auto">
          <a:xfrm>
            <a:off x="4572000" y="620688"/>
            <a:ext cx="4014614" cy="3171825"/>
          </a:xfrm>
          <a:prstGeom prst="rect">
            <a:avLst/>
          </a:prstGeom>
          <a:noFill/>
          <a:ln w="9525">
            <a:noFill/>
            <a:miter lim="800000"/>
            <a:headEnd/>
            <a:tailEnd/>
          </a:ln>
        </p:spPr>
      </p:pic>
      <p:sp>
        <p:nvSpPr>
          <p:cNvPr id="4" name="Rectangle 1027"/>
          <p:cNvSpPr txBox="1">
            <a:spLocks noChangeArrowheads="1"/>
          </p:cNvSpPr>
          <p:nvPr/>
        </p:nvSpPr>
        <p:spPr bwMode="auto">
          <a:xfrm>
            <a:off x="4644008" y="0"/>
            <a:ext cx="4499992" cy="503783"/>
          </a:xfrm>
          <a:prstGeom prst="rect">
            <a:avLst/>
          </a:prstGeom>
          <a:noFill/>
          <a:ln w="9525">
            <a:noFill/>
            <a:miter lim="800000"/>
            <a:headEnd/>
            <a:tailEnd/>
          </a:ln>
        </p:spPr>
        <p:txBody>
          <a:bodyPr lIns="92075" tIns="46038" rIns="92075" bIns="46038"/>
          <a:lstStyle/>
          <a:p>
            <a:pPr fontAlgn="auto">
              <a:spcBef>
                <a:spcPts val="0"/>
              </a:spcBef>
              <a:spcAft>
                <a:spcPts val="0"/>
              </a:spcAft>
              <a:defRPr/>
            </a:pPr>
            <a:r>
              <a:rPr lang="es-ES" dirty="0" smtClean="0">
                <a:latin typeface="+mn-lt"/>
              </a:rPr>
              <a:t>6</a:t>
            </a:r>
            <a:r>
              <a:rPr lang="es-ES" dirty="0">
                <a:latin typeface="+mn-lt"/>
              </a:rPr>
              <a:t>. </a:t>
            </a:r>
            <a:r>
              <a:rPr lang="es-ES" dirty="0" smtClean="0">
                <a:latin typeface="+mn-lt"/>
              </a:rPr>
              <a:t>¿QUE PRESENTA EN SUS ENTORNOS Y AMBIENTES?</a:t>
            </a:r>
            <a:endParaRPr lang="es-MX" sz="2800" kern="0" dirty="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defRPr/>
            </a:pPr>
            <a:endParaRPr lang="es-ES" sz="1600" b="1" dirty="0">
              <a:latin typeface="Arial Black" pitchFamily="34" charset="0"/>
            </a:endParaRPr>
          </a:p>
          <a:p>
            <a:pPr marL="609600" indent="-609600" algn="ctr" fontAlgn="auto">
              <a:spcBef>
                <a:spcPct val="20000"/>
              </a:spcBef>
              <a:spcAft>
                <a:spcPts val="0"/>
              </a:spcAft>
              <a:buClr>
                <a:srgbClr val="FF0000"/>
              </a:buClr>
              <a:buSzPct val="60000"/>
              <a:defRPr/>
            </a:pPr>
            <a:endParaRPr lang="es-MX" sz="2000" kern="0" dirty="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buFont typeface="Arial" pitchFamily="34" charset="0"/>
              <a:buChar char="•"/>
              <a:defRPr/>
            </a:pPr>
            <a:endParaRPr lang="es-MX" sz="1600" kern="0" dirty="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defRPr/>
            </a:pPr>
            <a:endParaRPr lang="es-MX" sz="1600" kern="0" dirty="0">
              <a:effectLst>
                <a:outerShdw blurRad="38100" dist="38100" dir="2700000" algn="tl">
                  <a:srgbClr val="FFFFFF"/>
                </a:outerShdw>
              </a:effectLst>
              <a:latin typeface="+mn-lt"/>
            </a:endParaRPr>
          </a:p>
        </p:txBody>
      </p:sp>
      <p:pic>
        <p:nvPicPr>
          <p:cNvPr id="5" name="Picture 5" descr="figura 1"/>
          <p:cNvPicPr>
            <a:picLocks noChangeAspect="1" noChangeArrowheads="1"/>
          </p:cNvPicPr>
          <p:nvPr/>
        </p:nvPicPr>
        <p:blipFill>
          <a:blip r:embed="rId3" cstate="print"/>
          <a:srcRect/>
          <a:stretch>
            <a:fillRect/>
          </a:stretch>
        </p:blipFill>
        <p:spPr bwMode="auto">
          <a:xfrm>
            <a:off x="179512" y="2852936"/>
            <a:ext cx="4308723" cy="3672458"/>
          </a:xfrm>
          <a:prstGeom prst="rect">
            <a:avLst/>
          </a:prstGeom>
          <a:noFill/>
          <a:ln w="9525">
            <a:noFill/>
            <a:miter lim="800000"/>
            <a:headEnd/>
            <a:tailEnd/>
          </a:ln>
        </p:spPr>
      </p:pic>
      <p:pic>
        <p:nvPicPr>
          <p:cNvPr id="126978" name="Picture 2" descr="figura 2"/>
          <p:cNvPicPr>
            <a:picLocks noChangeAspect="1" noChangeArrowheads="1"/>
          </p:cNvPicPr>
          <p:nvPr/>
        </p:nvPicPr>
        <p:blipFill>
          <a:blip r:embed="rId4" cstate="print"/>
          <a:srcRect/>
          <a:stretch>
            <a:fillRect/>
          </a:stretch>
        </p:blipFill>
        <p:spPr bwMode="auto">
          <a:xfrm>
            <a:off x="5886450" y="3886200"/>
            <a:ext cx="3257550" cy="2971800"/>
          </a:xfrm>
          <a:prstGeom prst="rect">
            <a:avLst/>
          </a:prstGeom>
          <a:noFill/>
          <a:ln w="9525">
            <a:noFill/>
            <a:miter lim="800000"/>
            <a:headEnd/>
            <a:tailEnd/>
          </a:ln>
        </p:spPr>
      </p:pic>
      <p:pic>
        <p:nvPicPr>
          <p:cNvPr id="126979" name="Picture 3" descr="figura 3"/>
          <p:cNvPicPr>
            <a:picLocks noChangeAspect="1" noChangeArrowheads="1"/>
          </p:cNvPicPr>
          <p:nvPr/>
        </p:nvPicPr>
        <p:blipFill>
          <a:blip r:embed="rId5" cstate="print"/>
          <a:srcRect/>
          <a:stretch>
            <a:fillRect/>
          </a:stretch>
        </p:blipFill>
        <p:spPr bwMode="auto">
          <a:xfrm>
            <a:off x="0" y="1"/>
            <a:ext cx="4355976" cy="3933055"/>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76375" y="188913"/>
            <a:ext cx="4414838" cy="661987"/>
          </a:xfrm>
        </p:spPr>
        <p:txBody>
          <a:bodyPr>
            <a:normAutofit/>
          </a:bodyPr>
          <a:lstStyle/>
          <a:p>
            <a:pPr fontAlgn="auto">
              <a:spcAft>
                <a:spcPts val="0"/>
              </a:spcAft>
              <a:defRPr/>
            </a:pPr>
            <a:r>
              <a:rPr lang="es-ES_tradnl" dirty="0" smtClean="0">
                <a:solidFill>
                  <a:schemeClr val="tx1"/>
                </a:solidFill>
                <a:effectLst>
                  <a:outerShdw blurRad="38100" dist="38100" dir="2700000" algn="tl">
                    <a:srgbClr val="000000"/>
                  </a:outerShdw>
                </a:effectLst>
              </a:rPr>
              <a:t>PRELIMINAR</a:t>
            </a:r>
            <a:endParaRPr lang="es-ES_tradnl" dirty="0" smtClean="0">
              <a:solidFill>
                <a:schemeClr val="tx1"/>
              </a:solidFill>
            </a:endParaRPr>
          </a:p>
        </p:txBody>
      </p:sp>
      <p:sp>
        <p:nvSpPr>
          <p:cNvPr id="5123" name="Rectangle 3"/>
          <p:cNvSpPr>
            <a:spLocks noGrp="1" noChangeArrowheads="1"/>
          </p:cNvSpPr>
          <p:nvPr>
            <p:ph idx="1"/>
          </p:nvPr>
        </p:nvSpPr>
        <p:spPr>
          <a:xfrm>
            <a:off x="381000" y="1071563"/>
            <a:ext cx="5762625" cy="5072062"/>
          </a:xfrm>
        </p:spPr>
        <p:txBody>
          <a:bodyPr>
            <a:normAutofit fontScale="77500" lnSpcReduction="20000"/>
          </a:bodyPr>
          <a:lstStyle/>
          <a:p>
            <a:pPr marL="274320" indent="-274320" algn="just" fontAlgn="auto">
              <a:spcAft>
                <a:spcPts val="0"/>
              </a:spcAft>
              <a:buClr>
                <a:schemeClr val="accent3"/>
              </a:buClr>
              <a:buFontTx/>
              <a:buNone/>
              <a:defRPr/>
            </a:pPr>
            <a:r>
              <a:rPr lang="es-ES_tradnl" sz="2800" i="1" dirty="0" smtClean="0"/>
              <a:t>Es una investigación formulada común</a:t>
            </a:r>
          </a:p>
          <a:p>
            <a:pPr algn="just">
              <a:buClr>
                <a:schemeClr val="accent3"/>
              </a:buClr>
              <a:buNone/>
              <a:defRPr/>
            </a:pPr>
            <a:r>
              <a:rPr lang="es-ES_tradnl" sz="2800" i="1" dirty="0" smtClean="0"/>
              <a:t>en plantearles la topolog</a:t>
            </a:r>
            <a:r>
              <a:rPr lang="es-ES_tradnl" sz="2400" b="1" dirty="0" smtClean="0">
                <a:latin typeface="Trebuchet MS" pitchFamily="34" charset="0"/>
              </a:rPr>
              <a:t>í</a:t>
            </a:r>
            <a:r>
              <a:rPr lang="es-ES_tradnl" sz="2800" i="1" dirty="0" smtClean="0"/>
              <a:t>a en una edici</a:t>
            </a:r>
            <a:r>
              <a:rPr lang="es-ES" sz="2800" b="1" dirty="0" smtClean="0"/>
              <a:t>ó</a:t>
            </a:r>
            <a:r>
              <a:rPr lang="es-ES_tradnl" sz="2800" i="1" dirty="0" smtClean="0"/>
              <a:t>n</a:t>
            </a:r>
          </a:p>
          <a:p>
            <a:pPr algn="just">
              <a:buClr>
                <a:schemeClr val="accent3"/>
              </a:buClr>
              <a:buNone/>
              <a:defRPr/>
            </a:pPr>
            <a:r>
              <a:rPr lang="es-ES_tradnl" sz="2800" i="1" dirty="0" smtClean="0"/>
              <a:t>que facilite informaci</a:t>
            </a:r>
            <a:r>
              <a:rPr lang="es-ES" sz="2800" b="1" dirty="0" smtClean="0"/>
              <a:t>ó</a:t>
            </a:r>
            <a:r>
              <a:rPr lang="es-ES_tradnl" sz="2800" i="1" dirty="0" smtClean="0"/>
              <a:t>n referente a RED. </a:t>
            </a:r>
          </a:p>
          <a:p>
            <a:pPr marL="274320" indent="-274320" algn="just" fontAlgn="auto">
              <a:spcAft>
                <a:spcPts val="0"/>
              </a:spcAft>
              <a:buClr>
                <a:schemeClr val="accent3"/>
              </a:buClr>
              <a:buFontTx/>
              <a:buNone/>
              <a:defRPr/>
            </a:pPr>
            <a:r>
              <a:rPr lang="es-ES_tradnl" sz="2800" i="1" dirty="0" smtClean="0"/>
              <a:t>Que usted pueda interpretar en sus</a:t>
            </a:r>
          </a:p>
          <a:p>
            <a:pPr algn="just">
              <a:buClr>
                <a:schemeClr val="accent3"/>
              </a:buClr>
              <a:buNone/>
              <a:defRPr/>
            </a:pPr>
            <a:r>
              <a:rPr lang="es-ES_tradnl" sz="2800" i="1" dirty="0" smtClean="0"/>
              <a:t>datos ubicándonos en el área a trabajar</a:t>
            </a:r>
          </a:p>
          <a:p>
            <a:pPr marL="274320" indent="-274320" algn="just" fontAlgn="auto">
              <a:spcAft>
                <a:spcPts val="0"/>
              </a:spcAft>
              <a:buClr>
                <a:schemeClr val="accent3"/>
              </a:buClr>
              <a:buFont typeface="Wingdings 2"/>
              <a:buNone/>
              <a:defRPr/>
            </a:pPr>
            <a:r>
              <a:rPr lang="es-ES_tradnl" sz="2800" i="1" dirty="0" smtClean="0"/>
              <a:t>para una conexión definida; la cual</a:t>
            </a:r>
          </a:p>
          <a:p>
            <a:pPr marL="274320" indent="-274320" algn="just" fontAlgn="auto">
              <a:spcAft>
                <a:spcPts val="0"/>
              </a:spcAft>
              <a:buClr>
                <a:schemeClr val="accent3"/>
              </a:buClr>
              <a:buFontTx/>
              <a:buNone/>
              <a:defRPr/>
            </a:pPr>
            <a:r>
              <a:rPr lang="es-ES_tradnl" sz="2800" i="1" dirty="0" smtClean="0"/>
              <a:t>utilizariamos una serie de pasos,procesos,</a:t>
            </a:r>
          </a:p>
          <a:p>
            <a:pPr marL="274320" indent="-274320" algn="just" fontAlgn="auto">
              <a:spcAft>
                <a:spcPts val="0"/>
              </a:spcAft>
              <a:buClr>
                <a:schemeClr val="accent3"/>
              </a:buClr>
              <a:buFontTx/>
              <a:buNone/>
              <a:defRPr/>
            </a:pPr>
            <a:r>
              <a:rPr lang="es-ES_tradnl" sz="2800" i="1" dirty="0" smtClean="0"/>
              <a:t>procedimientos y requerimientos que estos</a:t>
            </a:r>
          </a:p>
          <a:p>
            <a:pPr marL="274320" indent="-274320" algn="just" fontAlgn="auto">
              <a:spcAft>
                <a:spcPts val="0"/>
              </a:spcAft>
              <a:buClr>
                <a:schemeClr val="accent3"/>
              </a:buClr>
              <a:buFontTx/>
              <a:buNone/>
              <a:defRPr/>
            </a:pPr>
            <a:r>
              <a:rPr lang="es-ES_tradnl" sz="2800" i="1" dirty="0" smtClean="0"/>
              <a:t>Necesiten como medio de software,</a:t>
            </a:r>
          </a:p>
          <a:p>
            <a:pPr algn="just">
              <a:buClr>
                <a:schemeClr val="accent3"/>
              </a:buClr>
              <a:buNone/>
              <a:defRPr/>
            </a:pPr>
            <a:r>
              <a:rPr lang="es-ES_tradnl" sz="2800" i="1" dirty="0" smtClean="0"/>
              <a:t>reflejándonos resultados en el trabajo</a:t>
            </a:r>
          </a:p>
          <a:p>
            <a:pPr algn="just">
              <a:buClr>
                <a:schemeClr val="accent3"/>
              </a:buClr>
              <a:buNone/>
              <a:defRPr/>
            </a:pPr>
            <a:r>
              <a:rPr lang="es-ES_tradnl" sz="2800" i="1" dirty="0" smtClean="0"/>
              <a:t>de campo con simbolog</a:t>
            </a:r>
            <a:r>
              <a:rPr lang="es-ES_tradnl" sz="2400" b="1" dirty="0" smtClean="0">
                <a:latin typeface="Trebuchet MS" pitchFamily="34" charset="0"/>
              </a:rPr>
              <a:t>í</a:t>
            </a:r>
            <a:r>
              <a:rPr lang="es-ES_tradnl" sz="2800" i="1" dirty="0" smtClean="0"/>
              <a:t>as, planos,</a:t>
            </a:r>
          </a:p>
          <a:p>
            <a:pPr marL="274320" indent="-274320" algn="just" fontAlgn="auto">
              <a:spcAft>
                <a:spcPts val="0"/>
              </a:spcAft>
              <a:buClr>
                <a:schemeClr val="accent3"/>
              </a:buClr>
              <a:buFont typeface="Wingdings 2"/>
              <a:buNone/>
              <a:defRPr/>
            </a:pPr>
            <a:r>
              <a:rPr lang="es-ES_tradnl" sz="2800" i="1" dirty="0" smtClean="0"/>
              <a:t>orientación y objetos que conlleven a sus</a:t>
            </a:r>
          </a:p>
          <a:p>
            <a:pPr algn="just">
              <a:buClr>
                <a:schemeClr val="accent3"/>
              </a:buClr>
              <a:buNone/>
              <a:defRPr/>
            </a:pPr>
            <a:r>
              <a:rPr lang="es-ES_tradnl" sz="2800" i="1" dirty="0" smtClean="0"/>
              <a:t>l</a:t>
            </a:r>
            <a:r>
              <a:rPr lang="es-ES_tradnl" sz="2400" b="1" dirty="0" smtClean="0">
                <a:latin typeface="Trebuchet MS" pitchFamily="34" charset="0"/>
              </a:rPr>
              <a:t>í</a:t>
            </a:r>
            <a:r>
              <a:rPr lang="es-ES_tradnl" sz="2800" i="1" dirty="0" smtClean="0"/>
              <a:t>mites.</a:t>
            </a:r>
          </a:p>
          <a:p>
            <a:pPr marL="274320" indent="-274320" algn="just" fontAlgn="auto">
              <a:spcAft>
                <a:spcPts val="0"/>
              </a:spcAft>
              <a:buClr>
                <a:schemeClr val="accent3"/>
              </a:buClr>
              <a:buFontTx/>
              <a:buNone/>
              <a:defRPr/>
            </a:pPr>
            <a:endParaRPr lang="es-ES_tradnl" sz="2800" i="1" dirty="0" smtClean="0"/>
          </a:p>
        </p:txBody>
      </p:sp>
      <p:sp>
        <p:nvSpPr>
          <p:cNvPr id="17412" name="Text Box 4"/>
          <p:cNvSpPr txBox="1">
            <a:spLocks noChangeArrowheads="1"/>
          </p:cNvSpPr>
          <p:nvPr/>
        </p:nvSpPr>
        <p:spPr bwMode="auto">
          <a:xfrm>
            <a:off x="6286500" y="3284538"/>
            <a:ext cx="2857500" cy="369887"/>
          </a:xfrm>
          <a:prstGeom prst="rect">
            <a:avLst/>
          </a:prstGeom>
          <a:noFill/>
          <a:ln w="9525">
            <a:noFill/>
            <a:miter lim="800000"/>
            <a:headEnd/>
            <a:tailEnd/>
          </a:ln>
        </p:spPr>
        <p:txBody>
          <a:bodyPr>
            <a:spAutoFit/>
          </a:bodyPr>
          <a:lstStyle/>
          <a:p>
            <a:pPr>
              <a:spcBef>
                <a:spcPct val="50000"/>
              </a:spcBef>
            </a:pPr>
            <a:r>
              <a:rPr lang="es-ES_tradnl" b="1">
                <a:latin typeface="Trebuchet MS" pitchFamily="34" charset="0"/>
              </a:rPr>
              <a:t>Objetivos: Precisión</a:t>
            </a:r>
            <a:endParaRPr lang="es-ES_tradnl">
              <a:latin typeface="Trebuchet MS" pitchFamily="34" charset="0"/>
            </a:endParaRPr>
          </a:p>
        </p:txBody>
      </p:sp>
      <p:sp>
        <p:nvSpPr>
          <p:cNvPr id="17413" name="Text Box 5"/>
          <p:cNvSpPr txBox="1">
            <a:spLocks noChangeArrowheads="1"/>
          </p:cNvSpPr>
          <p:nvPr/>
        </p:nvSpPr>
        <p:spPr bwMode="auto">
          <a:xfrm>
            <a:off x="6286500" y="3860800"/>
            <a:ext cx="2857500" cy="646113"/>
          </a:xfrm>
          <a:prstGeom prst="rect">
            <a:avLst/>
          </a:prstGeom>
          <a:noFill/>
          <a:ln w="9525">
            <a:noFill/>
            <a:miter lim="800000"/>
            <a:headEnd/>
            <a:tailEnd/>
          </a:ln>
        </p:spPr>
        <p:txBody>
          <a:bodyPr>
            <a:spAutoFit/>
          </a:bodyPr>
          <a:lstStyle/>
          <a:p>
            <a:pPr algn="ctr">
              <a:spcBef>
                <a:spcPct val="50000"/>
              </a:spcBef>
            </a:pPr>
            <a:r>
              <a:rPr lang="es-ES_tradnl" b="1" dirty="0">
                <a:latin typeface="Trebuchet MS" pitchFamily="34" charset="0"/>
              </a:rPr>
              <a:t>Características: </a:t>
            </a:r>
            <a:r>
              <a:rPr lang="es-ES_tradnl" b="1" dirty="0" smtClean="0">
                <a:latin typeface="Trebuchet MS" pitchFamily="34" charset="0"/>
              </a:rPr>
              <a:t>Figuras e imagenes</a:t>
            </a:r>
            <a:endParaRPr lang="es-ES_tradnl" dirty="0">
              <a:latin typeface="Trebuchet MS" pitchFamily="34" charset="0"/>
            </a:endParaRPr>
          </a:p>
        </p:txBody>
      </p:sp>
      <p:sp>
        <p:nvSpPr>
          <p:cNvPr id="17414" name="Text Box 6"/>
          <p:cNvSpPr txBox="1">
            <a:spLocks noChangeArrowheads="1"/>
          </p:cNvSpPr>
          <p:nvPr/>
        </p:nvSpPr>
        <p:spPr bwMode="auto">
          <a:xfrm>
            <a:off x="6324600" y="4724400"/>
            <a:ext cx="2819400" cy="646113"/>
          </a:xfrm>
          <a:prstGeom prst="rect">
            <a:avLst/>
          </a:prstGeom>
          <a:noFill/>
          <a:ln w="9525">
            <a:noFill/>
            <a:miter lim="800000"/>
            <a:headEnd/>
            <a:tailEnd/>
          </a:ln>
        </p:spPr>
        <p:txBody>
          <a:bodyPr>
            <a:spAutoFit/>
          </a:bodyPr>
          <a:lstStyle/>
          <a:p>
            <a:pPr algn="ctr">
              <a:spcBef>
                <a:spcPct val="50000"/>
              </a:spcBef>
            </a:pPr>
            <a:r>
              <a:rPr lang="es-ES_tradnl" b="1">
                <a:latin typeface="Trebuchet MS" pitchFamily="34" charset="0"/>
              </a:rPr>
              <a:t>Recursos: Vectores virtual </a:t>
            </a:r>
            <a:endParaRPr lang="es-ES_tradnl">
              <a:latin typeface="Trebuchet MS" pitchFamily="34" charset="0"/>
            </a:endParaRPr>
          </a:p>
        </p:txBody>
      </p:sp>
      <p:sp>
        <p:nvSpPr>
          <p:cNvPr id="17415" name="Text Box 7"/>
          <p:cNvSpPr txBox="1">
            <a:spLocks noChangeArrowheads="1"/>
          </p:cNvSpPr>
          <p:nvPr/>
        </p:nvSpPr>
        <p:spPr bwMode="auto">
          <a:xfrm>
            <a:off x="6429375" y="5732463"/>
            <a:ext cx="2714625" cy="923330"/>
          </a:xfrm>
          <a:prstGeom prst="rect">
            <a:avLst/>
          </a:prstGeom>
          <a:noFill/>
          <a:ln w="9525">
            <a:noFill/>
            <a:miter lim="800000"/>
            <a:headEnd/>
            <a:tailEnd/>
          </a:ln>
        </p:spPr>
        <p:txBody>
          <a:bodyPr>
            <a:spAutoFit/>
          </a:bodyPr>
          <a:lstStyle/>
          <a:p>
            <a:pPr algn="ctr">
              <a:spcBef>
                <a:spcPct val="50000"/>
              </a:spcBef>
            </a:pPr>
            <a:r>
              <a:rPr lang="es-ES_tradnl" b="1" dirty="0">
                <a:latin typeface="Trebuchet MS" pitchFamily="34" charset="0"/>
              </a:rPr>
              <a:t>Cobertura. De posición de una area en el </a:t>
            </a:r>
            <a:r>
              <a:rPr lang="es-ES_tradnl" b="1" dirty="0" smtClean="0">
                <a:latin typeface="Trebuchet MS" pitchFamily="34" charset="0"/>
              </a:rPr>
              <a:t>mundo mediante @http</a:t>
            </a:r>
            <a:endParaRPr lang="es-ES_tradnl" b="1" dirty="0">
              <a:latin typeface="Trebuchet MS" pitchFamily="34" charset="0"/>
            </a:endParaRPr>
          </a:p>
        </p:txBody>
      </p:sp>
      <p:sp>
        <p:nvSpPr>
          <p:cNvPr id="17416" name="Text Box 8"/>
          <p:cNvSpPr txBox="1">
            <a:spLocks noChangeArrowheads="1"/>
          </p:cNvSpPr>
          <p:nvPr/>
        </p:nvSpPr>
        <p:spPr bwMode="auto">
          <a:xfrm>
            <a:off x="3419475" y="5656263"/>
            <a:ext cx="2714625" cy="923925"/>
          </a:xfrm>
          <a:prstGeom prst="rect">
            <a:avLst/>
          </a:prstGeom>
          <a:noFill/>
          <a:ln w="9525">
            <a:noFill/>
            <a:miter lim="800000"/>
            <a:headEnd/>
            <a:tailEnd/>
          </a:ln>
        </p:spPr>
        <p:txBody>
          <a:bodyPr>
            <a:spAutoFit/>
          </a:bodyPr>
          <a:lstStyle/>
          <a:p>
            <a:pPr algn="ctr">
              <a:spcBef>
                <a:spcPct val="50000"/>
              </a:spcBef>
            </a:pPr>
            <a:r>
              <a:rPr lang="es-ES_tradnl" b="1">
                <a:latin typeface="Trebuchet MS" pitchFamily="34" charset="0"/>
              </a:rPr>
              <a:t>Dimensiones: líneas de multiformas en plataformas con HTTP</a:t>
            </a:r>
            <a:endParaRPr lang="es-ES_tradnl">
              <a:latin typeface="Trebuchet MS" pitchFamily="34" charset="0"/>
            </a:endParaRPr>
          </a:p>
        </p:txBody>
      </p:sp>
      <p:pic>
        <p:nvPicPr>
          <p:cNvPr id="22538" name="Imagen 3" descr="Util">
            <a:hlinkClick r:id="rId2"/>
          </p:cNvPr>
          <p:cNvPicPr>
            <a:picLocks noChangeAspect="1" noChangeArrowheads="1"/>
          </p:cNvPicPr>
          <p:nvPr/>
        </p:nvPicPr>
        <p:blipFill>
          <a:blip r:embed="rId3" cstate="print"/>
          <a:stretch>
            <a:fillRect/>
          </a:stretch>
        </p:blipFill>
        <p:spPr bwMode="auto">
          <a:xfrm>
            <a:off x="6012160" y="404664"/>
            <a:ext cx="2979415" cy="2736304"/>
          </a:xfrm>
          <a:prstGeom prst="flowChartMagneticDisk">
            <a:avLst/>
          </a:prstGeom>
          <a:ln w="12700">
            <a:solidFill>
              <a:schemeClr val="tx1"/>
            </a:solidFill>
            <a:miter lim="800000"/>
            <a:headEnd/>
            <a:tailEnd/>
          </a:ln>
          <a:effectLst>
            <a:glow rad="101600">
              <a:srgbClr val="339966">
                <a:alpha val="60000"/>
              </a:srgbClr>
            </a:glow>
          </a:effectLst>
        </p:spPr>
        <p:style>
          <a:lnRef idx="0">
            <a:scrgbClr r="0" g="0" b="0"/>
          </a:lnRef>
          <a:fillRef idx="1003">
            <a:schemeClr val="lt2"/>
          </a:fillRef>
          <a:effectRef idx="0">
            <a:scrgbClr r="0" g="0" b="0"/>
          </a:effectRef>
          <a:fontRef idx="major"/>
        </p:style>
      </p:pic>
      <p:pic>
        <p:nvPicPr>
          <p:cNvPr id="17418" name="Picture 17" descr="EN00319_"/>
          <p:cNvPicPr preferRelativeResize="0">
            <a:picLocks noChangeArrowheads="1" noChangeShapeType="1"/>
          </p:cNvPicPr>
          <p:nvPr/>
        </p:nvPicPr>
        <p:blipFill>
          <a:blip r:embed="rId4" cstate="print"/>
          <a:srcRect/>
          <a:stretch>
            <a:fillRect/>
          </a:stretch>
        </p:blipFill>
        <p:spPr bwMode="auto">
          <a:xfrm>
            <a:off x="323850" y="333375"/>
            <a:ext cx="450850" cy="449263"/>
          </a:xfrm>
          <a:prstGeom prst="rect">
            <a:avLst/>
          </a:prstGeom>
          <a:noFill/>
          <a:ln w="0" algn="in">
            <a:noFill/>
            <a:miter lim="800000"/>
            <a:headEnd/>
            <a:tailEnd/>
          </a:ln>
        </p:spPr>
      </p:pic>
    </p:spTree>
  </p:cSld>
  <p:clrMapOvr>
    <a:masterClrMapping/>
  </p:clrMapOvr>
  <p:transition spd="med">
    <p:whee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Imagen 29" descr="http://upload.wikimedia.org/wikipedia/commons/thumb/a/a7/Dist.JPG/220px-Dist.JPG"/>
          <p:cNvPicPr>
            <a:picLocks noChangeAspect="1" noChangeArrowheads="1"/>
          </p:cNvPicPr>
          <p:nvPr/>
        </p:nvPicPr>
        <p:blipFill>
          <a:blip r:embed="rId2" cstate="print"/>
          <a:srcRect/>
          <a:stretch>
            <a:fillRect/>
          </a:stretch>
        </p:blipFill>
        <p:spPr bwMode="auto">
          <a:xfrm>
            <a:off x="7048500" y="5286375"/>
            <a:ext cx="2095500" cy="1571625"/>
          </a:xfrm>
          <a:prstGeom prst="rect">
            <a:avLst/>
          </a:prstGeom>
          <a:noFill/>
          <a:ln w="9525">
            <a:noFill/>
            <a:miter lim="800000"/>
            <a:headEnd/>
            <a:tailEnd/>
          </a:ln>
        </p:spPr>
      </p:pic>
      <p:sp>
        <p:nvSpPr>
          <p:cNvPr id="4" name="Rectangle 1027"/>
          <p:cNvSpPr txBox="1">
            <a:spLocks noChangeArrowheads="1"/>
          </p:cNvSpPr>
          <p:nvPr/>
        </p:nvSpPr>
        <p:spPr bwMode="auto">
          <a:xfrm>
            <a:off x="251520" y="188641"/>
            <a:ext cx="7704856" cy="504056"/>
          </a:xfrm>
          <a:prstGeom prst="rect">
            <a:avLst/>
          </a:prstGeom>
          <a:noFill/>
          <a:ln w="9525">
            <a:noFill/>
            <a:miter lim="800000"/>
            <a:headEnd/>
            <a:tailEnd/>
          </a:ln>
        </p:spPr>
        <p:txBody>
          <a:bodyPr lIns="92075" tIns="46038" rIns="92075" bIns="46038"/>
          <a:lstStyle/>
          <a:p>
            <a:pPr fontAlgn="auto">
              <a:spcBef>
                <a:spcPts val="0"/>
              </a:spcBef>
              <a:spcAft>
                <a:spcPts val="0"/>
              </a:spcAft>
              <a:defRPr/>
            </a:pPr>
            <a:r>
              <a:rPr lang="es-ES" dirty="0" smtClean="0">
                <a:latin typeface="+mn-lt"/>
              </a:rPr>
              <a:t>7</a:t>
            </a:r>
            <a:r>
              <a:rPr lang="es-ES" dirty="0">
                <a:latin typeface="+mn-lt"/>
              </a:rPr>
              <a:t>. </a:t>
            </a:r>
            <a:r>
              <a:rPr lang="es-ES" dirty="0" smtClean="0">
                <a:latin typeface="+mn-lt"/>
              </a:rPr>
              <a:t>¡</a:t>
            </a:r>
            <a:r>
              <a:rPr lang="es-ES" dirty="0" smtClean="0"/>
              <a:t>¡¡¡..</a:t>
            </a:r>
            <a:r>
              <a:rPr lang="es-ES" dirty="0" smtClean="0">
                <a:latin typeface="+mn-lt"/>
              </a:rPr>
              <a:t>USO DE SU ARQUITECTURA ESTRUCTURADA!..Ejm Google.</a:t>
            </a:r>
            <a:endParaRPr lang="es-MX" sz="2800" kern="0" dirty="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defRPr/>
            </a:pPr>
            <a:endParaRPr lang="es-ES" sz="1600" b="1" dirty="0">
              <a:latin typeface="Arial Black" pitchFamily="34" charset="0"/>
            </a:endParaRPr>
          </a:p>
          <a:p>
            <a:pPr marL="609600" indent="-609600" algn="ctr" fontAlgn="auto">
              <a:spcBef>
                <a:spcPct val="20000"/>
              </a:spcBef>
              <a:spcAft>
                <a:spcPts val="0"/>
              </a:spcAft>
              <a:buClr>
                <a:srgbClr val="FF0000"/>
              </a:buClr>
              <a:buSzPct val="60000"/>
              <a:buFont typeface="Arial" pitchFamily="34" charset="0"/>
              <a:buChar char="•"/>
              <a:defRPr/>
            </a:pPr>
            <a:endParaRPr lang="es-MX" sz="1600" kern="0" dirty="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defRPr/>
            </a:pPr>
            <a:endParaRPr lang="es-MX" sz="1600" kern="0" dirty="0">
              <a:effectLst>
                <a:outerShdw blurRad="38100" dist="38100" dir="2700000" algn="tl">
                  <a:srgbClr val="FFFFFF"/>
                </a:outerShdw>
              </a:effectLst>
              <a:latin typeface="+mn-lt"/>
            </a:endParaRPr>
          </a:p>
        </p:txBody>
      </p:sp>
      <p:sp>
        <p:nvSpPr>
          <p:cNvPr id="3" name="2 Rectángulo"/>
          <p:cNvSpPr/>
          <p:nvPr/>
        </p:nvSpPr>
        <p:spPr>
          <a:xfrm>
            <a:off x="323528" y="764704"/>
            <a:ext cx="7848872" cy="5078313"/>
          </a:xfrm>
          <a:prstGeom prst="rect">
            <a:avLst/>
          </a:prstGeom>
        </p:spPr>
        <p:txBody>
          <a:bodyPr wrap="square">
            <a:spAutoFit/>
          </a:bodyPr>
          <a:lstStyle/>
          <a:p>
            <a:r>
              <a:rPr lang="es-ES" dirty="0" smtClean="0"/>
              <a:t>A pesar de que no se conocen las cifras exactas, se estima que Google mantiene más de 8.000.000 a indexado en la web y servidores, ordenados en</a:t>
            </a:r>
            <a:r>
              <a:rPr lang="es-ES" i="1" dirty="0" smtClean="0"/>
              <a:t> </a:t>
            </a:r>
            <a:r>
              <a:rPr lang="es-ES" i="1" u="sng" dirty="0" smtClean="0"/>
              <a:t>racks</a:t>
            </a:r>
            <a:r>
              <a:rPr lang="es-ES" i="1" dirty="0" smtClean="0"/>
              <a:t> </a:t>
            </a:r>
            <a:r>
              <a:rPr lang="es-ES" dirty="0" smtClean="0"/>
              <a:t>de </a:t>
            </a:r>
            <a:r>
              <a:rPr lang="es-ES" i="1" u="sng" dirty="0" smtClean="0"/>
              <a:t>cluster</a:t>
            </a:r>
            <a:r>
              <a:rPr lang="es-ES" dirty="0" smtClean="0"/>
              <a:t>s en varias ciudades del mundo. Cuando alguien intenta conectarse a Google, los servidores DNS traducen la </a:t>
            </a:r>
            <a:r>
              <a:rPr lang="es-ES" i="1" u="sng" dirty="0" smtClean="0"/>
              <a:t>dirección www.google.com </a:t>
            </a:r>
            <a:r>
              <a:rPr lang="es-ES" dirty="0" smtClean="0"/>
              <a:t>a varias </a:t>
            </a:r>
            <a:r>
              <a:rPr lang="es-ES" i="1" u="sng" dirty="0" smtClean="0"/>
              <a:t>IP's </a:t>
            </a:r>
            <a:r>
              <a:rPr lang="es-ES" dirty="0" smtClean="0"/>
              <a:t>distintas permitiendo que se distribuya la carga entre varios clusters. Cuando un dominio tiene varias IP's, como en el caso de Google, el orden en que los servidores DNS traducen las direcciones IP se calcula mediante el sistema de palnificacion Round-robin. </a:t>
            </a:r>
          </a:p>
          <a:p>
            <a:r>
              <a:rPr lang="es-ES" dirty="0" smtClean="0"/>
              <a:t>Cada cluster de Google tiene miles de servidores, por lo que cuando alguien se conecta a un cluster, se distribuye la carga de nuevo mediante el hardware del cluster para enviar la consulta al servidor web que esté menos ocupado en ese momento.</a:t>
            </a:r>
          </a:p>
          <a:p>
            <a:r>
              <a:rPr lang="es-ES" dirty="0" smtClean="0"/>
              <a:t>Los racks de Google están hechos a medida y pueden contener entre 40 y 80 servidores. Cada rack tiene una conexión Ethernet a un router local que a su vez se conecta al router central utilizando una conexión de 1 Gigabit o mas.</a:t>
            </a:r>
          </a:p>
          <a:p>
            <a:endParaRPr lang="es-ES" dirty="0"/>
          </a:p>
        </p:txBody>
      </p:sp>
    </p:spTree>
  </p:cSld>
  <p:clrMapOvr>
    <a:masterClrMapping/>
  </p:clrMapOvr>
  <p:transition spd="med">
    <p:whee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548680"/>
            <a:ext cx="7704856" cy="5632311"/>
          </a:xfrm>
          <a:prstGeom prst="rect">
            <a:avLst/>
          </a:prstGeom>
        </p:spPr>
        <p:txBody>
          <a:bodyPr wrap="square">
            <a:spAutoFit/>
          </a:bodyPr>
          <a:lstStyle/>
          <a:p>
            <a:r>
              <a:rPr lang="es-ES" sz="1200" b="1" i="1" u="sng" dirty="0" smtClean="0"/>
              <a:t>La infraestructura de servidores: </a:t>
            </a:r>
            <a:r>
              <a:rPr lang="es-ES" sz="1200" b="1" dirty="0" smtClean="0"/>
              <a:t>está dividida en varias categorías, cada una con un propósito diferente: Los distribuidores de carga aceptan la petición del cliente y la reenvían a uno de los servidores web de Google a través de servidores Proxy Squid.</a:t>
            </a:r>
          </a:p>
          <a:p>
            <a:endParaRPr lang="es-ES" sz="1200" b="1" dirty="0" smtClean="0"/>
          </a:p>
          <a:p>
            <a:pPr lvl="0"/>
            <a:r>
              <a:rPr lang="es-ES" sz="1200" b="1" dirty="0" smtClean="0"/>
              <a:t>Los servidores proxy Squid aceptan la petición y devuelven el resultado desde la caché local si es posible y si no reenvían la petición al servidor web.</a:t>
            </a:r>
          </a:p>
          <a:p>
            <a:pPr lvl="0"/>
            <a:endParaRPr lang="es-ES" sz="1200" b="1" dirty="0" smtClean="0"/>
          </a:p>
          <a:p>
            <a:pPr lvl="0">
              <a:buFont typeface="Arial" pitchFamily="34" charset="0"/>
              <a:buChar char="•"/>
            </a:pPr>
            <a:r>
              <a:rPr lang="es-ES" sz="1200" b="1" dirty="0" smtClean="0"/>
              <a:t>Los servidores Web coordinan la ejecución de las consultas enviadas por los usuarios y formatean el resultado utilizando el lenguaje HTML.   La ejecución consiste en enviar peticiones a servidores de índices, fusionar los resultados, calcular su rango utilizado PageRank, elaborar un resumen para cada resultado, preguntar por posibles sugerencias a los servidores de ortografía y finalmente obtener una lista de anuncios del servidor de publicidad.</a:t>
            </a:r>
          </a:p>
          <a:p>
            <a:pPr lvl="0"/>
            <a:endParaRPr lang="es-ES" sz="1200" b="1" dirty="0" smtClean="0"/>
          </a:p>
          <a:p>
            <a:pPr lvl="0">
              <a:buFont typeface="Arial" pitchFamily="34" charset="0"/>
              <a:buChar char="•"/>
            </a:pPr>
            <a:r>
              <a:rPr lang="es-ES" sz="1200" b="1" dirty="0" smtClean="0"/>
              <a:t> Los servidores de recolección de datos están dedicados permanentemente a navegar por Internet al estilo </a:t>
            </a:r>
            <a:r>
              <a:rPr lang="es-ES" sz="1200" b="1" u="sng" dirty="0" smtClean="0"/>
              <a:t>araña</a:t>
            </a:r>
            <a:r>
              <a:rPr lang="es-ES" sz="1200" b="1" dirty="0" smtClean="0"/>
              <a:t>. Van actualizando el índice y las bases de datos de documentos con las páginas web que van encontrando y aplican los algoritmos de google para calcular el rango de cada página.</a:t>
            </a:r>
          </a:p>
          <a:p>
            <a:pPr lvl="0">
              <a:buFont typeface="Arial" pitchFamily="34" charset="0"/>
              <a:buChar char="•"/>
            </a:pPr>
            <a:endParaRPr lang="es-ES" sz="1200" b="1" dirty="0" smtClean="0"/>
          </a:p>
          <a:p>
            <a:pPr lvl="0">
              <a:buFont typeface="Arial" pitchFamily="34" charset="0"/>
              <a:buChar char="•"/>
            </a:pPr>
            <a:r>
              <a:rPr lang="es-ES" sz="1200" b="1" dirty="0" smtClean="0"/>
              <a:t> Los servidores de índices contienen un conjunto de trozos de índice. Devuelven una lista de id's de documentos, llamados "docid", de forma que los documentos a los que identifican contienen la palabra que el usuario está buscando. Estos servidores necesitan menos espacio en disco, pero en cambio soportan un carga de procesador bastante elevada.</a:t>
            </a:r>
          </a:p>
          <a:p>
            <a:pPr lvl="0">
              <a:buFont typeface="Arial" pitchFamily="34" charset="0"/>
              <a:buChar char="•"/>
            </a:pPr>
            <a:endParaRPr lang="es-ES" sz="1200" b="1" dirty="0" smtClean="0"/>
          </a:p>
          <a:p>
            <a:pPr lvl="0">
              <a:buFont typeface="Arial" pitchFamily="34" charset="0"/>
              <a:buChar char="•"/>
            </a:pPr>
            <a:r>
              <a:rPr lang="es-ES" sz="1200" b="1" dirty="0" smtClean="0"/>
              <a:t> Los servidores de documentos sirven para almacenar los documentos. Cada documento se almacena en docenas de servidores de documentos. Cuando alguien realiza una búsqueda, el servidor de documentos devuelve un resumen de la página basado en las palabras buscadas por el usuario. También puede devolver el documento entero directamente si se lo solicitan. Estos servidores requieren bastante espacio de disco.</a:t>
            </a:r>
          </a:p>
          <a:p>
            <a:pPr lvl="0">
              <a:buFont typeface="Arial" pitchFamily="34" charset="0"/>
              <a:buChar char="•"/>
            </a:pPr>
            <a:endParaRPr lang="es-ES" sz="1200" b="1" dirty="0" smtClean="0"/>
          </a:p>
          <a:p>
            <a:pPr lvl="0">
              <a:buFont typeface="Arial" pitchFamily="34" charset="0"/>
              <a:buChar char="•"/>
            </a:pPr>
            <a:r>
              <a:rPr lang="es-ES" sz="1200" b="1" dirty="0" smtClean="0"/>
              <a:t> Los servidores de anuncios (ad servers) gestionan la publicidad de los servicios Adworks y AdSense.</a:t>
            </a:r>
          </a:p>
          <a:p>
            <a:pPr lvl="0"/>
            <a:endParaRPr lang="es-ES" sz="1200" b="1" dirty="0"/>
          </a:p>
        </p:txBody>
      </p:sp>
    </p:spTree>
  </p:cSld>
  <p:clrMapOvr>
    <a:masterClrMapping/>
  </p:clrMapOvr>
  <p:transition spd="med">
    <p:whee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51521" y="188913"/>
            <a:ext cx="7776864" cy="593725"/>
          </a:xfrm>
        </p:spPr>
        <p:txBody>
          <a:bodyPr>
            <a:normAutofit fontScale="90000"/>
          </a:bodyPr>
          <a:lstStyle/>
          <a:p>
            <a:pPr algn="ctr"/>
            <a:r>
              <a:rPr lang="es-MX" sz="2000" u="sng" dirty="0" smtClean="0">
                <a:solidFill>
                  <a:srgbClr val="000000"/>
                </a:solidFill>
              </a:rPr>
              <a:t>MARCO CONCEPTUAL DE LOS ESTUDIOS DE IMPACTO  de redes EN PANAMA</a:t>
            </a:r>
            <a:endParaRPr lang="es-ES" sz="2000" u="sng" dirty="0" smtClean="0">
              <a:solidFill>
                <a:srgbClr val="000000"/>
              </a:solidFill>
            </a:endParaRPr>
          </a:p>
        </p:txBody>
      </p:sp>
      <p:sp>
        <p:nvSpPr>
          <p:cNvPr id="46083" name="Rectangle 3"/>
          <p:cNvSpPr>
            <a:spLocks noGrp="1" noChangeArrowheads="1"/>
          </p:cNvSpPr>
          <p:nvPr>
            <p:ph type="body" idx="1"/>
          </p:nvPr>
        </p:nvSpPr>
        <p:spPr>
          <a:xfrm>
            <a:off x="0" y="5446713"/>
            <a:ext cx="7164388" cy="1438275"/>
          </a:xfrm>
        </p:spPr>
        <p:txBody>
          <a:bodyPr>
            <a:normAutofit fontScale="70000" lnSpcReduction="20000"/>
          </a:bodyPr>
          <a:lstStyle/>
          <a:p>
            <a:pPr marL="457200" indent="-457200" fontAlgn="auto">
              <a:lnSpc>
                <a:spcPct val="90000"/>
              </a:lnSpc>
              <a:spcAft>
                <a:spcPts val="0"/>
              </a:spcAft>
              <a:buClr>
                <a:schemeClr val="accent3"/>
              </a:buClr>
              <a:buFontTx/>
              <a:buNone/>
              <a:defRPr/>
            </a:pPr>
            <a:r>
              <a:rPr lang="es-MX" sz="1300" dirty="0" smtClean="0">
                <a:latin typeface="Arial" pitchFamily="34" charset="0"/>
                <a:cs typeface="Arial" pitchFamily="34" charset="0"/>
              </a:rPr>
              <a:t>1 : Descripción </a:t>
            </a:r>
            <a:r>
              <a:rPr lang="es-MX" sz="1300" dirty="0">
                <a:latin typeface="Arial" pitchFamily="34" charset="0"/>
                <a:cs typeface="Arial" pitchFamily="34" charset="0"/>
              </a:rPr>
              <a:t>y necesidad </a:t>
            </a:r>
            <a:r>
              <a:rPr lang="es-MX" sz="1300" dirty="0" smtClean="0">
                <a:latin typeface="Arial" pitchFamily="34" charset="0"/>
                <a:cs typeface="Arial" pitchFamily="34" charset="0"/>
              </a:rPr>
              <a:t>de propiedades                                                                       9: Selección </a:t>
            </a:r>
            <a:r>
              <a:rPr lang="es-MX" sz="1300" dirty="0">
                <a:latin typeface="Arial" pitchFamily="34" charset="0"/>
                <a:cs typeface="Arial" pitchFamily="34" charset="0"/>
              </a:rPr>
              <a:t>de la acción  </a:t>
            </a:r>
            <a:r>
              <a:rPr lang="es-MX" sz="1300" dirty="0" smtClean="0">
                <a:latin typeface="Arial" pitchFamily="34" charset="0"/>
                <a:cs typeface="Arial" pitchFamily="34" charset="0"/>
              </a:rPr>
              <a:t>                                            </a:t>
            </a:r>
            <a:endParaRPr lang="es-MX" sz="1300" dirty="0">
              <a:latin typeface="Arial" pitchFamily="34" charset="0"/>
              <a:cs typeface="Arial" pitchFamily="34" charset="0"/>
            </a:endParaRPr>
          </a:p>
          <a:p>
            <a:pPr marL="457200" indent="-457200" fontAlgn="auto">
              <a:lnSpc>
                <a:spcPct val="90000"/>
              </a:lnSpc>
              <a:spcAft>
                <a:spcPts val="0"/>
              </a:spcAft>
              <a:buClr>
                <a:schemeClr val="accent3"/>
              </a:buClr>
              <a:buFontTx/>
              <a:buNone/>
              <a:defRPr/>
            </a:pPr>
            <a:r>
              <a:rPr lang="es-MX" sz="1300" dirty="0" smtClean="0">
                <a:latin typeface="Arial" pitchFamily="34" charset="0"/>
                <a:cs typeface="Arial" pitchFamily="34" charset="0"/>
              </a:rPr>
              <a:t>2: Información pertinente</a:t>
            </a:r>
            <a:r>
              <a:rPr lang="es-MX" sz="1300" dirty="0">
                <a:latin typeface="Arial" pitchFamily="34" charset="0"/>
                <a:cs typeface="Arial" pitchFamily="34" charset="0"/>
              </a:rPr>
              <a:t>	              </a:t>
            </a:r>
            <a:r>
              <a:rPr lang="es-MX" sz="1300" dirty="0" smtClean="0">
                <a:latin typeface="Arial" pitchFamily="34" charset="0"/>
                <a:cs typeface="Arial" pitchFamily="34" charset="0"/>
              </a:rPr>
              <a:t>                                                                         propuesta </a:t>
            </a:r>
            <a:r>
              <a:rPr lang="es-MX" sz="1300" dirty="0">
                <a:latin typeface="Arial" pitchFamily="34" charset="0"/>
                <a:cs typeface="Arial" pitchFamily="34" charset="0"/>
              </a:rPr>
              <a:t>de las alternativas </a:t>
            </a:r>
          </a:p>
          <a:p>
            <a:pPr marL="457200" indent="-457200" fontAlgn="auto">
              <a:lnSpc>
                <a:spcPct val="90000"/>
              </a:lnSpc>
              <a:spcAft>
                <a:spcPts val="0"/>
              </a:spcAft>
              <a:buClr>
                <a:schemeClr val="accent3"/>
              </a:buClr>
              <a:buFontTx/>
              <a:buNone/>
              <a:defRPr/>
            </a:pPr>
            <a:r>
              <a:rPr lang="es-MX" sz="1300" dirty="0" smtClean="0">
                <a:latin typeface="Arial" pitchFamily="34" charset="0"/>
                <a:cs typeface="Arial" pitchFamily="34" charset="0"/>
              </a:rPr>
              <a:t>3 : Identificación </a:t>
            </a:r>
            <a:r>
              <a:rPr lang="es-MX" sz="1300" dirty="0">
                <a:latin typeface="Arial" pitchFamily="34" charset="0"/>
                <a:cs typeface="Arial" pitchFamily="34" charset="0"/>
              </a:rPr>
              <a:t>de los </a:t>
            </a:r>
            <a:r>
              <a:rPr lang="es-MX" sz="1300" dirty="0" smtClean="0">
                <a:latin typeface="Arial" pitchFamily="34" charset="0"/>
                <a:cs typeface="Arial" pitchFamily="34" charset="0"/>
              </a:rPr>
              <a:t>usuarios                                                                                          10: Prepación </a:t>
            </a:r>
            <a:r>
              <a:rPr lang="es-MX" sz="1300" dirty="0">
                <a:latin typeface="Arial" pitchFamily="34" charset="0"/>
                <a:cs typeface="Arial" pitchFamily="34" charset="0"/>
              </a:rPr>
              <a:t>de </a:t>
            </a:r>
            <a:r>
              <a:rPr lang="es-MX" sz="1300" dirty="0" smtClean="0">
                <a:latin typeface="Arial" pitchFamily="34" charset="0"/>
                <a:cs typeface="Arial" pitchFamily="34" charset="0"/>
              </a:rPr>
              <a:t>la </a:t>
            </a:r>
          </a:p>
          <a:p>
            <a:pPr marL="457200" indent="-457200" fontAlgn="auto">
              <a:lnSpc>
                <a:spcPct val="90000"/>
              </a:lnSpc>
              <a:spcAft>
                <a:spcPts val="0"/>
              </a:spcAft>
              <a:buClr>
                <a:schemeClr val="accent3"/>
              </a:buClr>
              <a:buFontTx/>
              <a:buNone/>
              <a:defRPr/>
            </a:pPr>
            <a:r>
              <a:rPr lang="es-MX" sz="1300" dirty="0" smtClean="0">
                <a:latin typeface="Arial" pitchFamily="34" charset="0"/>
                <a:cs typeface="Arial" pitchFamily="34" charset="0"/>
              </a:rPr>
              <a:t>4: Descripción del entorno afectado                                                                                           documentación</a:t>
            </a:r>
          </a:p>
          <a:p>
            <a:pPr marL="457200" indent="-457200" fontAlgn="auto">
              <a:lnSpc>
                <a:spcPct val="90000"/>
              </a:lnSpc>
              <a:spcAft>
                <a:spcPts val="0"/>
              </a:spcAft>
              <a:buClr>
                <a:schemeClr val="accent3"/>
              </a:buClr>
              <a:buFontTx/>
              <a:buNone/>
              <a:defRPr/>
            </a:pPr>
            <a:r>
              <a:rPr lang="es-MX" sz="1300" dirty="0" smtClean="0">
                <a:latin typeface="Arial" pitchFamily="34" charset="0"/>
                <a:cs typeface="Arial" pitchFamily="34" charset="0"/>
              </a:rPr>
              <a:t>6: Predicción </a:t>
            </a:r>
            <a:r>
              <a:rPr lang="es-MX" sz="1300" dirty="0">
                <a:latin typeface="Arial" pitchFamily="34" charset="0"/>
                <a:cs typeface="Arial" pitchFamily="34" charset="0"/>
              </a:rPr>
              <a:t>de </a:t>
            </a:r>
            <a:r>
              <a:rPr lang="es-MX" sz="1300" dirty="0" smtClean="0">
                <a:latin typeface="Arial" pitchFamily="34" charset="0"/>
                <a:cs typeface="Arial" pitchFamily="34" charset="0"/>
              </a:rPr>
              <a:t>impuestos                                                                                                   11: Planificación </a:t>
            </a:r>
            <a:r>
              <a:rPr lang="es-MX" sz="1300" dirty="0">
                <a:latin typeface="Arial" pitchFamily="34" charset="0"/>
                <a:cs typeface="Arial" pitchFamily="34" charset="0"/>
              </a:rPr>
              <a:t>de </a:t>
            </a:r>
            <a:r>
              <a:rPr lang="es-MX" sz="1300" dirty="0" smtClean="0">
                <a:latin typeface="Arial" pitchFamily="34" charset="0"/>
                <a:cs typeface="Arial" pitchFamily="34" charset="0"/>
              </a:rPr>
              <a:t>control</a:t>
            </a:r>
          </a:p>
          <a:p>
            <a:pPr marL="457200" indent="-457200" fontAlgn="auto">
              <a:lnSpc>
                <a:spcPct val="90000"/>
              </a:lnSpc>
              <a:spcAft>
                <a:spcPts val="0"/>
              </a:spcAft>
              <a:buClr>
                <a:schemeClr val="accent3"/>
              </a:buClr>
              <a:buFontTx/>
              <a:buNone/>
              <a:defRPr/>
            </a:pPr>
            <a:r>
              <a:rPr lang="es-MX" sz="1300" dirty="0" smtClean="0">
                <a:latin typeface="Arial" pitchFamily="34" charset="0"/>
                <a:cs typeface="Arial" pitchFamily="34" charset="0"/>
              </a:rPr>
              <a:t>7: Evaluación e investigacion del proyecto y programa                                                              de usuarios e internet.</a:t>
            </a:r>
            <a:endParaRPr lang="es-MX" sz="1300" dirty="0">
              <a:latin typeface="Arial" pitchFamily="34" charset="0"/>
              <a:cs typeface="Arial" pitchFamily="34" charset="0"/>
            </a:endParaRPr>
          </a:p>
          <a:p>
            <a:pPr marL="457200" indent="-457200" fontAlgn="auto">
              <a:lnSpc>
                <a:spcPct val="90000"/>
              </a:lnSpc>
              <a:spcAft>
                <a:spcPts val="0"/>
              </a:spcAft>
              <a:buClr>
                <a:schemeClr val="accent3"/>
              </a:buClr>
              <a:buFontTx/>
              <a:buNone/>
              <a:defRPr/>
            </a:pPr>
            <a:r>
              <a:rPr lang="es-MX" sz="1300" dirty="0" smtClean="0">
                <a:latin typeface="Arial" pitchFamily="34" charset="0"/>
                <a:cs typeface="Arial" pitchFamily="34" charset="0"/>
              </a:rPr>
              <a:t>8: Identificación </a:t>
            </a:r>
            <a:r>
              <a:rPr lang="es-MX" sz="1300" dirty="0">
                <a:latin typeface="Arial" pitchFamily="34" charset="0"/>
                <a:cs typeface="Arial" pitchFamily="34" charset="0"/>
              </a:rPr>
              <a:t>y valoración de las medidas </a:t>
            </a:r>
          </a:p>
          <a:p>
            <a:pPr marL="457200" indent="-457200" fontAlgn="auto">
              <a:lnSpc>
                <a:spcPct val="90000"/>
              </a:lnSpc>
              <a:spcAft>
                <a:spcPts val="0"/>
              </a:spcAft>
              <a:buClr>
                <a:schemeClr val="accent3"/>
              </a:buClr>
              <a:buFontTx/>
              <a:buNone/>
              <a:defRPr/>
            </a:pPr>
            <a:r>
              <a:rPr lang="es-MX" sz="1300" dirty="0" smtClean="0">
                <a:latin typeface="Arial" pitchFamily="34" charset="0"/>
                <a:cs typeface="Arial" pitchFamily="34" charset="0"/>
              </a:rPr>
              <a:t>de corrección y los costos.</a:t>
            </a:r>
            <a:endParaRPr lang="es-MX" sz="1300" dirty="0">
              <a:latin typeface="Arial" pitchFamily="34" charset="0"/>
              <a:cs typeface="Arial" pitchFamily="34" charset="0"/>
            </a:endParaRPr>
          </a:p>
          <a:p>
            <a:pPr marL="457200" indent="-457200" fontAlgn="auto">
              <a:lnSpc>
                <a:spcPct val="90000"/>
              </a:lnSpc>
              <a:spcAft>
                <a:spcPts val="0"/>
              </a:spcAft>
              <a:buClr>
                <a:schemeClr val="accent3"/>
              </a:buClr>
              <a:buFontTx/>
              <a:buNone/>
              <a:defRPr/>
            </a:pPr>
            <a:endParaRPr lang="es-MX" sz="1000" dirty="0"/>
          </a:p>
          <a:p>
            <a:pPr marL="457200" indent="-457200" fontAlgn="auto">
              <a:lnSpc>
                <a:spcPct val="90000"/>
              </a:lnSpc>
              <a:spcAft>
                <a:spcPts val="0"/>
              </a:spcAft>
              <a:buClr>
                <a:schemeClr val="accent3"/>
              </a:buClr>
              <a:buFontTx/>
              <a:buNone/>
              <a:defRPr/>
            </a:pPr>
            <a:endParaRPr lang="es-MX" sz="1000" dirty="0"/>
          </a:p>
          <a:p>
            <a:pPr marL="457200" indent="-457200" fontAlgn="auto">
              <a:lnSpc>
                <a:spcPct val="90000"/>
              </a:lnSpc>
              <a:spcAft>
                <a:spcPts val="0"/>
              </a:spcAft>
              <a:buClr>
                <a:schemeClr val="accent3"/>
              </a:buClr>
              <a:buFontTx/>
              <a:buNone/>
              <a:defRPr/>
            </a:pPr>
            <a:endParaRPr lang="es-ES" sz="1000" dirty="0"/>
          </a:p>
        </p:txBody>
      </p:sp>
      <p:sp>
        <p:nvSpPr>
          <p:cNvPr id="39940" name="Text Box 4"/>
          <p:cNvSpPr txBox="1">
            <a:spLocks noChangeArrowheads="1"/>
          </p:cNvSpPr>
          <p:nvPr/>
        </p:nvSpPr>
        <p:spPr bwMode="auto">
          <a:xfrm>
            <a:off x="990600" y="2106613"/>
            <a:ext cx="1524000" cy="1784350"/>
          </a:xfrm>
          <a:prstGeom prst="rect">
            <a:avLst/>
          </a:prstGeom>
          <a:solidFill>
            <a:srgbClr val="FFFF66"/>
          </a:solidFill>
          <a:ln w="9525">
            <a:noFill/>
            <a:miter lim="800000"/>
            <a:headEnd/>
            <a:tailEnd/>
          </a:ln>
        </p:spPr>
        <p:txBody>
          <a:bodyPr>
            <a:spAutoFit/>
          </a:bodyPr>
          <a:lstStyle/>
          <a:p>
            <a:pPr algn="ctr">
              <a:spcBef>
                <a:spcPct val="50000"/>
              </a:spcBef>
            </a:pPr>
            <a:r>
              <a:rPr lang="es-MX" sz="1400" b="1" u="sng" dirty="0">
                <a:latin typeface="Times New Roman" pitchFamily="18" charset="0"/>
              </a:rPr>
              <a:t>INICIAL</a:t>
            </a:r>
          </a:p>
          <a:p>
            <a:pPr algn="ctr">
              <a:spcBef>
                <a:spcPct val="50000"/>
              </a:spcBef>
            </a:pPr>
            <a:r>
              <a:rPr lang="es-MX" sz="1200" b="1" dirty="0">
                <a:latin typeface="Times New Roman" pitchFamily="18" charset="0"/>
              </a:rPr>
              <a:t>Programacion Inicial</a:t>
            </a:r>
          </a:p>
          <a:p>
            <a:pPr algn="ctr">
              <a:spcBef>
                <a:spcPct val="50000"/>
              </a:spcBef>
            </a:pPr>
            <a:r>
              <a:rPr lang="es-MX" sz="1200" b="1" dirty="0">
                <a:latin typeface="Times New Roman" pitchFamily="18" charset="0"/>
              </a:rPr>
              <a:t>Paginas pertinentes</a:t>
            </a:r>
          </a:p>
          <a:p>
            <a:pPr algn="ctr">
              <a:spcBef>
                <a:spcPct val="50000"/>
              </a:spcBef>
            </a:pPr>
            <a:r>
              <a:rPr lang="es-MX" sz="1200" b="1" dirty="0">
                <a:latin typeface="Times New Roman" pitchFamily="18" charset="0"/>
              </a:rPr>
              <a:t>Capacidad e identificacion</a:t>
            </a:r>
          </a:p>
          <a:p>
            <a:pPr algn="ctr">
              <a:spcBef>
                <a:spcPct val="50000"/>
              </a:spcBef>
            </a:pPr>
            <a:r>
              <a:rPr lang="es-MX" sz="1200" b="1" dirty="0">
                <a:latin typeface="Times New Roman" pitchFamily="18" charset="0"/>
              </a:rPr>
              <a:t>Entornos Afectados</a:t>
            </a:r>
            <a:endParaRPr lang="es-ES" sz="1200" b="1" dirty="0">
              <a:latin typeface="Times New Roman" pitchFamily="18" charset="0"/>
            </a:endParaRPr>
          </a:p>
        </p:txBody>
      </p:sp>
      <p:sp>
        <p:nvSpPr>
          <p:cNvPr id="39941" name="Rectangle 5"/>
          <p:cNvSpPr>
            <a:spLocks noChangeArrowheads="1"/>
          </p:cNvSpPr>
          <p:nvPr/>
        </p:nvSpPr>
        <p:spPr bwMode="auto">
          <a:xfrm>
            <a:off x="990600" y="2106613"/>
            <a:ext cx="1524000" cy="2057400"/>
          </a:xfrm>
          <a:prstGeom prst="rect">
            <a:avLst/>
          </a:prstGeom>
          <a:noFill/>
          <a:ln w="38100">
            <a:solidFill>
              <a:schemeClr val="tx1"/>
            </a:solidFill>
            <a:miter lim="800000"/>
            <a:headEnd/>
            <a:tailEnd/>
          </a:ln>
        </p:spPr>
        <p:txBody>
          <a:bodyPr wrap="none" anchor="ctr"/>
          <a:lstStyle/>
          <a:p>
            <a:endParaRPr lang="es-ES">
              <a:latin typeface="Constantia" pitchFamily="18" charset="0"/>
            </a:endParaRPr>
          </a:p>
        </p:txBody>
      </p:sp>
      <p:sp>
        <p:nvSpPr>
          <p:cNvPr id="39942" name="Text Box 6"/>
          <p:cNvSpPr txBox="1">
            <a:spLocks noChangeArrowheads="1"/>
          </p:cNvSpPr>
          <p:nvPr/>
        </p:nvSpPr>
        <p:spPr bwMode="auto">
          <a:xfrm>
            <a:off x="3429000" y="2116138"/>
            <a:ext cx="1828800" cy="1508125"/>
          </a:xfrm>
          <a:prstGeom prst="rect">
            <a:avLst/>
          </a:prstGeom>
          <a:gradFill rotWithShape="0">
            <a:gsLst>
              <a:gs pos="0">
                <a:srgbClr val="DDEBCF"/>
              </a:gs>
              <a:gs pos="50000">
                <a:srgbClr val="9CB86E"/>
              </a:gs>
              <a:gs pos="100000">
                <a:srgbClr val="156B13"/>
              </a:gs>
            </a:gsLst>
            <a:lin ang="5400000"/>
          </a:gradFill>
          <a:ln w="9525">
            <a:noFill/>
            <a:miter lim="800000"/>
            <a:headEnd/>
            <a:tailEnd/>
          </a:ln>
        </p:spPr>
        <p:txBody>
          <a:bodyPr>
            <a:spAutoFit/>
          </a:bodyPr>
          <a:lstStyle/>
          <a:p>
            <a:pPr algn="ctr">
              <a:spcBef>
                <a:spcPct val="50000"/>
              </a:spcBef>
            </a:pPr>
            <a:r>
              <a:rPr lang="es-MX" sz="1400" b="1" u="sng" dirty="0">
                <a:latin typeface="Times New Roman" pitchFamily="18" charset="0"/>
              </a:rPr>
              <a:t>IMPACTOS</a:t>
            </a:r>
          </a:p>
          <a:p>
            <a:pPr algn="ctr">
              <a:spcBef>
                <a:spcPct val="50000"/>
              </a:spcBef>
            </a:pPr>
            <a:r>
              <a:rPr lang="es-MX" sz="1200" b="1" dirty="0">
                <a:latin typeface="Times New Roman" pitchFamily="18" charset="0"/>
              </a:rPr>
              <a:t>Impuestos y Predicciones</a:t>
            </a:r>
          </a:p>
          <a:p>
            <a:pPr algn="ctr">
              <a:spcBef>
                <a:spcPct val="50000"/>
              </a:spcBef>
            </a:pPr>
            <a:r>
              <a:rPr lang="es-MX" sz="1200" b="1" dirty="0">
                <a:latin typeface="Times New Roman" pitchFamily="18" charset="0"/>
              </a:rPr>
              <a:t>IE(Proyecto y Programa)</a:t>
            </a:r>
          </a:p>
          <a:p>
            <a:pPr algn="ctr">
              <a:spcBef>
                <a:spcPct val="50000"/>
              </a:spcBef>
            </a:pPr>
            <a:r>
              <a:rPr lang="es-MX" sz="1200" b="1" dirty="0">
                <a:latin typeface="Times New Roman" pitchFamily="18" charset="0"/>
              </a:rPr>
              <a:t>Valorizacion y costos del mercado</a:t>
            </a:r>
            <a:endParaRPr lang="es-ES" sz="1200" b="1" dirty="0">
              <a:latin typeface="Times New Roman" pitchFamily="18" charset="0"/>
            </a:endParaRPr>
          </a:p>
        </p:txBody>
      </p:sp>
      <p:sp>
        <p:nvSpPr>
          <p:cNvPr id="39943" name="Rectangle 7"/>
          <p:cNvSpPr>
            <a:spLocks noChangeArrowheads="1"/>
          </p:cNvSpPr>
          <p:nvPr/>
        </p:nvSpPr>
        <p:spPr bwMode="auto">
          <a:xfrm>
            <a:off x="3429000" y="2116138"/>
            <a:ext cx="1828800" cy="2047875"/>
          </a:xfrm>
          <a:prstGeom prst="rect">
            <a:avLst/>
          </a:prstGeom>
          <a:noFill/>
          <a:ln w="38100">
            <a:solidFill>
              <a:schemeClr val="tx1"/>
            </a:solidFill>
            <a:miter lim="800000"/>
            <a:headEnd/>
            <a:tailEnd/>
          </a:ln>
        </p:spPr>
        <p:txBody>
          <a:bodyPr wrap="none" anchor="ctr"/>
          <a:lstStyle/>
          <a:p>
            <a:endParaRPr lang="es-ES">
              <a:latin typeface="Constantia" pitchFamily="18" charset="0"/>
            </a:endParaRPr>
          </a:p>
        </p:txBody>
      </p:sp>
      <p:sp>
        <p:nvSpPr>
          <p:cNvPr id="39944" name="Text Box 8"/>
          <p:cNvSpPr txBox="1">
            <a:spLocks noChangeArrowheads="1"/>
          </p:cNvSpPr>
          <p:nvPr/>
        </p:nvSpPr>
        <p:spPr bwMode="auto">
          <a:xfrm>
            <a:off x="5867400" y="2116138"/>
            <a:ext cx="2590800" cy="2000250"/>
          </a:xfrm>
          <a:prstGeom prst="rect">
            <a:avLst/>
          </a:pr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a:ln w="9525">
            <a:noFill/>
            <a:miter lim="800000"/>
            <a:headEnd/>
            <a:tailEnd/>
          </a:ln>
        </p:spPr>
        <p:txBody>
          <a:bodyPr>
            <a:spAutoFit/>
          </a:bodyPr>
          <a:lstStyle/>
          <a:p>
            <a:pPr algn="ctr">
              <a:spcBef>
                <a:spcPct val="50000"/>
              </a:spcBef>
            </a:pPr>
            <a:r>
              <a:rPr lang="es-MX" b="1" u="sng" dirty="0">
                <a:latin typeface="Times New Roman" pitchFamily="18" charset="0"/>
              </a:rPr>
              <a:t>TOMA DE DECISIONES</a:t>
            </a:r>
          </a:p>
          <a:p>
            <a:pPr algn="ctr">
              <a:spcBef>
                <a:spcPct val="50000"/>
              </a:spcBef>
            </a:pPr>
            <a:r>
              <a:rPr lang="es-MX" sz="1600" b="1" dirty="0">
                <a:latin typeface="Times New Roman" pitchFamily="18" charset="0"/>
              </a:rPr>
              <a:t> AP</a:t>
            </a:r>
          </a:p>
          <a:p>
            <a:pPr algn="ctr">
              <a:spcBef>
                <a:spcPct val="50000"/>
              </a:spcBef>
            </a:pPr>
            <a:r>
              <a:rPr lang="es-MX" sz="1600" b="1" dirty="0">
                <a:latin typeface="Times New Roman" pitchFamily="18" charset="0"/>
              </a:rPr>
              <a:t>Acciones Alternativas y propuestas</a:t>
            </a:r>
          </a:p>
          <a:p>
            <a:pPr algn="ctr">
              <a:spcBef>
                <a:spcPct val="50000"/>
              </a:spcBef>
            </a:pPr>
            <a:r>
              <a:rPr lang="es-MX" sz="1600" b="1" dirty="0">
                <a:latin typeface="Times New Roman" pitchFamily="18" charset="0"/>
              </a:rPr>
              <a:t>(AA)</a:t>
            </a:r>
            <a:endParaRPr lang="es-ES" sz="1600" b="1" dirty="0">
              <a:latin typeface="Times New Roman" pitchFamily="18" charset="0"/>
            </a:endParaRPr>
          </a:p>
        </p:txBody>
      </p:sp>
      <p:sp>
        <p:nvSpPr>
          <p:cNvPr id="39945" name="Rectangle 9"/>
          <p:cNvSpPr>
            <a:spLocks noChangeArrowheads="1"/>
          </p:cNvSpPr>
          <p:nvPr/>
        </p:nvSpPr>
        <p:spPr bwMode="auto">
          <a:xfrm>
            <a:off x="5867400" y="2116138"/>
            <a:ext cx="2590800" cy="1981200"/>
          </a:xfrm>
          <a:prstGeom prst="rect">
            <a:avLst/>
          </a:prstGeom>
          <a:noFill/>
          <a:ln w="38100">
            <a:solidFill>
              <a:schemeClr val="tx1"/>
            </a:solidFill>
            <a:miter lim="800000"/>
            <a:headEnd/>
            <a:tailEnd/>
          </a:ln>
        </p:spPr>
        <p:txBody>
          <a:bodyPr wrap="none" anchor="ctr"/>
          <a:lstStyle/>
          <a:p>
            <a:endParaRPr lang="es-ES">
              <a:latin typeface="Constantia" pitchFamily="18" charset="0"/>
            </a:endParaRPr>
          </a:p>
        </p:txBody>
      </p:sp>
      <p:sp>
        <p:nvSpPr>
          <p:cNvPr id="39946" name="Text Box 10"/>
          <p:cNvSpPr txBox="1">
            <a:spLocks noChangeArrowheads="1"/>
          </p:cNvSpPr>
          <p:nvPr/>
        </p:nvSpPr>
        <p:spPr bwMode="auto">
          <a:xfrm>
            <a:off x="3048000" y="4592638"/>
            <a:ext cx="2819400" cy="846137"/>
          </a:xfrm>
          <a:prstGeom prst="rect">
            <a:avLst/>
          </a:prstGeom>
          <a:solidFill>
            <a:srgbClr val="F949E4"/>
          </a:solidFill>
          <a:ln w="9525">
            <a:noFill/>
            <a:miter lim="800000"/>
            <a:headEnd/>
            <a:tailEnd/>
          </a:ln>
        </p:spPr>
        <p:txBody>
          <a:bodyPr>
            <a:spAutoFit/>
          </a:bodyPr>
          <a:lstStyle/>
          <a:p>
            <a:pPr algn="ctr">
              <a:spcBef>
                <a:spcPct val="50000"/>
              </a:spcBef>
            </a:pPr>
            <a:r>
              <a:rPr lang="es-MX" sz="1400" b="1" u="sng" dirty="0">
                <a:latin typeface="Times New Roman" pitchFamily="18" charset="0"/>
              </a:rPr>
              <a:t>DOCUMENTACIÓN</a:t>
            </a:r>
          </a:p>
          <a:p>
            <a:pPr algn="ctr">
              <a:spcBef>
                <a:spcPct val="50000"/>
              </a:spcBef>
            </a:pPr>
            <a:r>
              <a:rPr lang="es-MX" sz="1400" b="1" dirty="0">
                <a:latin typeface="Times New Roman" pitchFamily="18" charset="0"/>
              </a:rPr>
              <a:t>PWD, EM,HTML, PLATAFORMA</a:t>
            </a:r>
            <a:endParaRPr lang="es-ES" sz="1400" b="1" dirty="0">
              <a:latin typeface="Times New Roman" pitchFamily="18" charset="0"/>
            </a:endParaRPr>
          </a:p>
        </p:txBody>
      </p:sp>
      <p:sp>
        <p:nvSpPr>
          <p:cNvPr id="39947" name="Rectangle 11"/>
          <p:cNvSpPr>
            <a:spLocks noChangeArrowheads="1"/>
          </p:cNvSpPr>
          <p:nvPr/>
        </p:nvSpPr>
        <p:spPr bwMode="auto">
          <a:xfrm>
            <a:off x="3048000" y="4592638"/>
            <a:ext cx="2819400" cy="854075"/>
          </a:xfrm>
          <a:prstGeom prst="rect">
            <a:avLst/>
          </a:prstGeom>
          <a:noFill/>
          <a:ln w="9525">
            <a:solidFill>
              <a:schemeClr val="tx1"/>
            </a:solidFill>
            <a:miter lim="800000"/>
            <a:headEnd/>
            <a:tailEnd/>
          </a:ln>
        </p:spPr>
        <p:txBody>
          <a:bodyPr wrap="none" anchor="ctr"/>
          <a:lstStyle/>
          <a:p>
            <a:endParaRPr lang="es-ES">
              <a:latin typeface="Constantia" pitchFamily="18" charset="0"/>
            </a:endParaRPr>
          </a:p>
        </p:txBody>
      </p:sp>
      <p:sp>
        <p:nvSpPr>
          <p:cNvPr id="39948" name="Line 12"/>
          <p:cNvSpPr>
            <a:spLocks noChangeShapeType="1"/>
          </p:cNvSpPr>
          <p:nvPr/>
        </p:nvSpPr>
        <p:spPr bwMode="auto">
          <a:xfrm>
            <a:off x="1600200" y="5126038"/>
            <a:ext cx="1447800" cy="0"/>
          </a:xfrm>
          <a:prstGeom prst="line">
            <a:avLst/>
          </a:prstGeom>
          <a:noFill/>
          <a:ln w="25400">
            <a:solidFill>
              <a:schemeClr val="tx1"/>
            </a:solidFill>
            <a:round/>
            <a:headEnd/>
            <a:tailEnd type="triangle" w="med" len="med"/>
          </a:ln>
        </p:spPr>
        <p:txBody>
          <a:bodyPr/>
          <a:lstStyle/>
          <a:p>
            <a:endParaRPr lang="es-ES"/>
          </a:p>
        </p:txBody>
      </p:sp>
      <p:sp>
        <p:nvSpPr>
          <p:cNvPr id="39949" name="Line 13"/>
          <p:cNvSpPr>
            <a:spLocks noChangeShapeType="1"/>
          </p:cNvSpPr>
          <p:nvPr/>
        </p:nvSpPr>
        <p:spPr bwMode="auto">
          <a:xfrm flipH="1">
            <a:off x="5867400" y="5126038"/>
            <a:ext cx="1524000" cy="0"/>
          </a:xfrm>
          <a:prstGeom prst="line">
            <a:avLst/>
          </a:prstGeom>
          <a:noFill/>
          <a:ln w="25400">
            <a:solidFill>
              <a:schemeClr val="tx1"/>
            </a:solidFill>
            <a:round/>
            <a:headEnd/>
            <a:tailEnd type="triangle" w="med" len="med"/>
          </a:ln>
        </p:spPr>
        <p:txBody>
          <a:bodyPr/>
          <a:lstStyle/>
          <a:p>
            <a:endParaRPr lang="es-ES"/>
          </a:p>
        </p:txBody>
      </p:sp>
      <p:sp>
        <p:nvSpPr>
          <p:cNvPr id="39950" name="Line 14"/>
          <p:cNvSpPr>
            <a:spLocks noChangeShapeType="1"/>
          </p:cNvSpPr>
          <p:nvPr/>
        </p:nvSpPr>
        <p:spPr bwMode="auto">
          <a:xfrm>
            <a:off x="3810000" y="4221163"/>
            <a:ext cx="0" cy="371475"/>
          </a:xfrm>
          <a:prstGeom prst="line">
            <a:avLst/>
          </a:prstGeom>
          <a:noFill/>
          <a:ln w="25400">
            <a:solidFill>
              <a:schemeClr val="tx1"/>
            </a:solidFill>
            <a:round/>
            <a:headEnd/>
            <a:tailEnd type="triangle" w="med" len="med"/>
          </a:ln>
        </p:spPr>
        <p:txBody>
          <a:bodyPr/>
          <a:lstStyle/>
          <a:p>
            <a:endParaRPr lang="es-ES"/>
          </a:p>
        </p:txBody>
      </p:sp>
      <p:sp>
        <p:nvSpPr>
          <p:cNvPr id="39951" name="Line 15"/>
          <p:cNvSpPr>
            <a:spLocks noChangeShapeType="1"/>
          </p:cNvSpPr>
          <p:nvPr/>
        </p:nvSpPr>
        <p:spPr bwMode="auto">
          <a:xfrm>
            <a:off x="2514600" y="3068638"/>
            <a:ext cx="914400" cy="0"/>
          </a:xfrm>
          <a:prstGeom prst="line">
            <a:avLst/>
          </a:prstGeom>
          <a:noFill/>
          <a:ln w="25400">
            <a:solidFill>
              <a:schemeClr val="tx1"/>
            </a:solidFill>
            <a:round/>
            <a:headEnd/>
            <a:tailEnd type="triangle" w="med" len="med"/>
          </a:ln>
        </p:spPr>
        <p:txBody>
          <a:bodyPr/>
          <a:lstStyle/>
          <a:p>
            <a:endParaRPr lang="es-ES"/>
          </a:p>
        </p:txBody>
      </p:sp>
      <p:sp>
        <p:nvSpPr>
          <p:cNvPr id="39952" name="Line 16"/>
          <p:cNvSpPr>
            <a:spLocks noChangeShapeType="1"/>
          </p:cNvSpPr>
          <p:nvPr/>
        </p:nvSpPr>
        <p:spPr bwMode="auto">
          <a:xfrm>
            <a:off x="5257800" y="3068638"/>
            <a:ext cx="609600" cy="0"/>
          </a:xfrm>
          <a:prstGeom prst="line">
            <a:avLst/>
          </a:prstGeom>
          <a:noFill/>
          <a:ln w="25400">
            <a:solidFill>
              <a:schemeClr val="tx1"/>
            </a:solidFill>
            <a:round/>
            <a:headEnd/>
            <a:tailEnd type="triangle" w="med" len="med"/>
          </a:ln>
        </p:spPr>
        <p:txBody>
          <a:bodyPr/>
          <a:lstStyle/>
          <a:p>
            <a:endParaRPr lang="es-ES"/>
          </a:p>
        </p:txBody>
      </p:sp>
      <p:sp>
        <p:nvSpPr>
          <p:cNvPr id="39953" name="Line 17"/>
          <p:cNvSpPr>
            <a:spLocks noChangeShapeType="1"/>
          </p:cNvSpPr>
          <p:nvPr/>
        </p:nvSpPr>
        <p:spPr bwMode="auto">
          <a:xfrm flipV="1">
            <a:off x="4716463" y="4292600"/>
            <a:ext cx="0" cy="361950"/>
          </a:xfrm>
          <a:prstGeom prst="line">
            <a:avLst/>
          </a:prstGeom>
          <a:noFill/>
          <a:ln w="25400">
            <a:solidFill>
              <a:schemeClr val="tx1"/>
            </a:solidFill>
            <a:prstDash val="sysDot"/>
            <a:round/>
            <a:headEnd/>
            <a:tailEnd type="triangle" w="med" len="med"/>
          </a:ln>
        </p:spPr>
        <p:txBody>
          <a:bodyPr/>
          <a:lstStyle/>
          <a:p>
            <a:endParaRPr lang="es-ES"/>
          </a:p>
        </p:txBody>
      </p:sp>
      <p:sp>
        <p:nvSpPr>
          <p:cNvPr id="39954" name="Line 18"/>
          <p:cNvSpPr>
            <a:spLocks noChangeShapeType="1"/>
          </p:cNvSpPr>
          <p:nvPr/>
        </p:nvSpPr>
        <p:spPr bwMode="auto">
          <a:xfrm flipV="1">
            <a:off x="2057400" y="4264025"/>
            <a:ext cx="0" cy="434975"/>
          </a:xfrm>
          <a:prstGeom prst="line">
            <a:avLst/>
          </a:prstGeom>
          <a:noFill/>
          <a:ln w="25400">
            <a:solidFill>
              <a:schemeClr val="tx1"/>
            </a:solidFill>
            <a:prstDash val="sysDot"/>
            <a:round/>
            <a:headEnd/>
            <a:tailEnd type="triangle" w="med" len="med"/>
          </a:ln>
        </p:spPr>
        <p:txBody>
          <a:bodyPr/>
          <a:lstStyle/>
          <a:p>
            <a:endParaRPr lang="es-ES"/>
          </a:p>
        </p:txBody>
      </p:sp>
      <p:sp>
        <p:nvSpPr>
          <p:cNvPr id="39955" name="Line 19"/>
          <p:cNvSpPr>
            <a:spLocks noChangeShapeType="1"/>
          </p:cNvSpPr>
          <p:nvPr/>
        </p:nvSpPr>
        <p:spPr bwMode="auto">
          <a:xfrm flipV="1">
            <a:off x="6781800" y="4154488"/>
            <a:ext cx="0" cy="544512"/>
          </a:xfrm>
          <a:prstGeom prst="line">
            <a:avLst/>
          </a:prstGeom>
          <a:noFill/>
          <a:ln w="25400">
            <a:solidFill>
              <a:schemeClr val="tx1"/>
            </a:solidFill>
            <a:prstDash val="sysDot"/>
            <a:round/>
            <a:headEnd/>
            <a:tailEnd type="triangle" w="med" len="med"/>
          </a:ln>
        </p:spPr>
        <p:txBody>
          <a:bodyPr/>
          <a:lstStyle/>
          <a:p>
            <a:endParaRPr lang="es-ES"/>
          </a:p>
        </p:txBody>
      </p:sp>
      <p:sp>
        <p:nvSpPr>
          <p:cNvPr id="39956" name="Line 20"/>
          <p:cNvSpPr>
            <a:spLocks noChangeShapeType="1"/>
          </p:cNvSpPr>
          <p:nvPr/>
        </p:nvSpPr>
        <p:spPr bwMode="auto">
          <a:xfrm flipH="1">
            <a:off x="2514600" y="3602038"/>
            <a:ext cx="914400" cy="0"/>
          </a:xfrm>
          <a:prstGeom prst="line">
            <a:avLst/>
          </a:prstGeom>
          <a:noFill/>
          <a:ln w="25400" cap="sq">
            <a:solidFill>
              <a:schemeClr val="tx1"/>
            </a:solidFill>
            <a:prstDash val="sysDot"/>
            <a:round/>
            <a:headEnd/>
            <a:tailEnd type="triangle" w="med" len="med"/>
          </a:ln>
        </p:spPr>
        <p:txBody>
          <a:bodyPr/>
          <a:lstStyle/>
          <a:p>
            <a:endParaRPr lang="es-ES"/>
          </a:p>
        </p:txBody>
      </p:sp>
      <p:sp>
        <p:nvSpPr>
          <p:cNvPr id="39957" name="Line 21"/>
          <p:cNvSpPr>
            <a:spLocks noChangeShapeType="1"/>
          </p:cNvSpPr>
          <p:nvPr/>
        </p:nvSpPr>
        <p:spPr bwMode="auto">
          <a:xfrm flipH="1">
            <a:off x="5257800" y="3602038"/>
            <a:ext cx="609600" cy="0"/>
          </a:xfrm>
          <a:prstGeom prst="line">
            <a:avLst/>
          </a:prstGeom>
          <a:noFill/>
          <a:ln w="25400">
            <a:solidFill>
              <a:schemeClr val="tx1"/>
            </a:solidFill>
            <a:prstDash val="sysDot"/>
            <a:round/>
            <a:headEnd/>
            <a:tailEnd type="triangle" w="med" len="med"/>
          </a:ln>
        </p:spPr>
        <p:txBody>
          <a:bodyPr/>
          <a:lstStyle/>
          <a:p>
            <a:endParaRPr lang="es-ES"/>
          </a:p>
        </p:txBody>
      </p:sp>
      <p:sp>
        <p:nvSpPr>
          <p:cNvPr id="39958" name="Line 22"/>
          <p:cNvSpPr>
            <a:spLocks noChangeShapeType="1"/>
          </p:cNvSpPr>
          <p:nvPr/>
        </p:nvSpPr>
        <p:spPr bwMode="auto">
          <a:xfrm>
            <a:off x="2057400" y="4699000"/>
            <a:ext cx="990600" cy="0"/>
          </a:xfrm>
          <a:prstGeom prst="line">
            <a:avLst/>
          </a:prstGeom>
          <a:noFill/>
          <a:ln w="25400">
            <a:solidFill>
              <a:schemeClr val="tx1"/>
            </a:solidFill>
            <a:prstDash val="sysDot"/>
            <a:round/>
            <a:headEnd/>
            <a:tailEnd/>
          </a:ln>
        </p:spPr>
        <p:txBody>
          <a:bodyPr/>
          <a:lstStyle/>
          <a:p>
            <a:endParaRPr lang="es-ES"/>
          </a:p>
        </p:txBody>
      </p:sp>
      <p:sp>
        <p:nvSpPr>
          <p:cNvPr id="39959" name="Line 23"/>
          <p:cNvSpPr>
            <a:spLocks noChangeShapeType="1"/>
          </p:cNvSpPr>
          <p:nvPr/>
        </p:nvSpPr>
        <p:spPr bwMode="auto">
          <a:xfrm>
            <a:off x="5867400" y="4699000"/>
            <a:ext cx="914400" cy="0"/>
          </a:xfrm>
          <a:prstGeom prst="line">
            <a:avLst/>
          </a:prstGeom>
          <a:noFill/>
          <a:ln w="25400">
            <a:solidFill>
              <a:schemeClr val="tx1"/>
            </a:solidFill>
            <a:prstDash val="sysDot"/>
            <a:round/>
            <a:headEnd/>
            <a:tailEnd/>
          </a:ln>
        </p:spPr>
        <p:txBody>
          <a:bodyPr/>
          <a:lstStyle/>
          <a:p>
            <a:endParaRPr lang="es-ES"/>
          </a:p>
        </p:txBody>
      </p:sp>
      <p:sp>
        <p:nvSpPr>
          <p:cNvPr id="39960" name="Line 24"/>
          <p:cNvSpPr>
            <a:spLocks noChangeShapeType="1"/>
          </p:cNvSpPr>
          <p:nvPr/>
        </p:nvSpPr>
        <p:spPr bwMode="auto">
          <a:xfrm flipV="1">
            <a:off x="1600200" y="4264025"/>
            <a:ext cx="0" cy="862013"/>
          </a:xfrm>
          <a:prstGeom prst="line">
            <a:avLst/>
          </a:prstGeom>
          <a:noFill/>
          <a:ln w="25400">
            <a:solidFill>
              <a:schemeClr val="tx1"/>
            </a:solidFill>
            <a:round/>
            <a:headEnd/>
            <a:tailEnd/>
          </a:ln>
        </p:spPr>
        <p:txBody>
          <a:bodyPr/>
          <a:lstStyle/>
          <a:p>
            <a:endParaRPr lang="es-ES"/>
          </a:p>
        </p:txBody>
      </p:sp>
      <p:sp>
        <p:nvSpPr>
          <p:cNvPr id="39961" name="Line 25"/>
          <p:cNvSpPr>
            <a:spLocks noChangeShapeType="1"/>
          </p:cNvSpPr>
          <p:nvPr/>
        </p:nvSpPr>
        <p:spPr bwMode="auto">
          <a:xfrm flipV="1">
            <a:off x="7391400" y="4154488"/>
            <a:ext cx="0" cy="971550"/>
          </a:xfrm>
          <a:prstGeom prst="line">
            <a:avLst/>
          </a:prstGeom>
          <a:noFill/>
          <a:ln w="25400">
            <a:solidFill>
              <a:schemeClr val="tx1"/>
            </a:solidFill>
            <a:round/>
            <a:headEnd/>
            <a:tailEnd/>
          </a:ln>
        </p:spPr>
        <p:txBody>
          <a:bodyPr/>
          <a:lstStyle/>
          <a:p>
            <a:endParaRPr lang="es-ES"/>
          </a:p>
        </p:txBody>
      </p:sp>
    </p:spTree>
  </p:cSld>
  <p:clrMapOvr>
    <a:masterClrMapping/>
  </p:clrMapOvr>
  <p:transition spd="med">
    <p:whee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bwMode="auto">
          <a:xfrm>
            <a:off x="251520" y="260649"/>
            <a:ext cx="5256584" cy="432047"/>
          </a:xfrm>
          <a:prstGeom prst="rect">
            <a:avLst/>
          </a:prstGeom>
          <a:noFill/>
          <a:ln w="9525">
            <a:noFill/>
            <a:miter lim="800000"/>
            <a:headEnd/>
            <a:tailEnd/>
          </a:ln>
        </p:spPr>
        <p:txBody>
          <a:bodyPr lIns="92075" tIns="46038" rIns="92075" bIns="46038"/>
          <a:lstStyle/>
          <a:p>
            <a:pPr fontAlgn="auto">
              <a:spcBef>
                <a:spcPts val="0"/>
              </a:spcBef>
              <a:spcAft>
                <a:spcPts val="0"/>
              </a:spcAft>
              <a:defRPr/>
            </a:pPr>
            <a:r>
              <a:rPr lang="es-ES" dirty="0" smtClean="0">
                <a:latin typeface="+mn-lt"/>
              </a:rPr>
              <a:t>8</a:t>
            </a:r>
            <a:r>
              <a:rPr lang="es-ES" dirty="0">
                <a:latin typeface="+mn-lt"/>
              </a:rPr>
              <a:t>. </a:t>
            </a:r>
            <a:r>
              <a:rPr lang="es-ES" dirty="0" smtClean="0">
                <a:latin typeface="+mn-lt"/>
              </a:rPr>
              <a:t>CONFECCION DEL MAPA CONCEPTUAL.</a:t>
            </a:r>
            <a:endParaRPr lang="es-MX" sz="1600" kern="0" dirty="0">
              <a:effectLst>
                <a:outerShdw blurRad="38100" dist="38100" dir="2700000" algn="tl">
                  <a:srgbClr val="FFFFFF"/>
                </a:outerShdw>
              </a:effectLst>
              <a:latin typeface="+mn-lt"/>
            </a:endParaRPr>
          </a:p>
        </p:txBody>
      </p:sp>
      <p:pic>
        <p:nvPicPr>
          <p:cNvPr id="3" name="Picture 1"/>
          <p:cNvPicPr>
            <a:picLocks noChangeAspect="1" noChangeArrowheads="1"/>
          </p:cNvPicPr>
          <p:nvPr/>
        </p:nvPicPr>
        <p:blipFill>
          <a:blip r:embed="rId2" cstate="print"/>
          <a:srcRect/>
          <a:stretch>
            <a:fillRect/>
          </a:stretch>
        </p:blipFill>
        <p:spPr bwMode="auto">
          <a:xfrm>
            <a:off x="0" y="620688"/>
            <a:ext cx="9144000" cy="6237312"/>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farm5.static.flickr.com/4055/4658646518_fd310584df_o.jpg"/>
          <p:cNvPicPr>
            <a:picLocks noChangeAspect="1" noChangeArrowheads="1"/>
          </p:cNvPicPr>
          <p:nvPr/>
        </p:nvPicPr>
        <p:blipFill>
          <a:blip r:embed="rId2" cstate="print"/>
          <a:srcRect/>
          <a:stretch>
            <a:fillRect/>
          </a:stretch>
        </p:blipFill>
        <p:spPr bwMode="auto">
          <a:xfrm>
            <a:off x="7812360" y="2852937"/>
            <a:ext cx="1331640" cy="1800200"/>
          </a:xfrm>
          <a:prstGeom prst="rect">
            <a:avLst/>
          </a:prstGeom>
          <a:noFill/>
        </p:spPr>
      </p:pic>
      <p:sp>
        <p:nvSpPr>
          <p:cNvPr id="4" name="Rectangle 1027"/>
          <p:cNvSpPr txBox="1">
            <a:spLocks noChangeArrowheads="1"/>
          </p:cNvSpPr>
          <p:nvPr/>
        </p:nvSpPr>
        <p:spPr bwMode="auto">
          <a:xfrm>
            <a:off x="827585" y="188913"/>
            <a:ext cx="5328591" cy="359767"/>
          </a:xfrm>
          <a:prstGeom prst="rect">
            <a:avLst/>
          </a:prstGeom>
          <a:noFill/>
          <a:ln w="9525">
            <a:noFill/>
            <a:miter lim="800000"/>
            <a:headEnd/>
            <a:tailEnd/>
          </a:ln>
        </p:spPr>
        <p:txBody>
          <a:bodyPr lIns="92075" tIns="46038" rIns="92075" bIns="46038"/>
          <a:lstStyle/>
          <a:p>
            <a:pPr fontAlgn="auto">
              <a:spcBef>
                <a:spcPts val="0"/>
              </a:spcBef>
              <a:spcAft>
                <a:spcPts val="0"/>
              </a:spcAft>
              <a:defRPr/>
            </a:pPr>
            <a:r>
              <a:rPr lang="es-ES" dirty="0" smtClean="0">
                <a:latin typeface="+mn-lt"/>
              </a:rPr>
              <a:t>9</a:t>
            </a:r>
            <a:r>
              <a:rPr lang="es-ES" dirty="0">
                <a:latin typeface="+mn-lt"/>
              </a:rPr>
              <a:t>. </a:t>
            </a:r>
            <a:r>
              <a:rPr lang="es-ES" dirty="0" smtClean="0">
                <a:latin typeface="+mn-lt"/>
              </a:rPr>
              <a:t>CONFECCION  DEL   MAPA   COMPARATIVO.</a:t>
            </a:r>
            <a:endParaRPr lang="es-MX" sz="1600" kern="0" dirty="0">
              <a:effectLst>
                <a:outerShdw blurRad="38100" dist="38100" dir="2700000" algn="tl">
                  <a:srgbClr val="FFFFFF"/>
                </a:outerShdw>
              </a:effectLst>
              <a:latin typeface="+mn-lt"/>
            </a:endParaRPr>
          </a:p>
        </p:txBody>
      </p:sp>
      <p:graphicFrame>
        <p:nvGraphicFramePr>
          <p:cNvPr id="5" name="4 Tabla"/>
          <p:cNvGraphicFramePr>
            <a:graphicFrameLocks noGrp="1"/>
          </p:cNvGraphicFramePr>
          <p:nvPr/>
        </p:nvGraphicFramePr>
        <p:xfrm>
          <a:off x="251521" y="692696"/>
          <a:ext cx="7632846" cy="5976664"/>
        </p:xfrm>
        <a:graphic>
          <a:graphicData uri="http://schemas.openxmlformats.org/drawingml/2006/table">
            <a:tbl>
              <a:tblPr firstRow="1" bandRow="1">
                <a:tableStyleId>{5C22544A-7EE6-4342-B048-85BDC9FD1C3A}</a:tableStyleId>
              </a:tblPr>
              <a:tblGrid>
                <a:gridCol w="1635759"/>
                <a:gridCol w="223058"/>
                <a:gridCol w="431037"/>
                <a:gridCol w="832960"/>
                <a:gridCol w="436082"/>
                <a:gridCol w="257528"/>
                <a:gridCol w="763284"/>
                <a:gridCol w="1222840"/>
                <a:gridCol w="303730"/>
                <a:gridCol w="763284"/>
                <a:gridCol w="763284"/>
              </a:tblGrid>
              <a:tr h="747083">
                <a:tc>
                  <a:txBody>
                    <a:bodyPr/>
                    <a:lstStyle/>
                    <a:p>
                      <a:endParaRPr lang="es-ES" dirty="0"/>
                    </a:p>
                  </a:txBody>
                  <a:tcPr/>
                </a:tc>
                <a:tc gridSpan="4">
                  <a:txBody>
                    <a:bodyPr/>
                    <a:lstStyle/>
                    <a:p>
                      <a:pPr algn="ctr"/>
                      <a:r>
                        <a:rPr lang="es-ES" dirty="0" smtClean="0"/>
                        <a:t>WINDOWS</a:t>
                      </a:r>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a:p>
                  </a:txBody>
                  <a:tcPr/>
                </a:tc>
                <a:tc gridSpan="3">
                  <a:txBody>
                    <a:bodyPr/>
                    <a:lstStyle/>
                    <a:p>
                      <a:pPr algn="ctr"/>
                      <a:r>
                        <a:rPr lang="es-ES" dirty="0" smtClean="0"/>
                        <a:t>APPLESS</a:t>
                      </a:r>
                      <a:endParaRPr lang="es-ES" dirty="0"/>
                    </a:p>
                  </a:txBody>
                  <a:tcPr/>
                </a:tc>
                <a:tc hMerge="1">
                  <a:txBody>
                    <a:bodyPr/>
                    <a:lstStyle/>
                    <a:p>
                      <a:endParaRPr lang="es-ES" dirty="0"/>
                    </a:p>
                  </a:txBody>
                  <a:tcPr/>
                </a:tc>
                <a:tc hMerge="1">
                  <a:txBody>
                    <a:bodyPr/>
                    <a:lstStyle/>
                    <a:p>
                      <a:endParaRPr lang="es-ES" dirty="0"/>
                    </a:p>
                  </a:txBody>
                  <a:tcPr/>
                </a:tc>
                <a:tc gridSpan="3">
                  <a:txBody>
                    <a:bodyPr/>
                    <a:lstStyle/>
                    <a:p>
                      <a:pPr algn="ctr"/>
                      <a:r>
                        <a:rPr lang="es-ES" dirty="0" smtClean="0"/>
                        <a:t>LINUX</a:t>
                      </a:r>
                      <a:endParaRPr lang="es-ES" dirty="0"/>
                    </a:p>
                  </a:txBody>
                  <a:tcPr/>
                </a:tc>
                <a:tc hMerge="1">
                  <a:txBody>
                    <a:bodyPr/>
                    <a:lstStyle/>
                    <a:p>
                      <a:endParaRPr lang="es-ES" dirty="0"/>
                    </a:p>
                  </a:txBody>
                  <a:tcPr/>
                </a:tc>
                <a:tc hMerge="1">
                  <a:txBody>
                    <a:bodyPr/>
                    <a:lstStyle/>
                    <a:p>
                      <a:endParaRPr lang="es-ES" dirty="0"/>
                    </a:p>
                  </a:txBody>
                  <a:tcPr/>
                </a:tc>
              </a:tr>
              <a:tr h="747083">
                <a:tc>
                  <a:txBody>
                    <a:bodyPr/>
                    <a:lstStyle/>
                    <a:p>
                      <a:r>
                        <a:rPr lang="es-ES" dirty="0" smtClean="0"/>
                        <a:t>Arquitectura</a:t>
                      </a:r>
                      <a:endParaRPr lang="es-ES" dirty="0"/>
                    </a:p>
                  </a:txBody>
                  <a:tcPr/>
                </a:tc>
                <a:tc>
                  <a:txBody>
                    <a:bodyPr/>
                    <a:lstStyle/>
                    <a:p>
                      <a:endParaRPr lang="es-ES" dirty="0"/>
                    </a:p>
                  </a:txBody>
                  <a:tcPr/>
                </a:tc>
                <a:tc gridSpan="3">
                  <a:txBody>
                    <a:bodyPr/>
                    <a:lstStyle/>
                    <a:p>
                      <a:r>
                        <a:rPr lang="es-ES" sz="1400" dirty="0" smtClean="0">
                          <a:latin typeface="Arial Black" pitchFamily="34" charset="0"/>
                        </a:rPr>
                        <a:t>Emplearon</a:t>
                      </a:r>
                      <a:endParaRPr lang="es-ES" sz="1400" dirty="0">
                        <a:latin typeface="Arial Black" pitchFamily="34" charset="0"/>
                      </a:endParaRPr>
                    </a:p>
                  </a:txBody>
                  <a:tcPr/>
                </a:tc>
                <a:tc hMerge="1">
                  <a:txBody>
                    <a:bodyPr/>
                    <a:lstStyle/>
                    <a:p>
                      <a:endParaRPr lang="es-ES" dirty="0"/>
                    </a:p>
                  </a:txBody>
                  <a:tcPr/>
                </a:tc>
                <a:tc hMerge="1">
                  <a:txBody>
                    <a:bodyPr/>
                    <a:lstStyle/>
                    <a:p>
                      <a:endParaRPr lang="es-ES"/>
                    </a:p>
                  </a:txBody>
                  <a:tcPr/>
                </a:tc>
                <a:tc>
                  <a:txBody>
                    <a:bodyPr/>
                    <a:lstStyle/>
                    <a:p>
                      <a:endParaRPr lang="es-ES" sz="1400">
                        <a:latin typeface="Arial Black" pitchFamily="34" charset="0"/>
                      </a:endParaRPr>
                    </a:p>
                  </a:txBody>
                  <a:tcPr/>
                </a:tc>
                <a:tc gridSpan="2">
                  <a:txBody>
                    <a:bodyPr/>
                    <a:lstStyle/>
                    <a:p>
                      <a:r>
                        <a:rPr lang="es-ES" sz="1400" dirty="0" smtClean="0">
                          <a:latin typeface="Arial Black" pitchFamily="34" charset="0"/>
                        </a:rPr>
                        <a:t>Predomina</a:t>
                      </a:r>
                      <a:endParaRPr lang="es-ES" sz="1400" dirty="0">
                        <a:latin typeface="Arial Black" pitchFamily="34" charset="0"/>
                      </a:endParaRPr>
                    </a:p>
                  </a:txBody>
                  <a:tcPr/>
                </a:tc>
                <a:tc hMerge="1">
                  <a:txBody>
                    <a:bodyPr/>
                    <a:lstStyle/>
                    <a:p>
                      <a:endParaRPr lang="es-ES" dirty="0"/>
                    </a:p>
                  </a:txBody>
                  <a:tcPr/>
                </a:tc>
                <a:tc>
                  <a:txBody>
                    <a:bodyPr/>
                    <a:lstStyle/>
                    <a:p>
                      <a:endParaRPr lang="es-ES" sz="1400">
                        <a:latin typeface="Arial Black" pitchFamily="34" charset="0"/>
                      </a:endParaRPr>
                    </a:p>
                  </a:txBody>
                  <a:tcPr/>
                </a:tc>
                <a:tc gridSpan="2">
                  <a:txBody>
                    <a:bodyPr/>
                    <a:lstStyle/>
                    <a:p>
                      <a:r>
                        <a:rPr lang="es-ES" sz="1400" dirty="0" smtClean="0">
                          <a:latin typeface="Arial Black" pitchFamily="34" charset="0"/>
                        </a:rPr>
                        <a:t>Construyeron</a:t>
                      </a:r>
                      <a:endParaRPr lang="es-ES" sz="1400" dirty="0">
                        <a:latin typeface="Arial Black" pitchFamily="34" charset="0"/>
                      </a:endParaRPr>
                    </a:p>
                  </a:txBody>
                  <a:tcPr/>
                </a:tc>
                <a:tc hMerge="1">
                  <a:txBody>
                    <a:bodyPr/>
                    <a:lstStyle/>
                    <a:p>
                      <a:endParaRPr lang="es-ES" dirty="0"/>
                    </a:p>
                  </a:txBody>
                  <a:tcPr/>
                </a:tc>
              </a:tr>
              <a:tr h="747083">
                <a:tc>
                  <a:txBody>
                    <a:bodyPr/>
                    <a:lstStyle/>
                    <a:p>
                      <a:endParaRPr lang="es-ES" dirty="0"/>
                    </a:p>
                  </a:txBody>
                  <a:tcPr/>
                </a:tc>
                <a:tc>
                  <a:txBody>
                    <a:bodyPr/>
                    <a:lstStyle/>
                    <a:p>
                      <a:endParaRPr lang="es-ES" dirty="0"/>
                    </a:p>
                  </a:txBody>
                  <a:tcPr/>
                </a:tc>
                <a:tc>
                  <a:txBody>
                    <a:bodyPr/>
                    <a:lstStyle/>
                    <a:p>
                      <a:endParaRPr lang="es-ES" sz="1400">
                        <a:latin typeface="Arial Black" pitchFamily="34" charset="0"/>
                      </a:endParaRPr>
                    </a:p>
                  </a:txBody>
                  <a:tcPr/>
                </a:tc>
                <a:tc gridSpan="2">
                  <a:txBody>
                    <a:bodyPr/>
                    <a:lstStyle/>
                    <a:p>
                      <a:endParaRPr lang="es-ES" sz="1400">
                        <a:latin typeface="Arial Black" pitchFamily="34" charset="0"/>
                      </a:endParaRPr>
                    </a:p>
                  </a:txBody>
                  <a:tcPr/>
                </a:tc>
                <a:tc hMerge="1">
                  <a:txBody>
                    <a:bodyPr/>
                    <a:lstStyle/>
                    <a:p>
                      <a:endParaRPr lang="es-ES"/>
                    </a:p>
                  </a:txBody>
                  <a:tcPr/>
                </a:tc>
                <a:tc>
                  <a:txBody>
                    <a:bodyPr/>
                    <a:lstStyle/>
                    <a:p>
                      <a:endParaRPr lang="es-ES" sz="1400">
                        <a:latin typeface="Arial Black" pitchFamily="34" charset="0"/>
                      </a:endParaRPr>
                    </a:p>
                  </a:txBody>
                  <a:tcPr/>
                </a:tc>
                <a:tc>
                  <a:txBody>
                    <a:bodyPr/>
                    <a:lstStyle/>
                    <a:p>
                      <a:endParaRPr lang="es-ES" sz="1400">
                        <a:latin typeface="Arial Black" pitchFamily="34" charset="0"/>
                      </a:endParaRPr>
                    </a:p>
                  </a:txBody>
                  <a:tcPr/>
                </a:tc>
                <a:tc>
                  <a:txBody>
                    <a:bodyPr/>
                    <a:lstStyle/>
                    <a:p>
                      <a:endParaRPr lang="es-ES" sz="1400" dirty="0">
                        <a:latin typeface="Arial Black" pitchFamily="34" charset="0"/>
                      </a:endParaRPr>
                    </a:p>
                  </a:txBody>
                  <a:tcPr/>
                </a:tc>
                <a:tc>
                  <a:txBody>
                    <a:bodyPr/>
                    <a:lstStyle/>
                    <a:p>
                      <a:endParaRPr lang="es-ES" sz="1400" dirty="0">
                        <a:latin typeface="Arial Black" pitchFamily="34" charset="0"/>
                      </a:endParaRPr>
                    </a:p>
                  </a:txBody>
                  <a:tcPr/>
                </a:tc>
                <a:tc>
                  <a:txBody>
                    <a:bodyPr/>
                    <a:lstStyle/>
                    <a:p>
                      <a:endParaRPr lang="es-ES" sz="1400" dirty="0">
                        <a:latin typeface="Arial Black" pitchFamily="34" charset="0"/>
                      </a:endParaRPr>
                    </a:p>
                  </a:txBody>
                  <a:tcPr/>
                </a:tc>
                <a:tc>
                  <a:txBody>
                    <a:bodyPr/>
                    <a:lstStyle/>
                    <a:p>
                      <a:endParaRPr lang="es-ES" sz="1400" dirty="0">
                        <a:latin typeface="Arial Black" pitchFamily="34" charset="0"/>
                      </a:endParaRPr>
                    </a:p>
                  </a:txBody>
                  <a:tcPr/>
                </a:tc>
              </a:tr>
              <a:tr h="747083">
                <a:tc>
                  <a:txBody>
                    <a:bodyPr/>
                    <a:lstStyle/>
                    <a:p>
                      <a:r>
                        <a:rPr lang="es-ES" dirty="0" smtClean="0"/>
                        <a:t>Modelos</a:t>
                      </a:r>
                      <a:endParaRPr lang="es-ES" dirty="0"/>
                    </a:p>
                  </a:txBody>
                  <a:tcPr/>
                </a:tc>
                <a:tc>
                  <a:txBody>
                    <a:bodyPr/>
                    <a:lstStyle/>
                    <a:p>
                      <a:endParaRPr lang="es-ES" dirty="0"/>
                    </a:p>
                  </a:txBody>
                  <a:tcPr/>
                </a:tc>
                <a:tc gridSpan="3">
                  <a:txBody>
                    <a:bodyPr/>
                    <a:lstStyle/>
                    <a:p>
                      <a:r>
                        <a:rPr lang="es-ES" sz="1400" dirty="0" smtClean="0">
                          <a:latin typeface="Arial Black" pitchFamily="34" charset="0"/>
                        </a:rPr>
                        <a:t>Versiones</a:t>
                      </a:r>
                      <a:endParaRPr lang="es-ES" sz="1400" dirty="0">
                        <a:latin typeface="Arial Black" pitchFamily="34" charset="0"/>
                      </a:endParaRPr>
                    </a:p>
                  </a:txBody>
                  <a:tcPr/>
                </a:tc>
                <a:tc hMerge="1">
                  <a:txBody>
                    <a:bodyPr/>
                    <a:lstStyle/>
                    <a:p>
                      <a:endParaRPr lang="es-ES" dirty="0"/>
                    </a:p>
                  </a:txBody>
                  <a:tcPr/>
                </a:tc>
                <a:tc hMerge="1">
                  <a:txBody>
                    <a:bodyPr/>
                    <a:lstStyle/>
                    <a:p>
                      <a:endParaRPr lang="es-ES"/>
                    </a:p>
                  </a:txBody>
                  <a:tcPr/>
                </a:tc>
                <a:tc>
                  <a:txBody>
                    <a:bodyPr/>
                    <a:lstStyle/>
                    <a:p>
                      <a:endParaRPr lang="es-ES" sz="1400">
                        <a:latin typeface="Arial Black" pitchFamily="34" charset="0"/>
                      </a:endParaRPr>
                    </a:p>
                  </a:txBody>
                  <a:tcPr/>
                </a:tc>
                <a:tc gridSpan="2">
                  <a:txBody>
                    <a:bodyPr/>
                    <a:lstStyle/>
                    <a:p>
                      <a:r>
                        <a:rPr lang="es-ES" sz="1400" dirty="0" smtClean="0">
                          <a:latin typeface="Arial Black" pitchFamily="34" charset="0"/>
                        </a:rPr>
                        <a:t>Compatibilidades</a:t>
                      </a:r>
                      <a:endParaRPr lang="es-ES" sz="1400" dirty="0">
                        <a:latin typeface="Arial Black" pitchFamily="34" charset="0"/>
                      </a:endParaRPr>
                    </a:p>
                  </a:txBody>
                  <a:tcPr/>
                </a:tc>
                <a:tc hMerge="1">
                  <a:txBody>
                    <a:bodyPr/>
                    <a:lstStyle/>
                    <a:p>
                      <a:endParaRPr lang="es-ES" dirty="0"/>
                    </a:p>
                  </a:txBody>
                  <a:tcPr/>
                </a:tc>
                <a:tc>
                  <a:txBody>
                    <a:bodyPr/>
                    <a:lstStyle/>
                    <a:p>
                      <a:endParaRPr lang="es-ES" sz="1400" dirty="0">
                        <a:latin typeface="Arial Black" pitchFamily="34" charset="0"/>
                      </a:endParaRPr>
                    </a:p>
                  </a:txBody>
                  <a:tcPr/>
                </a:tc>
                <a:tc gridSpan="2">
                  <a:txBody>
                    <a:bodyPr/>
                    <a:lstStyle/>
                    <a:p>
                      <a:r>
                        <a:rPr lang="es-ES" sz="1400" dirty="0" smtClean="0">
                          <a:latin typeface="Arial Black" pitchFamily="34" charset="0"/>
                        </a:rPr>
                        <a:t>Estilos</a:t>
                      </a:r>
                      <a:endParaRPr lang="es-ES" sz="1400" dirty="0">
                        <a:latin typeface="Arial Black" pitchFamily="34" charset="0"/>
                      </a:endParaRPr>
                    </a:p>
                  </a:txBody>
                  <a:tcPr/>
                </a:tc>
                <a:tc hMerge="1">
                  <a:txBody>
                    <a:bodyPr/>
                    <a:lstStyle/>
                    <a:p>
                      <a:endParaRPr lang="es-ES" dirty="0"/>
                    </a:p>
                  </a:txBody>
                  <a:tcPr/>
                </a:tc>
              </a:tr>
              <a:tr h="747083">
                <a:tc>
                  <a:txBody>
                    <a:bodyPr/>
                    <a:lstStyle/>
                    <a:p>
                      <a:endParaRPr lang="es-ES"/>
                    </a:p>
                  </a:txBody>
                  <a:tcPr/>
                </a:tc>
                <a:tc>
                  <a:txBody>
                    <a:bodyPr/>
                    <a:lstStyle/>
                    <a:p>
                      <a:endParaRPr lang="es-ES" dirty="0"/>
                    </a:p>
                  </a:txBody>
                  <a:tcPr/>
                </a:tc>
                <a:tc>
                  <a:txBody>
                    <a:bodyPr/>
                    <a:lstStyle/>
                    <a:p>
                      <a:endParaRPr lang="es-ES"/>
                    </a:p>
                  </a:txBody>
                  <a:tcPr/>
                </a:tc>
                <a:tc gridSpan="2">
                  <a:txBody>
                    <a:bodyPr/>
                    <a:lstStyle/>
                    <a:p>
                      <a:endParaRPr lang="es-ES"/>
                    </a:p>
                  </a:txBody>
                  <a:tcPr/>
                </a:tc>
                <a:tc hMerge="1">
                  <a:txBody>
                    <a:bodyPr/>
                    <a:lstStyle/>
                    <a:p>
                      <a:endParaRPr lang="es-ES"/>
                    </a:p>
                  </a:txBody>
                  <a:tcPr/>
                </a:tc>
                <a:tc>
                  <a:txBody>
                    <a:bodyPr/>
                    <a:lstStyle/>
                    <a:p>
                      <a:endParaRPr lang="es-ES"/>
                    </a:p>
                  </a:txBody>
                  <a:tcPr/>
                </a:tc>
                <a:tc>
                  <a:txBody>
                    <a:bodyPr/>
                    <a:lstStyle/>
                    <a:p>
                      <a:endParaRPr lang="es-ES" dirty="0"/>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r>
              <a:tr h="747083">
                <a:tc>
                  <a:txBody>
                    <a:bodyPr/>
                    <a:lstStyle/>
                    <a:p>
                      <a:r>
                        <a:rPr lang="es-ES" dirty="0" smtClean="0"/>
                        <a:t>Softwares</a:t>
                      </a:r>
                      <a:endParaRPr lang="es-ES" dirty="0"/>
                    </a:p>
                  </a:txBody>
                  <a:tcPr/>
                </a:tc>
                <a:tc>
                  <a:txBody>
                    <a:bodyPr/>
                    <a:lstStyle/>
                    <a:p>
                      <a:endParaRPr lang="es-ES" dirty="0"/>
                    </a:p>
                  </a:txBody>
                  <a:tcPr/>
                </a:tc>
                <a:tc gridSpan="4">
                  <a:txBody>
                    <a:bodyPr/>
                    <a:lstStyle/>
                    <a:p>
                      <a:r>
                        <a:rPr lang="es-ES" sz="1400" dirty="0" smtClean="0">
                          <a:latin typeface="Arial Black" pitchFamily="34" charset="0"/>
                        </a:rPr>
                        <a:t>Destacan</a:t>
                      </a:r>
                      <a:endParaRPr lang="es-ES" sz="1400" dirty="0">
                        <a:latin typeface="Arial Black" pitchFamily="34" charset="0"/>
                      </a:endParaRPr>
                    </a:p>
                  </a:txBody>
                  <a:tcPr/>
                </a:tc>
                <a:tc hMerge="1">
                  <a:txBody>
                    <a:bodyPr/>
                    <a:lstStyle/>
                    <a:p>
                      <a:endParaRPr lang="es-ES" dirty="0"/>
                    </a:p>
                  </a:txBody>
                  <a:tcPr/>
                </a:tc>
                <a:tc hMerge="1">
                  <a:txBody>
                    <a:bodyPr/>
                    <a:lstStyle/>
                    <a:p>
                      <a:endParaRPr lang="es-ES"/>
                    </a:p>
                  </a:txBody>
                  <a:tcPr/>
                </a:tc>
                <a:tc hMerge="1">
                  <a:txBody>
                    <a:bodyPr/>
                    <a:lstStyle/>
                    <a:p>
                      <a:endParaRPr lang="es-ES" dirty="0"/>
                    </a:p>
                  </a:txBody>
                  <a:tcPr/>
                </a:tc>
                <a:tc gridSpan="2">
                  <a:txBody>
                    <a:bodyPr/>
                    <a:lstStyle/>
                    <a:p>
                      <a:r>
                        <a:rPr lang="es-ES" sz="1400" dirty="0" smtClean="0">
                          <a:latin typeface="Arial Black" pitchFamily="34" charset="0"/>
                        </a:rPr>
                        <a:t>Precios</a:t>
                      </a:r>
                      <a:endParaRPr lang="es-ES" sz="1400" dirty="0">
                        <a:latin typeface="Arial Black" pitchFamily="34" charset="0"/>
                      </a:endParaRPr>
                    </a:p>
                  </a:txBody>
                  <a:tcPr/>
                </a:tc>
                <a:tc hMerge="1">
                  <a:txBody>
                    <a:bodyPr/>
                    <a:lstStyle/>
                    <a:p>
                      <a:endParaRPr lang="es-ES" dirty="0"/>
                    </a:p>
                  </a:txBody>
                  <a:tcPr/>
                </a:tc>
                <a:tc>
                  <a:txBody>
                    <a:bodyPr/>
                    <a:lstStyle/>
                    <a:p>
                      <a:endParaRPr lang="es-ES" sz="1400">
                        <a:latin typeface="Arial Black" pitchFamily="34" charset="0"/>
                      </a:endParaRPr>
                    </a:p>
                  </a:txBody>
                  <a:tcPr/>
                </a:tc>
                <a:tc gridSpan="2">
                  <a:txBody>
                    <a:bodyPr/>
                    <a:lstStyle/>
                    <a:p>
                      <a:r>
                        <a:rPr lang="es-ES" sz="1400" dirty="0" smtClean="0">
                          <a:latin typeface="Arial Black" pitchFamily="34" charset="0"/>
                        </a:rPr>
                        <a:t>Capacidad</a:t>
                      </a:r>
                      <a:endParaRPr lang="es-ES" sz="1400" dirty="0">
                        <a:latin typeface="Arial Black" pitchFamily="34" charset="0"/>
                      </a:endParaRPr>
                    </a:p>
                  </a:txBody>
                  <a:tcPr/>
                </a:tc>
                <a:tc hMerge="1">
                  <a:txBody>
                    <a:bodyPr/>
                    <a:lstStyle/>
                    <a:p>
                      <a:endParaRPr lang="es-ES" dirty="0"/>
                    </a:p>
                  </a:txBody>
                  <a:tcPr/>
                </a:tc>
              </a:tr>
              <a:tr h="747083">
                <a:tc>
                  <a:txBody>
                    <a:bodyPr/>
                    <a:lstStyle/>
                    <a:p>
                      <a:endParaRPr lang="es-ES"/>
                    </a:p>
                  </a:txBody>
                  <a:tcPr/>
                </a:tc>
                <a:tc>
                  <a:txBody>
                    <a:bodyPr/>
                    <a:lstStyle/>
                    <a:p>
                      <a:endParaRPr lang="es-ES" dirty="0"/>
                    </a:p>
                  </a:txBody>
                  <a:tcPr/>
                </a:tc>
                <a:tc gridSpan="2">
                  <a:txBody>
                    <a:bodyPr/>
                    <a:lstStyle/>
                    <a:p>
                      <a:endParaRPr lang="es-ES" sz="1400">
                        <a:latin typeface="Arial Black" pitchFamily="34" charset="0"/>
                      </a:endParaRPr>
                    </a:p>
                  </a:txBody>
                  <a:tcPr/>
                </a:tc>
                <a:tc hMerge="1">
                  <a:txBody>
                    <a:bodyPr/>
                    <a:lstStyle/>
                    <a:p>
                      <a:endParaRPr lang="es-ES"/>
                    </a:p>
                  </a:txBody>
                  <a:tcPr/>
                </a:tc>
                <a:tc>
                  <a:txBody>
                    <a:bodyPr/>
                    <a:lstStyle/>
                    <a:p>
                      <a:endParaRPr lang="es-ES" sz="1400" dirty="0">
                        <a:latin typeface="Arial Black" pitchFamily="34" charset="0"/>
                      </a:endParaRPr>
                    </a:p>
                  </a:txBody>
                  <a:tcPr/>
                </a:tc>
                <a:tc>
                  <a:txBody>
                    <a:bodyPr/>
                    <a:lstStyle/>
                    <a:p>
                      <a:endParaRPr lang="es-ES" sz="1400">
                        <a:latin typeface="Arial Black" pitchFamily="34" charset="0"/>
                      </a:endParaRPr>
                    </a:p>
                  </a:txBody>
                  <a:tcPr/>
                </a:tc>
                <a:tc>
                  <a:txBody>
                    <a:bodyPr/>
                    <a:lstStyle/>
                    <a:p>
                      <a:endParaRPr lang="es-ES" sz="1400">
                        <a:latin typeface="Arial Black" pitchFamily="34" charset="0"/>
                      </a:endParaRPr>
                    </a:p>
                  </a:txBody>
                  <a:tcPr/>
                </a:tc>
                <a:tc>
                  <a:txBody>
                    <a:bodyPr/>
                    <a:lstStyle/>
                    <a:p>
                      <a:endParaRPr lang="es-ES" sz="1400" dirty="0">
                        <a:latin typeface="Arial Black" pitchFamily="34" charset="0"/>
                      </a:endParaRPr>
                    </a:p>
                  </a:txBody>
                  <a:tcPr/>
                </a:tc>
                <a:tc>
                  <a:txBody>
                    <a:bodyPr/>
                    <a:lstStyle/>
                    <a:p>
                      <a:endParaRPr lang="es-ES" sz="1400" dirty="0">
                        <a:latin typeface="Arial Black" pitchFamily="34" charset="0"/>
                      </a:endParaRPr>
                    </a:p>
                  </a:txBody>
                  <a:tcPr/>
                </a:tc>
                <a:tc>
                  <a:txBody>
                    <a:bodyPr/>
                    <a:lstStyle/>
                    <a:p>
                      <a:endParaRPr lang="es-ES" sz="1400" dirty="0">
                        <a:latin typeface="Arial Black" pitchFamily="34" charset="0"/>
                      </a:endParaRPr>
                    </a:p>
                  </a:txBody>
                  <a:tcPr/>
                </a:tc>
                <a:tc>
                  <a:txBody>
                    <a:bodyPr/>
                    <a:lstStyle/>
                    <a:p>
                      <a:endParaRPr lang="es-ES" sz="1400">
                        <a:latin typeface="Arial Black" pitchFamily="34" charset="0"/>
                      </a:endParaRPr>
                    </a:p>
                  </a:txBody>
                  <a:tcPr/>
                </a:tc>
              </a:tr>
              <a:tr h="747083">
                <a:tc>
                  <a:txBody>
                    <a:bodyPr/>
                    <a:lstStyle/>
                    <a:p>
                      <a:r>
                        <a:rPr lang="es-ES" dirty="0" smtClean="0"/>
                        <a:t>Hardwares</a:t>
                      </a:r>
                      <a:endParaRPr lang="es-ES" dirty="0"/>
                    </a:p>
                  </a:txBody>
                  <a:tcPr/>
                </a:tc>
                <a:tc>
                  <a:txBody>
                    <a:bodyPr/>
                    <a:lstStyle/>
                    <a:p>
                      <a:endParaRPr lang="es-ES" dirty="0"/>
                    </a:p>
                  </a:txBody>
                  <a:tcPr/>
                </a:tc>
                <a:tc gridSpan="3">
                  <a:txBody>
                    <a:bodyPr/>
                    <a:lstStyle/>
                    <a:p>
                      <a:r>
                        <a:rPr lang="es-ES" sz="1400" dirty="0" smtClean="0">
                          <a:latin typeface="Arial Black" pitchFamily="34" charset="0"/>
                        </a:rPr>
                        <a:t>Comparten</a:t>
                      </a:r>
                      <a:endParaRPr lang="es-ES" sz="1400" dirty="0">
                        <a:latin typeface="Arial Black" pitchFamily="34" charset="0"/>
                      </a:endParaRPr>
                    </a:p>
                  </a:txBody>
                  <a:tcPr/>
                </a:tc>
                <a:tc hMerge="1">
                  <a:txBody>
                    <a:bodyPr/>
                    <a:lstStyle/>
                    <a:p>
                      <a:endParaRPr lang="es-ES"/>
                    </a:p>
                  </a:txBody>
                  <a:tcPr/>
                </a:tc>
                <a:tc hMerge="1">
                  <a:txBody>
                    <a:bodyPr/>
                    <a:lstStyle/>
                    <a:p>
                      <a:endParaRPr lang="es-ES" dirty="0"/>
                    </a:p>
                  </a:txBody>
                  <a:tcPr/>
                </a:tc>
                <a:tc>
                  <a:txBody>
                    <a:bodyPr/>
                    <a:lstStyle/>
                    <a:p>
                      <a:endParaRPr lang="es-ES" sz="1400">
                        <a:latin typeface="Arial Black" pitchFamily="34" charset="0"/>
                      </a:endParaRPr>
                    </a:p>
                  </a:txBody>
                  <a:tcPr/>
                </a:tc>
                <a:tc gridSpan="2">
                  <a:txBody>
                    <a:bodyPr/>
                    <a:lstStyle/>
                    <a:p>
                      <a:r>
                        <a:rPr lang="es-ES" sz="1400" dirty="0" smtClean="0">
                          <a:latin typeface="Arial Black" pitchFamily="34" charset="0"/>
                        </a:rPr>
                        <a:t>Memorias</a:t>
                      </a:r>
                      <a:endParaRPr lang="es-ES" sz="1400" dirty="0">
                        <a:latin typeface="Arial Black" pitchFamily="34" charset="0"/>
                      </a:endParaRPr>
                    </a:p>
                  </a:txBody>
                  <a:tcPr/>
                </a:tc>
                <a:tc hMerge="1">
                  <a:txBody>
                    <a:bodyPr/>
                    <a:lstStyle/>
                    <a:p>
                      <a:endParaRPr lang="es-ES" dirty="0"/>
                    </a:p>
                  </a:txBody>
                  <a:tcPr/>
                </a:tc>
                <a:tc>
                  <a:txBody>
                    <a:bodyPr/>
                    <a:lstStyle/>
                    <a:p>
                      <a:endParaRPr lang="es-ES" sz="1400" dirty="0">
                        <a:latin typeface="Arial Black" pitchFamily="34" charset="0"/>
                      </a:endParaRPr>
                    </a:p>
                  </a:txBody>
                  <a:tcPr/>
                </a:tc>
                <a:tc gridSpan="2">
                  <a:txBody>
                    <a:bodyPr/>
                    <a:lstStyle/>
                    <a:p>
                      <a:r>
                        <a:rPr lang="es-ES" sz="1400" dirty="0" smtClean="0">
                          <a:latin typeface="Arial Black" pitchFamily="34" charset="0"/>
                        </a:rPr>
                        <a:t>Velocidades</a:t>
                      </a:r>
                      <a:endParaRPr lang="es-ES" sz="1400" dirty="0">
                        <a:latin typeface="Arial Black" pitchFamily="34" charset="0"/>
                      </a:endParaRPr>
                    </a:p>
                  </a:txBody>
                  <a:tcPr/>
                </a:tc>
                <a:tc hMerge="1">
                  <a:txBody>
                    <a:bodyPr/>
                    <a:lstStyle/>
                    <a:p>
                      <a:endParaRPr lang="es-ES" dirty="0"/>
                    </a:p>
                  </a:txBody>
                  <a:tcPr/>
                </a:tc>
              </a:tr>
            </a:tbl>
          </a:graphicData>
        </a:graphic>
      </p:graphicFrame>
      <p:pic>
        <p:nvPicPr>
          <p:cNvPr id="6" name="Picture 2" descr="http://t0.gstatic.com/images?q=tbn:ANd9GcT1JeA7QNL-Bd_D7LAWPiA3bJz6E3v1sKs8k7tK0mg9_T1fYDQBqfb09lyh"/>
          <p:cNvPicPr>
            <a:picLocks noChangeAspect="1" noChangeArrowheads="1"/>
          </p:cNvPicPr>
          <p:nvPr/>
        </p:nvPicPr>
        <p:blipFill>
          <a:blip r:embed="rId3" cstate="print"/>
          <a:srcRect/>
          <a:stretch>
            <a:fillRect/>
          </a:stretch>
        </p:blipFill>
        <p:spPr bwMode="auto">
          <a:xfrm>
            <a:off x="7812360" y="692696"/>
            <a:ext cx="1115616" cy="1993355"/>
          </a:xfrm>
          <a:prstGeom prst="rect">
            <a:avLst/>
          </a:prstGeom>
          <a:noFill/>
        </p:spPr>
      </p:pic>
      <p:pic>
        <p:nvPicPr>
          <p:cNvPr id="8" name="Imagen 55" descr="'Redes computacionales'"/>
          <p:cNvPicPr>
            <a:picLocks noChangeAspect="1" noChangeArrowheads="1"/>
          </p:cNvPicPr>
          <p:nvPr/>
        </p:nvPicPr>
        <p:blipFill>
          <a:blip r:embed="rId4" cstate="print"/>
          <a:srcRect/>
          <a:stretch>
            <a:fillRect/>
          </a:stretch>
        </p:blipFill>
        <p:spPr bwMode="auto">
          <a:xfrm>
            <a:off x="7884368" y="5445224"/>
            <a:ext cx="1259632" cy="1412776"/>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bwMode="auto">
          <a:xfrm>
            <a:off x="971601" y="188913"/>
            <a:ext cx="6984776" cy="431775"/>
          </a:xfrm>
          <a:prstGeom prst="rect">
            <a:avLst/>
          </a:prstGeom>
          <a:noFill/>
          <a:ln w="9525">
            <a:noFill/>
            <a:miter lim="800000"/>
            <a:headEnd/>
            <a:tailEnd/>
          </a:ln>
        </p:spPr>
        <p:txBody>
          <a:bodyPr lIns="92075" tIns="46038" rIns="92075" bIns="46038"/>
          <a:lstStyle/>
          <a:p>
            <a:pPr fontAlgn="auto">
              <a:spcBef>
                <a:spcPts val="0"/>
              </a:spcBef>
              <a:spcAft>
                <a:spcPts val="0"/>
              </a:spcAft>
              <a:defRPr/>
            </a:pPr>
            <a:r>
              <a:rPr lang="es-ES" dirty="0" smtClean="0">
                <a:latin typeface="+mn-lt"/>
              </a:rPr>
              <a:t>10</a:t>
            </a:r>
            <a:r>
              <a:rPr lang="es-ES" dirty="0">
                <a:latin typeface="+mn-lt"/>
              </a:rPr>
              <a:t>. </a:t>
            </a:r>
            <a:r>
              <a:rPr lang="es-ES" dirty="0" smtClean="0">
                <a:latin typeface="+mn-lt"/>
              </a:rPr>
              <a:t>UTILIZACION   DE  CUADROS  SINOPTICOS</a:t>
            </a:r>
            <a:endParaRPr lang="es-MX" sz="1600" kern="0" dirty="0">
              <a:effectLst>
                <a:outerShdw blurRad="38100" dist="38100" dir="2700000" algn="tl">
                  <a:srgbClr val="FFFFFF"/>
                </a:outerShdw>
              </a:effectLst>
              <a:latin typeface="+mn-lt"/>
            </a:endParaRPr>
          </a:p>
        </p:txBody>
      </p:sp>
      <p:sp>
        <p:nvSpPr>
          <p:cNvPr id="5" name="4 Abrir llave"/>
          <p:cNvSpPr/>
          <p:nvPr/>
        </p:nvSpPr>
        <p:spPr>
          <a:xfrm>
            <a:off x="899592" y="692696"/>
            <a:ext cx="720080" cy="5904656"/>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5 Rectángulo"/>
          <p:cNvSpPr/>
          <p:nvPr/>
        </p:nvSpPr>
        <p:spPr>
          <a:xfrm>
            <a:off x="0" y="2780928"/>
            <a:ext cx="1368152"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REDES TOPOLOGICAS</a:t>
            </a:r>
            <a:endParaRPr lang="es-ES" sz="1200" dirty="0">
              <a:solidFill>
                <a:srgbClr val="000000"/>
              </a:solidFill>
            </a:endParaRPr>
          </a:p>
        </p:txBody>
      </p:sp>
      <p:sp>
        <p:nvSpPr>
          <p:cNvPr id="7" name="6 Abrir llave"/>
          <p:cNvSpPr/>
          <p:nvPr/>
        </p:nvSpPr>
        <p:spPr>
          <a:xfrm>
            <a:off x="2699792" y="2924944"/>
            <a:ext cx="587496"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7 Abrir llave"/>
          <p:cNvSpPr/>
          <p:nvPr/>
        </p:nvSpPr>
        <p:spPr>
          <a:xfrm>
            <a:off x="2699792" y="836712"/>
            <a:ext cx="587496"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8 Abrir llave"/>
          <p:cNvSpPr/>
          <p:nvPr/>
        </p:nvSpPr>
        <p:spPr>
          <a:xfrm>
            <a:off x="2627784" y="4869160"/>
            <a:ext cx="587496"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9 Rectángulo"/>
          <p:cNvSpPr/>
          <p:nvPr/>
        </p:nvSpPr>
        <p:spPr>
          <a:xfrm>
            <a:off x="1547664" y="1196752"/>
            <a:ext cx="1368152"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CLASIFICAN</a:t>
            </a:r>
            <a:endParaRPr lang="es-ES" sz="1200" dirty="0">
              <a:solidFill>
                <a:srgbClr val="000000"/>
              </a:solidFill>
            </a:endParaRPr>
          </a:p>
        </p:txBody>
      </p:sp>
      <p:sp>
        <p:nvSpPr>
          <p:cNvPr id="11" name="10 Rectángulo"/>
          <p:cNvSpPr/>
          <p:nvPr/>
        </p:nvSpPr>
        <p:spPr>
          <a:xfrm>
            <a:off x="1475656" y="3429000"/>
            <a:ext cx="1368152"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TIPOS</a:t>
            </a:r>
            <a:endParaRPr lang="es-ES" sz="1200" dirty="0">
              <a:solidFill>
                <a:srgbClr val="000000"/>
              </a:solidFill>
            </a:endParaRPr>
          </a:p>
        </p:txBody>
      </p:sp>
      <p:sp>
        <p:nvSpPr>
          <p:cNvPr id="12" name="11 Rectángulo"/>
          <p:cNvSpPr/>
          <p:nvPr/>
        </p:nvSpPr>
        <p:spPr>
          <a:xfrm>
            <a:off x="1403648" y="5229200"/>
            <a:ext cx="1296144"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100" dirty="0" smtClean="0">
                <a:solidFill>
                  <a:srgbClr val="000000"/>
                </a:solidFill>
              </a:rPr>
              <a:t>CARACTERISTICAS</a:t>
            </a:r>
            <a:endParaRPr lang="es-ES" sz="1100" dirty="0">
              <a:solidFill>
                <a:srgbClr val="000000"/>
              </a:solidFill>
            </a:endParaRPr>
          </a:p>
        </p:txBody>
      </p:sp>
      <p:sp>
        <p:nvSpPr>
          <p:cNvPr id="13" name="12 Abrir llave"/>
          <p:cNvSpPr/>
          <p:nvPr/>
        </p:nvSpPr>
        <p:spPr>
          <a:xfrm>
            <a:off x="5292080" y="764704"/>
            <a:ext cx="587496"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Abrir llave"/>
          <p:cNvSpPr/>
          <p:nvPr/>
        </p:nvSpPr>
        <p:spPr>
          <a:xfrm>
            <a:off x="5220072" y="2852936"/>
            <a:ext cx="587496"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14 Abrir llave"/>
          <p:cNvSpPr/>
          <p:nvPr/>
        </p:nvSpPr>
        <p:spPr>
          <a:xfrm>
            <a:off x="5220072" y="4869160"/>
            <a:ext cx="587496"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15 Abrir llave"/>
          <p:cNvSpPr/>
          <p:nvPr/>
        </p:nvSpPr>
        <p:spPr>
          <a:xfrm>
            <a:off x="7092280" y="2996952"/>
            <a:ext cx="864096" cy="3240360"/>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16 Rectángulo"/>
          <p:cNvSpPr/>
          <p:nvPr/>
        </p:nvSpPr>
        <p:spPr>
          <a:xfrm>
            <a:off x="3419872" y="980728"/>
            <a:ext cx="1368152"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CLASIFICAN</a:t>
            </a:r>
            <a:endParaRPr lang="es-ES" sz="1200" dirty="0">
              <a:solidFill>
                <a:srgbClr val="000000"/>
              </a:solidFill>
            </a:endParaRPr>
          </a:p>
        </p:txBody>
      </p:sp>
      <p:sp>
        <p:nvSpPr>
          <p:cNvPr id="18" name="17 Rectángulo"/>
          <p:cNvSpPr/>
          <p:nvPr/>
        </p:nvSpPr>
        <p:spPr>
          <a:xfrm>
            <a:off x="3419872" y="3068960"/>
            <a:ext cx="1368152"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CLASIFICAN</a:t>
            </a:r>
            <a:endParaRPr lang="es-ES" sz="1200" dirty="0">
              <a:solidFill>
                <a:srgbClr val="000000"/>
              </a:solidFill>
            </a:endParaRPr>
          </a:p>
        </p:txBody>
      </p:sp>
      <p:sp>
        <p:nvSpPr>
          <p:cNvPr id="19" name="18 Rectángulo"/>
          <p:cNvSpPr/>
          <p:nvPr/>
        </p:nvSpPr>
        <p:spPr>
          <a:xfrm>
            <a:off x="3347864" y="5157192"/>
            <a:ext cx="1368152"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CLASIFICAN</a:t>
            </a:r>
            <a:endParaRPr lang="es-ES" sz="1200" dirty="0">
              <a:solidFill>
                <a:srgbClr val="000000"/>
              </a:solidFill>
            </a:endParaRPr>
          </a:p>
        </p:txBody>
      </p:sp>
      <p:sp>
        <p:nvSpPr>
          <p:cNvPr id="20" name="19 Rectángulo"/>
          <p:cNvSpPr/>
          <p:nvPr/>
        </p:nvSpPr>
        <p:spPr>
          <a:xfrm>
            <a:off x="5868144" y="980728"/>
            <a:ext cx="1368152"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CLASIFICAN</a:t>
            </a:r>
            <a:endParaRPr lang="es-ES" sz="1200" dirty="0">
              <a:solidFill>
                <a:srgbClr val="000000"/>
              </a:solidFill>
            </a:endParaRPr>
          </a:p>
        </p:txBody>
      </p:sp>
      <p:sp>
        <p:nvSpPr>
          <p:cNvPr id="21" name="20 Rectángulo"/>
          <p:cNvSpPr/>
          <p:nvPr/>
        </p:nvSpPr>
        <p:spPr>
          <a:xfrm>
            <a:off x="5796136" y="3068960"/>
            <a:ext cx="1368152"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CLASIFICAN</a:t>
            </a:r>
            <a:endParaRPr lang="es-ES" sz="1200" dirty="0">
              <a:solidFill>
                <a:srgbClr val="000000"/>
              </a:solidFill>
            </a:endParaRPr>
          </a:p>
        </p:txBody>
      </p:sp>
      <p:sp>
        <p:nvSpPr>
          <p:cNvPr id="22" name="21 Rectángulo"/>
          <p:cNvSpPr/>
          <p:nvPr/>
        </p:nvSpPr>
        <p:spPr>
          <a:xfrm>
            <a:off x="5796136" y="5229200"/>
            <a:ext cx="1368152"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CLASIFICAN</a:t>
            </a:r>
            <a:endParaRPr lang="es-ES" sz="1200" dirty="0">
              <a:solidFill>
                <a:srgbClr val="000000"/>
              </a:solidFill>
            </a:endParaRPr>
          </a:p>
        </p:txBody>
      </p:sp>
      <p:sp>
        <p:nvSpPr>
          <p:cNvPr id="23" name="22 Rectángulo"/>
          <p:cNvSpPr/>
          <p:nvPr/>
        </p:nvSpPr>
        <p:spPr>
          <a:xfrm>
            <a:off x="7775848" y="3212976"/>
            <a:ext cx="1188640" cy="914400"/>
          </a:xfrm>
          <a:prstGeom prst="rect">
            <a:avLst/>
          </a:prstGeom>
          <a:no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smtClean="0">
                <a:solidFill>
                  <a:srgbClr val="000000"/>
                </a:solidFill>
              </a:rPr>
              <a:t>RESUMEN</a:t>
            </a:r>
            <a:endParaRPr lang="es-ES" sz="1200" dirty="0">
              <a:solidFill>
                <a:srgbClr val="000000"/>
              </a:solidFill>
            </a:endParaRPr>
          </a:p>
        </p:txBody>
      </p:sp>
    </p:spTree>
  </p:cSld>
  <p:clrMapOvr>
    <a:masterClrMapping/>
  </p:clrMapOvr>
  <p:transition spd="med">
    <p:whee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1" name="Group 3"/>
          <p:cNvGrpSpPr>
            <a:grpSpLocks noChangeAspect="1"/>
          </p:cNvGrpSpPr>
          <p:nvPr/>
        </p:nvGrpSpPr>
        <p:grpSpPr bwMode="auto">
          <a:xfrm flipH="1">
            <a:off x="3995936" y="4221089"/>
            <a:ext cx="2304256" cy="1296144"/>
            <a:chOff x="2155" y="2750"/>
            <a:chExt cx="1666" cy="895"/>
          </a:xfrm>
          <a:effectLst>
            <a:outerShdw blurRad="152400" dist="317500" dir="5400000" sx="90000" sy="-19000" rotWithShape="0">
              <a:srgbClr val="92D050">
                <a:alpha val="15000"/>
              </a:srgbClr>
            </a:outerShdw>
          </a:effectLst>
        </p:grpSpPr>
        <p:sp>
          <p:nvSpPr>
            <p:cNvPr id="12290" name="AutoShape 2"/>
            <p:cNvSpPr>
              <a:spLocks noChangeAspect="1" noChangeArrowheads="1" noTextEdit="1"/>
            </p:cNvSpPr>
            <p:nvPr/>
          </p:nvSpPr>
          <p:spPr bwMode="auto">
            <a:xfrm>
              <a:off x="2971" y="2750"/>
              <a:ext cx="850" cy="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292" name="Freeform 4"/>
            <p:cNvSpPr>
              <a:spLocks/>
            </p:cNvSpPr>
            <p:nvPr/>
          </p:nvSpPr>
          <p:spPr bwMode="auto">
            <a:xfrm>
              <a:off x="2155" y="2795"/>
              <a:ext cx="850" cy="850"/>
            </a:xfrm>
            <a:custGeom>
              <a:avLst/>
              <a:gdLst/>
              <a:ahLst/>
              <a:cxnLst>
                <a:cxn ang="0">
                  <a:pos x="764" y="5"/>
                </a:cxn>
                <a:cxn ang="0">
                  <a:pos x="598" y="38"/>
                </a:cxn>
                <a:cxn ang="0">
                  <a:pos x="445" y="102"/>
                </a:cxn>
                <a:cxn ang="0">
                  <a:pos x="310" y="194"/>
                </a:cxn>
                <a:cxn ang="0">
                  <a:pos x="194" y="310"/>
                </a:cxn>
                <a:cxn ang="0">
                  <a:pos x="102" y="445"/>
                </a:cxn>
                <a:cxn ang="0">
                  <a:pos x="38" y="598"/>
                </a:cxn>
                <a:cxn ang="0">
                  <a:pos x="5" y="764"/>
                </a:cxn>
                <a:cxn ang="0">
                  <a:pos x="5" y="938"/>
                </a:cxn>
                <a:cxn ang="0">
                  <a:pos x="38" y="1102"/>
                </a:cxn>
                <a:cxn ang="0">
                  <a:pos x="102" y="1255"/>
                </a:cxn>
                <a:cxn ang="0">
                  <a:pos x="194" y="1390"/>
                </a:cxn>
                <a:cxn ang="0">
                  <a:pos x="310" y="1506"/>
                </a:cxn>
                <a:cxn ang="0">
                  <a:pos x="445" y="1598"/>
                </a:cxn>
                <a:cxn ang="0">
                  <a:pos x="598" y="1662"/>
                </a:cxn>
                <a:cxn ang="0">
                  <a:pos x="764" y="1695"/>
                </a:cxn>
                <a:cxn ang="0">
                  <a:pos x="938" y="1695"/>
                </a:cxn>
                <a:cxn ang="0">
                  <a:pos x="1102" y="1662"/>
                </a:cxn>
                <a:cxn ang="0">
                  <a:pos x="1255" y="1598"/>
                </a:cxn>
                <a:cxn ang="0">
                  <a:pos x="1390" y="1506"/>
                </a:cxn>
                <a:cxn ang="0">
                  <a:pos x="1506" y="1390"/>
                </a:cxn>
                <a:cxn ang="0">
                  <a:pos x="1598" y="1255"/>
                </a:cxn>
                <a:cxn ang="0">
                  <a:pos x="1662" y="1102"/>
                </a:cxn>
                <a:cxn ang="0">
                  <a:pos x="1695" y="938"/>
                </a:cxn>
                <a:cxn ang="0">
                  <a:pos x="1695" y="764"/>
                </a:cxn>
                <a:cxn ang="0">
                  <a:pos x="1662" y="598"/>
                </a:cxn>
                <a:cxn ang="0">
                  <a:pos x="1598" y="445"/>
                </a:cxn>
                <a:cxn ang="0">
                  <a:pos x="1506" y="310"/>
                </a:cxn>
                <a:cxn ang="0">
                  <a:pos x="1390" y="194"/>
                </a:cxn>
                <a:cxn ang="0">
                  <a:pos x="1255" y="102"/>
                </a:cxn>
                <a:cxn ang="0">
                  <a:pos x="1102" y="38"/>
                </a:cxn>
                <a:cxn ang="0">
                  <a:pos x="938" y="5"/>
                </a:cxn>
              </a:cxnLst>
              <a:rect l="0" t="0" r="r" b="b"/>
              <a:pathLst>
                <a:path w="1700" h="1700">
                  <a:moveTo>
                    <a:pt x="851" y="0"/>
                  </a:moveTo>
                  <a:lnTo>
                    <a:pt x="764" y="5"/>
                  </a:lnTo>
                  <a:lnTo>
                    <a:pt x="679" y="17"/>
                  </a:lnTo>
                  <a:lnTo>
                    <a:pt x="598" y="38"/>
                  </a:lnTo>
                  <a:lnTo>
                    <a:pt x="520" y="68"/>
                  </a:lnTo>
                  <a:lnTo>
                    <a:pt x="445" y="102"/>
                  </a:lnTo>
                  <a:lnTo>
                    <a:pt x="376" y="146"/>
                  </a:lnTo>
                  <a:lnTo>
                    <a:pt x="310" y="194"/>
                  </a:lnTo>
                  <a:lnTo>
                    <a:pt x="250" y="250"/>
                  </a:lnTo>
                  <a:lnTo>
                    <a:pt x="194" y="310"/>
                  </a:lnTo>
                  <a:lnTo>
                    <a:pt x="146" y="376"/>
                  </a:lnTo>
                  <a:lnTo>
                    <a:pt x="102" y="445"/>
                  </a:lnTo>
                  <a:lnTo>
                    <a:pt x="68" y="520"/>
                  </a:lnTo>
                  <a:lnTo>
                    <a:pt x="38" y="598"/>
                  </a:lnTo>
                  <a:lnTo>
                    <a:pt x="17" y="679"/>
                  </a:lnTo>
                  <a:lnTo>
                    <a:pt x="5" y="764"/>
                  </a:lnTo>
                  <a:lnTo>
                    <a:pt x="0" y="851"/>
                  </a:lnTo>
                  <a:lnTo>
                    <a:pt x="5" y="938"/>
                  </a:lnTo>
                  <a:lnTo>
                    <a:pt x="17" y="1022"/>
                  </a:lnTo>
                  <a:lnTo>
                    <a:pt x="38" y="1102"/>
                  </a:lnTo>
                  <a:lnTo>
                    <a:pt x="68" y="1180"/>
                  </a:lnTo>
                  <a:lnTo>
                    <a:pt x="102" y="1255"/>
                  </a:lnTo>
                  <a:lnTo>
                    <a:pt x="146" y="1326"/>
                  </a:lnTo>
                  <a:lnTo>
                    <a:pt x="194" y="1390"/>
                  </a:lnTo>
                  <a:lnTo>
                    <a:pt x="250" y="1450"/>
                  </a:lnTo>
                  <a:lnTo>
                    <a:pt x="310" y="1506"/>
                  </a:lnTo>
                  <a:lnTo>
                    <a:pt x="376" y="1554"/>
                  </a:lnTo>
                  <a:lnTo>
                    <a:pt x="445" y="1598"/>
                  </a:lnTo>
                  <a:lnTo>
                    <a:pt x="520" y="1632"/>
                  </a:lnTo>
                  <a:lnTo>
                    <a:pt x="598" y="1662"/>
                  </a:lnTo>
                  <a:lnTo>
                    <a:pt x="679" y="1683"/>
                  </a:lnTo>
                  <a:lnTo>
                    <a:pt x="764" y="1695"/>
                  </a:lnTo>
                  <a:lnTo>
                    <a:pt x="851" y="1700"/>
                  </a:lnTo>
                  <a:lnTo>
                    <a:pt x="938" y="1695"/>
                  </a:lnTo>
                  <a:lnTo>
                    <a:pt x="1022" y="1683"/>
                  </a:lnTo>
                  <a:lnTo>
                    <a:pt x="1102" y="1662"/>
                  </a:lnTo>
                  <a:lnTo>
                    <a:pt x="1180" y="1632"/>
                  </a:lnTo>
                  <a:lnTo>
                    <a:pt x="1255" y="1598"/>
                  </a:lnTo>
                  <a:lnTo>
                    <a:pt x="1326" y="1554"/>
                  </a:lnTo>
                  <a:lnTo>
                    <a:pt x="1390" y="1506"/>
                  </a:lnTo>
                  <a:lnTo>
                    <a:pt x="1450" y="1450"/>
                  </a:lnTo>
                  <a:lnTo>
                    <a:pt x="1506" y="1390"/>
                  </a:lnTo>
                  <a:lnTo>
                    <a:pt x="1554" y="1326"/>
                  </a:lnTo>
                  <a:lnTo>
                    <a:pt x="1598" y="1255"/>
                  </a:lnTo>
                  <a:lnTo>
                    <a:pt x="1632" y="1180"/>
                  </a:lnTo>
                  <a:lnTo>
                    <a:pt x="1662" y="1102"/>
                  </a:lnTo>
                  <a:lnTo>
                    <a:pt x="1683" y="1022"/>
                  </a:lnTo>
                  <a:lnTo>
                    <a:pt x="1695" y="938"/>
                  </a:lnTo>
                  <a:lnTo>
                    <a:pt x="1700" y="851"/>
                  </a:lnTo>
                  <a:lnTo>
                    <a:pt x="1695" y="764"/>
                  </a:lnTo>
                  <a:lnTo>
                    <a:pt x="1683" y="679"/>
                  </a:lnTo>
                  <a:lnTo>
                    <a:pt x="1662" y="598"/>
                  </a:lnTo>
                  <a:lnTo>
                    <a:pt x="1632" y="520"/>
                  </a:lnTo>
                  <a:lnTo>
                    <a:pt x="1598" y="445"/>
                  </a:lnTo>
                  <a:lnTo>
                    <a:pt x="1554" y="376"/>
                  </a:lnTo>
                  <a:lnTo>
                    <a:pt x="1506" y="310"/>
                  </a:lnTo>
                  <a:lnTo>
                    <a:pt x="1450" y="250"/>
                  </a:lnTo>
                  <a:lnTo>
                    <a:pt x="1390" y="194"/>
                  </a:lnTo>
                  <a:lnTo>
                    <a:pt x="1326" y="146"/>
                  </a:lnTo>
                  <a:lnTo>
                    <a:pt x="1255" y="102"/>
                  </a:lnTo>
                  <a:lnTo>
                    <a:pt x="1180" y="68"/>
                  </a:lnTo>
                  <a:lnTo>
                    <a:pt x="1102" y="38"/>
                  </a:lnTo>
                  <a:lnTo>
                    <a:pt x="1022" y="17"/>
                  </a:lnTo>
                  <a:lnTo>
                    <a:pt x="938" y="5"/>
                  </a:lnTo>
                  <a:lnTo>
                    <a:pt x="851" y="0"/>
                  </a:lnTo>
                  <a:close/>
                </a:path>
              </a:pathLst>
            </a:custGeom>
            <a:solidFill>
              <a:srgbClr val="7FFFB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2294" name="Freeform 6"/>
            <p:cNvSpPr>
              <a:spLocks/>
            </p:cNvSpPr>
            <p:nvPr/>
          </p:nvSpPr>
          <p:spPr bwMode="auto">
            <a:xfrm>
              <a:off x="3446" y="3493"/>
              <a:ext cx="47" cy="47"/>
            </a:xfrm>
            <a:custGeom>
              <a:avLst/>
              <a:gdLst/>
              <a:ahLst/>
              <a:cxnLst>
                <a:cxn ang="0">
                  <a:pos x="48" y="95"/>
                </a:cxn>
                <a:cxn ang="0">
                  <a:pos x="38" y="95"/>
                </a:cxn>
                <a:cxn ang="0">
                  <a:pos x="29" y="92"/>
                </a:cxn>
                <a:cxn ang="0">
                  <a:pos x="20" y="88"/>
                </a:cxn>
                <a:cxn ang="0">
                  <a:pos x="14" y="82"/>
                </a:cxn>
                <a:cxn ang="0">
                  <a:pos x="8" y="75"/>
                </a:cxn>
                <a:cxn ang="0">
                  <a:pos x="3" y="66"/>
                </a:cxn>
                <a:cxn ang="0">
                  <a:pos x="1" y="57"/>
                </a:cxn>
                <a:cxn ang="0">
                  <a:pos x="0" y="49"/>
                </a:cxn>
                <a:cxn ang="0">
                  <a:pos x="1" y="38"/>
                </a:cxn>
                <a:cxn ang="0">
                  <a:pos x="3" y="30"/>
                </a:cxn>
                <a:cxn ang="0">
                  <a:pos x="8" y="21"/>
                </a:cxn>
                <a:cxn ang="0">
                  <a:pos x="14" y="14"/>
                </a:cxn>
                <a:cxn ang="0">
                  <a:pos x="20" y="9"/>
                </a:cxn>
                <a:cxn ang="0">
                  <a:pos x="29" y="4"/>
                </a:cxn>
                <a:cxn ang="0">
                  <a:pos x="38" y="2"/>
                </a:cxn>
                <a:cxn ang="0">
                  <a:pos x="48" y="0"/>
                </a:cxn>
                <a:cxn ang="0">
                  <a:pos x="57" y="2"/>
                </a:cxn>
                <a:cxn ang="0">
                  <a:pos x="65" y="4"/>
                </a:cxn>
                <a:cxn ang="0">
                  <a:pos x="74" y="9"/>
                </a:cxn>
                <a:cxn ang="0">
                  <a:pos x="81" y="14"/>
                </a:cxn>
                <a:cxn ang="0">
                  <a:pos x="88" y="21"/>
                </a:cxn>
                <a:cxn ang="0">
                  <a:pos x="91" y="30"/>
                </a:cxn>
                <a:cxn ang="0">
                  <a:pos x="95" y="38"/>
                </a:cxn>
                <a:cxn ang="0">
                  <a:pos x="95" y="49"/>
                </a:cxn>
                <a:cxn ang="0">
                  <a:pos x="91" y="68"/>
                </a:cxn>
                <a:cxn ang="0">
                  <a:pos x="81" y="82"/>
                </a:cxn>
                <a:cxn ang="0">
                  <a:pos x="67" y="92"/>
                </a:cxn>
                <a:cxn ang="0">
                  <a:pos x="48" y="95"/>
                </a:cxn>
              </a:cxnLst>
              <a:rect l="0" t="0" r="r" b="b"/>
              <a:pathLst>
                <a:path w="95" h="95">
                  <a:moveTo>
                    <a:pt x="48" y="95"/>
                  </a:moveTo>
                  <a:lnTo>
                    <a:pt x="38" y="95"/>
                  </a:lnTo>
                  <a:lnTo>
                    <a:pt x="29" y="92"/>
                  </a:lnTo>
                  <a:lnTo>
                    <a:pt x="20" y="88"/>
                  </a:lnTo>
                  <a:lnTo>
                    <a:pt x="14" y="82"/>
                  </a:lnTo>
                  <a:lnTo>
                    <a:pt x="8" y="75"/>
                  </a:lnTo>
                  <a:lnTo>
                    <a:pt x="3" y="66"/>
                  </a:lnTo>
                  <a:lnTo>
                    <a:pt x="1" y="57"/>
                  </a:lnTo>
                  <a:lnTo>
                    <a:pt x="0" y="49"/>
                  </a:lnTo>
                  <a:lnTo>
                    <a:pt x="1" y="38"/>
                  </a:lnTo>
                  <a:lnTo>
                    <a:pt x="3" y="30"/>
                  </a:lnTo>
                  <a:lnTo>
                    <a:pt x="8" y="21"/>
                  </a:lnTo>
                  <a:lnTo>
                    <a:pt x="14" y="14"/>
                  </a:lnTo>
                  <a:lnTo>
                    <a:pt x="20" y="9"/>
                  </a:lnTo>
                  <a:lnTo>
                    <a:pt x="29" y="4"/>
                  </a:lnTo>
                  <a:lnTo>
                    <a:pt x="38" y="2"/>
                  </a:lnTo>
                  <a:lnTo>
                    <a:pt x="48" y="0"/>
                  </a:lnTo>
                  <a:lnTo>
                    <a:pt x="57" y="2"/>
                  </a:lnTo>
                  <a:lnTo>
                    <a:pt x="65" y="4"/>
                  </a:lnTo>
                  <a:lnTo>
                    <a:pt x="74" y="9"/>
                  </a:lnTo>
                  <a:lnTo>
                    <a:pt x="81" y="14"/>
                  </a:lnTo>
                  <a:lnTo>
                    <a:pt x="88" y="21"/>
                  </a:lnTo>
                  <a:lnTo>
                    <a:pt x="91" y="30"/>
                  </a:lnTo>
                  <a:lnTo>
                    <a:pt x="95" y="38"/>
                  </a:lnTo>
                  <a:lnTo>
                    <a:pt x="95" y="49"/>
                  </a:lnTo>
                  <a:lnTo>
                    <a:pt x="91" y="68"/>
                  </a:lnTo>
                  <a:lnTo>
                    <a:pt x="81" y="82"/>
                  </a:lnTo>
                  <a:lnTo>
                    <a:pt x="67" y="92"/>
                  </a:lnTo>
                  <a:lnTo>
                    <a:pt x="48" y="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2295" name="Freeform 7"/>
            <p:cNvSpPr>
              <a:spLocks/>
            </p:cNvSpPr>
            <p:nvPr/>
          </p:nvSpPr>
          <p:spPr bwMode="auto">
            <a:xfrm>
              <a:off x="3245" y="2815"/>
              <a:ext cx="48" cy="49"/>
            </a:xfrm>
            <a:custGeom>
              <a:avLst/>
              <a:gdLst/>
              <a:ahLst/>
              <a:cxnLst>
                <a:cxn ang="0">
                  <a:pos x="13" y="14"/>
                </a:cxn>
                <a:cxn ang="0">
                  <a:pos x="20" y="9"/>
                </a:cxn>
                <a:cxn ang="0">
                  <a:pos x="29" y="3"/>
                </a:cxn>
                <a:cxn ang="0">
                  <a:pos x="38" y="2"/>
                </a:cxn>
                <a:cxn ang="0">
                  <a:pos x="48" y="0"/>
                </a:cxn>
                <a:cxn ang="0">
                  <a:pos x="57" y="2"/>
                </a:cxn>
                <a:cxn ang="0">
                  <a:pos x="65" y="3"/>
                </a:cxn>
                <a:cxn ang="0">
                  <a:pos x="74" y="9"/>
                </a:cxn>
                <a:cxn ang="0">
                  <a:pos x="81" y="14"/>
                </a:cxn>
                <a:cxn ang="0">
                  <a:pos x="88" y="22"/>
                </a:cxn>
                <a:cxn ang="0">
                  <a:pos x="93" y="31"/>
                </a:cxn>
                <a:cxn ang="0">
                  <a:pos x="95" y="40"/>
                </a:cxn>
                <a:cxn ang="0">
                  <a:pos x="97" y="48"/>
                </a:cxn>
                <a:cxn ang="0">
                  <a:pos x="93" y="68"/>
                </a:cxn>
                <a:cxn ang="0">
                  <a:pos x="83" y="83"/>
                </a:cxn>
                <a:cxn ang="0">
                  <a:pos x="67" y="94"/>
                </a:cxn>
                <a:cxn ang="0">
                  <a:pos x="48" y="97"/>
                </a:cxn>
                <a:cxn ang="0">
                  <a:pos x="38" y="95"/>
                </a:cxn>
                <a:cxn ang="0">
                  <a:pos x="29" y="94"/>
                </a:cxn>
                <a:cxn ang="0">
                  <a:pos x="20" y="88"/>
                </a:cxn>
                <a:cxn ang="0">
                  <a:pos x="13" y="83"/>
                </a:cxn>
                <a:cxn ang="0">
                  <a:pos x="8" y="74"/>
                </a:cxn>
                <a:cxn ang="0">
                  <a:pos x="3" y="66"/>
                </a:cxn>
                <a:cxn ang="0">
                  <a:pos x="1" y="57"/>
                </a:cxn>
                <a:cxn ang="0">
                  <a:pos x="0" y="48"/>
                </a:cxn>
                <a:cxn ang="0">
                  <a:pos x="1" y="40"/>
                </a:cxn>
                <a:cxn ang="0">
                  <a:pos x="3" y="31"/>
                </a:cxn>
                <a:cxn ang="0">
                  <a:pos x="8" y="22"/>
                </a:cxn>
                <a:cxn ang="0">
                  <a:pos x="13" y="14"/>
                </a:cxn>
              </a:cxnLst>
              <a:rect l="0" t="0" r="r" b="b"/>
              <a:pathLst>
                <a:path w="97" h="97">
                  <a:moveTo>
                    <a:pt x="13" y="14"/>
                  </a:moveTo>
                  <a:lnTo>
                    <a:pt x="20" y="9"/>
                  </a:lnTo>
                  <a:lnTo>
                    <a:pt x="29" y="3"/>
                  </a:lnTo>
                  <a:lnTo>
                    <a:pt x="38" y="2"/>
                  </a:lnTo>
                  <a:lnTo>
                    <a:pt x="48" y="0"/>
                  </a:lnTo>
                  <a:lnTo>
                    <a:pt x="57" y="2"/>
                  </a:lnTo>
                  <a:lnTo>
                    <a:pt x="65" y="3"/>
                  </a:lnTo>
                  <a:lnTo>
                    <a:pt x="74" y="9"/>
                  </a:lnTo>
                  <a:lnTo>
                    <a:pt x="81" y="14"/>
                  </a:lnTo>
                  <a:lnTo>
                    <a:pt x="88" y="22"/>
                  </a:lnTo>
                  <a:lnTo>
                    <a:pt x="93" y="31"/>
                  </a:lnTo>
                  <a:lnTo>
                    <a:pt x="95" y="40"/>
                  </a:lnTo>
                  <a:lnTo>
                    <a:pt x="97" y="48"/>
                  </a:lnTo>
                  <a:lnTo>
                    <a:pt x="93" y="68"/>
                  </a:lnTo>
                  <a:lnTo>
                    <a:pt x="83" y="83"/>
                  </a:lnTo>
                  <a:lnTo>
                    <a:pt x="67" y="94"/>
                  </a:lnTo>
                  <a:lnTo>
                    <a:pt x="48" y="97"/>
                  </a:lnTo>
                  <a:lnTo>
                    <a:pt x="38" y="95"/>
                  </a:lnTo>
                  <a:lnTo>
                    <a:pt x="29" y="94"/>
                  </a:lnTo>
                  <a:lnTo>
                    <a:pt x="20" y="88"/>
                  </a:lnTo>
                  <a:lnTo>
                    <a:pt x="13" y="83"/>
                  </a:lnTo>
                  <a:lnTo>
                    <a:pt x="8" y="74"/>
                  </a:lnTo>
                  <a:lnTo>
                    <a:pt x="3" y="66"/>
                  </a:lnTo>
                  <a:lnTo>
                    <a:pt x="1" y="57"/>
                  </a:lnTo>
                  <a:lnTo>
                    <a:pt x="0" y="48"/>
                  </a:lnTo>
                  <a:lnTo>
                    <a:pt x="1" y="40"/>
                  </a:lnTo>
                  <a:lnTo>
                    <a:pt x="3" y="31"/>
                  </a:lnTo>
                  <a:lnTo>
                    <a:pt x="8" y="22"/>
                  </a:ln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2296" name="Freeform 8"/>
            <p:cNvSpPr>
              <a:spLocks/>
            </p:cNvSpPr>
            <p:nvPr/>
          </p:nvSpPr>
          <p:spPr bwMode="auto">
            <a:xfrm>
              <a:off x="3250" y="3493"/>
              <a:ext cx="49" cy="47"/>
            </a:xfrm>
            <a:custGeom>
              <a:avLst/>
              <a:gdLst/>
              <a:ahLst/>
              <a:cxnLst>
                <a:cxn ang="0">
                  <a:pos x="49" y="95"/>
                </a:cxn>
                <a:cxn ang="0">
                  <a:pos x="38" y="95"/>
                </a:cxn>
                <a:cxn ang="0">
                  <a:pos x="29" y="92"/>
                </a:cxn>
                <a:cxn ang="0">
                  <a:pos x="21" y="88"/>
                </a:cxn>
                <a:cxn ang="0">
                  <a:pos x="14" y="82"/>
                </a:cxn>
                <a:cxn ang="0">
                  <a:pos x="9" y="75"/>
                </a:cxn>
                <a:cxn ang="0">
                  <a:pos x="3" y="66"/>
                </a:cxn>
                <a:cxn ang="0">
                  <a:pos x="2" y="57"/>
                </a:cxn>
                <a:cxn ang="0">
                  <a:pos x="0" y="49"/>
                </a:cxn>
                <a:cxn ang="0">
                  <a:pos x="2" y="38"/>
                </a:cxn>
                <a:cxn ang="0">
                  <a:pos x="3" y="30"/>
                </a:cxn>
                <a:cxn ang="0">
                  <a:pos x="9" y="21"/>
                </a:cxn>
                <a:cxn ang="0">
                  <a:pos x="14" y="14"/>
                </a:cxn>
                <a:cxn ang="0">
                  <a:pos x="21" y="9"/>
                </a:cxn>
                <a:cxn ang="0">
                  <a:pos x="29" y="4"/>
                </a:cxn>
                <a:cxn ang="0">
                  <a:pos x="38" y="2"/>
                </a:cxn>
                <a:cxn ang="0">
                  <a:pos x="49" y="0"/>
                </a:cxn>
                <a:cxn ang="0">
                  <a:pos x="57" y="2"/>
                </a:cxn>
                <a:cxn ang="0">
                  <a:pos x="66" y="4"/>
                </a:cxn>
                <a:cxn ang="0">
                  <a:pos x="75" y="9"/>
                </a:cxn>
                <a:cxn ang="0">
                  <a:pos x="81" y="14"/>
                </a:cxn>
                <a:cxn ang="0">
                  <a:pos x="88" y="21"/>
                </a:cxn>
                <a:cxn ang="0">
                  <a:pos x="94" y="30"/>
                </a:cxn>
                <a:cxn ang="0">
                  <a:pos x="95" y="38"/>
                </a:cxn>
                <a:cxn ang="0">
                  <a:pos x="97" y="49"/>
                </a:cxn>
                <a:cxn ang="0">
                  <a:pos x="94" y="68"/>
                </a:cxn>
                <a:cxn ang="0">
                  <a:pos x="83" y="82"/>
                </a:cxn>
                <a:cxn ang="0">
                  <a:pos x="68" y="92"/>
                </a:cxn>
                <a:cxn ang="0">
                  <a:pos x="49" y="95"/>
                </a:cxn>
              </a:cxnLst>
              <a:rect l="0" t="0" r="r" b="b"/>
              <a:pathLst>
                <a:path w="97" h="95">
                  <a:moveTo>
                    <a:pt x="49" y="95"/>
                  </a:moveTo>
                  <a:lnTo>
                    <a:pt x="38" y="95"/>
                  </a:lnTo>
                  <a:lnTo>
                    <a:pt x="29" y="92"/>
                  </a:lnTo>
                  <a:lnTo>
                    <a:pt x="21" y="88"/>
                  </a:lnTo>
                  <a:lnTo>
                    <a:pt x="14" y="82"/>
                  </a:lnTo>
                  <a:lnTo>
                    <a:pt x="9" y="75"/>
                  </a:lnTo>
                  <a:lnTo>
                    <a:pt x="3" y="66"/>
                  </a:lnTo>
                  <a:lnTo>
                    <a:pt x="2" y="57"/>
                  </a:lnTo>
                  <a:lnTo>
                    <a:pt x="0" y="49"/>
                  </a:lnTo>
                  <a:lnTo>
                    <a:pt x="2" y="38"/>
                  </a:lnTo>
                  <a:lnTo>
                    <a:pt x="3" y="30"/>
                  </a:lnTo>
                  <a:lnTo>
                    <a:pt x="9" y="21"/>
                  </a:lnTo>
                  <a:lnTo>
                    <a:pt x="14" y="14"/>
                  </a:lnTo>
                  <a:lnTo>
                    <a:pt x="21" y="9"/>
                  </a:lnTo>
                  <a:lnTo>
                    <a:pt x="29" y="4"/>
                  </a:lnTo>
                  <a:lnTo>
                    <a:pt x="38" y="2"/>
                  </a:lnTo>
                  <a:lnTo>
                    <a:pt x="49" y="0"/>
                  </a:lnTo>
                  <a:lnTo>
                    <a:pt x="57" y="2"/>
                  </a:lnTo>
                  <a:lnTo>
                    <a:pt x="66" y="4"/>
                  </a:lnTo>
                  <a:lnTo>
                    <a:pt x="75" y="9"/>
                  </a:lnTo>
                  <a:lnTo>
                    <a:pt x="81" y="14"/>
                  </a:lnTo>
                  <a:lnTo>
                    <a:pt x="88" y="21"/>
                  </a:lnTo>
                  <a:lnTo>
                    <a:pt x="94" y="30"/>
                  </a:lnTo>
                  <a:lnTo>
                    <a:pt x="95" y="38"/>
                  </a:lnTo>
                  <a:lnTo>
                    <a:pt x="97" y="49"/>
                  </a:lnTo>
                  <a:lnTo>
                    <a:pt x="94" y="68"/>
                  </a:lnTo>
                  <a:lnTo>
                    <a:pt x="83" y="82"/>
                  </a:lnTo>
                  <a:lnTo>
                    <a:pt x="68" y="92"/>
                  </a:lnTo>
                  <a:lnTo>
                    <a:pt x="49" y="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2297" name="Freeform 9"/>
            <p:cNvSpPr>
              <a:spLocks/>
            </p:cNvSpPr>
            <p:nvPr/>
          </p:nvSpPr>
          <p:spPr bwMode="auto">
            <a:xfrm>
              <a:off x="3404" y="2883"/>
              <a:ext cx="296" cy="369"/>
            </a:xfrm>
            <a:custGeom>
              <a:avLst/>
              <a:gdLst/>
              <a:ahLst/>
              <a:cxnLst>
                <a:cxn ang="0">
                  <a:pos x="0" y="738"/>
                </a:cxn>
                <a:cxn ang="0">
                  <a:pos x="0" y="139"/>
                </a:cxn>
                <a:cxn ang="0">
                  <a:pos x="382" y="139"/>
                </a:cxn>
                <a:cxn ang="0">
                  <a:pos x="591" y="0"/>
                </a:cxn>
                <a:cxn ang="0">
                  <a:pos x="591" y="581"/>
                </a:cxn>
                <a:cxn ang="0">
                  <a:pos x="356" y="738"/>
                </a:cxn>
                <a:cxn ang="0">
                  <a:pos x="0" y="738"/>
                </a:cxn>
              </a:cxnLst>
              <a:rect l="0" t="0" r="r" b="b"/>
              <a:pathLst>
                <a:path w="591" h="738">
                  <a:moveTo>
                    <a:pt x="0" y="738"/>
                  </a:moveTo>
                  <a:lnTo>
                    <a:pt x="0" y="139"/>
                  </a:lnTo>
                  <a:lnTo>
                    <a:pt x="382" y="139"/>
                  </a:lnTo>
                  <a:lnTo>
                    <a:pt x="591" y="0"/>
                  </a:lnTo>
                  <a:lnTo>
                    <a:pt x="591" y="581"/>
                  </a:lnTo>
                  <a:lnTo>
                    <a:pt x="356" y="738"/>
                  </a:lnTo>
                  <a:lnTo>
                    <a:pt x="0" y="7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2298" name="Freeform 10"/>
            <p:cNvSpPr>
              <a:spLocks/>
            </p:cNvSpPr>
            <p:nvPr/>
          </p:nvSpPr>
          <p:spPr bwMode="auto">
            <a:xfrm>
              <a:off x="3669" y="2954"/>
              <a:ext cx="132" cy="133"/>
            </a:xfrm>
            <a:custGeom>
              <a:avLst/>
              <a:gdLst/>
              <a:ahLst/>
              <a:cxnLst>
                <a:cxn ang="0">
                  <a:pos x="133" y="0"/>
                </a:cxn>
                <a:cxn ang="0">
                  <a:pos x="106" y="3"/>
                </a:cxn>
                <a:cxn ang="0">
                  <a:pos x="81" y="10"/>
                </a:cxn>
                <a:cxn ang="0">
                  <a:pos x="59" y="22"/>
                </a:cxn>
                <a:cxn ang="0">
                  <a:pos x="38" y="38"/>
                </a:cxn>
                <a:cxn ang="0">
                  <a:pos x="23" y="59"/>
                </a:cxn>
                <a:cxn ang="0">
                  <a:pos x="10" y="81"/>
                </a:cxn>
                <a:cxn ang="0">
                  <a:pos x="3" y="106"/>
                </a:cxn>
                <a:cxn ang="0">
                  <a:pos x="0" y="133"/>
                </a:cxn>
                <a:cxn ang="0">
                  <a:pos x="2" y="159"/>
                </a:cxn>
                <a:cxn ang="0">
                  <a:pos x="10" y="184"/>
                </a:cxn>
                <a:cxn ang="0">
                  <a:pos x="23" y="206"/>
                </a:cxn>
                <a:cxn ang="0">
                  <a:pos x="38" y="227"/>
                </a:cxn>
                <a:cxn ang="0">
                  <a:pos x="49" y="236"/>
                </a:cxn>
                <a:cxn ang="0">
                  <a:pos x="59" y="243"/>
                </a:cxn>
                <a:cxn ang="0">
                  <a:pos x="69" y="250"/>
                </a:cxn>
                <a:cxn ang="0">
                  <a:pos x="81" y="255"/>
                </a:cxn>
                <a:cxn ang="0">
                  <a:pos x="94" y="260"/>
                </a:cxn>
                <a:cxn ang="0">
                  <a:pos x="107" y="263"/>
                </a:cxn>
                <a:cxn ang="0">
                  <a:pos x="120" y="265"/>
                </a:cxn>
                <a:cxn ang="0">
                  <a:pos x="133" y="265"/>
                </a:cxn>
                <a:cxn ang="0">
                  <a:pos x="146" y="265"/>
                </a:cxn>
                <a:cxn ang="0">
                  <a:pos x="159" y="263"/>
                </a:cxn>
                <a:cxn ang="0">
                  <a:pos x="172" y="260"/>
                </a:cxn>
                <a:cxn ang="0">
                  <a:pos x="184" y="255"/>
                </a:cxn>
                <a:cxn ang="0">
                  <a:pos x="196" y="250"/>
                </a:cxn>
                <a:cxn ang="0">
                  <a:pos x="206" y="243"/>
                </a:cxn>
                <a:cxn ang="0">
                  <a:pos x="217" y="236"/>
                </a:cxn>
                <a:cxn ang="0">
                  <a:pos x="227" y="227"/>
                </a:cxn>
                <a:cxn ang="0">
                  <a:pos x="243" y="206"/>
                </a:cxn>
                <a:cxn ang="0">
                  <a:pos x="255" y="184"/>
                </a:cxn>
                <a:cxn ang="0">
                  <a:pos x="263" y="159"/>
                </a:cxn>
                <a:cxn ang="0">
                  <a:pos x="265" y="133"/>
                </a:cxn>
                <a:cxn ang="0">
                  <a:pos x="263" y="107"/>
                </a:cxn>
                <a:cxn ang="0">
                  <a:pos x="255" y="81"/>
                </a:cxn>
                <a:cxn ang="0">
                  <a:pos x="243" y="59"/>
                </a:cxn>
                <a:cxn ang="0">
                  <a:pos x="227" y="38"/>
                </a:cxn>
                <a:cxn ang="0">
                  <a:pos x="217" y="29"/>
                </a:cxn>
                <a:cxn ang="0">
                  <a:pos x="206" y="22"/>
                </a:cxn>
                <a:cxn ang="0">
                  <a:pos x="196" y="16"/>
                </a:cxn>
                <a:cxn ang="0">
                  <a:pos x="184" y="10"/>
                </a:cxn>
                <a:cxn ang="0">
                  <a:pos x="172" y="5"/>
                </a:cxn>
                <a:cxn ang="0">
                  <a:pos x="159" y="2"/>
                </a:cxn>
                <a:cxn ang="0">
                  <a:pos x="146" y="0"/>
                </a:cxn>
                <a:cxn ang="0">
                  <a:pos x="133" y="0"/>
                </a:cxn>
              </a:cxnLst>
              <a:rect l="0" t="0" r="r" b="b"/>
              <a:pathLst>
                <a:path w="265" h="265">
                  <a:moveTo>
                    <a:pt x="133" y="0"/>
                  </a:moveTo>
                  <a:lnTo>
                    <a:pt x="106" y="3"/>
                  </a:lnTo>
                  <a:lnTo>
                    <a:pt x="81" y="10"/>
                  </a:lnTo>
                  <a:lnTo>
                    <a:pt x="59" y="22"/>
                  </a:lnTo>
                  <a:lnTo>
                    <a:pt x="38" y="38"/>
                  </a:lnTo>
                  <a:lnTo>
                    <a:pt x="23" y="59"/>
                  </a:lnTo>
                  <a:lnTo>
                    <a:pt x="10" y="81"/>
                  </a:lnTo>
                  <a:lnTo>
                    <a:pt x="3" y="106"/>
                  </a:lnTo>
                  <a:lnTo>
                    <a:pt x="0" y="133"/>
                  </a:lnTo>
                  <a:lnTo>
                    <a:pt x="2" y="159"/>
                  </a:lnTo>
                  <a:lnTo>
                    <a:pt x="10" y="184"/>
                  </a:lnTo>
                  <a:lnTo>
                    <a:pt x="23" y="206"/>
                  </a:lnTo>
                  <a:lnTo>
                    <a:pt x="38" y="227"/>
                  </a:lnTo>
                  <a:lnTo>
                    <a:pt x="49" y="236"/>
                  </a:lnTo>
                  <a:lnTo>
                    <a:pt x="59" y="243"/>
                  </a:lnTo>
                  <a:lnTo>
                    <a:pt x="69" y="250"/>
                  </a:lnTo>
                  <a:lnTo>
                    <a:pt x="81" y="255"/>
                  </a:lnTo>
                  <a:lnTo>
                    <a:pt x="94" y="260"/>
                  </a:lnTo>
                  <a:lnTo>
                    <a:pt x="107" y="263"/>
                  </a:lnTo>
                  <a:lnTo>
                    <a:pt x="120" y="265"/>
                  </a:lnTo>
                  <a:lnTo>
                    <a:pt x="133" y="265"/>
                  </a:lnTo>
                  <a:lnTo>
                    <a:pt x="146" y="265"/>
                  </a:lnTo>
                  <a:lnTo>
                    <a:pt x="159" y="263"/>
                  </a:lnTo>
                  <a:lnTo>
                    <a:pt x="172" y="260"/>
                  </a:lnTo>
                  <a:lnTo>
                    <a:pt x="184" y="255"/>
                  </a:lnTo>
                  <a:lnTo>
                    <a:pt x="196" y="250"/>
                  </a:lnTo>
                  <a:lnTo>
                    <a:pt x="206" y="243"/>
                  </a:lnTo>
                  <a:lnTo>
                    <a:pt x="217" y="236"/>
                  </a:lnTo>
                  <a:lnTo>
                    <a:pt x="227" y="227"/>
                  </a:lnTo>
                  <a:lnTo>
                    <a:pt x="243" y="206"/>
                  </a:lnTo>
                  <a:lnTo>
                    <a:pt x="255" y="184"/>
                  </a:lnTo>
                  <a:lnTo>
                    <a:pt x="263" y="159"/>
                  </a:lnTo>
                  <a:lnTo>
                    <a:pt x="265" y="133"/>
                  </a:lnTo>
                  <a:lnTo>
                    <a:pt x="263" y="107"/>
                  </a:lnTo>
                  <a:lnTo>
                    <a:pt x="255" y="81"/>
                  </a:lnTo>
                  <a:lnTo>
                    <a:pt x="243" y="59"/>
                  </a:lnTo>
                  <a:lnTo>
                    <a:pt x="227" y="38"/>
                  </a:lnTo>
                  <a:lnTo>
                    <a:pt x="217" y="29"/>
                  </a:lnTo>
                  <a:lnTo>
                    <a:pt x="206" y="22"/>
                  </a:lnTo>
                  <a:lnTo>
                    <a:pt x="196" y="16"/>
                  </a:lnTo>
                  <a:lnTo>
                    <a:pt x="184" y="10"/>
                  </a:lnTo>
                  <a:lnTo>
                    <a:pt x="172" y="5"/>
                  </a:lnTo>
                  <a:lnTo>
                    <a:pt x="159" y="2"/>
                  </a:lnTo>
                  <a:lnTo>
                    <a:pt x="146" y="0"/>
                  </a:lnTo>
                  <a:lnTo>
                    <a:pt x="1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2299" name="Freeform 11"/>
            <p:cNvSpPr>
              <a:spLocks/>
            </p:cNvSpPr>
            <p:nvPr/>
          </p:nvSpPr>
          <p:spPr bwMode="auto">
            <a:xfrm>
              <a:off x="3711" y="2997"/>
              <a:ext cx="48" cy="48"/>
            </a:xfrm>
            <a:custGeom>
              <a:avLst/>
              <a:gdLst/>
              <a:ahLst/>
              <a:cxnLst>
                <a:cxn ang="0">
                  <a:pos x="95" y="48"/>
                </a:cxn>
                <a:cxn ang="0">
                  <a:pos x="92" y="67"/>
                </a:cxn>
                <a:cxn ang="0">
                  <a:pos x="81" y="81"/>
                </a:cxn>
                <a:cxn ang="0">
                  <a:pos x="68" y="92"/>
                </a:cxn>
                <a:cxn ang="0">
                  <a:pos x="48" y="95"/>
                </a:cxn>
                <a:cxn ang="0">
                  <a:pos x="38" y="95"/>
                </a:cxn>
                <a:cxn ang="0">
                  <a:pos x="29" y="92"/>
                </a:cxn>
                <a:cxn ang="0">
                  <a:pos x="21" y="88"/>
                </a:cxn>
                <a:cxn ang="0">
                  <a:pos x="14" y="81"/>
                </a:cxn>
                <a:cxn ang="0">
                  <a:pos x="9" y="74"/>
                </a:cxn>
                <a:cxn ang="0">
                  <a:pos x="3" y="66"/>
                </a:cxn>
                <a:cxn ang="0">
                  <a:pos x="2" y="57"/>
                </a:cxn>
                <a:cxn ang="0">
                  <a:pos x="0" y="48"/>
                </a:cxn>
                <a:cxn ang="0">
                  <a:pos x="2" y="38"/>
                </a:cxn>
                <a:cxn ang="0">
                  <a:pos x="3" y="29"/>
                </a:cxn>
                <a:cxn ang="0">
                  <a:pos x="9" y="21"/>
                </a:cxn>
                <a:cxn ang="0">
                  <a:pos x="14" y="14"/>
                </a:cxn>
                <a:cxn ang="0">
                  <a:pos x="21" y="9"/>
                </a:cxn>
                <a:cxn ang="0">
                  <a:pos x="29" y="3"/>
                </a:cxn>
                <a:cxn ang="0">
                  <a:pos x="38" y="2"/>
                </a:cxn>
                <a:cxn ang="0">
                  <a:pos x="48" y="0"/>
                </a:cxn>
                <a:cxn ang="0">
                  <a:pos x="57" y="2"/>
                </a:cxn>
                <a:cxn ang="0">
                  <a:pos x="66" y="3"/>
                </a:cxn>
                <a:cxn ang="0">
                  <a:pos x="74" y="9"/>
                </a:cxn>
                <a:cxn ang="0">
                  <a:pos x="81" y="14"/>
                </a:cxn>
                <a:cxn ang="0">
                  <a:pos x="88" y="21"/>
                </a:cxn>
                <a:cxn ang="0">
                  <a:pos x="92" y="29"/>
                </a:cxn>
                <a:cxn ang="0">
                  <a:pos x="95" y="38"/>
                </a:cxn>
                <a:cxn ang="0">
                  <a:pos x="95" y="48"/>
                </a:cxn>
              </a:cxnLst>
              <a:rect l="0" t="0" r="r" b="b"/>
              <a:pathLst>
                <a:path w="95" h="95">
                  <a:moveTo>
                    <a:pt x="95" y="48"/>
                  </a:moveTo>
                  <a:lnTo>
                    <a:pt x="92" y="67"/>
                  </a:lnTo>
                  <a:lnTo>
                    <a:pt x="81" y="81"/>
                  </a:lnTo>
                  <a:lnTo>
                    <a:pt x="68" y="92"/>
                  </a:lnTo>
                  <a:lnTo>
                    <a:pt x="48" y="95"/>
                  </a:lnTo>
                  <a:lnTo>
                    <a:pt x="38" y="95"/>
                  </a:lnTo>
                  <a:lnTo>
                    <a:pt x="29" y="92"/>
                  </a:lnTo>
                  <a:lnTo>
                    <a:pt x="21" y="88"/>
                  </a:lnTo>
                  <a:lnTo>
                    <a:pt x="14" y="81"/>
                  </a:lnTo>
                  <a:lnTo>
                    <a:pt x="9" y="74"/>
                  </a:lnTo>
                  <a:lnTo>
                    <a:pt x="3" y="66"/>
                  </a:lnTo>
                  <a:lnTo>
                    <a:pt x="2" y="57"/>
                  </a:lnTo>
                  <a:lnTo>
                    <a:pt x="0" y="48"/>
                  </a:lnTo>
                  <a:lnTo>
                    <a:pt x="2" y="38"/>
                  </a:lnTo>
                  <a:lnTo>
                    <a:pt x="3" y="29"/>
                  </a:lnTo>
                  <a:lnTo>
                    <a:pt x="9" y="21"/>
                  </a:lnTo>
                  <a:lnTo>
                    <a:pt x="14" y="14"/>
                  </a:lnTo>
                  <a:lnTo>
                    <a:pt x="21" y="9"/>
                  </a:lnTo>
                  <a:lnTo>
                    <a:pt x="29" y="3"/>
                  </a:lnTo>
                  <a:lnTo>
                    <a:pt x="38" y="2"/>
                  </a:lnTo>
                  <a:lnTo>
                    <a:pt x="48" y="0"/>
                  </a:lnTo>
                  <a:lnTo>
                    <a:pt x="57" y="2"/>
                  </a:lnTo>
                  <a:lnTo>
                    <a:pt x="66" y="3"/>
                  </a:lnTo>
                  <a:lnTo>
                    <a:pt x="74" y="9"/>
                  </a:lnTo>
                  <a:lnTo>
                    <a:pt x="81" y="14"/>
                  </a:lnTo>
                  <a:lnTo>
                    <a:pt x="88" y="21"/>
                  </a:lnTo>
                  <a:lnTo>
                    <a:pt x="92" y="29"/>
                  </a:lnTo>
                  <a:lnTo>
                    <a:pt x="95" y="38"/>
                  </a:lnTo>
                  <a:lnTo>
                    <a:pt x="95"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2300" name="Rectangle 12"/>
            <p:cNvSpPr>
              <a:spLocks noChangeArrowheads="1"/>
            </p:cNvSpPr>
            <p:nvPr/>
          </p:nvSpPr>
          <p:spPr bwMode="auto">
            <a:xfrm>
              <a:off x="3558" y="2928"/>
              <a:ext cx="35" cy="3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301" name="Freeform 13"/>
            <p:cNvSpPr>
              <a:spLocks/>
            </p:cNvSpPr>
            <p:nvPr/>
          </p:nvSpPr>
          <p:spPr bwMode="auto">
            <a:xfrm>
              <a:off x="3312" y="3039"/>
              <a:ext cx="136" cy="136"/>
            </a:xfrm>
            <a:custGeom>
              <a:avLst/>
              <a:gdLst/>
              <a:ahLst/>
              <a:cxnLst>
                <a:cxn ang="0">
                  <a:pos x="137" y="272"/>
                </a:cxn>
                <a:cxn ang="0">
                  <a:pos x="151" y="272"/>
                </a:cxn>
                <a:cxn ang="0">
                  <a:pos x="163" y="270"/>
                </a:cxn>
                <a:cxn ang="0">
                  <a:pos x="177" y="267"/>
                </a:cxn>
                <a:cxn ang="0">
                  <a:pos x="189" y="262"/>
                </a:cxn>
                <a:cxn ang="0">
                  <a:pos x="201" y="257"/>
                </a:cxn>
                <a:cxn ang="0">
                  <a:pos x="211" y="250"/>
                </a:cxn>
                <a:cxn ang="0">
                  <a:pos x="222" y="241"/>
                </a:cxn>
                <a:cxn ang="0">
                  <a:pos x="232" y="232"/>
                </a:cxn>
                <a:cxn ang="0">
                  <a:pos x="249" y="211"/>
                </a:cxn>
                <a:cxn ang="0">
                  <a:pos x="261" y="187"/>
                </a:cxn>
                <a:cxn ang="0">
                  <a:pos x="270" y="161"/>
                </a:cxn>
                <a:cxn ang="0">
                  <a:pos x="272" y="135"/>
                </a:cxn>
                <a:cxn ang="0">
                  <a:pos x="270" y="109"/>
                </a:cxn>
                <a:cxn ang="0">
                  <a:pos x="261" y="83"/>
                </a:cxn>
                <a:cxn ang="0">
                  <a:pos x="249" y="61"/>
                </a:cxn>
                <a:cxn ang="0">
                  <a:pos x="232" y="40"/>
                </a:cxn>
                <a:cxn ang="0">
                  <a:pos x="222" y="31"/>
                </a:cxn>
                <a:cxn ang="0">
                  <a:pos x="211" y="23"/>
                </a:cxn>
                <a:cxn ang="0">
                  <a:pos x="201" y="16"/>
                </a:cxn>
                <a:cxn ang="0">
                  <a:pos x="189" y="10"/>
                </a:cxn>
                <a:cxn ang="0">
                  <a:pos x="177" y="5"/>
                </a:cxn>
                <a:cxn ang="0">
                  <a:pos x="163" y="2"/>
                </a:cxn>
                <a:cxn ang="0">
                  <a:pos x="151" y="0"/>
                </a:cxn>
                <a:cxn ang="0">
                  <a:pos x="137" y="0"/>
                </a:cxn>
                <a:cxn ang="0">
                  <a:pos x="109" y="4"/>
                </a:cxn>
                <a:cxn ang="0">
                  <a:pos x="85" y="10"/>
                </a:cxn>
                <a:cxn ang="0">
                  <a:pos x="60" y="23"/>
                </a:cxn>
                <a:cxn ang="0">
                  <a:pos x="40" y="40"/>
                </a:cxn>
                <a:cxn ang="0">
                  <a:pos x="24" y="59"/>
                </a:cxn>
                <a:cxn ang="0">
                  <a:pos x="10" y="83"/>
                </a:cxn>
                <a:cxn ang="0">
                  <a:pos x="3" y="108"/>
                </a:cxn>
                <a:cxn ang="0">
                  <a:pos x="0" y="135"/>
                </a:cxn>
                <a:cxn ang="0">
                  <a:pos x="3" y="161"/>
                </a:cxn>
                <a:cxn ang="0">
                  <a:pos x="10" y="187"/>
                </a:cxn>
                <a:cxn ang="0">
                  <a:pos x="24" y="211"/>
                </a:cxn>
                <a:cxn ang="0">
                  <a:pos x="40" y="232"/>
                </a:cxn>
                <a:cxn ang="0">
                  <a:pos x="50" y="241"/>
                </a:cxn>
                <a:cxn ang="0">
                  <a:pos x="60" y="250"/>
                </a:cxn>
                <a:cxn ang="0">
                  <a:pos x="73" y="257"/>
                </a:cxn>
                <a:cxn ang="0">
                  <a:pos x="85" y="262"/>
                </a:cxn>
                <a:cxn ang="0">
                  <a:pos x="97" y="267"/>
                </a:cxn>
                <a:cxn ang="0">
                  <a:pos x="111" y="270"/>
                </a:cxn>
                <a:cxn ang="0">
                  <a:pos x="123" y="272"/>
                </a:cxn>
                <a:cxn ang="0">
                  <a:pos x="137" y="272"/>
                </a:cxn>
              </a:cxnLst>
              <a:rect l="0" t="0" r="r" b="b"/>
              <a:pathLst>
                <a:path w="272" h="272">
                  <a:moveTo>
                    <a:pt x="137" y="272"/>
                  </a:moveTo>
                  <a:lnTo>
                    <a:pt x="151" y="272"/>
                  </a:lnTo>
                  <a:lnTo>
                    <a:pt x="163" y="270"/>
                  </a:lnTo>
                  <a:lnTo>
                    <a:pt x="177" y="267"/>
                  </a:lnTo>
                  <a:lnTo>
                    <a:pt x="189" y="262"/>
                  </a:lnTo>
                  <a:lnTo>
                    <a:pt x="201" y="257"/>
                  </a:lnTo>
                  <a:lnTo>
                    <a:pt x="211" y="250"/>
                  </a:lnTo>
                  <a:lnTo>
                    <a:pt x="222" y="241"/>
                  </a:lnTo>
                  <a:lnTo>
                    <a:pt x="232" y="232"/>
                  </a:lnTo>
                  <a:lnTo>
                    <a:pt x="249" y="211"/>
                  </a:lnTo>
                  <a:lnTo>
                    <a:pt x="261" y="187"/>
                  </a:lnTo>
                  <a:lnTo>
                    <a:pt x="270" y="161"/>
                  </a:lnTo>
                  <a:lnTo>
                    <a:pt x="272" y="135"/>
                  </a:lnTo>
                  <a:lnTo>
                    <a:pt x="270" y="109"/>
                  </a:lnTo>
                  <a:lnTo>
                    <a:pt x="261" y="83"/>
                  </a:lnTo>
                  <a:lnTo>
                    <a:pt x="249" y="61"/>
                  </a:lnTo>
                  <a:lnTo>
                    <a:pt x="232" y="40"/>
                  </a:lnTo>
                  <a:lnTo>
                    <a:pt x="222" y="31"/>
                  </a:lnTo>
                  <a:lnTo>
                    <a:pt x="211" y="23"/>
                  </a:lnTo>
                  <a:lnTo>
                    <a:pt x="201" y="16"/>
                  </a:lnTo>
                  <a:lnTo>
                    <a:pt x="189" y="10"/>
                  </a:lnTo>
                  <a:lnTo>
                    <a:pt x="177" y="5"/>
                  </a:lnTo>
                  <a:lnTo>
                    <a:pt x="163" y="2"/>
                  </a:lnTo>
                  <a:lnTo>
                    <a:pt x="151" y="0"/>
                  </a:lnTo>
                  <a:lnTo>
                    <a:pt x="137" y="0"/>
                  </a:lnTo>
                  <a:lnTo>
                    <a:pt x="109" y="4"/>
                  </a:lnTo>
                  <a:lnTo>
                    <a:pt x="85" y="10"/>
                  </a:lnTo>
                  <a:lnTo>
                    <a:pt x="60" y="23"/>
                  </a:lnTo>
                  <a:lnTo>
                    <a:pt x="40" y="40"/>
                  </a:lnTo>
                  <a:lnTo>
                    <a:pt x="24" y="59"/>
                  </a:lnTo>
                  <a:lnTo>
                    <a:pt x="10" y="83"/>
                  </a:lnTo>
                  <a:lnTo>
                    <a:pt x="3" y="108"/>
                  </a:lnTo>
                  <a:lnTo>
                    <a:pt x="0" y="135"/>
                  </a:lnTo>
                  <a:lnTo>
                    <a:pt x="3" y="161"/>
                  </a:lnTo>
                  <a:lnTo>
                    <a:pt x="10" y="187"/>
                  </a:lnTo>
                  <a:lnTo>
                    <a:pt x="24" y="211"/>
                  </a:lnTo>
                  <a:lnTo>
                    <a:pt x="40" y="232"/>
                  </a:lnTo>
                  <a:lnTo>
                    <a:pt x="50" y="241"/>
                  </a:lnTo>
                  <a:lnTo>
                    <a:pt x="60" y="250"/>
                  </a:lnTo>
                  <a:lnTo>
                    <a:pt x="73" y="257"/>
                  </a:lnTo>
                  <a:lnTo>
                    <a:pt x="85" y="262"/>
                  </a:lnTo>
                  <a:lnTo>
                    <a:pt x="97" y="267"/>
                  </a:lnTo>
                  <a:lnTo>
                    <a:pt x="111" y="270"/>
                  </a:lnTo>
                  <a:lnTo>
                    <a:pt x="123" y="272"/>
                  </a:lnTo>
                  <a:lnTo>
                    <a:pt x="137" y="2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2302" name="Freeform 14"/>
            <p:cNvSpPr>
              <a:spLocks/>
            </p:cNvSpPr>
            <p:nvPr/>
          </p:nvSpPr>
          <p:spPr bwMode="auto">
            <a:xfrm>
              <a:off x="3357" y="3084"/>
              <a:ext cx="48" cy="48"/>
            </a:xfrm>
            <a:custGeom>
              <a:avLst/>
              <a:gdLst/>
              <a:ahLst/>
              <a:cxnLst>
                <a:cxn ang="0">
                  <a:pos x="0" y="49"/>
                </a:cxn>
                <a:cxn ang="0">
                  <a:pos x="2" y="40"/>
                </a:cxn>
                <a:cxn ang="0">
                  <a:pos x="4" y="31"/>
                </a:cxn>
                <a:cxn ang="0">
                  <a:pos x="9" y="23"/>
                </a:cxn>
                <a:cxn ang="0">
                  <a:pos x="16" y="14"/>
                </a:cxn>
                <a:cxn ang="0">
                  <a:pos x="23" y="9"/>
                </a:cxn>
                <a:cxn ang="0">
                  <a:pos x="31" y="4"/>
                </a:cxn>
                <a:cxn ang="0">
                  <a:pos x="40" y="2"/>
                </a:cxn>
                <a:cxn ang="0">
                  <a:pos x="49" y="0"/>
                </a:cxn>
                <a:cxn ang="0">
                  <a:pos x="59" y="2"/>
                </a:cxn>
                <a:cxn ang="0">
                  <a:pos x="68" y="4"/>
                </a:cxn>
                <a:cxn ang="0">
                  <a:pos x="76" y="9"/>
                </a:cxn>
                <a:cxn ang="0">
                  <a:pos x="83" y="14"/>
                </a:cxn>
                <a:cxn ang="0">
                  <a:pos x="89" y="23"/>
                </a:cxn>
                <a:cxn ang="0">
                  <a:pos x="94" y="31"/>
                </a:cxn>
                <a:cxn ang="0">
                  <a:pos x="95" y="40"/>
                </a:cxn>
                <a:cxn ang="0">
                  <a:pos x="97" y="49"/>
                </a:cxn>
                <a:cxn ang="0">
                  <a:pos x="94" y="68"/>
                </a:cxn>
                <a:cxn ang="0">
                  <a:pos x="83" y="83"/>
                </a:cxn>
                <a:cxn ang="0">
                  <a:pos x="68" y="94"/>
                </a:cxn>
                <a:cxn ang="0">
                  <a:pos x="49" y="97"/>
                </a:cxn>
                <a:cxn ang="0">
                  <a:pos x="40" y="95"/>
                </a:cxn>
                <a:cxn ang="0">
                  <a:pos x="31" y="94"/>
                </a:cxn>
                <a:cxn ang="0">
                  <a:pos x="23" y="89"/>
                </a:cxn>
                <a:cxn ang="0">
                  <a:pos x="16" y="83"/>
                </a:cxn>
                <a:cxn ang="0">
                  <a:pos x="9" y="75"/>
                </a:cxn>
                <a:cxn ang="0">
                  <a:pos x="4" y="66"/>
                </a:cxn>
                <a:cxn ang="0">
                  <a:pos x="2" y="57"/>
                </a:cxn>
                <a:cxn ang="0">
                  <a:pos x="0" y="49"/>
                </a:cxn>
              </a:cxnLst>
              <a:rect l="0" t="0" r="r" b="b"/>
              <a:pathLst>
                <a:path w="97" h="97">
                  <a:moveTo>
                    <a:pt x="0" y="49"/>
                  </a:moveTo>
                  <a:lnTo>
                    <a:pt x="2" y="40"/>
                  </a:lnTo>
                  <a:lnTo>
                    <a:pt x="4" y="31"/>
                  </a:lnTo>
                  <a:lnTo>
                    <a:pt x="9" y="23"/>
                  </a:lnTo>
                  <a:lnTo>
                    <a:pt x="16" y="14"/>
                  </a:lnTo>
                  <a:lnTo>
                    <a:pt x="23" y="9"/>
                  </a:lnTo>
                  <a:lnTo>
                    <a:pt x="31" y="4"/>
                  </a:lnTo>
                  <a:lnTo>
                    <a:pt x="40" y="2"/>
                  </a:lnTo>
                  <a:lnTo>
                    <a:pt x="49" y="0"/>
                  </a:lnTo>
                  <a:lnTo>
                    <a:pt x="59" y="2"/>
                  </a:lnTo>
                  <a:lnTo>
                    <a:pt x="68" y="4"/>
                  </a:lnTo>
                  <a:lnTo>
                    <a:pt x="76" y="9"/>
                  </a:lnTo>
                  <a:lnTo>
                    <a:pt x="83" y="14"/>
                  </a:lnTo>
                  <a:lnTo>
                    <a:pt x="89" y="23"/>
                  </a:lnTo>
                  <a:lnTo>
                    <a:pt x="94" y="31"/>
                  </a:lnTo>
                  <a:lnTo>
                    <a:pt x="95" y="40"/>
                  </a:lnTo>
                  <a:lnTo>
                    <a:pt x="97" y="49"/>
                  </a:lnTo>
                  <a:lnTo>
                    <a:pt x="94" y="68"/>
                  </a:lnTo>
                  <a:lnTo>
                    <a:pt x="83" y="83"/>
                  </a:lnTo>
                  <a:lnTo>
                    <a:pt x="68" y="94"/>
                  </a:lnTo>
                  <a:lnTo>
                    <a:pt x="49" y="97"/>
                  </a:lnTo>
                  <a:lnTo>
                    <a:pt x="40" y="95"/>
                  </a:lnTo>
                  <a:lnTo>
                    <a:pt x="31" y="94"/>
                  </a:lnTo>
                  <a:lnTo>
                    <a:pt x="23" y="89"/>
                  </a:lnTo>
                  <a:lnTo>
                    <a:pt x="16" y="83"/>
                  </a:lnTo>
                  <a:lnTo>
                    <a:pt x="9" y="75"/>
                  </a:lnTo>
                  <a:lnTo>
                    <a:pt x="4" y="66"/>
                  </a:lnTo>
                  <a:lnTo>
                    <a:pt x="2" y="57"/>
                  </a:lnTo>
                  <a:lnTo>
                    <a:pt x="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26626" name="Rectangle 2"/>
          <p:cNvSpPr>
            <a:spLocks noChangeArrowheads="1" noChangeShapeType="1"/>
          </p:cNvSpPr>
          <p:nvPr/>
        </p:nvSpPr>
        <p:spPr bwMode="auto">
          <a:xfrm rot="-132001">
            <a:off x="6442075" y="517525"/>
            <a:ext cx="2378075" cy="5983288"/>
          </a:xfrm>
          <a:prstGeom prst="rect">
            <a:avLst/>
          </a:prstGeom>
          <a:solidFill>
            <a:srgbClr val="FFFFFF"/>
          </a:solidFill>
          <a:ln w="38100" algn="in">
            <a:solidFill>
              <a:srgbClr val="000000"/>
            </a:solidFill>
            <a:miter lim="800000"/>
            <a:headEnd/>
            <a:tailEnd/>
          </a:ln>
        </p:spPr>
        <p:txBody>
          <a:bodyPr lIns="36576" tIns="36576" rIns="36576" bIns="36576"/>
          <a:lstStyle/>
          <a:p>
            <a:endParaRPr lang="es-ES" dirty="0">
              <a:latin typeface="Constantia" pitchFamily="18" charset="0"/>
            </a:endParaRPr>
          </a:p>
          <a:p>
            <a:endParaRPr lang="es-ES" dirty="0">
              <a:latin typeface="Constantia" pitchFamily="18" charset="0"/>
            </a:endParaRPr>
          </a:p>
          <a:p>
            <a:endParaRPr lang="es-ES" dirty="0">
              <a:latin typeface="Constantia" pitchFamily="18" charset="0"/>
            </a:endParaRPr>
          </a:p>
          <a:p>
            <a:endParaRPr lang="es-ES" dirty="0">
              <a:latin typeface="Constantia" pitchFamily="18" charset="0"/>
            </a:endParaRPr>
          </a:p>
          <a:p>
            <a:endParaRPr lang="es-ES" dirty="0">
              <a:latin typeface="Constantia" pitchFamily="18" charset="0"/>
            </a:endParaRPr>
          </a:p>
          <a:p>
            <a:endParaRPr lang="es-ES" dirty="0">
              <a:latin typeface="Constantia" pitchFamily="18" charset="0"/>
            </a:endParaRPr>
          </a:p>
          <a:p>
            <a:endParaRPr lang="es-ES" dirty="0">
              <a:latin typeface="Constantia" pitchFamily="18" charset="0"/>
            </a:endParaRPr>
          </a:p>
          <a:p>
            <a:endParaRPr lang="es-ES" dirty="0">
              <a:latin typeface="Constantia" pitchFamily="18" charset="0"/>
            </a:endParaRPr>
          </a:p>
          <a:p>
            <a:endParaRPr lang="es-ES" dirty="0">
              <a:latin typeface="Arial Black" pitchFamily="34" charset="0"/>
            </a:endParaRPr>
          </a:p>
          <a:p>
            <a:pPr algn="just"/>
            <a:r>
              <a:rPr lang="es-ES" dirty="0">
                <a:latin typeface="Arial Black" pitchFamily="34" charset="0"/>
              </a:rPr>
              <a:t> </a:t>
            </a:r>
            <a:r>
              <a:rPr lang="es-ES" dirty="0" smtClean="0">
                <a:latin typeface="Arial Black" pitchFamily="34" charset="0"/>
              </a:rPr>
              <a:t>s</a:t>
            </a:r>
            <a:r>
              <a:rPr lang="es-ES" sz="1200" b="1" dirty="0" smtClean="0">
                <a:latin typeface="Arial Black" pitchFamily="34" charset="0"/>
                <a:cs typeface="Arial" pitchFamily="34" charset="0"/>
              </a:rPr>
              <a:t>e </a:t>
            </a:r>
            <a:r>
              <a:rPr lang="es-ES" sz="1200" b="1" dirty="0">
                <a:latin typeface="Arial Black" pitchFamily="34" charset="0"/>
                <a:cs typeface="Arial" pitchFamily="34" charset="0"/>
              </a:rPr>
              <a:t>ejecuta en un computador</a:t>
            </a:r>
          </a:p>
          <a:p>
            <a:pPr algn="just"/>
            <a:r>
              <a:rPr lang="es-ES" sz="1200" b="1" dirty="0">
                <a:latin typeface="Arial Black" pitchFamily="34" charset="0"/>
                <a:cs typeface="Arial" pitchFamily="34" charset="0"/>
              </a:rPr>
              <a:t>simulado:</a:t>
            </a:r>
          </a:p>
          <a:p>
            <a:pPr algn="just"/>
            <a:r>
              <a:rPr lang="es-ES" sz="1200" b="1" dirty="0">
                <a:latin typeface="Arial Black" pitchFamily="34" charset="0"/>
                <a:cs typeface="Arial" pitchFamily="34" charset="0"/>
              </a:rPr>
              <a:t>Portabilidad</a:t>
            </a:r>
          </a:p>
          <a:p>
            <a:pPr algn="just"/>
            <a:r>
              <a:rPr lang="es-ES" sz="1200" b="1" dirty="0">
                <a:latin typeface="Arial Black" pitchFamily="34" charset="0"/>
                <a:cs typeface="Arial" pitchFamily="34" charset="0"/>
              </a:rPr>
              <a:t>Protección</a:t>
            </a:r>
          </a:p>
          <a:p>
            <a:pPr algn="just"/>
            <a:r>
              <a:rPr lang="es-ES" sz="1200" b="1" dirty="0" smtClean="0">
                <a:latin typeface="Arial Black" pitchFamily="34" charset="0"/>
                <a:cs typeface="Arial" pitchFamily="34" charset="0"/>
              </a:rPr>
              <a:t>Pocentajes</a:t>
            </a:r>
          </a:p>
          <a:p>
            <a:pPr algn="just"/>
            <a:r>
              <a:rPr lang="es-ES" sz="1200" b="1" dirty="0" smtClean="0">
                <a:latin typeface="Arial Black" pitchFamily="34" charset="0"/>
                <a:cs typeface="Arial" pitchFamily="34" charset="0"/>
              </a:rPr>
              <a:t>Permisos</a:t>
            </a:r>
          </a:p>
          <a:p>
            <a:pPr algn="just"/>
            <a:r>
              <a:rPr lang="es-ES" sz="1200" b="1" dirty="0" smtClean="0">
                <a:latin typeface="Arial Black" pitchFamily="34" charset="0"/>
                <a:cs typeface="Arial" pitchFamily="34" charset="0"/>
              </a:rPr>
              <a:t>Protocolos</a:t>
            </a:r>
            <a:endParaRPr lang="es-ES" sz="1200" b="1" dirty="0">
              <a:latin typeface="Arial Black" pitchFamily="34" charset="0"/>
              <a:cs typeface="Arial" pitchFamily="34" charset="0"/>
            </a:endParaRPr>
          </a:p>
          <a:p>
            <a:endParaRPr lang="es-ES" sz="1200" dirty="0">
              <a:latin typeface="Arial Black" pitchFamily="34" charset="0"/>
            </a:endParaRPr>
          </a:p>
          <a:p>
            <a:r>
              <a:rPr lang="es-ES" sz="1200" dirty="0">
                <a:latin typeface="Arial Black" pitchFamily="34" charset="0"/>
              </a:rPr>
              <a:t>La máquina </a:t>
            </a:r>
            <a:r>
              <a:rPr lang="es-ES" sz="1200" dirty="0" smtClean="0">
                <a:latin typeface="Arial Black" pitchFamily="34" charset="0"/>
              </a:rPr>
              <a:t>Pc segun su capacidad y medios de sofisticacion donde se pueda crear su web y accesos disponibles</a:t>
            </a:r>
            <a:endParaRPr lang="es-ES" sz="1200" dirty="0">
              <a:latin typeface="Arial Black" pitchFamily="34" charset="0"/>
            </a:endParaRPr>
          </a:p>
        </p:txBody>
      </p:sp>
      <p:grpSp>
        <p:nvGrpSpPr>
          <p:cNvPr id="2" name="Group 4"/>
          <p:cNvGrpSpPr>
            <a:grpSpLocks/>
          </p:cNvGrpSpPr>
          <p:nvPr/>
        </p:nvGrpSpPr>
        <p:grpSpPr bwMode="auto">
          <a:xfrm>
            <a:off x="6588224" y="6093297"/>
            <a:ext cx="2304256" cy="360040"/>
            <a:chOff x="112504653" y="112925004"/>
            <a:chExt cx="2242728" cy="421284"/>
          </a:xfr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p:grpSpPr>
        <p:sp>
          <p:nvSpPr>
            <p:cNvPr id="19461" name="Rectangle 5"/>
            <p:cNvSpPr>
              <a:spLocks noChangeArrowheads="1" noChangeShapeType="1"/>
            </p:cNvSpPr>
            <p:nvPr/>
          </p:nvSpPr>
          <p:spPr bwMode="auto">
            <a:xfrm rot="21390000">
              <a:off x="112504653" y="112925004"/>
              <a:ext cx="2242728" cy="421284"/>
            </a:xfrm>
            <a:prstGeom prst="rect">
              <a:avLst/>
            </a:prstGeom>
            <a:grpFill/>
            <a:ln w="38100" algn="in">
              <a:solidFill>
                <a:srgbClr val="000000"/>
              </a:solidFill>
              <a:miter lim="800000"/>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462" name="Text Box 6"/>
            <p:cNvSpPr txBox="1">
              <a:spLocks noChangeArrowheads="1" noChangeShapeType="1"/>
            </p:cNvSpPr>
            <p:nvPr/>
          </p:nvSpPr>
          <p:spPr bwMode="auto">
            <a:xfrm>
              <a:off x="112581865" y="113022103"/>
              <a:ext cx="2075160" cy="221472"/>
            </a:xfrm>
            <a:prstGeom prst="rect">
              <a:avLst/>
            </a:prstGeom>
            <a:grpFill/>
            <a:ln w="0" algn="in">
              <a:noFill/>
              <a:miter lim="800000"/>
              <a:headEnd/>
              <a:tailEnd/>
            </a:ln>
            <a:effectLst/>
          </p:spPr>
          <p:txBody>
            <a:bodyPr lIns="36195" tIns="36195" rIns="36195" bIns="36195"/>
            <a:lstStyle/>
            <a:p>
              <a:pPr algn="ctr">
                <a:defRPr/>
              </a:pPr>
              <a:r>
                <a:rPr lang="es-ES" sz="800" dirty="0">
                  <a:solidFill>
                    <a:srgbClr val="000000"/>
                  </a:solidFill>
                  <a:latin typeface="Comic Sans MS" pitchFamily="66" charset="0"/>
                </a:rPr>
                <a:t>ACCESOS  Y FUENTES</a:t>
              </a:r>
              <a:endParaRPr lang="es-ES" dirty="0"/>
            </a:p>
          </p:txBody>
        </p:sp>
      </p:grpSp>
      <p:pic>
        <p:nvPicPr>
          <p:cNvPr id="26628" name="Picture 7" descr="BS00092_"/>
          <p:cNvPicPr preferRelativeResize="0">
            <a:picLocks noChangeArrowheads="1" noChangeShapeType="1"/>
          </p:cNvPicPr>
          <p:nvPr/>
        </p:nvPicPr>
        <p:blipFill>
          <a:blip r:embed="rId2" cstate="print"/>
          <a:srcRect/>
          <a:stretch>
            <a:fillRect/>
          </a:stretch>
        </p:blipFill>
        <p:spPr bwMode="auto">
          <a:xfrm rot="-300000">
            <a:off x="6573838" y="1039813"/>
            <a:ext cx="1425575" cy="1393825"/>
          </a:xfrm>
          <a:prstGeom prst="rect">
            <a:avLst/>
          </a:prstGeom>
          <a:solidFill>
            <a:srgbClr val="FFFFFF"/>
          </a:solidFill>
          <a:ln w="0" algn="in">
            <a:noFill/>
            <a:miter lim="800000"/>
            <a:headEnd/>
            <a:tailEnd/>
          </a:ln>
        </p:spPr>
      </p:pic>
      <p:grpSp>
        <p:nvGrpSpPr>
          <p:cNvPr id="3" name="Group 8"/>
          <p:cNvGrpSpPr>
            <a:grpSpLocks/>
          </p:cNvGrpSpPr>
          <p:nvPr/>
        </p:nvGrpSpPr>
        <p:grpSpPr bwMode="auto">
          <a:xfrm>
            <a:off x="6156325" y="188913"/>
            <a:ext cx="2833688" cy="463550"/>
            <a:chOff x="112269467" y="106953648"/>
            <a:chExt cx="2617578" cy="463250"/>
          </a:xfrm>
        </p:grpSpPr>
        <p:sp>
          <p:nvSpPr>
            <p:cNvPr id="26648" name="Rectangle 9"/>
            <p:cNvSpPr>
              <a:spLocks noChangeArrowheads="1" noChangeShapeType="1"/>
            </p:cNvSpPr>
            <p:nvPr/>
          </p:nvSpPr>
          <p:spPr bwMode="auto">
            <a:xfrm rot="-167999">
              <a:off x="112391506" y="107072611"/>
              <a:ext cx="2495539" cy="309649"/>
            </a:xfrm>
            <a:prstGeom prst="rect">
              <a:avLst/>
            </a:prstGeom>
            <a:solidFill>
              <a:srgbClr val="FFCC00"/>
            </a:solidFill>
            <a:ln w="0" algn="in">
              <a:noFill/>
              <a:miter lim="800000"/>
              <a:headEnd/>
              <a:tailEnd/>
            </a:ln>
          </p:spPr>
          <p:txBody>
            <a:bodyPr lIns="36576" tIns="36576" rIns="36576" bIns="36576"/>
            <a:lstStyle/>
            <a:p>
              <a:endParaRPr lang="es-ES">
                <a:latin typeface="Constantia" pitchFamily="18" charset="0"/>
              </a:endParaRPr>
            </a:p>
          </p:txBody>
        </p:sp>
        <p:pic>
          <p:nvPicPr>
            <p:cNvPr id="26649" name="Picture 10" descr="DD01628_"/>
            <p:cNvPicPr preferRelativeResize="0">
              <a:picLocks noChangeArrowheads="1" noChangeShapeType="1"/>
            </p:cNvPicPr>
            <p:nvPr/>
          </p:nvPicPr>
          <p:blipFill>
            <a:blip r:embed="rId3" cstate="print"/>
            <a:srcRect l="1691" t="-12726" r="57330" b="-16780"/>
            <a:stretch>
              <a:fillRect/>
            </a:stretch>
          </p:blipFill>
          <p:spPr bwMode="auto">
            <a:xfrm rot="-210000">
              <a:off x="112403617" y="106953648"/>
              <a:ext cx="2475991" cy="463250"/>
            </a:xfrm>
            <a:prstGeom prst="rect">
              <a:avLst/>
            </a:prstGeom>
            <a:noFill/>
            <a:ln w="0" algn="in">
              <a:noFill/>
              <a:miter lim="800000"/>
              <a:headEnd/>
              <a:tailEnd/>
            </a:ln>
          </p:spPr>
        </p:pic>
        <p:grpSp>
          <p:nvGrpSpPr>
            <p:cNvPr id="4" name="Group 11"/>
            <p:cNvGrpSpPr>
              <a:grpSpLocks/>
            </p:cNvGrpSpPr>
            <p:nvPr/>
          </p:nvGrpSpPr>
          <p:grpSpPr bwMode="auto">
            <a:xfrm>
              <a:off x="112269467" y="107017755"/>
              <a:ext cx="384172" cy="346969"/>
              <a:chOff x="112269467" y="107017755"/>
              <a:chExt cx="384172" cy="346969"/>
            </a:xfrm>
          </p:grpSpPr>
          <p:sp>
            <p:nvSpPr>
              <p:cNvPr id="26651" name="Rectangle 12" hidden="1"/>
              <p:cNvSpPr>
                <a:spLocks noChangeArrowheads="1" noChangeShapeType="1"/>
              </p:cNvSpPr>
              <p:nvPr/>
            </p:nvSpPr>
            <p:spPr bwMode="auto">
              <a:xfrm>
                <a:off x="112269467" y="107017755"/>
                <a:ext cx="384172" cy="346969"/>
              </a:xfrm>
              <a:prstGeom prst="rect">
                <a:avLst/>
              </a:prstGeom>
              <a:solidFill>
                <a:srgbClr val="FFFFFF"/>
              </a:solidFill>
              <a:ln w="9525" algn="ctr">
                <a:noFill/>
                <a:round/>
                <a:headEnd/>
                <a:tailEnd/>
              </a:ln>
            </p:spPr>
            <p:txBody>
              <a:bodyPr lIns="36576" tIns="36576" rIns="36576" bIns="36576"/>
              <a:lstStyle/>
              <a:p>
                <a:endParaRPr lang="es-ES">
                  <a:latin typeface="Constantia" pitchFamily="18" charset="0"/>
                </a:endParaRPr>
              </a:p>
            </p:txBody>
          </p:sp>
          <p:sp>
            <p:nvSpPr>
              <p:cNvPr id="26652" name="Rectangle 13"/>
              <p:cNvSpPr>
                <a:spLocks noChangeArrowheads="1" noChangeShapeType="1"/>
              </p:cNvSpPr>
              <p:nvPr/>
            </p:nvSpPr>
            <p:spPr bwMode="auto">
              <a:xfrm rot="-540000">
                <a:off x="112293663" y="107039609"/>
                <a:ext cx="335780" cy="303263"/>
              </a:xfrm>
              <a:prstGeom prst="rect">
                <a:avLst/>
              </a:prstGeom>
              <a:solidFill>
                <a:srgbClr val="000000"/>
              </a:solidFill>
              <a:ln w="0" algn="in">
                <a:noFill/>
                <a:miter lim="800000"/>
                <a:headEnd/>
                <a:tailEnd/>
              </a:ln>
            </p:spPr>
            <p:txBody>
              <a:bodyPr lIns="36576" tIns="36576" rIns="36576" bIns="36576"/>
              <a:lstStyle/>
              <a:p>
                <a:endParaRPr lang="es-ES">
                  <a:latin typeface="Constantia" pitchFamily="18" charset="0"/>
                </a:endParaRPr>
              </a:p>
            </p:txBody>
          </p:sp>
          <p:sp>
            <p:nvSpPr>
              <p:cNvPr id="26653" name="Oval 14"/>
              <p:cNvSpPr>
                <a:spLocks noChangeArrowheads="1" noChangeShapeType="1"/>
              </p:cNvSpPr>
              <p:nvPr/>
            </p:nvSpPr>
            <p:spPr bwMode="auto">
              <a:xfrm>
                <a:off x="112328850" y="107071693"/>
                <a:ext cx="265523" cy="239428"/>
              </a:xfrm>
              <a:prstGeom prst="ellipse">
                <a:avLst/>
              </a:prstGeom>
              <a:solidFill>
                <a:srgbClr val="FF0000"/>
              </a:solidFill>
              <a:ln w="0" algn="in">
                <a:noFill/>
                <a:round/>
                <a:headEnd/>
                <a:tailEnd/>
              </a:ln>
            </p:spPr>
            <p:txBody>
              <a:bodyPr lIns="36576" tIns="36576" rIns="36576" bIns="36576"/>
              <a:lstStyle/>
              <a:p>
                <a:endParaRPr lang="es-ES">
                  <a:latin typeface="Constantia" pitchFamily="18" charset="0"/>
                </a:endParaRPr>
              </a:p>
            </p:txBody>
          </p:sp>
          <p:sp>
            <p:nvSpPr>
              <p:cNvPr id="26654" name="Oval 15"/>
              <p:cNvSpPr>
                <a:spLocks noChangeArrowheads="1" noChangeShapeType="1"/>
              </p:cNvSpPr>
              <p:nvPr/>
            </p:nvSpPr>
            <p:spPr bwMode="auto">
              <a:xfrm>
                <a:off x="112362781" y="107102290"/>
                <a:ext cx="197661" cy="178234"/>
              </a:xfrm>
              <a:prstGeom prst="ellipse">
                <a:avLst/>
              </a:prstGeom>
              <a:solidFill>
                <a:srgbClr val="000000"/>
              </a:solidFill>
              <a:ln w="3175" algn="in">
                <a:solidFill>
                  <a:srgbClr val="000000"/>
                </a:solidFill>
                <a:round/>
                <a:headEnd/>
                <a:tailEnd/>
              </a:ln>
            </p:spPr>
            <p:txBody>
              <a:bodyPr lIns="36576" tIns="36576" rIns="36576" bIns="36576"/>
              <a:lstStyle/>
              <a:p>
                <a:endParaRPr lang="es-ES">
                  <a:latin typeface="Constantia" pitchFamily="18" charset="0"/>
                </a:endParaRPr>
              </a:p>
            </p:txBody>
          </p:sp>
          <p:sp>
            <p:nvSpPr>
              <p:cNvPr id="26655" name="Oval 16"/>
              <p:cNvSpPr>
                <a:spLocks noChangeArrowheads="1" noChangeShapeType="1"/>
              </p:cNvSpPr>
              <p:nvPr/>
            </p:nvSpPr>
            <p:spPr bwMode="auto">
              <a:xfrm>
                <a:off x="112385655" y="107122915"/>
                <a:ext cx="151915" cy="136983"/>
              </a:xfrm>
              <a:prstGeom prst="ellipse">
                <a:avLst/>
              </a:prstGeom>
              <a:solidFill>
                <a:srgbClr val="FF0000"/>
              </a:solidFill>
              <a:ln w="0" algn="in">
                <a:noFill/>
                <a:round/>
                <a:headEnd/>
                <a:tailEnd/>
              </a:ln>
            </p:spPr>
            <p:txBody>
              <a:bodyPr lIns="36576" tIns="36576" rIns="36576" bIns="36576"/>
              <a:lstStyle/>
              <a:p>
                <a:endParaRPr lang="es-ES">
                  <a:latin typeface="Constantia" pitchFamily="18" charset="0"/>
                </a:endParaRPr>
              </a:p>
            </p:txBody>
          </p:sp>
          <p:sp>
            <p:nvSpPr>
              <p:cNvPr id="26656" name="Oval 17"/>
              <p:cNvSpPr>
                <a:spLocks noChangeArrowheads="1" noChangeShapeType="1"/>
              </p:cNvSpPr>
              <p:nvPr/>
            </p:nvSpPr>
            <p:spPr bwMode="auto">
              <a:xfrm>
                <a:off x="112415720" y="107149960"/>
                <a:ext cx="91783" cy="82894"/>
              </a:xfrm>
              <a:prstGeom prst="ellipse">
                <a:avLst/>
              </a:prstGeom>
              <a:solidFill>
                <a:srgbClr val="000000"/>
              </a:solidFill>
              <a:ln w="12700" algn="in">
                <a:solidFill>
                  <a:srgbClr val="000000"/>
                </a:solidFill>
                <a:round/>
                <a:headEnd/>
                <a:tailEnd/>
              </a:ln>
            </p:spPr>
            <p:txBody>
              <a:bodyPr lIns="36576" tIns="36576" rIns="36576" bIns="36576"/>
              <a:lstStyle/>
              <a:p>
                <a:endParaRPr lang="es-ES">
                  <a:latin typeface="Constantia" pitchFamily="18" charset="0"/>
                </a:endParaRPr>
              </a:p>
            </p:txBody>
          </p:sp>
          <p:sp>
            <p:nvSpPr>
              <p:cNvPr id="26657" name="Oval 18"/>
              <p:cNvSpPr>
                <a:spLocks noChangeArrowheads="1" noChangeShapeType="1"/>
              </p:cNvSpPr>
              <p:nvPr/>
            </p:nvSpPr>
            <p:spPr bwMode="auto">
              <a:xfrm>
                <a:off x="112438010" y="107170091"/>
                <a:ext cx="47204" cy="42632"/>
              </a:xfrm>
              <a:prstGeom prst="ellipse">
                <a:avLst/>
              </a:prstGeom>
              <a:solidFill>
                <a:srgbClr val="FF0000"/>
              </a:solidFill>
              <a:ln w="0" algn="in">
                <a:noFill/>
                <a:round/>
                <a:headEnd/>
                <a:tailEnd/>
              </a:ln>
            </p:spPr>
            <p:txBody>
              <a:bodyPr lIns="36576" tIns="36576" rIns="36576" bIns="36576"/>
              <a:lstStyle/>
              <a:p>
                <a:endParaRPr lang="es-ES">
                  <a:latin typeface="Constantia" pitchFamily="18" charset="0"/>
                </a:endParaRPr>
              </a:p>
            </p:txBody>
          </p:sp>
        </p:grpSp>
      </p:grpSp>
      <p:grpSp>
        <p:nvGrpSpPr>
          <p:cNvPr id="5" name="Group 19"/>
          <p:cNvGrpSpPr>
            <a:grpSpLocks/>
          </p:cNvGrpSpPr>
          <p:nvPr/>
        </p:nvGrpSpPr>
        <p:grpSpPr bwMode="auto">
          <a:xfrm>
            <a:off x="6444208" y="620688"/>
            <a:ext cx="2211387" cy="447675"/>
            <a:chOff x="112650036" y="107077780"/>
            <a:chExt cx="2211614" cy="447582"/>
          </a:xfrm>
          <a:noFill/>
        </p:grpSpPr>
        <p:sp>
          <p:nvSpPr>
            <p:cNvPr id="19476" name="AutoShape 20"/>
            <p:cNvSpPr>
              <a:spLocks noChangeArrowheads="1" noChangeShapeType="1"/>
            </p:cNvSpPr>
            <p:nvPr/>
          </p:nvSpPr>
          <p:spPr bwMode="auto">
            <a:xfrm rot="21126000">
              <a:off x="112650036" y="107077780"/>
              <a:ext cx="2211614" cy="447582"/>
            </a:xfrm>
            <a:custGeom>
              <a:avLst/>
              <a:gdLst>
                <a:gd name="G0" fmla="+- 3128 0 0"/>
                <a:gd name="T0" fmla="*/ 10800 w 21600"/>
                <a:gd name="T1" fmla="*/ 0 h 21600"/>
                <a:gd name="T2" fmla="*/ 0 w 21600"/>
                <a:gd name="T3" fmla="*/ 8105 h 21600"/>
                <a:gd name="T4" fmla="*/ 3128 w 21600"/>
                <a:gd name="T5" fmla="*/ 21600 h 21600"/>
                <a:gd name="T6" fmla="*/ 10800 w 21600"/>
                <a:gd name="T7" fmla="*/ 16210 h 21600"/>
                <a:gd name="T8" fmla="*/ 21600 w 21600"/>
                <a:gd name="T9" fmla="*/ 8105 h 21600"/>
                <a:gd name="T10" fmla="*/ 3163 w 21600"/>
                <a:gd name="T11" fmla="*/ 2374 h 21600"/>
                <a:gd name="T12" fmla="*/ 18437 w 21600"/>
                <a:gd name="T13" fmla="*/ 13836 h 21600"/>
              </a:gdLst>
              <a:ahLst/>
              <a:cxnLst>
                <a:cxn ang="0">
                  <a:pos x="T0" y="T1"/>
                </a:cxn>
                <a:cxn ang="0">
                  <a:pos x="T2" y="T3"/>
                </a:cxn>
                <a:cxn ang="0">
                  <a:pos x="T4" y="T5"/>
                </a:cxn>
                <a:cxn ang="0">
                  <a:pos x="T6" y="T7"/>
                </a:cxn>
                <a:cxn ang="0">
                  <a:pos x="T8" y="T9"/>
                </a:cxn>
              </a:cxnLst>
              <a:rect l="T10" t="T11" r="T12" b="T13"/>
              <a:pathLst>
                <a:path w="21600" h="21600">
                  <a:moveTo>
                    <a:pt x="3128"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grpFill/>
            <a:ln w="28575" algn="i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miter lim="800000"/>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477" name="Text Box 21"/>
            <p:cNvSpPr txBox="1">
              <a:spLocks noChangeArrowheads="1" noChangeShapeType="1"/>
            </p:cNvSpPr>
            <p:nvPr/>
          </p:nvSpPr>
          <p:spPr bwMode="auto">
            <a:xfrm rot="21132001">
              <a:off x="112713443" y="107126979"/>
              <a:ext cx="2077381" cy="246102"/>
            </a:xfrm>
            <a:prstGeom prst="rect">
              <a:avLst/>
            </a:prstGeom>
            <a:grpFill/>
            <a:ln w="0" algn="i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miter lim="800000"/>
              <a:headEnd/>
              <a:tailEnd/>
            </a:ln>
            <a:effectLst/>
          </p:spPr>
          <p:txBody>
            <a:bodyPr lIns="36195" tIns="36195" rIns="36195" bIns="36195"/>
            <a:lstStyle/>
            <a:p>
              <a:pPr algn="ctr">
                <a:defRPr/>
              </a:pPr>
              <a:r>
                <a:rPr lang="es-ES" sz="1200" dirty="0">
                  <a:latin typeface="Arial Black" pitchFamily="34" charset="0"/>
                </a:rPr>
                <a:t>SISTEMA</a:t>
              </a:r>
            </a:p>
          </p:txBody>
        </p:sp>
      </p:grpSp>
      <p:grpSp>
        <p:nvGrpSpPr>
          <p:cNvPr id="6" name="Group 22"/>
          <p:cNvGrpSpPr>
            <a:grpSpLocks/>
          </p:cNvGrpSpPr>
          <p:nvPr/>
        </p:nvGrpSpPr>
        <p:grpSpPr bwMode="auto">
          <a:xfrm rot="180000">
            <a:off x="2339888" y="6281271"/>
            <a:ext cx="1681162" cy="49212"/>
            <a:chOff x="112538266" y="111872123"/>
            <a:chExt cx="1681271" cy="49181"/>
          </a:xfrm>
          <a:solidFill>
            <a:schemeClr val="accent1">
              <a:hueOff val="0"/>
              <a:satOff val="0"/>
              <a:lumOff val="0"/>
            </a:schemeClr>
          </a:solidFill>
        </p:grpSpPr>
        <p:sp>
          <p:nvSpPr>
            <p:cNvPr id="19479" name="Rectangle 23" hidden="1"/>
            <p:cNvSpPr>
              <a:spLocks noChangeArrowheads="1" noChangeShapeType="1"/>
            </p:cNvSpPr>
            <p:nvPr/>
          </p:nvSpPr>
          <p:spPr bwMode="auto">
            <a:xfrm>
              <a:off x="112538266" y="111872123"/>
              <a:ext cx="1681271" cy="47793"/>
            </a:xfrm>
            <a:prstGeom prst="rect">
              <a:avLst/>
            </a:prstGeom>
            <a:grpFill/>
            <a:ln w="0" algn="in">
              <a:solidFill>
                <a:schemeClr val="tx1"/>
              </a:solidFill>
              <a:miter lim="800000"/>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480" name="Oval 24"/>
            <p:cNvSpPr>
              <a:spLocks noChangeArrowheads="1" noChangeShapeType="1"/>
            </p:cNvSpPr>
            <p:nvPr/>
          </p:nvSpPr>
          <p:spPr bwMode="auto">
            <a:xfrm>
              <a:off x="112538266" y="111872123"/>
              <a:ext cx="49179" cy="49181"/>
            </a:xfrm>
            <a:prstGeom prst="ellipse">
              <a:avLst/>
            </a:prstGeom>
            <a:grpFill/>
            <a:ln w="0" algn="in">
              <a:solidFill>
                <a:schemeClr val="tx1"/>
              </a:solid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481" name="Oval 25"/>
            <p:cNvSpPr>
              <a:spLocks noChangeArrowheads="1" noChangeShapeType="1"/>
            </p:cNvSpPr>
            <p:nvPr/>
          </p:nvSpPr>
          <p:spPr bwMode="auto">
            <a:xfrm>
              <a:off x="112719609" y="111872123"/>
              <a:ext cx="49179" cy="49181"/>
            </a:xfrm>
            <a:prstGeom prst="ellipse">
              <a:avLst/>
            </a:prstGeom>
            <a:grpFill/>
            <a:ln w="0" algn="in">
              <a:solidFill>
                <a:schemeClr val="tx1"/>
              </a:solid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482" name="Oval 26"/>
            <p:cNvSpPr>
              <a:spLocks noChangeArrowheads="1" noChangeShapeType="1"/>
            </p:cNvSpPr>
            <p:nvPr/>
          </p:nvSpPr>
          <p:spPr bwMode="auto">
            <a:xfrm>
              <a:off x="112900952" y="111872123"/>
              <a:ext cx="49179" cy="49181"/>
            </a:xfrm>
            <a:prstGeom prst="ellipse">
              <a:avLst/>
            </a:prstGeom>
            <a:grpFill/>
            <a:ln w="0" algn="in">
              <a:solidFill>
                <a:schemeClr val="tx1"/>
              </a:solid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483" name="Oval 27"/>
            <p:cNvSpPr>
              <a:spLocks noChangeArrowheads="1" noChangeShapeType="1"/>
            </p:cNvSpPr>
            <p:nvPr/>
          </p:nvSpPr>
          <p:spPr bwMode="auto">
            <a:xfrm>
              <a:off x="113082295" y="111872123"/>
              <a:ext cx="49179" cy="49181"/>
            </a:xfrm>
            <a:prstGeom prst="ellipse">
              <a:avLst/>
            </a:prstGeom>
            <a:grpFill/>
            <a:ln w="0" algn="in">
              <a:solidFill>
                <a:schemeClr val="tx1"/>
              </a:solid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484" name="Oval 28"/>
            <p:cNvSpPr>
              <a:spLocks noChangeArrowheads="1" noChangeShapeType="1"/>
            </p:cNvSpPr>
            <p:nvPr/>
          </p:nvSpPr>
          <p:spPr bwMode="auto">
            <a:xfrm>
              <a:off x="113263638" y="111872123"/>
              <a:ext cx="49179" cy="49181"/>
            </a:xfrm>
            <a:prstGeom prst="ellipse">
              <a:avLst/>
            </a:prstGeom>
            <a:grpFill/>
            <a:ln w="0" algn="in">
              <a:solidFill>
                <a:schemeClr val="tx1"/>
              </a:solid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485" name="Oval 29"/>
            <p:cNvSpPr>
              <a:spLocks noChangeArrowheads="1" noChangeShapeType="1"/>
            </p:cNvSpPr>
            <p:nvPr/>
          </p:nvSpPr>
          <p:spPr bwMode="auto">
            <a:xfrm>
              <a:off x="113444981" y="111872123"/>
              <a:ext cx="49179" cy="49181"/>
            </a:xfrm>
            <a:prstGeom prst="ellipse">
              <a:avLst/>
            </a:prstGeom>
            <a:grpFill/>
            <a:ln w="0" algn="in">
              <a:solidFill>
                <a:schemeClr val="tx1"/>
              </a:solid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486" name="Oval 30"/>
            <p:cNvSpPr>
              <a:spLocks noChangeArrowheads="1" noChangeShapeType="1"/>
            </p:cNvSpPr>
            <p:nvPr/>
          </p:nvSpPr>
          <p:spPr bwMode="auto">
            <a:xfrm>
              <a:off x="113626324" y="111872123"/>
              <a:ext cx="49179" cy="49181"/>
            </a:xfrm>
            <a:prstGeom prst="ellipse">
              <a:avLst/>
            </a:prstGeom>
            <a:grpFill/>
            <a:ln w="0" algn="in">
              <a:solidFill>
                <a:schemeClr val="tx1"/>
              </a:solid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487" name="Oval 31"/>
            <p:cNvSpPr>
              <a:spLocks noChangeArrowheads="1" noChangeShapeType="1"/>
            </p:cNvSpPr>
            <p:nvPr/>
          </p:nvSpPr>
          <p:spPr bwMode="auto">
            <a:xfrm>
              <a:off x="113807667" y="111872123"/>
              <a:ext cx="49179" cy="49181"/>
            </a:xfrm>
            <a:prstGeom prst="ellipse">
              <a:avLst/>
            </a:prstGeom>
            <a:grpFill/>
            <a:ln w="0" algn="in">
              <a:solidFill>
                <a:schemeClr val="tx1"/>
              </a:solid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488" name="Oval 32"/>
            <p:cNvSpPr>
              <a:spLocks noChangeArrowheads="1" noChangeShapeType="1"/>
            </p:cNvSpPr>
            <p:nvPr/>
          </p:nvSpPr>
          <p:spPr bwMode="auto">
            <a:xfrm>
              <a:off x="113989010" y="111872123"/>
              <a:ext cx="49179" cy="49181"/>
            </a:xfrm>
            <a:prstGeom prst="ellipse">
              <a:avLst/>
            </a:prstGeom>
            <a:grpFill/>
            <a:ln w="0" algn="in">
              <a:solidFill>
                <a:schemeClr val="tx1"/>
              </a:solid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489" name="Oval 33"/>
            <p:cNvSpPr>
              <a:spLocks noChangeArrowheads="1" noChangeShapeType="1"/>
            </p:cNvSpPr>
            <p:nvPr/>
          </p:nvSpPr>
          <p:spPr bwMode="auto">
            <a:xfrm>
              <a:off x="114170353" y="111872123"/>
              <a:ext cx="49179" cy="49181"/>
            </a:xfrm>
            <a:prstGeom prst="ellipse">
              <a:avLst/>
            </a:prstGeom>
            <a:grpFill/>
            <a:ln w="0" algn="in">
              <a:solidFill>
                <a:schemeClr val="tx1"/>
              </a:solidFill>
              <a:round/>
              <a:headEnd/>
              <a:tailEnd/>
            </a:ln>
            <a:effectLst/>
          </p:spPr>
          <p:txBody>
            <a:bodyPr lIns="36576" tIns="36576" rIns="36576" bIns="36576"/>
            <a:lstStyle/>
            <a:p>
              <a:pPr fontAlgn="auto">
                <a:spcBef>
                  <a:spcPts val="0"/>
                </a:spcBef>
                <a:spcAft>
                  <a:spcPts val="0"/>
                </a:spcAft>
                <a:defRPr/>
              </a:pPr>
              <a:endParaRPr lang="es-ES">
                <a:latin typeface="+mn-lt"/>
              </a:endParaRPr>
            </a:p>
          </p:txBody>
        </p:sp>
      </p:grpSp>
      <p:sp>
        <p:nvSpPr>
          <p:cNvPr id="26632" name="AutoShape 34"/>
          <p:cNvSpPr>
            <a:spLocks noChangeArrowheads="1" noChangeShapeType="1"/>
          </p:cNvSpPr>
          <p:nvPr/>
        </p:nvSpPr>
        <p:spPr bwMode="auto">
          <a:xfrm rot="5400000">
            <a:off x="6692107" y="2748756"/>
            <a:ext cx="120650" cy="185737"/>
          </a:xfrm>
          <a:prstGeom prst="triangle">
            <a:avLst>
              <a:gd name="adj" fmla="val 50000"/>
            </a:avLst>
          </a:prstGeom>
          <a:solidFill>
            <a:srgbClr val="FF0000"/>
          </a:solidFill>
          <a:ln w="0" algn="in">
            <a:noFill/>
            <a:miter lim="800000"/>
            <a:headEnd/>
            <a:tailEnd/>
          </a:ln>
        </p:spPr>
        <p:txBody>
          <a:bodyPr lIns="36576" tIns="36576" rIns="36576" bIns="36576"/>
          <a:lstStyle/>
          <a:p>
            <a:endParaRPr lang="es-ES">
              <a:latin typeface="Constantia" pitchFamily="18" charset="0"/>
            </a:endParaRPr>
          </a:p>
        </p:txBody>
      </p:sp>
      <p:sp>
        <p:nvSpPr>
          <p:cNvPr id="26633" name="Text Box 35"/>
          <p:cNvSpPr txBox="1">
            <a:spLocks noChangeArrowheads="1" noChangeShapeType="1"/>
          </p:cNvSpPr>
          <p:nvPr/>
        </p:nvSpPr>
        <p:spPr bwMode="auto">
          <a:xfrm>
            <a:off x="7019925" y="2636838"/>
            <a:ext cx="1584325" cy="287337"/>
          </a:xfrm>
          <a:prstGeom prst="rect">
            <a:avLst/>
          </a:prstGeom>
          <a:solidFill>
            <a:srgbClr val="FFFFFF"/>
          </a:solidFill>
          <a:ln w="0" algn="in">
            <a:noFill/>
            <a:miter lim="800000"/>
            <a:headEnd/>
            <a:tailEnd/>
          </a:ln>
        </p:spPr>
        <p:txBody>
          <a:bodyPr lIns="36195" tIns="36195" rIns="36195" bIns="36195"/>
          <a:lstStyle/>
          <a:p>
            <a:pPr algn="ctr"/>
            <a:r>
              <a:rPr lang="es-ES" sz="1400" b="1" dirty="0" smtClean="0"/>
              <a:t>RED TOPOLOGICA</a:t>
            </a:r>
            <a:endParaRPr lang="es-ES" sz="1400" b="1" dirty="0"/>
          </a:p>
        </p:txBody>
      </p:sp>
      <p:pic>
        <p:nvPicPr>
          <p:cNvPr id="26634" name="Picture 39" descr="HH00443_"/>
          <p:cNvPicPr preferRelativeResize="0">
            <a:picLocks noChangeArrowheads="1" noChangeShapeType="1"/>
          </p:cNvPicPr>
          <p:nvPr/>
        </p:nvPicPr>
        <p:blipFill>
          <a:blip r:embed="rId4" cstate="print"/>
          <a:stretch>
            <a:fillRect/>
          </a:stretch>
        </p:blipFill>
        <p:spPr bwMode="auto">
          <a:xfrm>
            <a:off x="2965450" y="5661025"/>
            <a:ext cx="501650" cy="501650"/>
          </a:xfrm>
          <a:prstGeom prst="rect">
            <a:avLst/>
          </a:prstGeom>
          <a:noFill/>
          <a:ln w="0" algn="in">
            <a:noFill/>
            <a:miter lim="800000"/>
            <a:headEnd/>
            <a:tailEnd/>
          </a:ln>
        </p:spPr>
      </p:pic>
      <p:grpSp>
        <p:nvGrpSpPr>
          <p:cNvPr id="7" name="Group 40"/>
          <p:cNvGrpSpPr>
            <a:grpSpLocks/>
          </p:cNvGrpSpPr>
          <p:nvPr/>
        </p:nvGrpSpPr>
        <p:grpSpPr bwMode="auto">
          <a:xfrm>
            <a:off x="539750" y="4581525"/>
            <a:ext cx="1089025" cy="1476375"/>
            <a:chOff x="106473197" y="111375761"/>
            <a:chExt cx="1089298" cy="1476161"/>
          </a:xfrm>
        </p:grpSpPr>
        <p:sp>
          <p:nvSpPr>
            <p:cNvPr id="26646" name="Text Box 41"/>
            <p:cNvSpPr txBox="1">
              <a:spLocks noChangeArrowheads="1" noChangeShapeType="1"/>
            </p:cNvSpPr>
            <p:nvPr/>
          </p:nvSpPr>
          <p:spPr bwMode="auto">
            <a:xfrm>
              <a:off x="106473197" y="112360269"/>
              <a:ext cx="1089298" cy="491653"/>
            </a:xfrm>
            <a:prstGeom prst="rect">
              <a:avLst/>
            </a:prstGeom>
            <a:solidFill>
              <a:srgbClr val="FFFFFF"/>
            </a:solidFill>
            <a:ln w="0" algn="in">
              <a:noFill/>
              <a:miter lim="800000"/>
              <a:headEnd/>
              <a:tailEnd/>
            </a:ln>
          </p:spPr>
          <p:txBody>
            <a:bodyPr lIns="36195" tIns="36195" rIns="36195" bIns="36195"/>
            <a:lstStyle/>
            <a:p>
              <a:pPr algn="ctr"/>
              <a:r>
                <a:rPr lang="es-ES" sz="800" b="1">
                  <a:solidFill>
                    <a:srgbClr val="000000"/>
                  </a:solidFill>
                  <a:latin typeface="Franklin Gothic Book" pitchFamily="34" charset="0"/>
                </a:rPr>
                <a:t>COMUNICACION</a:t>
              </a:r>
              <a:endParaRPr lang="es-ES"/>
            </a:p>
          </p:txBody>
        </p:sp>
        <p:pic>
          <p:nvPicPr>
            <p:cNvPr id="26647" name="Picture 42" descr="j0241019"/>
            <p:cNvPicPr preferRelativeResize="0">
              <a:picLocks noChangeArrowheads="1" noChangeShapeType="1"/>
            </p:cNvPicPr>
            <p:nvPr/>
          </p:nvPicPr>
          <p:blipFill>
            <a:blip r:embed="rId5" cstate="print"/>
            <a:srcRect/>
            <a:stretch>
              <a:fillRect/>
            </a:stretch>
          </p:blipFill>
          <p:spPr bwMode="auto">
            <a:xfrm>
              <a:off x="106473197" y="111375761"/>
              <a:ext cx="984508" cy="984508"/>
            </a:xfrm>
            <a:prstGeom prst="rect">
              <a:avLst/>
            </a:prstGeom>
            <a:noFill/>
            <a:ln w="0" algn="in">
              <a:noFill/>
              <a:miter lim="800000"/>
              <a:headEnd/>
              <a:tailEnd/>
            </a:ln>
          </p:spPr>
        </p:pic>
      </p:grpSp>
      <p:grpSp>
        <p:nvGrpSpPr>
          <p:cNvPr id="8" name="Group 44"/>
          <p:cNvGrpSpPr>
            <a:grpSpLocks/>
          </p:cNvGrpSpPr>
          <p:nvPr/>
        </p:nvGrpSpPr>
        <p:grpSpPr bwMode="auto">
          <a:xfrm>
            <a:off x="251520" y="0"/>
            <a:ext cx="720080" cy="360040"/>
            <a:chOff x="105435654" y="107306693"/>
            <a:chExt cx="888072" cy="495990"/>
          </a:xfr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grpSpPr>
        <p:sp>
          <p:nvSpPr>
            <p:cNvPr id="19501" name="Oval 45"/>
            <p:cNvSpPr>
              <a:spLocks noChangeArrowheads="1" noChangeShapeType="1"/>
            </p:cNvSpPr>
            <p:nvPr/>
          </p:nvSpPr>
          <p:spPr bwMode="auto">
            <a:xfrm>
              <a:off x="105435654" y="107479209"/>
              <a:ext cx="186960" cy="172520"/>
            </a:xfrm>
            <a:prstGeom prst="ellipse">
              <a:avLst/>
            </a:prstGeom>
            <a:grpFill/>
            <a:ln w="0" algn="in">
              <a:no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502" name="Oval 46"/>
            <p:cNvSpPr>
              <a:spLocks noChangeArrowheads="1" noChangeShapeType="1"/>
            </p:cNvSpPr>
            <p:nvPr/>
          </p:nvSpPr>
          <p:spPr bwMode="auto">
            <a:xfrm>
              <a:off x="105716095" y="107479209"/>
              <a:ext cx="186964" cy="172520"/>
            </a:xfrm>
            <a:prstGeom prst="ellipse">
              <a:avLst/>
            </a:prstGeom>
            <a:grpFill/>
            <a:ln w="0" algn="in">
              <a:no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503" name="Oval 47"/>
            <p:cNvSpPr>
              <a:spLocks noChangeArrowheads="1" noChangeShapeType="1"/>
            </p:cNvSpPr>
            <p:nvPr/>
          </p:nvSpPr>
          <p:spPr bwMode="auto">
            <a:xfrm>
              <a:off x="105996541" y="107479209"/>
              <a:ext cx="186963" cy="172520"/>
            </a:xfrm>
            <a:prstGeom prst="ellipse">
              <a:avLst/>
            </a:prstGeom>
            <a:grpFill/>
            <a:ln w="0" algn="in">
              <a:no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504" name="Line 48"/>
            <p:cNvSpPr>
              <a:spLocks noChangeShapeType="1"/>
            </p:cNvSpPr>
            <p:nvPr/>
          </p:nvSpPr>
          <p:spPr bwMode="auto">
            <a:xfrm>
              <a:off x="106323726" y="107306693"/>
              <a:ext cx="0" cy="495990"/>
            </a:xfrm>
            <a:prstGeom prst="line">
              <a:avLst/>
            </a:prstGeom>
            <a:grpFill/>
            <a:ln w="25400" algn="ctr">
              <a:solidFill>
                <a:srgbClr val="000000"/>
              </a:solidFill>
              <a:round/>
              <a:headEnd/>
              <a:tailEnd/>
            </a:ln>
            <a:effectLst/>
          </p:spPr>
          <p:txBody>
            <a:bodyPr lIns="36576" tIns="36576" rIns="36576" bIns="36576"/>
            <a:lstStyle/>
            <a:p>
              <a:pPr fontAlgn="auto">
                <a:spcBef>
                  <a:spcPts val="0"/>
                </a:spcBef>
                <a:spcAft>
                  <a:spcPts val="0"/>
                </a:spcAft>
                <a:defRPr/>
              </a:pPr>
              <a:endParaRPr lang="es-ES">
                <a:latin typeface="+mn-lt"/>
              </a:endParaRPr>
            </a:p>
          </p:txBody>
        </p:sp>
      </p:grpSp>
      <p:grpSp>
        <p:nvGrpSpPr>
          <p:cNvPr id="9" name="Group 49"/>
          <p:cNvGrpSpPr>
            <a:grpSpLocks/>
          </p:cNvGrpSpPr>
          <p:nvPr/>
        </p:nvGrpSpPr>
        <p:grpSpPr bwMode="auto">
          <a:xfrm>
            <a:off x="4716016" y="116632"/>
            <a:ext cx="911671" cy="358651"/>
            <a:chOff x="112397253" y="108192391"/>
            <a:chExt cx="1054637" cy="575703"/>
          </a:xfr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grpSpPr>
        <p:sp>
          <p:nvSpPr>
            <p:cNvPr id="19506" name="Oval 50"/>
            <p:cNvSpPr>
              <a:spLocks noChangeArrowheads="1" noChangeShapeType="1"/>
            </p:cNvSpPr>
            <p:nvPr/>
          </p:nvSpPr>
          <p:spPr bwMode="auto">
            <a:xfrm>
              <a:off x="112559654" y="108392633"/>
              <a:ext cx="223056" cy="200245"/>
            </a:xfrm>
            <a:prstGeom prst="ellipse">
              <a:avLst/>
            </a:prstGeom>
            <a:grpFill/>
            <a:ln w="0" algn="in">
              <a:no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507" name="Oval 51"/>
            <p:cNvSpPr>
              <a:spLocks noChangeArrowheads="1" noChangeShapeType="1"/>
            </p:cNvSpPr>
            <p:nvPr/>
          </p:nvSpPr>
          <p:spPr bwMode="auto">
            <a:xfrm>
              <a:off x="112894241" y="108392633"/>
              <a:ext cx="223060" cy="200245"/>
            </a:xfrm>
            <a:prstGeom prst="ellipse">
              <a:avLst/>
            </a:prstGeom>
            <a:grpFill/>
            <a:ln w="0" algn="in">
              <a:no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508" name="Oval 52"/>
            <p:cNvSpPr>
              <a:spLocks noChangeArrowheads="1" noChangeShapeType="1"/>
            </p:cNvSpPr>
            <p:nvPr/>
          </p:nvSpPr>
          <p:spPr bwMode="auto">
            <a:xfrm>
              <a:off x="113228829" y="108392633"/>
              <a:ext cx="223061" cy="200245"/>
            </a:xfrm>
            <a:prstGeom prst="ellipse">
              <a:avLst/>
            </a:prstGeom>
            <a:grpFill/>
            <a:ln w="0" algn="in">
              <a:noFill/>
              <a:round/>
              <a:headEnd/>
              <a:tailEnd/>
            </a:ln>
            <a:effectLst/>
          </p:spPr>
          <p:txBody>
            <a:bodyPr lIns="36576" tIns="36576" rIns="36576" bIns="36576"/>
            <a:lstStyle/>
            <a:p>
              <a:pPr fontAlgn="auto">
                <a:spcBef>
                  <a:spcPts val="0"/>
                </a:spcBef>
                <a:spcAft>
                  <a:spcPts val="0"/>
                </a:spcAft>
                <a:defRPr/>
              </a:pPr>
              <a:endParaRPr lang="es-ES">
                <a:latin typeface="+mn-lt"/>
              </a:endParaRPr>
            </a:p>
          </p:txBody>
        </p:sp>
        <p:sp>
          <p:nvSpPr>
            <p:cNvPr id="19509" name="Line 53"/>
            <p:cNvSpPr>
              <a:spLocks noChangeShapeType="1"/>
            </p:cNvSpPr>
            <p:nvPr/>
          </p:nvSpPr>
          <p:spPr bwMode="auto">
            <a:xfrm>
              <a:off x="112397253" y="108192391"/>
              <a:ext cx="0" cy="575703"/>
            </a:xfrm>
            <a:prstGeom prst="line">
              <a:avLst/>
            </a:prstGeom>
            <a:grpFill/>
            <a:ln w="25400" algn="ctr">
              <a:solidFill>
                <a:srgbClr val="000000"/>
              </a:solidFill>
              <a:round/>
              <a:headEnd/>
              <a:tailEnd/>
            </a:ln>
            <a:effectLst/>
          </p:spPr>
          <p:txBody>
            <a:bodyPr lIns="36576" tIns="36576" rIns="36576" bIns="36576"/>
            <a:lstStyle/>
            <a:p>
              <a:pPr fontAlgn="auto">
                <a:spcBef>
                  <a:spcPts val="0"/>
                </a:spcBef>
                <a:spcAft>
                  <a:spcPts val="0"/>
                </a:spcAft>
                <a:defRPr/>
              </a:pPr>
              <a:endParaRPr lang="es-ES">
                <a:latin typeface="+mn-lt"/>
              </a:endParaRPr>
            </a:p>
          </p:txBody>
        </p:sp>
      </p:grpSp>
      <p:graphicFrame>
        <p:nvGraphicFramePr>
          <p:cNvPr id="58" name="57 Diagrama"/>
          <p:cNvGraphicFramePr/>
          <p:nvPr/>
        </p:nvGraphicFramePr>
        <p:xfrm>
          <a:off x="107504" y="620688"/>
          <a:ext cx="6096000" cy="35599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9" name="58 Rectángulo"/>
          <p:cNvSpPr/>
          <p:nvPr/>
        </p:nvSpPr>
        <p:spPr>
          <a:xfrm>
            <a:off x="323850" y="5732463"/>
            <a:ext cx="14398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t>ATENCION</a:t>
            </a:r>
          </a:p>
          <a:p>
            <a:pPr algn="ctr" fontAlgn="auto">
              <a:spcBef>
                <a:spcPts val="0"/>
              </a:spcBef>
              <a:spcAft>
                <a:spcPts val="0"/>
              </a:spcAft>
              <a:defRPr/>
            </a:pPr>
            <a:r>
              <a:rPr lang="es-ES" dirty="0" smtClean="0"/>
              <a:t>Internet</a:t>
            </a:r>
            <a:endParaRPr lang="es-ES" dirty="0"/>
          </a:p>
        </p:txBody>
      </p:sp>
      <p:sp>
        <p:nvSpPr>
          <p:cNvPr id="60" name="59 Rectángulo"/>
          <p:cNvSpPr/>
          <p:nvPr/>
        </p:nvSpPr>
        <p:spPr>
          <a:xfrm>
            <a:off x="4427538" y="5732463"/>
            <a:ext cx="194468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t>RESULTADOS</a:t>
            </a:r>
          </a:p>
          <a:p>
            <a:pPr algn="ctr" fontAlgn="auto">
              <a:spcBef>
                <a:spcPts val="0"/>
              </a:spcBef>
              <a:spcAft>
                <a:spcPts val="0"/>
              </a:spcAft>
              <a:defRPr/>
            </a:pPr>
            <a:r>
              <a:rPr lang="es-ES" dirty="0" smtClean="0"/>
              <a:t>Trabajos</a:t>
            </a:r>
            <a:endParaRPr lang="es-ES" dirty="0"/>
          </a:p>
        </p:txBody>
      </p:sp>
      <p:sp>
        <p:nvSpPr>
          <p:cNvPr id="26642" name="Text Box 38"/>
          <p:cNvSpPr txBox="1">
            <a:spLocks noChangeArrowheads="1" noChangeShapeType="1"/>
          </p:cNvSpPr>
          <p:nvPr/>
        </p:nvSpPr>
        <p:spPr bwMode="auto">
          <a:xfrm rot="180000">
            <a:off x="1046396" y="95662"/>
            <a:ext cx="3667611" cy="454613"/>
          </a:xfrm>
          <a:prstGeom prst="rect">
            <a:avLst/>
          </a:prstGeom>
          <a:noFill/>
          <a:ln w="0" algn="in">
            <a:noFill/>
            <a:miter lim="800000"/>
            <a:headEnd/>
            <a:tailEnd/>
          </a:ln>
        </p:spPr>
        <p:txBody>
          <a:bodyPr lIns="36195" tIns="36195" rIns="36195" bIns="36195"/>
          <a:lstStyle/>
          <a:p>
            <a:pPr algn="ctr"/>
            <a:r>
              <a:rPr lang="es-ES" sz="1400" dirty="0" smtClean="0">
                <a:solidFill>
                  <a:srgbClr val="000000"/>
                </a:solidFill>
                <a:latin typeface="Comic Sans MS" pitchFamily="66" charset="0"/>
              </a:rPr>
              <a:t>11. ¿ INVESTIGACION RED TOTPOLOGICAS ?</a:t>
            </a:r>
            <a:endParaRPr lang="es-ES" sz="1400" dirty="0"/>
          </a:p>
        </p:txBody>
      </p:sp>
      <p:cxnSp>
        <p:nvCxnSpPr>
          <p:cNvPr id="55" name="54 Conector recto"/>
          <p:cNvCxnSpPr>
            <a:stCxn id="59" idx="3"/>
            <a:endCxn id="60" idx="1"/>
          </p:cNvCxnSpPr>
          <p:nvPr/>
        </p:nvCxnSpPr>
        <p:spPr>
          <a:xfrm>
            <a:off x="1763713" y="6189663"/>
            <a:ext cx="2663825" cy="0"/>
          </a:xfrm>
          <a:prstGeom prst="line">
            <a:avLst/>
          </a:prstGeom>
          <a:ln w="25400" cmpd="thinThick">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61 Conector recto"/>
          <p:cNvCxnSpPr>
            <a:stCxn id="19498" idx="3"/>
            <a:endCxn id="19499" idx="1"/>
          </p:cNvCxnSpPr>
          <p:nvPr/>
        </p:nvCxnSpPr>
        <p:spPr>
          <a:xfrm flipV="1">
            <a:off x="1524000" y="5040313"/>
            <a:ext cx="3192463" cy="33337"/>
          </a:xfrm>
          <a:prstGeom prst="line">
            <a:avLst/>
          </a:prstGeom>
          <a:ln w="25400" cmpd="thinThick">
            <a:solidFill>
              <a:schemeClr val="tx1"/>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pic>
        <p:nvPicPr>
          <p:cNvPr id="57" name="Picture 8" descr="http://www.nt-catala.com/images/division_dod.jpg"/>
          <p:cNvPicPr>
            <a:picLocks noChangeAspect="1" noChangeArrowheads="1"/>
          </p:cNvPicPr>
          <p:nvPr/>
        </p:nvPicPr>
        <p:blipFill>
          <a:blip r:embed="rId11" cstate="print"/>
          <a:srcRect/>
          <a:stretch>
            <a:fillRect/>
          </a:stretch>
        </p:blipFill>
        <p:spPr bwMode="auto">
          <a:xfrm>
            <a:off x="3419872" y="1772816"/>
            <a:ext cx="1143000" cy="1019176"/>
          </a:xfrm>
          <a:prstGeom prst="rect">
            <a:avLst/>
          </a:prstGeom>
          <a:noFill/>
        </p:spPr>
      </p:pic>
      <p:pic>
        <p:nvPicPr>
          <p:cNvPr id="61" name="Picture 6" descr="http://www.nt-catala.com/images/kkkkk.jpg">
            <a:hlinkClick r:id=""/>
          </p:cNvPr>
          <p:cNvPicPr>
            <a:picLocks noChangeAspect="1" noChangeArrowheads="1"/>
          </p:cNvPicPr>
          <p:nvPr/>
        </p:nvPicPr>
        <p:blipFill>
          <a:blip r:embed="rId12" cstate="print"/>
          <a:srcRect/>
          <a:stretch>
            <a:fillRect/>
          </a:stretch>
        </p:blipFill>
        <p:spPr bwMode="auto">
          <a:xfrm>
            <a:off x="5004048" y="1844824"/>
            <a:ext cx="1143000" cy="1019176"/>
          </a:xfrm>
          <a:prstGeom prst="rect">
            <a:avLst/>
          </a:prstGeom>
          <a:noFill/>
        </p:spPr>
      </p:pic>
      <p:pic>
        <p:nvPicPr>
          <p:cNvPr id="63" name="Picture 4" descr="http://www.nt-catala.com/images/jjjjj.jpg">
            <a:hlinkClick r:id=""/>
          </p:cNvPr>
          <p:cNvPicPr>
            <a:picLocks noChangeAspect="1" noChangeArrowheads="1"/>
          </p:cNvPicPr>
          <p:nvPr/>
        </p:nvPicPr>
        <p:blipFill>
          <a:blip r:embed="rId13" cstate="print"/>
          <a:srcRect/>
          <a:stretch>
            <a:fillRect/>
          </a:stretch>
        </p:blipFill>
        <p:spPr bwMode="auto">
          <a:xfrm>
            <a:off x="5364088" y="4509120"/>
            <a:ext cx="720080" cy="875160"/>
          </a:xfrm>
          <a:prstGeom prst="rect">
            <a:avLst/>
          </a:prstGeom>
          <a:noFill/>
          <a:ln w="38100" cmpd="sng">
            <a:solidFill>
              <a:schemeClr val="bg1">
                <a:lumMod val="50000"/>
              </a:schemeClr>
            </a:solidFill>
          </a:ln>
          <a:effectLst>
            <a:outerShdw blurRad="152400" dist="317500" dir="5400000" sx="90000" sy="-19000" rotWithShape="0">
              <a:prstClr val="black">
                <a:alpha val="15000"/>
              </a:prstClr>
            </a:outerShdw>
          </a:effectLst>
        </p:spPr>
      </p:pic>
    </p:spTree>
  </p:cSld>
  <p:clrMapOvr>
    <a:masterClrMapping/>
  </p:clrMapOvr>
  <p:transition spd="med">
    <p:whee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mjpc.iestorreolvidada.es/recursos/hist/pascalina.jpg"/>
          <p:cNvPicPr>
            <a:picLocks noChangeAspect="1" noChangeArrowheads="1"/>
          </p:cNvPicPr>
          <p:nvPr/>
        </p:nvPicPr>
        <p:blipFill>
          <a:blip r:embed="rId2" cstate="print"/>
          <a:srcRect/>
          <a:stretch>
            <a:fillRect/>
          </a:stretch>
        </p:blipFill>
        <p:spPr bwMode="auto">
          <a:xfrm>
            <a:off x="1547664" y="404664"/>
            <a:ext cx="5838825" cy="4762500"/>
          </a:xfrm>
          <a:prstGeom prst="rect">
            <a:avLst/>
          </a:prstGeom>
          <a:noFill/>
        </p:spPr>
      </p:pic>
    </p:spTree>
  </p:cSld>
  <p:clrMapOvr>
    <a:masterClrMapping/>
  </p:clrMapOvr>
  <p:transition spd="med">
    <p:whee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16737" name="Picture 1" descr="http://upload.wikimedia.org/wikipedia/commons/6/69/KCL.png"/>
          <p:cNvPicPr>
            <a:picLocks noChangeAspect="1" noChangeArrowheads="1"/>
          </p:cNvPicPr>
          <p:nvPr/>
        </p:nvPicPr>
        <p:blipFill>
          <a:blip r:embed="rId2" r:link="rId3" cstate="print"/>
          <a:srcRect/>
          <a:stretch>
            <a:fillRect/>
          </a:stretch>
        </p:blipFill>
        <p:spPr bwMode="auto">
          <a:xfrm>
            <a:off x="3635896" y="188641"/>
            <a:ext cx="1512168" cy="1080120"/>
          </a:xfrm>
          <a:prstGeom prst="rect">
            <a:avLst/>
          </a:prstGeom>
          <a:noFill/>
        </p:spPr>
      </p:pic>
      <p:sp>
        <p:nvSpPr>
          <p:cNvPr id="116739" name="Rectangle 3"/>
          <p:cNvSpPr>
            <a:spLocks noChangeArrowheads="1"/>
          </p:cNvSpPr>
          <p:nvPr/>
        </p:nvSpPr>
        <p:spPr bwMode="auto">
          <a:xfrm>
            <a:off x="539552" y="260648"/>
            <a:ext cx="2289858"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rPr>
              <a:t>1a. Ley de circuito de Kirchhoff</a:t>
            </a:r>
          </a:p>
          <a:p>
            <a:pPr marL="0" marR="0" lvl="0" indent="0" algn="just" defTabSz="914400" rtl="0" eaLnBrk="1" fontAlgn="base" latinLnBrk="0" hangingPunct="1">
              <a:lnSpc>
                <a:spcPct val="100000"/>
              </a:lnSpc>
              <a:spcBef>
                <a:spcPct val="0"/>
              </a:spcBef>
              <a:spcAft>
                <a:spcPct val="0"/>
              </a:spcAft>
              <a:buClrTx/>
              <a:buSzTx/>
              <a:buFontTx/>
              <a:buNone/>
              <a:tabLst/>
            </a:pPr>
            <a:r>
              <a:rPr lang="es-ES" sz="1200" dirty="0" smtClean="0">
                <a:latin typeface="Arial" pitchFamily="34" charset="0"/>
              </a:rPr>
              <a:t>2ª. Ley de Omh</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rPr>
              <a:t>3ª. Efecto Joule</a:t>
            </a:r>
          </a:p>
          <a:p>
            <a:pPr marL="0" marR="0" lvl="0" indent="0" algn="just" defTabSz="914400" rtl="0" eaLnBrk="1" fontAlgn="base" latinLnBrk="0" hangingPunct="1">
              <a:lnSpc>
                <a:spcPct val="100000"/>
              </a:lnSpc>
              <a:spcBef>
                <a:spcPct val="0"/>
              </a:spcBef>
              <a:spcAft>
                <a:spcPct val="0"/>
              </a:spcAft>
              <a:buClrTx/>
              <a:buSzTx/>
              <a:buFontTx/>
              <a:buNone/>
              <a:tabLst/>
            </a:pPr>
            <a:r>
              <a:rPr lang="es-ES" sz="1200" dirty="0" smtClean="0">
                <a:latin typeface="Arial" pitchFamily="34" charset="0"/>
              </a:rPr>
              <a:t>4ª. Ley de conductividad.</a:t>
            </a:r>
            <a:endParaRPr kumimoji="0" lang="es-ES" sz="1800" b="0" i="0" u="none" strike="noStrike" cap="none" normalizeH="0" baseline="0" dirty="0" smtClean="0">
              <a:ln>
                <a:noFill/>
              </a:ln>
              <a:solidFill>
                <a:schemeClr val="tx1"/>
              </a:solidFill>
              <a:effectLst/>
              <a:latin typeface="Arial" pitchFamily="34" charset="0"/>
            </a:endParaRPr>
          </a:p>
        </p:txBody>
      </p:sp>
      <p:pic>
        <p:nvPicPr>
          <p:cNvPr id="116740" name="Picture 4" descr="\sum_{k=1}^n V_k = V_1 + V_2 + V_3\dots + V_n = 0"/>
          <p:cNvPicPr>
            <a:picLocks noChangeAspect="1" noChangeArrowheads="1"/>
          </p:cNvPicPr>
          <p:nvPr/>
        </p:nvPicPr>
        <p:blipFill>
          <a:blip r:embed="rId4" cstate="print"/>
          <a:srcRect/>
          <a:stretch>
            <a:fillRect/>
          </a:stretch>
        </p:blipFill>
        <p:spPr bwMode="auto">
          <a:xfrm>
            <a:off x="6012160" y="116632"/>
            <a:ext cx="2733675" cy="466725"/>
          </a:xfrm>
          <a:prstGeom prst="rect">
            <a:avLst/>
          </a:prstGeom>
          <a:noFill/>
          <a:ln w="9525">
            <a:noFill/>
            <a:miter lim="800000"/>
            <a:headEnd/>
            <a:tailEnd/>
          </a:ln>
        </p:spPr>
      </p:pic>
      <p:pic>
        <p:nvPicPr>
          <p:cNvPr id="116741" name="Picture 5" descr="400px-Fullwave"/>
          <p:cNvPicPr>
            <a:picLocks noChangeAspect="1" noChangeArrowheads="1"/>
          </p:cNvPicPr>
          <p:nvPr/>
        </p:nvPicPr>
        <p:blipFill>
          <a:blip r:embed="rId5" cstate="print"/>
          <a:srcRect/>
          <a:stretch>
            <a:fillRect/>
          </a:stretch>
        </p:blipFill>
        <p:spPr bwMode="auto">
          <a:xfrm>
            <a:off x="5724128" y="692696"/>
            <a:ext cx="3131840" cy="864096"/>
          </a:xfrm>
          <a:prstGeom prst="rect">
            <a:avLst/>
          </a:prstGeom>
          <a:noFill/>
          <a:ln w="9525">
            <a:noFill/>
            <a:miter lim="800000"/>
            <a:headEnd/>
            <a:tailEnd/>
          </a:ln>
        </p:spPr>
      </p:pic>
      <p:pic>
        <p:nvPicPr>
          <p:cNvPr id="116742" name="Picture 6" descr="180px-Resistencia"/>
          <p:cNvPicPr>
            <a:picLocks noChangeAspect="1" noChangeArrowheads="1"/>
          </p:cNvPicPr>
          <p:nvPr/>
        </p:nvPicPr>
        <p:blipFill>
          <a:blip r:embed="rId6" cstate="print"/>
          <a:srcRect/>
          <a:stretch>
            <a:fillRect/>
          </a:stretch>
        </p:blipFill>
        <p:spPr bwMode="auto">
          <a:xfrm>
            <a:off x="2267744" y="1484784"/>
            <a:ext cx="1943100" cy="1343025"/>
          </a:xfrm>
          <a:prstGeom prst="rect">
            <a:avLst/>
          </a:prstGeom>
          <a:noFill/>
          <a:ln w="9525">
            <a:noFill/>
            <a:miter lim="800000"/>
            <a:headEnd/>
            <a:tailEnd/>
          </a:ln>
        </p:spPr>
      </p:pic>
      <p:pic>
        <p:nvPicPr>
          <p:cNvPr id="116743" name="Picture 7" descr="200px-Ohms_law_voltage_source"/>
          <p:cNvPicPr>
            <a:picLocks noChangeAspect="1" noChangeArrowheads="1"/>
          </p:cNvPicPr>
          <p:nvPr/>
        </p:nvPicPr>
        <p:blipFill>
          <a:blip r:embed="rId7" cstate="print"/>
          <a:srcRect/>
          <a:stretch>
            <a:fillRect/>
          </a:stretch>
        </p:blipFill>
        <p:spPr bwMode="auto">
          <a:xfrm>
            <a:off x="179512" y="1052736"/>
            <a:ext cx="1905000" cy="1905000"/>
          </a:xfrm>
          <a:prstGeom prst="rect">
            <a:avLst/>
          </a:prstGeom>
          <a:noFill/>
          <a:ln w="9525">
            <a:noFill/>
            <a:miter lim="800000"/>
            <a:headEnd/>
            <a:tailEnd/>
          </a:ln>
        </p:spPr>
      </p:pic>
      <p:sp>
        <p:nvSpPr>
          <p:cNvPr id="116744" name="Rectangle 8"/>
          <p:cNvSpPr>
            <a:spLocks noChangeArrowheads="1"/>
          </p:cNvSpPr>
          <p:nvPr/>
        </p:nvSpPr>
        <p:spPr bwMode="auto">
          <a:xfrm>
            <a:off x="251520" y="2996952"/>
            <a:ext cx="4104456"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s-ES" sz="1200" b="0" i="0" u="none" strike="noStrike" cap="none" normalizeH="0" baseline="0" dirty="0" smtClean="0">
                <a:ln>
                  <a:noFill/>
                </a:ln>
                <a:solidFill>
                  <a:schemeClr val="tx1"/>
                </a:solidFill>
                <a:effectLst/>
                <a:latin typeface="Arial Black" pitchFamily="34" charset="0"/>
                <a:ea typeface="Times New Roman" pitchFamily="18" charset="0"/>
              </a:rPr>
              <a:t>Circuito mostrando la Ley de Ohm: Una fuente eléctrica con una </a:t>
            </a:r>
            <a:r>
              <a:rPr kumimoji="0" lang="es-ES" sz="1200" b="0" i="1" u="sng" strike="noStrike" cap="none" normalizeH="0" baseline="0" dirty="0" smtClean="0">
                <a:ln>
                  <a:noFill/>
                </a:ln>
                <a:solidFill>
                  <a:schemeClr val="tx1"/>
                </a:solidFill>
                <a:effectLst/>
                <a:latin typeface="Arial Black" pitchFamily="34" charset="0"/>
                <a:ea typeface="Times New Roman" pitchFamily="18" charset="0"/>
              </a:rPr>
              <a:t>diferencia de potencial </a:t>
            </a:r>
            <a:r>
              <a:rPr kumimoji="0" lang="es-ES" sz="1200" b="0" i="1" u="none" strike="noStrike" cap="none" normalizeH="0" baseline="0" dirty="0" smtClean="0">
                <a:ln>
                  <a:noFill/>
                </a:ln>
                <a:solidFill>
                  <a:schemeClr val="tx1"/>
                </a:solidFill>
                <a:effectLst/>
                <a:latin typeface="Arial Black" pitchFamily="34" charset="0"/>
                <a:ea typeface="Times New Roman" pitchFamily="18" charset="0"/>
              </a:rPr>
              <a:t>V</a:t>
            </a:r>
            <a:r>
              <a:rPr kumimoji="0" lang="es-ES" sz="1200" b="0" i="0" u="none" strike="noStrike" cap="none" normalizeH="0" baseline="0" dirty="0" smtClean="0">
                <a:ln>
                  <a:noFill/>
                </a:ln>
                <a:solidFill>
                  <a:schemeClr val="tx1"/>
                </a:solidFill>
                <a:effectLst/>
                <a:latin typeface="Arial Black" pitchFamily="34" charset="0"/>
                <a:ea typeface="Times New Roman" pitchFamily="18" charset="0"/>
              </a:rPr>
              <a:t>, produce una </a:t>
            </a:r>
            <a:r>
              <a:rPr kumimoji="0" lang="es-ES" sz="1200" b="0" i="1" u="sng" strike="noStrike" cap="none" normalizeH="0" baseline="0" dirty="0" smtClean="0">
                <a:ln>
                  <a:noFill/>
                </a:ln>
                <a:solidFill>
                  <a:schemeClr val="tx1"/>
                </a:solidFill>
                <a:effectLst/>
                <a:latin typeface="Arial Black" pitchFamily="34" charset="0"/>
                <a:ea typeface="Times New Roman" pitchFamily="18" charset="0"/>
              </a:rPr>
              <a:t>corriente el</a:t>
            </a:r>
            <a:r>
              <a:rPr lang="es-ES" sz="1200" i="1" u="sng" dirty="0" smtClean="0">
                <a:latin typeface="Arial Black" pitchFamily="34" charset="0"/>
                <a:ea typeface="Times New Roman" pitchFamily="18" charset="0"/>
              </a:rPr>
              <a:t>é</a:t>
            </a:r>
            <a:r>
              <a:rPr kumimoji="0" lang="es-ES" sz="1200" b="0" i="1" u="sng" strike="noStrike" cap="none" normalizeH="0" baseline="0" dirty="0" smtClean="0">
                <a:ln>
                  <a:noFill/>
                </a:ln>
                <a:solidFill>
                  <a:schemeClr val="tx1"/>
                </a:solidFill>
                <a:effectLst/>
                <a:latin typeface="Arial Black" pitchFamily="34" charset="0"/>
                <a:ea typeface="Times New Roman" pitchFamily="18" charset="0"/>
              </a:rPr>
              <a:t>ctrica </a:t>
            </a:r>
            <a:r>
              <a:rPr kumimoji="0" lang="es-ES" sz="1200" b="0" i="1" u="none" strike="noStrike" cap="none" normalizeH="0" baseline="0" dirty="0" smtClean="0">
                <a:ln>
                  <a:noFill/>
                </a:ln>
                <a:solidFill>
                  <a:srgbClr val="FF0000"/>
                </a:solidFill>
                <a:effectLst/>
                <a:latin typeface="Arial Black" pitchFamily="34" charset="0"/>
                <a:ea typeface="Times New Roman" pitchFamily="18" charset="0"/>
              </a:rPr>
              <a:t>I</a:t>
            </a:r>
            <a:r>
              <a:rPr kumimoji="0" lang="es-ES" sz="1200" b="0" i="0" u="none" strike="noStrike" cap="none" normalizeH="0" baseline="0" dirty="0" smtClean="0">
                <a:ln>
                  <a:noFill/>
                </a:ln>
                <a:solidFill>
                  <a:srgbClr val="FF0000"/>
                </a:solidFill>
                <a:effectLst/>
                <a:latin typeface="Arial Black" pitchFamily="34" charset="0"/>
                <a:ea typeface="Times New Roman" pitchFamily="18" charset="0"/>
              </a:rPr>
              <a:t> </a:t>
            </a:r>
            <a:r>
              <a:rPr kumimoji="0" lang="es-ES" sz="1200" b="0" i="0" u="none" strike="noStrike" cap="none" normalizeH="0" baseline="0" dirty="0" smtClean="0">
                <a:ln>
                  <a:noFill/>
                </a:ln>
                <a:solidFill>
                  <a:schemeClr val="tx1"/>
                </a:solidFill>
                <a:effectLst/>
                <a:latin typeface="Arial Black" pitchFamily="34" charset="0"/>
                <a:ea typeface="Times New Roman" pitchFamily="18" charset="0"/>
              </a:rPr>
              <a:t>cuando pasa a través de la resistencia </a:t>
            </a:r>
            <a:r>
              <a:rPr kumimoji="0" lang="es-ES" sz="1200" b="0" i="1" u="none" strike="noStrike" cap="none" normalizeH="0" baseline="0" dirty="0" smtClean="0">
                <a:ln>
                  <a:noFill/>
                </a:ln>
                <a:solidFill>
                  <a:srgbClr val="0000FF"/>
                </a:solidFill>
                <a:effectLst/>
                <a:latin typeface="Arial Black" pitchFamily="34" charset="0"/>
                <a:ea typeface="Times New Roman" pitchFamily="18" charset="0"/>
              </a:rPr>
              <a:t>R</a:t>
            </a:r>
            <a:r>
              <a:rPr kumimoji="0" lang="es-ES" sz="1200" b="0" i="1" u="none" strike="noStrike" cap="none" normalizeH="0" baseline="0" dirty="0" smtClean="0">
                <a:ln>
                  <a:noFill/>
                </a:ln>
                <a:solidFill>
                  <a:schemeClr val="tx1"/>
                </a:solidFill>
                <a:effectLst/>
                <a:latin typeface="Arial Black" pitchFamily="34" charset="0"/>
                <a:ea typeface="Times New Roman" pitchFamily="18" charset="0"/>
              </a:rPr>
              <a:t> .</a:t>
            </a:r>
          </a:p>
          <a:p>
            <a:endParaRPr lang="es-ES" sz="1200" b="1" dirty="0" smtClean="0">
              <a:latin typeface="Arial Black" pitchFamily="34" charset="0"/>
            </a:endParaRPr>
          </a:p>
          <a:p>
            <a:r>
              <a:rPr lang="es-ES" sz="1200" b="1" dirty="0" smtClean="0">
                <a:latin typeface="Arial Black" pitchFamily="34" charset="0"/>
              </a:rPr>
              <a:t>Ley de Ohm</a:t>
            </a:r>
            <a:r>
              <a:rPr lang="es-ES" sz="1200" dirty="0" smtClean="0">
                <a:latin typeface="Arial Black" pitchFamily="34" charset="0"/>
              </a:rPr>
              <a:t> establece que "La </a:t>
            </a:r>
            <a:r>
              <a:rPr lang="es-ES" sz="1200" i="1" u="sng" dirty="0" smtClean="0">
                <a:latin typeface="Arial Black" pitchFamily="34" charset="0"/>
              </a:rPr>
              <a:t>intensidad </a:t>
            </a:r>
            <a:r>
              <a:rPr lang="es-ES" sz="1200" dirty="0" smtClean="0">
                <a:latin typeface="Arial Black" pitchFamily="34" charset="0"/>
              </a:rPr>
              <a:t>de la </a:t>
            </a:r>
            <a:r>
              <a:rPr lang="es-ES" sz="1200" i="1" u="sng" dirty="0" smtClean="0">
                <a:latin typeface="Arial Black" pitchFamily="34" charset="0"/>
              </a:rPr>
              <a:t>corriente el</a:t>
            </a:r>
            <a:r>
              <a:rPr lang="es-ES" sz="1200" i="1" u="sng" dirty="0" smtClean="0">
                <a:latin typeface="Arial Black" pitchFamily="34" charset="0"/>
                <a:ea typeface="Times New Roman" pitchFamily="18" charset="0"/>
              </a:rPr>
              <a:t>é</a:t>
            </a:r>
            <a:r>
              <a:rPr lang="es-ES" sz="1200" i="1" u="sng" dirty="0" smtClean="0">
                <a:latin typeface="Arial Black" pitchFamily="34" charset="0"/>
              </a:rPr>
              <a:t>ctrica </a:t>
            </a:r>
            <a:r>
              <a:rPr lang="es-ES" sz="1200" dirty="0" smtClean="0">
                <a:latin typeface="Arial Black" pitchFamily="34" charset="0"/>
              </a:rPr>
              <a:t>que circula por un dispositivo es directamente proporcional a la </a:t>
            </a:r>
            <a:r>
              <a:rPr lang="es-ES" sz="1200" i="1" u="sng" dirty="0" smtClean="0">
                <a:latin typeface="Arial Black" pitchFamily="34" charset="0"/>
              </a:rPr>
              <a:t>diferencia potencial </a:t>
            </a:r>
            <a:r>
              <a:rPr lang="es-ES" sz="1200" dirty="0" smtClean="0">
                <a:latin typeface="Arial Black" pitchFamily="34" charset="0"/>
              </a:rPr>
              <a:t>aplicada e inversamente proporcional a la </a:t>
            </a:r>
            <a:r>
              <a:rPr lang="es-ES" sz="1200" i="1" u="sng" dirty="0" smtClean="0">
                <a:latin typeface="Arial Black" pitchFamily="34" charset="0"/>
              </a:rPr>
              <a:t>resistencia</a:t>
            </a:r>
            <a:r>
              <a:rPr lang="es-ES" sz="1200" dirty="0" smtClean="0">
                <a:latin typeface="Arial Black" pitchFamily="34" charset="0"/>
              </a:rPr>
              <a:t> del mismo", se puede expresar matemáticamente en la siguiente ecuación:</a:t>
            </a:r>
          </a:p>
          <a:p>
            <a:r>
              <a:rPr lang="es-ES" sz="1200" dirty="0" smtClean="0">
                <a:latin typeface="Arial Black" pitchFamily="34" charset="0"/>
              </a:rPr>
              <a:t>Donde, empleando unidades del </a:t>
            </a:r>
            <a:r>
              <a:rPr lang="es-ES" sz="1200" i="1" u="sng" dirty="0" smtClean="0">
                <a:latin typeface="Arial Black" pitchFamily="34" charset="0"/>
              </a:rPr>
              <a:t>sistema Internaciona</a:t>
            </a:r>
            <a:r>
              <a:rPr lang="es-ES" sz="1200" dirty="0" smtClean="0">
                <a:latin typeface="Arial Black" pitchFamily="34" charset="0"/>
              </a:rPr>
              <a:t>l, tenemos que:</a:t>
            </a:r>
          </a:p>
          <a:p>
            <a:pPr lvl="0"/>
            <a:r>
              <a:rPr lang="es-ES" sz="1200" i="1" dirty="0" smtClean="0">
                <a:solidFill>
                  <a:srgbClr val="FF0000"/>
                </a:solidFill>
                <a:latin typeface="Arial Black" pitchFamily="34" charset="0"/>
              </a:rPr>
              <a:t>I</a:t>
            </a:r>
            <a:r>
              <a:rPr lang="es-ES" sz="1200" dirty="0" smtClean="0">
                <a:solidFill>
                  <a:srgbClr val="FF0000"/>
                </a:solidFill>
                <a:latin typeface="Arial Black" pitchFamily="34" charset="0"/>
              </a:rPr>
              <a:t> </a:t>
            </a:r>
            <a:r>
              <a:rPr lang="es-ES" sz="1200" dirty="0" smtClean="0">
                <a:latin typeface="Arial Black" pitchFamily="34" charset="0"/>
              </a:rPr>
              <a:t>= Intensidad en </a:t>
            </a:r>
            <a:r>
              <a:rPr lang="es-ES" sz="1200" i="1" u="sng" dirty="0" smtClean="0">
                <a:latin typeface="Arial Black" pitchFamily="34" charset="0"/>
              </a:rPr>
              <a:t>amperios</a:t>
            </a:r>
            <a:r>
              <a:rPr lang="es-ES" sz="1200" dirty="0" smtClean="0">
                <a:latin typeface="Arial Black" pitchFamily="34" charset="0"/>
              </a:rPr>
              <a:t> (A) </a:t>
            </a:r>
          </a:p>
          <a:p>
            <a:pPr lvl="0"/>
            <a:r>
              <a:rPr lang="es-ES" sz="1200" i="1" dirty="0" smtClean="0">
                <a:solidFill>
                  <a:srgbClr val="00B050"/>
                </a:solidFill>
                <a:latin typeface="Arial Black" pitchFamily="34" charset="0"/>
              </a:rPr>
              <a:t>V</a:t>
            </a:r>
            <a:r>
              <a:rPr lang="es-ES" sz="1200" dirty="0" smtClean="0">
                <a:latin typeface="Arial Black" pitchFamily="34" charset="0"/>
              </a:rPr>
              <a:t> = Diferencia de potencial en </a:t>
            </a:r>
            <a:r>
              <a:rPr lang="es-ES" sz="1200" i="1" u="sng" dirty="0" smtClean="0">
                <a:latin typeface="Arial Black" pitchFamily="34" charset="0"/>
              </a:rPr>
              <a:t>voltios</a:t>
            </a:r>
            <a:r>
              <a:rPr lang="es-ES" sz="1200" dirty="0" smtClean="0">
                <a:latin typeface="Arial Black" pitchFamily="34" charset="0"/>
              </a:rPr>
              <a:t> (V) </a:t>
            </a:r>
          </a:p>
          <a:p>
            <a:pPr lvl="0"/>
            <a:r>
              <a:rPr lang="es-ES" sz="1200" i="1" dirty="0" smtClean="0">
                <a:solidFill>
                  <a:srgbClr val="0000FF"/>
                </a:solidFill>
                <a:latin typeface="Arial Black" pitchFamily="34" charset="0"/>
              </a:rPr>
              <a:t>R</a:t>
            </a:r>
            <a:r>
              <a:rPr lang="es-ES" sz="1200" dirty="0" smtClean="0">
                <a:solidFill>
                  <a:srgbClr val="0000FF"/>
                </a:solidFill>
                <a:latin typeface="Arial Black" pitchFamily="34" charset="0"/>
              </a:rPr>
              <a:t> </a:t>
            </a:r>
            <a:r>
              <a:rPr lang="es-ES" sz="1200" dirty="0" smtClean="0">
                <a:latin typeface="Arial Black" pitchFamily="34" charset="0"/>
              </a:rPr>
              <a:t>= Resistencia en </a:t>
            </a:r>
            <a:r>
              <a:rPr lang="es-ES" sz="1200" i="1" u="sng" dirty="0" smtClean="0">
                <a:latin typeface="Arial Black" pitchFamily="34" charset="0"/>
              </a:rPr>
              <a:t>ohmios</a:t>
            </a:r>
            <a:r>
              <a:rPr lang="es-ES" sz="1200" dirty="0" smtClean="0">
                <a:latin typeface="Arial Black" pitchFamily="34" charset="0"/>
              </a:rPr>
              <a:t> (Ω).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16745" name="Rectangle 9"/>
          <p:cNvSpPr>
            <a:spLocks noChangeArrowheads="1"/>
          </p:cNvSpPr>
          <p:nvPr/>
        </p:nvSpPr>
        <p:spPr bwMode="auto">
          <a:xfrm>
            <a:off x="4427984" y="1856170"/>
            <a:ext cx="446348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rPr>
              <a:t>    Es cualquier dispositivo destinado a la generación, transmisión, procesamiento o almacenamiento de señales digitales.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rPr>
              <a:t>Para el análisis y la síntesis de sistemas digitales </a:t>
            </a:r>
            <a:r>
              <a:rPr kumimoji="0" lang="es-ES" sz="1200" b="1" i="0" u="none" strike="noStrike" cap="none" normalizeH="0" baseline="0" dirty="0" smtClean="0">
                <a:ln>
                  <a:noFill/>
                </a:ln>
                <a:solidFill>
                  <a:schemeClr val="tx1"/>
                </a:solidFill>
                <a:effectLst/>
                <a:latin typeface="Arial" pitchFamily="34" charset="0"/>
                <a:ea typeface="Times New Roman" pitchFamily="18" charset="0"/>
                <a:hlinkClick r:id="rId8" tooltip="Binario"/>
              </a:rPr>
              <a:t>binarios</a:t>
            </a:r>
            <a:r>
              <a:rPr kumimoji="0" lang="es-ES" sz="1200" b="1" i="0" u="none" strike="noStrike" cap="none" normalizeH="0" baseline="0" dirty="0" smtClean="0">
                <a:ln>
                  <a:noFill/>
                </a:ln>
                <a:solidFill>
                  <a:schemeClr val="tx1"/>
                </a:solidFill>
                <a:effectLst/>
                <a:latin typeface="Arial" pitchFamily="34" charset="0"/>
                <a:ea typeface="Times New Roman" pitchFamily="18" charset="0"/>
              </a:rPr>
              <a:t> se utiliza como herramienta el </a:t>
            </a:r>
            <a:r>
              <a:rPr kumimoji="0" lang="es-ES" sz="1200" b="1" i="0" u="none" strike="noStrike" cap="none" normalizeH="0" baseline="0" dirty="0" smtClean="0">
                <a:ln>
                  <a:noFill/>
                </a:ln>
                <a:solidFill>
                  <a:schemeClr val="tx1"/>
                </a:solidFill>
                <a:effectLst/>
                <a:latin typeface="Arial" pitchFamily="34" charset="0"/>
                <a:ea typeface="Times New Roman" pitchFamily="18" charset="0"/>
                <a:hlinkClick r:id="rId9" tooltip="Álgebra de Boole"/>
              </a:rPr>
              <a:t>álgebra de Boole</a:t>
            </a:r>
            <a:r>
              <a:rPr kumimoji="0" lang="es-ES" sz="1200" b="1" i="0" u="none" strike="noStrike" cap="none" normalizeH="0" baseline="0" dirty="0" smtClean="0">
                <a:ln>
                  <a:noFill/>
                </a:ln>
                <a:solidFill>
                  <a:schemeClr val="tx1"/>
                </a:solidFill>
                <a:effectLst/>
                <a:latin typeface="Arial" pitchFamily="34" charset="0"/>
                <a:ea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rPr>
              <a:t>Sistemas digitales </a:t>
            </a:r>
            <a:r>
              <a:rPr kumimoji="0" lang="es-ES" sz="1200" b="1" i="0" u="none" strike="noStrike" cap="none" normalizeH="0" baseline="0" dirty="0" smtClean="0">
                <a:ln>
                  <a:noFill/>
                </a:ln>
                <a:solidFill>
                  <a:schemeClr val="tx1"/>
                </a:solidFill>
                <a:effectLst/>
                <a:latin typeface="Arial" pitchFamily="34" charset="0"/>
                <a:ea typeface="Times New Roman" pitchFamily="18" charset="0"/>
                <a:hlinkClick r:id="rId10" tooltip="Lógica combinacional"/>
              </a:rPr>
              <a:t>combinacionales</a:t>
            </a:r>
            <a:r>
              <a:rPr kumimoji="0" lang="es-ES" sz="1200" b="1" i="0" u="none" strike="noStrike" cap="none" normalizeH="0" baseline="0" dirty="0" smtClean="0">
                <a:ln>
                  <a:noFill/>
                </a:ln>
                <a:solidFill>
                  <a:schemeClr val="tx1"/>
                </a:solidFill>
                <a:effectLst/>
                <a:latin typeface="Arial" pitchFamily="34" charset="0"/>
                <a:ea typeface="Times New Roman" pitchFamily="18" charset="0"/>
              </a:rPr>
              <a:t>: Aquellos en los que sus salidas sólo depende del estado de sus entradas en un momento dado. Por lo tanto, no necesita módulos de memoria, ya que las salidas no dependen de los estados previos de las entradas. </a:t>
            </a:r>
            <a:endParaRPr kumimoji="0" lang="es-ES" sz="9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rPr>
              <a:t>Sistemas digitales </a:t>
            </a:r>
            <a:r>
              <a:rPr kumimoji="0" lang="es-ES" sz="1200" b="1" i="0" u="none" strike="noStrike" cap="none" normalizeH="0" baseline="0" dirty="0" smtClean="0">
                <a:ln>
                  <a:noFill/>
                </a:ln>
                <a:solidFill>
                  <a:schemeClr val="tx1"/>
                </a:solidFill>
                <a:effectLst/>
                <a:latin typeface="Arial" pitchFamily="34" charset="0"/>
                <a:ea typeface="Times New Roman" pitchFamily="18" charset="0"/>
                <a:hlinkClick r:id="rId11" tooltip="Lógica secuencial"/>
              </a:rPr>
              <a:t>secuenciales</a:t>
            </a:r>
            <a:r>
              <a:rPr kumimoji="0" lang="es-ES" sz="1200" b="1" i="0" u="none" strike="noStrike" cap="none" normalizeH="0" baseline="0" dirty="0" smtClean="0">
                <a:ln>
                  <a:noFill/>
                </a:ln>
                <a:solidFill>
                  <a:schemeClr val="tx1"/>
                </a:solidFill>
                <a:effectLst/>
                <a:latin typeface="Arial" pitchFamily="34" charset="0"/>
                <a:ea typeface="Times New Roman" pitchFamily="18" charset="0"/>
              </a:rPr>
              <a:t>: Aquellos en los que sus salidas dependen además del estado de sus entradas en un momento dado, de estados previos. Esta clase de sistemas necesitan elementos de </a:t>
            </a:r>
            <a:r>
              <a:rPr kumimoji="0" lang="es-ES" sz="1200" b="1" i="0" u="none" strike="noStrike" cap="none" normalizeH="0" baseline="0" dirty="0" smtClean="0">
                <a:ln>
                  <a:noFill/>
                </a:ln>
                <a:solidFill>
                  <a:schemeClr val="tx1"/>
                </a:solidFill>
                <a:effectLst/>
                <a:latin typeface="Arial" pitchFamily="34" charset="0"/>
                <a:ea typeface="Times New Roman" pitchFamily="18" charset="0"/>
                <a:hlinkClick r:id="rId12" tooltip="Memoria de computadora"/>
              </a:rPr>
              <a:t>memoria</a:t>
            </a:r>
            <a:r>
              <a:rPr kumimoji="0" lang="es-ES" sz="1200" b="1" i="0" u="none" strike="noStrike" cap="none" normalizeH="0" baseline="0" dirty="0" smtClean="0">
                <a:ln>
                  <a:noFill/>
                </a:ln>
                <a:solidFill>
                  <a:schemeClr val="tx1"/>
                </a:solidFill>
                <a:effectLst/>
                <a:latin typeface="Arial" pitchFamily="34" charset="0"/>
                <a:ea typeface="Times New Roman" pitchFamily="18" charset="0"/>
              </a:rPr>
              <a:t> que recojan la información de la 'historia pasada' del sistema. </a:t>
            </a:r>
            <a:endParaRPr kumimoji="0" lang="es-ES" sz="9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rPr>
              <a:t>    Para la implementación de los circuitos digitales, se utilizan </a:t>
            </a:r>
            <a:r>
              <a:rPr kumimoji="0" lang="es-ES" sz="1200" b="1" i="0" u="none" strike="noStrike" cap="none" normalizeH="0" baseline="0" dirty="0" smtClean="0">
                <a:ln>
                  <a:noFill/>
                </a:ln>
                <a:solidFill>
                  <a:schemeClr val="tx1"/>
                </a:solidFill>
                <a:effectLst/>
                <a:latin typeface="Arial" pitchFamily="34" charset="0"/>
                <a:ea typeface="Times New Roman" pitchFamily="18" charset="0"/>
                <a:hlinkClick r:id="rId13" tooltip="Puerta lógica"/>
              </a:rPr>
              <a:t>puertas lógicas</a:t>
            </a:r>
            <a:r>
              <a:rPr kumimoji="0" lang="es-ES" sz="1200" b="1" i="0" u="none" strike="noStrike" cap="none" normalizeH="0" baseline="0" dirty="0" smtClean="0">
                <a:ln>
                  <a:noFill/>
                </a:ln>
                <a:solidFill>
                  <a:schemeClr val="tx1"/>
                </a:solidFill>
                <a:effectLst/>
                <a:latin typeface="Arial" pitchFamily="34" charset="0"/>
                <a:ea typeface="Times New Roman" pitchFamily="18" charset="0"/>
              </a:rPr>
              <a:t> (AND, OR y NOT), construidas generalmente a partir de </a:t>
            </a:r>
            <a:r>
              <a:rPr kumimoji="0" lang="es-ES" sz="1200" b="1" i="0" u="none" strike="noStrike" cap="none" normalizeH="0" baseline="0" dirty="0" smtClean="0">
                <a:ln>
                  <a:noFill/>
                </a:ln>
                <a:solidFill>
                  <a:schemeClr val="tx1"/>
                </a:solidFill>
                <a:effectLst/>
                <a:latin typeface="Arial" pitchFamily="34" charset="0"/>
                <a:ea typeface="Times New Roman" pitchFamily="18" charset="0"/>
                <a:hlinkClick r:id="rId14" tooltip="Transistor"/>
              </a:rPr>
              <a:t>transistores</a:t>
            </a:r>
            <a:r>
              <a:rPr kumimoji="0" lang="es-ES" sz="1200" b="1" i="0" u="none" strike="noStrike" cap="none" normalizeH="0" baseline="0" dirty="0" smtClean="0">
                <a:ln>
                  <a:noFill/>
                </a:ln>
                <a:solidFill>
                  <a:schemeClr val="tx1"/>
                </a:solidFill>
                <a:effectLst/>
                <a:latin typeface="Arial" pitchFamily="34" charset="0"/>
                <a:ea typeface="Times New Roman" pitchFamily="18" charset="0"/>
              </a:rPr>
              <a:t>. Estas puertas siguen el comportamiento de algunas funciones del </a:t>
            </a:r>
            <a:r>
              <a:rPr kumimoji="0" lang="es-ES" sz="1200" b="1" i="0" u="none" strike="noStrike" cap="none" normalizeH="0" baseline="0" dirty="0" smtClean="0">
                <a:ln>
                  <a:noFill/>
                </a:ln>
                <a:solidFill>
                  <a:schemeClr val="tx1"/>
                </a:solidFill>
                <a:effectLst/>
                <a:latin typeface="Arial" pitchFamily="34" charset="0"/>
                <a:ea typeface="Times New Roman" pitchFamily="18" charset="0"/>
                <a:hlinkClick r:id="rId9" tooltip="Álgebra de Boole"/>
              </a:rPr>
              <a:t>booleanas</a:t>
            </a:r>
            <a:r>
              <a:rPr kumimoji="0" lang="es-ES" sz="1200" b="1" i="0" u="none" strike="noStrike" cap="none" normalizeH="0" baseline="0" dirty="0" smtClean="0">
                <a:ln>
                  <a:noFill/>
                </a:ln>
                <a:solidFill>
                  <a:schemeClr val="tx1"/>
                </a:solidFill>
                <a:effectLst/>
                <a:latin typeface="Arial" pitchFamily="34" charset="0"/>
                <a:ea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rPr>
              <a:t>   Según el propósito de los sistemas digitales se clasifican en: a) sistemas de propósitos especiales y b) sistemas de propósitos generales. Estos últimos permiten el cambio de su comportamiento mediante la programación de algoritmos de soluciones de problemas específicos.</a:t>
            </a:r>
            <a:endParaRPr kumimoji="0" lang="es-ES" sz="18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hee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51523" y="476670"/>
          <a:ext cx="7848870" cy="5976670"/>
        </p:xfrm>
        <a:graphic>
          <a:graphicData uri="http://schemas.openxmlformats.org/drawingml/2006/table">
            <a:tbl>
              <a:tblPr/>
              <a:tblGrid>
                <a:gridCol w="1246826"/>
                <a:gridCol w="133198"/>
                <a:gridCol w="1481542"/>
                <a:gridCol w="1246826"/>
                <a:gridCol w="1246826"/>
                <a:gridCol w="1246826"/>
                <a:gridCol w="1246826"/>
              </a:tblGrid>
              <a:tr h="1039869">
                <a:tc gridSpan="2">
                  <a:txBody>
                    <a:bodyPr/>
                    <a:lstStyle/>
                    <a:p>
                      <a:pPr algn="ctr">
                        <a:spcAft>
                          <a:spcPts val="0"/>
                        </a:spcAft>
                      </a:pPr>
                      <a:r>
                        <a:rPr lang="es-ES" sz="1200" b="1" dirty="0">
                          <a:latin typeface="Times New Roman"/>
                          <a:ea typeface="Times New Roman"/>
                          <a:cs typeface="Times New Roman"/>
                        </a:rPr>
                        <a:t>Color de la banda</a:t>
                      </a:r>
                      <a:endParaRPr lang="es-ES" sz="1200" dirty="0">
                        <a:latin typeface="Times New Roman"/>
                        <a:ea typeface="Times New Roman"/>
                        <a:cs typeface="Times New Roman"/>
                      </a:endParaRPr>
                    </a:p>
                  </a:txBody>
                  <a:tcPr marL="29364" marR="29364" marT="29364" marB="29364" anchor="ctr">
                    <a:lnL>
                      <a:noFill/>
                    </a:lnL>
                    <a:lnR>
                      <a:noFill/>
                    </a:lnR>
                    <a:lnT>
                      <a:noFill/>
                    </a:lnT>
                    <a:lnB>
                      <a:noFill/>
                    </a:lnB>
                    <a:solidFill>
                      <a:srgbClr val="F9F9F9"/>
                    </a:solidFill>
                  </a:tcPr>
                </a:tc>
                <a:tc hMerge="1">
                  <a:txBody>
                    <a:bodyPr/>
                    <a:lstStyle/>
                    <a:p>
                      <a:endParaRPr lang="es-ES"/>
                    </a:p>
                  </a:txBody>
                  <a:tcPr/>
                </a:tc>
                <a:tc>
                  <a:txBody>
                    <a:bodyPr/>
                    <a:lstStyle/>
                    <a:p>
                      <a:pPr algn="ctr">
                        <a:spcAft>
                          <a:spcPts val="0"/>
                        </a:spcAft>
                      </a:pPr>
                      <a:r>
                        <a:rPr lang="es-ES" sz="1200" b="1" dirty="0">
                          <a:latin typeface="Times New Roman"/>
                          <a:ea typeface="Times New Roman"/>
                          <a:cs typeface="Times New Roman"/>
                        </a:rPr>
                        <a:t>Valor de la 1°cifra significativa</a:t>
                      </a:r>
                      <a:endParaRPr lang="es-ES" sz="1200" dirty="0">
                        <a:latin typeface="Times New Roman"/>
                        <a:ea typeface="Times New Roman"/>
                        <a:cs typeface="Times New Roman"/>
                      </a:endParaRPr>
                    </a:p>
                  </a:txBody>
                  <a:tcPr marL="29364" marR="29364" marT="29364" marB="29364" anchor="ctr">
                    <a:lnL>
                      <a:noFill/>
                    </a:lnL>
                    <a:lnR>
                      <a:noFill/>
                    </a:lnR>
                    <a:lnT>
                      <a:noFill/>
                    </a:lnT>
                    <a:lnB>
                      <a:noFill/>
                    </a:lnB>
                    <a:solidFill>
                      <a:srgbClr val="F9F9F9"/>
                    </a:solidFill>
                  </a:tcPr>
                </a:tc>
                <a:tc>
                  <a:txBody>
                    <a:bodyPr/>
                    <a:lstStyle/>
                    <a:p>
                      <a:pPr algn="ctr">
                        <a:spcAft>
                          <a:spcPts val="0"/>
                        </a:spcAft>
                      </a:pPr>
                      <a:r>
                        <a:rPr lang="es-ES" sz="1200" b="1" dirty="0">
                          <a:latin typeface="Times New Roman"/>
                          <a:ea typeface="Times New Roman"/>
                          <a:cs typeface="Times New Roman"/>
                        </a:rPr>
                        <a:t>Valor de la 2°cifra significativa</a:t>
                      </a:r>
                      <a:endParaRPr lang="es-ES" sz="1200" dirty="0">
                        <a:latin typeface="Times New Roman"/>
                        <a:ea typeface="Times New Roman"/>
                        <a:cs typeface="Times New Roman"/>
                      </a:endParaRPr>
                    </a:p>
                  </a:txBody>
                  <a:tcPr marL="29364" marR="29364" marT="29364" marB="29364" anchor="ctr">
                    <a:lnL>
                      <a:noFill/>
                    </a:lnL>
                    <a:lnR>
                      <a:noFill/>
                    </a:lnR>
                    <a:lnT>
                      <a:noFill/>
                    </a:lnT>
                    <a:lnB>
                      <a:noFill/>
                    </a:lnB>
                    <a:solidFill>
                      <a:srgbClr val="F9F9F9"/>
                    </a:solidFill>
                  </a:tcPr>
                </a:tc>
                <a:tc>
                  <a:txBody>
                    <a:bodyPr/>
                    <a:lstStyle/>
                    <a:p>
                      <a:pPr algn="ctr">
                        <a:spcAft>
                          <a:spcPts val="0"/>
                        </a:spcAft>
                      </a:pPr>
                      <a:r>
                        <a:rPr lang="es-ES" sz="1200" b="1" dirty="0">
                          <a:latin typeface="Times New Roman"/>
                          <a:ea typeface="Times New Roman"/>
                          <a:cs typeface="Times New Roman"/>
                        </a:rPr>
                        <a:t>Multiplicador</a:t>
                      </a:r>
                      <a:endParaRPr lang="es-ES" sz="1200" dirty="0">
                        <a:latin typeface="Times New Roman"/>
                        <a:ea typeface="Times New Roman"/>
                        <a:cs typeface="Times New Roman"/>
                      </a:endParaRPr>
                    </a:p>
                  </a:txBody>
                  <a:tcPr marL="29364" marR="29364" marT="29364" marB="29364" anchor="ctr">
                    <a:lnL>
                      <a:noFill/>
                    </a:lnL>
                    <a:lnR>
                      <a:noFill/>
                    </a:lnR>
                    <a:lnT>
                      <a:noFill/>
                    </a:lnT>
                    <a:lnB>
                      <a:noFill/>
                    </a:lnB>
                    <a:solidFill>
                      <a:srgbClr val="F9F9F9"/>
                    </a:solidFill>
                  </a:tcPr>
                </a:tc>
                <a:tc>
                  <a:txBody>
                    <a:bodyPr/>
                    <a:lstStyle/>
                    <a:p>
                      <a:pPr algn="ctr">
                        <a:spcAft>
                          <a:spcPts val="0"/>
                        </a:spcAft>
                      </a:pPr>
                      <a:r>
                        <a:rPr lang="es-ES" sz="1200" b="1" u="none" strike="noStrike" dirty="0">
                          <a:solidFill>
                            <a:srgbClr val="0000FF"/>
                          </a:solidFill>
                          <a:latin typeface="Times New Roman"/>
                          <a:ea typeface="Times New Roman"/>
                          <a:cs typeface="Times New Roman"/>
                          <a:hlinkClick r:id="rId2" tooltip="Tolerancia (fabricación)"/>
                        </a:rPr>
                        <a:t>Tolerancia</a:t>
                      </a:r>
                      <a:endParaRPr lang="es-ES" sz="1200" dirty="0">
                        <a:latin typeface="Times New Roman"/>
                        <a:ea typeface="Times New Roman"/>
                        <a:cs typeface="Times New Roman"/>
                      </a:endParaRPr>
                    </a:p>
                  </a:txBody>
                  <a:tcPr marL="29364" marR="29364" marT="29364" marB="29364" anchor="ctr">
                    <a:lnL>
                      <a:noFill/>
                    </a:lnL>
                    <a:lnR>
                      <a:noFill/>
                    </a:lnR>
                    <a:lnT>
                      <a:noFill/>
                    </a:lnT>
                    <a:lnB>
                      <a:noFill/>
                    </a:lnB>
                    <a:solidFill>
                      <a:srgbClr val="F9F9F9"/>
                    </a:solidFill>
                  </a:tcPr>
                </a:tc>
                <a:tc>
                  <a:txBody>
                    <a:bodyPr/>
                    <a:lstStyle/>
                    <a:p>
                      <a:pPr algn="ctr">
                        <a:spcAft>
                          <a:spcPts val="0"/>
                        </a:spcAft>
                      </a:pPr>
                      <a:r>
                        <a:rPr lang="es-ES" sz="1200" b="1" dirty="0">
                          <a:latin typeface="Times New Roman"/>
                          <a:ea typeface="Times New Roman"/>
                          <a:cs typeface="Times New Roman"/>
                        </a:rPr>
                        <a:t>Coeficiente de temperatura</a:t>
                      </a:r>
                      <a:endParaRPr lang="es-ES" sz="1200" dirty="0">
                        <a:latin typeface="Times New Roman"/>
                        <a:ea typeface="Times New Roman"/>
                        <a:cs typeface="Times New Roman"/>
                      </a:endParaRPr>
                    </a:p>
                  </a:txBody>
                  <a:tcPr marL="29364" marR="29364" marT="29364" marB="29364" anchor="ctr">
                    <a:lnL>
                      <a:noFill/>
                    </a:lnL>
                    <a:lnR>
                      <a:noFill/>
                    </a:lnR>
                    <a:lnT>
                      <a:noFill/>
                    </a:lnT>
                    <a:lnB>
                      <a:noFill/>
                    </a:lnB>
                    <a:solidFill>
                      <a:srgbClr val="F9F9F9"/>
                    </a:solidFill>
                  </a:tcPr>
                </a:tc>
              </a:tr>
              <a:tr h="245284">
                <a:tc rowSpan="12">
                  <a:txBody>
                    <a:bodyPr/>
                    <a:lstStyle/>
                    <a:p>
                      <a:pPr algn="ctr">
                        <a:spcAft>
                          <a:spcPts val="0"/>
                        </a:spcAft>
                      </a:pPr>
                      <a:endParaRPr lang="es-ES" sz="1100" b="1" dirty="0">
                        <a:solidFill>
                          <a:schemeClr val="tx1"/>
                        </a:solidFill>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endParaRPr lang="es-ES" sz="1200">
                        <a:latin typeface="Times New Roman"/>
                        <a:ea typeface="Times New Roman"/>
                        <a:cs typeface="Times New Roman"/>
                      </a:endParaRPr>
                    </a:p>
                  </a:txBody>
                  <a:tcPr marL="29364" marR="29364" marT="29364" marB="29364" anchor="ctr">
                    <a:lnL>
                      <a:noFill/>
                    </a:lnL>
                    <a:lnR>
                      <a:noFill/>
                    </a:lnR>
                    <a:lnT>
                      <a:noFill/>
                    </a:lnT>
                    <a:lnB>
                      <a:noFill/>
                    </a:lnB>
                    <a:solidFill>
                      <a:srgbClr val="000000"/>
                    </a:solidFill>
                  </a:tcPr>
                </a:tc>
                <a:tc>
                  <a:txBody>
                    <a:bodyPr/>
                    <a:lstStyle/>
                    <a:p>
                      <a:pPr algn="ctr">
                        <a:spcAft>
                          <a:spcPts val="0"/>
                        </a:spcAft>
                      </a:pPr>
                      <a:r>
                        <a:rPr lang="es-ES" sz="1200">
                          <a:latin typeface="Times New Roman"/>
                          <a:ea typeface="Times New Roman"/>
                          <a:cs typeface="Times New Roman"/>
                        </a:rPr>
                        <a:t>0</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0</a:t>
                      </a:r>
                    </a:p>
                  </a:txBody>
                  <a:tcPr marL="29364" marR="29364" marT="29364" marB="29364" anchor="ctr">
                    <a:lnL>
                      <a:noFill/>
                    </a:lnL>
                    <a:lnR>
                      <a:noFill/>
                    </a:lnR>
                    <a:lnT>
                      <a:noFill/>
                    </a:lnT>
                    <a:lnB>
                      <a:noFill/>
                    </a:lnB>
                    <a:solidFill>
                      <a:srgbClr val="FFFFFF"/>
                    </a:solidFill>
                  </a:tcPr>
                </a:tc>
                <a:tc>
                  <a:txBody>
                    <a:bodyPr/>
                    <a:lstStyle/>
                    <a:p>
                      <a:pPr algn="r">
                        <a:spcAft>
                          <a:spcPts val="0"/>
                        </a:spcAft>
                      </a:pPr>
                      <a:r>
                        <a:rPr lang="es-ES" sz="1200">
                          <a:latin typeface="Times New Roman"/>
                          <a:ea typeface="Times New Roman"/>
                          <a:cs typeface="Times New Roman"/>
                        </a:rPr>
                        <a:t>1</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dirty="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r>
              <a:tr h="404203">
                <a:tc vMerge="1">
                  <a:txBody>
                    <a:bodyPr/>
                    <a:lstStyle/>
                    <a:p>
                      <a:pPr algn="ctr">
                        <a:spcAft>
                          <a:spcPts val="0"/>
                        </a:spcAft>
                      </a:pPr>
                      <a:endParaRPr lang="es-ES" sz="1100" b="1" dirty="0">
                        <a:solidFill>
                          <a:schemeClr val="tx1"/>
                        </a:solidFill>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endParaRPr lang="es-ES" sz="1200">
                        <a:latin typeface="Times New Roman"/>
                        <a:ea typeface="Times New Roman"/>
                        <a:cs typeface="Times New Roman"/>
                      </a:endParaRPr>
                    </a:p>
                  </a:txBody>
                  <a:tcPr marL="29364" marR="29364" marT="29364" marB="29364" anchor="ctr">
                    <a:lnL>
                      <a:noFill/>
                    </a:lnL>
                    <a:lnR>
                      <a:noFill/>
                    </a:lnR>
                    <a:lnT>
                      <a:noFill/>
                    </a:lnT>
                    <a:lnB>
                      <a:noFill/>
                    </a:lnB>
                    <a:solidFill>
                      <a:srgbClr val="964B00"/>
                    </a:solidFill>
                  </a:tcPr>
                </a:tc>
                <a:tc>
                  <a:txBody>
                    <a:bodyPr/>
                    <a:lstStyle/>
                    <a:p>
                      <a:pPr algn="ctr">
                        <a:spcAft>
                          <a:spcPts val="0"/>
                        </a:spcAft>
                      </a:pPr>
                      <a:r>
                        <a:rPr lang="es-ES" sz="1200">
                          <a:latin typeface="Times New Roman"/>
                          <a:ea typeface="Times New Roman"/>
                          <a:cs typeface="Times New Roman"/>
                        </a:rPr>
                        <a:t>1</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1</a:t>
                      </a:r>
                    </a:p>
                  </a:txBody>
                  <a:tcPr marL="29364" marR="29364" marT="29364" marB="29364" anchor="ctr">
                    <a:lnL>
                      <a:noFill/>
                    </a:lnL>
                    <a:lnR>
                      <a:noFill/>
                    </a:lnR>
                    <a:lnT>
                      <a:noFill/>
                    </a:lnT>
                    <a:lnB>
                      <a:noFill/>
                    </a:lnB>
                    <a:solidFill>
                      <a:srgbClr val="FFFFFF"/>
                    </a:solidFill>
                  </a:tcPr>
                </a:tc>
                <a:tc>
                  <a:txBody>
                    <a:bodyPr/>
                    <a:lstStyle/>
                    <a:p>
                      <a:pPr algn="r">
                        <a:spcAft>
                          <a:spcPts val="0"/>
                        </a:spcAft>
                      </a:pPr>
                      <a:r>
                        <a:rPr lang="es-ES" sz="1200">
                          <a:latin typeface="Times New Roman"/>
                          <a:ea typeface="Times New Roman"/>
                          <a:cs typeface="Times New Roman"/>
                        </a:rPr>
                        <a:t>10</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±1%</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dirty="0">
                          <a:latin typeface="Times New Roman"/>
                          <a:ea typeface="Times New Roman"/>
                          <a:cs typeface="Times New Roman"/>
                        </a:rPr>
                        <a:t>100ppm/ºC</a:t>
                      </a:r>
                    </a:p>
                  </a:txBody>
                  <a:tcPr marL="29364" marR="29364" marT="29364" marB="29364" anchor="ctr">
                    <a:lnL>
                      <a:noFill/>
                    </a:lnL>
                    <a:lnR>
                      <a:noFill/>
                    </a:lnR>
                    <a:lnT>
                      <a:noFill/>
                    </a:lnT>
                    <a:lnB>
                      <a:noFill/>
                    </a:lnB>
                    <a:solidFill>
                      <a:srgbClr val="FFFFFF"/>
                    </a:solidFill>
                  </a:tcPr>
                </a:tc>
              </a:tr>
              <a:tr h="404203">
                <a:tc vMerge="1">
                  <a:txBody>
                    <a:bodyPr/>
                    <a:lstStyle/>
                    <a:p>
                      <a:pPr algn="ctr">
                        <a:spcAft>
                          <a:spcPts val="0"/>
                        </a:spcAft>
                      </a:pPr>
                      <a:endParaRPr lang="es-ES" sz="1100" b="1" dirty="0">
                        <a:solidFill>
                          <a:schemeClr val="tx1"/>
                        </a:solidFill>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endParaRPr lang="es-ES" sz="1200">
                        <a:latin typeface="Times New Roman"/>
                        <a:ea typeface="Times New Roman"/>
                        <a:cs typeface="Times New Roman"/>
                      </a:endParaRPr>
                    </a:p>
                  </a:txBody>
                  <a:tcPr marL="29364" marR="29364" marT="29364" marB="29364" anchor="ctr">
                    <a:lnL>
                      <a:noFill/>
                    </a:lnL>
                    <a:lnR>
                      <a:noFill/>
                    </a:lnR>
                    <a:lnT>
                      <a:noFill/>
                    </a:lnT>
                    <a:lnB>
                      <a:noFill/>
                    </a:lnB>
                    <a:solidFill>
                      <a:srgbClr val="FF0000"/>
                    </a:solidFill>
                  </a:tcPr>
                </a:tc>
                <a:tc>
                  <a:txBody>
                    <a:bodyPr/>
                    <a:lstStyle/>
                    <a:p>
                      <a:pPr algn="ctr">
                        <a:spcAft>
                          <a:spcPts val="0"/>
                        </a:spcAft>
                      </a:pPr>
                      <a:r>
                        <a:rPr lang="es-ES" sz="1200">
                          <a:latin typeface="Times New Roman"/>
                          <a:ea typeface="Times New Roman"/>
                          <a:cs typeface="Times New Roman"/>
                        </a:rPr>
                        <a:t>2</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2</a:t>
                      </a:r>
                    </a:p>
                  </a:txBody>
                  <a:tcPr marL="29364" marR="29364" marT="29364" marB="29364" anchor="ctr">
                    <a:lnL>
                      <a:noFill/>
                    </a:lnL>
                    <a:lnR>
                      <a:noFill/>
                    </a:lnR>
                    <a:lnT>
                      <a:noFill/>
                    </a:lnT>
                    <a:lnB>
                      <a:noFill/>
                    </a:lnB>
                    <a:solidFill>
                      <a:srgbClr val="FFFFFF"/>
                    </a:solidFill>
                  </a:tcPr>
                </a:tc>
                <a:tc>
                  <a:txBody>
                    <a:bodyPr/>
                    <a:lstStyle/>
                    <a:p>
                      <a:pPr algn="r">
                        <a:spcAft>
                          <a:spcPts val="0"/>
                        </a:spcAft>
                      </a:pPr>
                      <a:r>
                        <a:rPr lang="es-ES" sz="1200">
                          <a:latin typeface="Times New Roman"/>
                          <a:ea typeface="Times New Roman"/>
                          <a:cs typeface="Times New Roman"/>
                        </a:rPr>
                        <a:t>100</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±2%</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dirty="0">
                          <a:latin typeface="Times New Roman"/>
                          <a:ea typeface="Times New Roman"/>
                          <a:cs typeface="Times New Roman"/>
                        </a:rPr>
                        <a:t>50ppm/ºC</a:t>
                      </a:r>
                    </a:p>
                  </a:txBody>
                  <a:tcPr marL="29364" marR="29364" marT="29364" marB="29364" anchor="ctr">
                    <a:lnL>
                      <a:noFill/>
                    </a:lnL>
                    <a:lnR>
                      <a:noFill/>
                    </a:lnR>
                    <a:lnT>
                      <a:noFill/>
                    </a:lnT>
                    <a:lnB>
                      <a:noFill/>
                    </a:lnB>
                    <a:solidFill>
                      <a:srgbClr val="FFFFFF"/>
                    </a:solidFill>
                  </a:tcPr>
                </a:tc>
              </a:tr>
              <a:tr h="404203">
                <a:tc vMerge="1">
                  <a:txBody>
                    <a:bodyPr/>
                    <a:lstStyle/>
                    <a:p>
                      <a:pPr algn="ctr">
                        <a:spcAft>
                          <a:spcPts val="0"/>
                        </a:spcAft>
                      </a:pPr>
                      <a:endParaRPr lang="es-ES" sz="1100" b="1" dirty="0">
                        <a:solidFill>
                          <a:schemeClr val="tx1"/>
                        </a:solidFill>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endParaRPr lang="es-ES" sz="1200">
                        <a:latin typeface="Times New Roman"/>
                        <a:ea typeface="Times New Roman"/>
                        <a:cs typeface="Times New Roman"/>
                      </a:endParaRPr>
                    </a:p>
                  </a:txBody>
                  <a:tcPr marL="29364" marR="29364" marT="29364" marB="29364" anchor="ctr">
                    <a:lnL>
                      <a:noFill/>
                    </a:lnL>
                    <a:lnR>
                      <a:noFill/>
                    </a:lnR>
                    <a:lnT>
                      <a:noFill/>
                    </a:lnT>
                    <a:lnB>
                      <a:noFill/>
                    </a:lnB>
                    <a:solidFill>
                      <a:srgbClr val="FFA000"/>
                    </a:solidFill>
                  </a:tcPr>
                </a:tc>
                <a:tc>
                  <a:txBody>
                    <a:bodyPr/>
                    <a:lstStyle/>
                    <a:p>
                      <a:pPr algn="ctr">
                        <a:spcAft>
                          <a:spcPts val="0"/>
                        </a:spcAft>
                      </a:pPr>
                      <a:r>
                        <a:rPr lang="es-ES" sz="1200">
                          <a:latin typeface="Times New Roman"/>
                          <a:ea typeface="Times New Roman"/>
                          <a:cs typeface="Times New Roman"/>
                        </a:rPr>
                        <a:t>3</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3</a:t>
                      </a:r>
                    </a:p>
                  </a:txBody>
                  <a:tcPr marL="29364" marR="29364" marT="29364" marB="29364" anchor="ctr">
                    <a:lnL>
                      <a:noFill/>
                    </a:lnL>
                    <a:lnR>
                      <a:noFill/>
                    </a:lnR>
                    <a:lnT>
                      <a:noFill/>
                    </a:lnT>
                    <a:lnB>
                      <a:noFill/>
                    </a:lnB>
                    <a:solidFill>
                      <a:srgbClr val="FFFFFF"/>
                    </a:solidFill>
                  </a:tcPr>
                </a:tc>
                <a:tc>
                  <a:txBody>
                    <a:bodyPr/>
                    <a:lstStyle/>
                    <a:p>
                      <a:pPr algn="r">
                        <a:spcAft>
                          <a:spcPts val="0"/>
                        </a:spcAft>
                      </a:pPr>
                      <a:r>
                        <a:rPr lang="es-ES" sz="1200">
                          <a:latin typeface="Times New Roman"/>
                          <a:ea typeface="Times New Roman"/>
                          <a:cs typeface="Times New Roman"/>
                        </a:rPr>
                        <a:t>1 000</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dirty="0">
                          <a:latin typeface="Times New Roman"/>
                          <a:ea typeface="Times New Roman"/>
                          <a:cs typeface="Times New Roman"/>
                        </a:rPr>
                        <a:t>15ppm/ºC</a:t>
                      </a:r>
                    </a:p>
                  </a:txBody>
                  <a:tcPr marL="29364" marR="29364" marT="29364" marB="29364" anchor="ctr">
                    <a:lnL>
                      <a:noFill/>
                    </a:lnL>
                    <a:lnR>
                      <a:noFill/>
                    </a:lnR>
                    <a:lnT>
                      <a:noFill/>
                    </a:lnT>
                    <a:lnB>
                      <a:noFill/>
                    </a:lnB>
                    <a:solidFill>
                      <a:srgbClr val="FFFFFF"/>
                    </a:solidFill>
                  </a:tcPr>
                </a:tc>
              </a:tr>
              <a:tr h="404203">
                <a:tc vMerge="1">
                  <a:txBody>
                    <a:bodyPr/>
                    <a:lstStyle/>
                    <a:p>
                      <a:pPr algn="ctr">
                        <a:spcAft>
                          <a:spcPts val="0"/>
                        </a:spcAft>
                      </a:pPr>
                      <a:endParaRPr lang="es-ES" sz="1100" b="1" dirty="0">
                        <a:solidFill>
                          <a:schemeClr val="tx1"/>
                        </a:solidFill>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endParaRPr lang="es-ES" sz="1200">
                        <a:latin typeface="Times New Roman"/>
                        <a:ea typeface="Times New Roman"/>
                        <a:cs typeface="Times New Roman"/>
                      </a:endParaRPr>
                    </a:p>
                  </a:txBody>
                  <a:tcPr marL="29364" marR="29364" marT="29364" marB="29364" anchor="ctr">
                    <a:lnL>
                      <a:noFill/>
                    </a:lnL>
                    <a:lnR>
                      <a:noFill/>
                    </a:lnR>
                    <a:lnT>
                      <a:noFill/>
                    </a:lnT>
                    <a:lnB>
                      <a:noFill/>
                    </a:lnB>
                    <a:solidFill>
                      <a:srgbClr val="FFFF00"/>
                    </a:solidFill>
                  </a:tcPr>
                </a:tc>
                <a:tc>
                  <a:txBody>
                    <a:bodyPr/>
                    <a:lstStyle/>
                    <a:p>
                      <a:pPr algn="ctr">
                        <a:spcAft>
                          <a:spcPts val="0"/>
                        </a:spcAft>
                      </a:pPr>
                      <a:r>
                        <a:rPr lang="es-ES" sz="1200">
                          <a:latin typeface="Times New Roman"/>
                          <a:ea typeface="Times New Roman"/>
                          <a:cs typeface="Times New Roman"/>
                        </a:rPr>
                        <a:t>4</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4</a:t>
                      </a:r>
                    </a:p>
                  </a:txBody>
                  <a:tcPr marL="29364" marR="29364" marT="29364" marB="29364" anchor="ctr">
                    <a:lnL>
                      <a:noFill/>
                    </a:lnL>
                    <a:lnR>
                      <a:noFill/>
                    </a:lnR>
                    <a:lnT>
                      <a:noFill/>
                    </a:lnT>
                    <a:lnB>
                      <a:noFill/>
                    </a:lnB>
                    <a:solidFill>
                      <a:srgbClr val="FFFFFF"/>
                    </a:solidFill>
                  </a:tcPr>
                </a:tc>
                <a:tc>
                  <a:txBody>
                    <a:bodyPr/>
                    <a:lstStyle/>
                    <a:p>
                      <a:pPr algn="r">
                        <a:spcAft>
                          <a:spcPts val="0"/>
                        </a:spcAft>
                      </a:pPr>
                      <a:r>
                        <a:rPr lang="es-ES" sz="1200">
                          <a:latin typeface="Times New Roman"/>
                          <a:ea typeface="Times New Roman"/>
                          <a:cs typeface="Times New Roman"/>
                        </a:rPr>
                        <a:t>10 000</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4%</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dirty="0">
                          <a:latin typeface="Times New Roman"/>
                          <a:ea typeface="Times New Roman"/>
                          <a:cs typeface="Times New Roman"/>
                        </a:rPr>
                        <a:t>25ppm/ºC</a:t>
                      </a:r>
                    </a:p>
                  </a:txBody>
                  <a:tcPr marL="29364" marR="29364" marT="29364" marB="29364" anchor="ctr">
                    <a:lnL>
                      <a:noFill/>
                    </a:lnL>
                    <a:lnR>
                      <a:noFill/>
                    </a:lnR>
                    <a:lnT>
                      <a:noFill/>
                    </a:lnT>
                    <a:lnB>
                      <a:noFill/>
                    </a:lnB>
                    <a:solidFill>
                      <a:srgbClr val="FFFFFF"/>
                    </a:solidFill>
                  </a:tcPr>
                </a:tc>
              </a:tr>
              <a:tr h="404203">
                <a:tc vMerge="1">
                  <a:txBody>
                    <a:bodyPr/>
                    <a:lstStyle/>
                    <a:p>
                      <a:pPr algn="ctr">
                        <a:spcAft>
                          <a:spcPts val="0"/>
                        </a:spcAft>
                      </a:pPr>
                      <a:endParaRPr lang="es-ES" sz="1100" b="1" dirty="0">
                        <a:solidFill>
                          <a:schemeClr val="tx1"/>
                        </a:solidFill>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endParaRPr lang="es-ES" sz="1200">
                        <a:latin typeface="Times New Roman"/>
                        <a:ea typeface="Times New Roman"/>
                        <a:cs typeface="Times New Roman"/>
                      </a:endParaRPr>
                    </a:p>
                  </a:txBody>
                  <a:tcPr marL="29364" marR="29364" marT="29364" marB="29364" anchor="ctr">
                    <a:lnL>
                      <a:noFill/>
                    </a:lnL>
                    <a:lnR>
                      <a:noFill/>
                    </a:lnR>
                    <a:lnT>
                      <a:noFill/>
                    </a:lnT>
                    <a:lnB>
                      <a:noFill/>
                    </a:lnB>
                    <a:solidFill>
                      <a:srgbClr val="00CC00"/>
                    </a:solidFill>
                  </a:tcPr>
                </a:tc>
                <a:tc>
                  <a:txBody>
                    <a:bodyPr/>
                    <a:lstStyle/>
                    <a:p>
                      <a:pPr algn="ctr">
                        <a:spcAft>
                          <a:spcPts val="0"/>
                        </a:spcAft>
                      </a:pPr>
                      <a:r>
                        <a:rPr lang="es-ES" sz="1200" dirty="0">
                          <a:latin typeface="Times New Roman"/>
                          <a:ea typeface="Times New Roman"/>
                          <a:cs typeface="Times New Roman"/>
                        </a:rPr>
                        <a:t>5</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5</a:t>
                      </a:r>
                    </a:p>
                  </a:txBody>
                  <a:tcPr marL="29364" marR="29364" marT="29364" marB="29364" anchor="ctr">
                    <a:lnL>
                      <a:noFill/>
                    </a:lnL>
                    <a:lnR>
                      <a:noFill/>
                    </a:lnR>
                    <a:lnT>
                      <a:noFill/>
                    </a:lnT>
                    <a:lnB>
                      <a:noFill/>
                    </a:lnB>
                    <a:solidFill>
                      <a:srgbClr val="FFFFFF"/>
                    </a:solidFill>
                  </a:tcPr>
                </a:tc>
                <a:tc>
                  <a:txBody>
                    <a:bodyPr/>
                    <a:lstStyle/>
                    <a:p>
                      <a:pPr algn="r">
                        <a:spcAft>
                          <a:spcPts val="0"/>
                        </a:spcAft>
                      </a:pPr>
                      <a:r>
                        <a:rPr lang="es-ES" sz="1200">
                          <a:latin typeface="Times New Roman"/>
                          <a:ea typeface="Times New Roman"/>
                          <a:cs typeface="Times New Roman"/>
                        </a:rPr>
                        <a:t>100 000</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±0,5%</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dirty="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r>
              <a:tr h="404203">
                <a:tc vMerge="1">
                  <a:txBody>
                    <a:bodyPr/>
                    <a:lstStyle/>
                    <a:p>
                      <a:pPr algn="ctr">
                        <a:spcAft>
                          <a:spcPts val="0"/>
                        </a:spcAft>
                      </a:pPr>
                      <a:endParaRPr lang="es-ES" sz="1100" b="1" dirty="0">
                        <a:solidFill>
                          <a:schemeClr val="tx1"/>
                        </a:solidFill>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endParaRPr lang="es-ES" sz="1200">
                        <a:latin typeface="Times New Roman"/>
                        <a:ea typeface="Times New Roman"/>
                        <a:cs typeface="Times New Roman"/>
                      </a:endParaRPr>
                    </a:p>
                  </a:txBody>
                  <a:tcPr marL="29364" marR="29364" marT="29364" marB="29364" anchor="ctr">
                    <a:lnL>
                      <a:noFill/>
                    </a:lnL>
                    <a:lnR>
                      <a:noFill/>
                    </a:lnR>
                    <a:lnT>
                      <a:noFill/>
                    </a:lnT>
                    <a:lnB>
                      <a:noFill/>
                    </a:lnB>
                    <a:solidFill>
                      <a:srgbClr val="3366FF"/>
                    </a:solidFill>
                  </a:tcPr>
                </a:tc>
                <a:tc>
                  <a:txBody>
                    <a:bodyPr/>
                    <a:lstStyle/>
                    <a:p>
                      <a:pPr algn="ctr">
                        <a:spcAft>
                          <a:spcPts val="0"/>
                        </a:spcAft>
                      </a:pPr>
                      <a:r>
                        <a:rPr lang="es-ES" sz="1200">
                          <a:latin typeface="Times New Roman"/>
                          <a:ea typeface="Times New Roman"/>
                          <a:cs typeface="Times New Roman"/>
                        </a:rPr>
                        <a:t>6</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6</a:t>
                      </a:r>
                    </a:p>
                  </a:txBody>
                  <a:tcPr marL="29364" marR="29364" marT="29364" marB="29364" anchor="ctr">
                    <a:lnL>
                      <a:noFill/>
                    </a:lnL>
                    <a:lnR>
                      <a:noFill/>
                    </a:lnR>
                    <a:lnT>
                      <a:noFill/>
                    </a:lnT>
                    <a:lnB>
                      <a:noFill/>
                    </a:lnB>
                    <a:solidFill>
                      <a:srgbClr val="FFFFFF"/>
                    </a:solidFill>
                  </a:tcPr>
                </a:tc>
                <a:tc>
                  <a:txBody>
                    <a:bodyPr/>
                    <a:lstStyle/>
                    <a:p>
                      <a:pPr algn="r">
                        <a:spcAft>
                          <a:spcPts val="0"/>
                        </a:spcAft>
                      </a:pPr>
                      <a:r>
                        <a:rPr lang="es-ES" sz="1200">
                          <a:latin typeface="Times New Roman"/>
                          <a:ea typeface="Times New Roman"/>
                          <a:cs typeface="Times New Roman"/>
                        </a:rPr>
                        <a:t>1 000 000</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dirty="0">
                          <a:latin typeface="Times New Roman"/>
                          <a:ea typeface="Times New Roman"/>
                          <a:cs typeface="Times New Roman"/>
                        </a:rPr>
                        <a:t>10ppm/ºC</a:t>
                      </a:r>
                    </a:p>
                  </a:txBody>
                  <a:tcPr marL="29364" marR="29364" marT="29364" marB="29364" anchor="ctr">
                    <a:lnL>
                      <a:noFill/>
                    </a:lnL>
                    <a:lnR>
                      <a:noFill/>
                    </a:lnR>
                    <a:lnT>
                      <a:noFill/>
                    </a:lnT>
                    <a:lnB>
                      <a:noFill/>
                    </a:lnB>
                    <a:solidFill>
                      <a:srgbClr val="FFFFFF"/>
                    </a:solidFill>
                  </a:tcPr>
                </a:tc>
              </a:tr>
              <a:tr h="404203">
                <a:tc vMerge="1">
                  <a:txBody>
                    <a:bodyPr/>
                    <a:lstStyle/>
                    <a:p>
                      <a:pPr algn="ctr">
                        <a:spcAft>
                          <a:spcPts val="0"/>
                        </a:spcAft>
                      </a:pPr>
                      <a:endParaRPr lang="es-ES" sz="1100" b="1" dirty="0">
                        <a:solidFill>
                          <a:schemeClr val="tx1"/>
                        </a:solidFill>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endParaRPr lang="es-ES" sz="1200">
                        <a:latin typeface="Times New Roman"/>
                        <a:ea typeface="Times New Roman"/>
                        <a:cs typeface="Times New Roman"/>
                      </a:endParaRPr>
                    </a:p>
                  </a:txBody>
                  <a:tcPr marL="29364" marR="29364" marT="29364" marB="29364" anchor="ctr">
                    <a:lnL>
                      <a:noFill/>
                    </a:lnL>
                    <a:lnR>
                      <a:noFill/>
                    </a:lnR>
                    <a:lnT>
                      <a:noFill/>
                    </a:lnT>
                    <a:lnB>
                      <a:noFill/>
                    </a:lnB>
                    <a:solidFill>
                      <a:srgbClr val="CC33CC"/>
                    </a:solidFill>
                  </a:tcPr>
                </a:tc>
                <a:tc>
                  <a:txBody>
                    <a:bodyPr/>
                    <a:lstStyle/>
                    <a:p>
                      <a:pPr algn="ctr">
                        <a:spcAft>
                          <a:spcPts val="0"/>
                        </a:spcAft>
                      </a:pPr>
                      <a:r>
                        <a:rPr lang="es-ES" sz="1200">
                          <a:latin typeface="Times New Roman"/>
                          <a:ea typeface="Times New Roman"/>
                          <a:cs typeface="Times New Roman"/>
                        </a:rPr>
                        <a:t>7</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7</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dirty="0">
                          <a:latin typeface="Times New Roman"/>
                          <a:ea typeface="Times New Roman"/>
                          <a:cs typeface="Times New Roman"/>
                        </a:rPr>
                        <a:t>5ppm/ºC</a:t>
                      </a:r>
                    </a:p>
                  </a:txBody>
                  <a:tcPr marL="29364" marR="29364" marT="29364" marB="29364" anchor="ctr">
                    <a:lnL>
                      <a:noFill/>
                    </a:lnL>
                    <a:lnR>
                      <a:noFill/>
                    </a:lnR>
                    <a:lnT>
                      <a:noFill/>
                    </a:lnT>
                    <a:lnB>
                      <a:noFill/>
                    </a:lnB>
                    <a:solidFill>
                      <a:srgbClr val="FFFFFF"/>
                    </a:solidFill>
                  </a:tcPr>
                </a:tc>
              </a:tr>
              <a:tr h="245284">
                <a:tc vMerge="1">
                  <a:txBody>
                    <a:bodyPr/>
                    <a:lstStyle/>
                    <a:p>
                      <a:pPr algn="ctr">
                        <a:spcAft>
                          <a:spcPts val="0"/>
                        </a:spcAft>
                      </a:pPr>
                      <a:endParaRPr lang="es-ES" sz="1100" b="1" dirty="0">
                        <a:solidFill>
                          <a:schemeClr val="tx1"/>
                        </a:solidFill>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endParaRPr lang="es-ES" sz="1200">
                        <a:latin typeface="Times New Roman"/>
                        <a:ea typeface="Times New Roman"/>
                        <a:cs typeface="Times New Roman"/>
                      </a:endParaRPr>
                    </a:p>
                  </a:txBody>
                  <a:tcPr marL="29364" marR="29364" marT="29364" marB="29364" anchor="ctr">
                    <a:lnL>
                      <a:noFill/>
                    </a:lnL>
                    <a:lnR>
                      <a:noFill/>
                    </a:lnR>
                    <a:lnT>
                      <a:noFill/>
                    </a:lnT>
                    <a:lnB>
                      <a:noFill/>
                    </a:lnB>
                    <a:solidFill>
                      <a:srgbClr val="999999"/>
                    </a:solidFill>
                  </a:tcPr>
                </a:tc>
                <a:tc>
                  <a:txBody>
                    <a:bodyPr/>
                    <a:lstStyle/>
                    <a:p>
                      <a:pPr algn="ctr">
                        <a:spcAft>
                          <a:spcPts val="0"/>
                        </a:spcAft>
                      </a:pPr>
                      <a:r>
                        <a:rPr lang="es-ES" sz="1200">
                          <a:latin typeface="Times New Roman"/>
                          <a:ea typeface="Times New Roman"/>
                          <a:cs typeface="Times New Roman"/>
                        </a:rPr>
                        <a:t>8</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8</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dirty="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r>
              <a:tr h="404203">
                <a:tc vMerge="1">
                  <a:txBody>
                    <a:bodyPr/>
                    <a:lstStyle/>
                    <a:p>
                      <a:pPr algn="ctr">
                        <a:spcAft>
                          <a:spcPts val="0"/>
                        </a:spcAft>
                      </a:pPr>
                      <a:endParaRPr lang="es-ES" sz="1100" b="1" dirty="0">
                        <a:solidFill>
                          <a:schemeClr val="tx1"/>
                        </a:solidFill>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endParaRPr lang="es-ES" sz="1200">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9</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9</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dirty="0">
                          <a:latin typeface="Times New Roman"/>
                          <a:ea typeface="Times New Roman"/>
                          <a:cs typeface="Times New Roman"/>
                        </a:rPr>
                        <a:t>1ppm/ºC</a:t>
                      </a:r>
                    </a:p>
                  </a:txBody>
                  <a:tcPr marL="29364" marR="29364" marT="29364" marB="29364" anchor="ctr">
                    <a:lnL>
                      <a:noFill/>
                    </a:lnL>
                    <a:lnR>
                      <a:noFill/>
                    </a:lnR>
                    <a:lnT>
                      <a:noFill/>
                    </a:lnT>
                    <a:lnB>
                      <a:noFill/>
                    </a:lnB>
                    <a:solidFill>
                      <a:srgbClr val="FFFFFF"/>
                    </a:solidFill>
                  </a:tcPr>
                </a:tc>
              </a:tr>
              <a:tr h="404203">
                <a:tc vMerge="1">
                  <a:txBody>
                    <a:bodyPr/>
                    <a:lstStyle/>
                    <a:p>
                      <a:pPr algn="ctr">
                        <a:spcAft>
                          <a:spcPts val="0"/>
                        </a:spcAft>
                      </a:pPr>
                      <a:endParaRPr lang="es-ES" sz="1100" b="1" dirty="0">
                        <a:solidFill>
                          <a:schemeClr val="tx1"/>
                        </a:solidFill>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endParaRPr lang="es-ES" sz="1200">
                        <a:latin typeface="Times New Roman"/>
                        <a:ea typeface="Times New Roman"/>
                        <a:cs typeface="Times New Roman"/>
                      </a:endParaRPr>
                    </a:p>
                  </a:txBody>
                  <a:tcPr marL="29364" marR="29364" marT="29364" marB="29364" anchor="ctr">
                    <a:lnL>
                      <a:noFill/>
                    </a:lnL>
                    <a:lnR>
                      <a:noFill/>
                    </a:lnR>
                    <a:lnT>
                      <a:noFill/>
                    </a:lnT>
                    <a:lnB>
                      <a:noFill/>
                    </a:lnB>
                    <a:solidFill>
                      <a:srgbClr val="BDAC3D"/>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0,1</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±5%</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dirty="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r>
              <a:tr h="404203">
                <a:tc vMerge="1">
                  <a:txBody>
                    <a:bodyPr/>
                    <a:lstStyle/>
                    <a:p>
                      <a:pPr algn="ctr">
                        <a:spcAft>
                          <a:spcPts val="0"/>
                        </a:spcAft>
                      </a:pPr>
                      <a:endParaRPr lang="es-ES" sz="1100" b="1" dirty="0">
                        <a:solidFill>
                          <a:schemeClr val="tx1"/>
                        </a:solidFill>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endParaRPr lang="es-ES" sz="1200">
                        <a:latin typeface="Times New Roman"/>
                        <a:ea typeface="Times New Roman"/>
                        <a:cs typeface="Times New Roman"/>
                      </a:endParaRPr>
                    </a:p>
                  </a:txBody>
                  <a:tcPr marL="29364" marR="29364" marT="29364" marB="29364" anchor="ctr">
                    <a:lnL>
                      <a:noFill/>
                    </a:lnL>
                    <a:lnR>
                      <a:noFill/>
                    </a:lnR>
                    <a:lnT>
                      <a:noFill/>
                    </a:lnT>
                    <a:lnB>
                      <a:noFill/>
                    </a:lnB>
                    <a:solidFill>
                      <a:srgbClr val="CCCCCC"/>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0,01</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±10%</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dirty="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r>
              <a:tr h="404203">
                <a:tc>
                  <a:txBody>
                    <a:bodyPr/>
                    <a:lstStyle/>
                    <a:p>
                      <a:pPr algn="ctr">
                        <a:spcAft>
                          <a:spcPts val="0"/>
                        </a:spcAft>
                      </a:pPr>
                      <a:r>
                        <a:rPr lang="es-ES" sz="1200">
                          <a:latin typeface="Times New Roman"/>
                          <a:ea typeface="Times New Roman"/>
                          <a:cs typeface="Times New Roman"/>
                        </a:rPr>
                        <a:t>Ninguno</a:t>
                      </a:r>
                    </a:p>
                  </a:txBody>
                  <a:tcPr marL="29364" marR="29364" marT="29364" marB="29364" anchor="ctr">
                    <a:lnL>
                      <a:noFill/>
                    </a:lnL>
                    <a:lnR>
                      <a:noFill/>
                    </a:lnR>
                    <a:lnT>
                      <a:noFill/>
                    </a:lnT>
                    <a:lnB>
                      <a:noFill/>
                    </a:lnB>
                    <a:solidFill>
                      <a:srgbClr val="FFFFFF"/>
                    </a:solidFill>
                  </a:tcPr>
                </a:tc>
                <a:tc>
                  <a:txBody>
                    <a:bodyPr/>
                    <a:lstStyle/>
                    <a:p>
                      <a:pPr algn="ctr">
                        <a:spcAft>
                          <a:spcPts val="0"/>
                        </a:spcAft>
                      </a:pPr>
                      <a:endParaRPr lang="es-ES" sz="1200">
                        <a:latin typeface="Times New Roman"/>
                        <a:ea typeface="Times New Roman"/>
                        <a:cs typeface="Times New Roman"/>
                      </a:endParaRP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a:latin typeface="Times New Roman"/>
                          <a:ea typeface="Times New Roman"/>
                          <a:cs typeface="Times New Roman"/>
                        </a:rPr>
                        <a:t>±20%</a:t>
                      </a:r>
                    </a:p>
                  </a:txBody>
                  <a:tcPr marL="29364" marR="29364" marT="29364" marB="29364" anchor="ctr">
                    <a:lnL>
                      <a:noFill/>
                    </a:lnL>
                    <a:lnR>
                      <a:noFill/>
                    </a:lnR>
                    <a:lnT>
                      <a:noFill/>
                    </a:lnT>
                    <a:lnB>
                      <a:noFill/>
                    </a:lnB>
                    <a:solidFill>
                      <a:srgbClr val="FFFFFF"/>
                    </a:solidFill>
                  </a:tcPr>
                </a:tc>
                <a:tc>
                  <a:txBody>
                    <a:bodyPr/>
                    <a:lstStyle/>
                    <a:p>
                      <a:pPr algn="ctr">
                        <a:spcAft>
                          <a:spcPts val="0"/>
                        </a:spcAft>
                      </a:pPr>
                      <a:r>
                        <a:rPr lang="es-ES" sz="1200" dirty="0">
                          <a:latin typeface="Times New Roman"/>
                          <a:ea typeface="Times New Roman"/>
                          <a:cs typeface="Times New Roman"/>
                        </a:rPr>
                        <a:t>-</a:t>
                      </a:r>
                    </a:p>
                  </a:txBody>
                  <a:tcPr marL="29364" marR="29364" marT="29364" marB="29364" anchor="ctr">
                    <a:lnL>
                      <a:noFill/>
                    </a:lnL>
                    <a:lnR>
                      <a:noFill/>
                    </a:lnR>
                    <a:lnT>
                      <a:noFill/>
                    </a:lnT>
                    <a:lnB>
                      <a:noFill/>
                    </a:lnB>
                    <a:solidFill>
                      <a:srgbClr val="FFFFFF"/>
                    </a:solidFill>
                  </a:tcPr>
                </a:tc>
              </a:tr>
            </a:tbl>
          </a:graphicData>
        </a:graphic>
      </p:graphicFrame>
      <p:pic>
        <p:nvPicPr>
          <p:cNvPr id="5" name="Picture 2" descr="150px-Res_000"/>
          <p:cNvPicPr>
            <a:picLocks noChangeAspect="1" noChangeArrowheads="1"/>
          </p:cNvPicPr>
          <p:nvPr/>
        </p:nvPicPr>
        <p:blipFill>
          <a:blip r:embed="rId3" cstate="print"/>
          <a:srcRect/>
          <a:stretch>
            <a:fillRect/>
          </a:stretch>
        </p:blipFill>
        <p:spPr bwMode="auto">
          <a:xfrm>
            <a:off x="179512" y="1268760"/>
            <a:ext cx="1428750" cy="4968552"/>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http://t1.gstatic.com/images?q=tbn:ANd9GcT1MMA0GwOV7q913JsDhyJAiuOO6rf-YlK_TIRbGQKItAHXzuE_IU33IXnX"/>
          <p:cNvPicPr>
            <a:picLocks noChangeAspect="1" noChangeArrowheads="1"/>
          </p:cNvPicPr>
          <p:nvPr/>
        </p:nvPicPr>
        <p:blipFill>
          <a:blip r:embed="rId2" cstate="print"/>
          <a:srcRect/>
          <a:stretch>
            <a:fillRect/>
          </a:stretch>
        </p:blipFill>
        <p:spPr bwMode="auto">
          <a:xfrm>
            <a:off x="2555776" y="4714875"/>
            <a:ext cx="2143125" cy="2143125"/>
          </a:xfrm>
          <a:prstGeom prst="rect">
            <a:avLst/>
          </a:prstGeom>
          <a:noFill/>
        </p:spPr>
      </p:pic>
      <p:sp>
        <p:nvSpPr>
          <p:cNvPr id="7170" name="Rectangle 2"/>
          <p:cNvSpPr>
            <a:spLocks noGrp="1" noChangeArrowheads="1"/>
          </p:cNvSpPr>
          <p:nvPr>
            <p:ph type="title"/>
          </p:nvPr>
        </p:nvSpPr>
        <p:spPr>
          <a:xfrm>
            <a:off x="152400" y="549275"/>
            <a:ext cx="5562600" cy="669925"/>
          </a:xfrm>
        </p:spPr>
        <p:txBody>
          <a:bodyPr>
            <a:normAutofit/>
          </a:bodyPr>
          <a:lstStyle/>
          <a:p>
            <a:pPr algn="ctr" fontAlgn="auto">
              <a:spcAft>
                <a:spcPts val="0"/>
              </a:spcAft>
              <a:defRPr/>
            </a:pPr>
            <a:r>
              <a:rPr lang="es-ES_tradnl" dirty="0" smtClean="0">
                <a:solidFill>
                  <a:schemeClr val="tx1"/>
                </a:solidFill>
                <a:effectLst>
                  <a:outerShdw blurRad="38100" dist="38100" dir="2700000" algn="tl">
                    <a:srgbClr val="000000"/>
                  </a:outerShdw>
                </a:effectLst>
              </a:rPr>
              <a:t>GUIA DEL TEMA</a:t>
            </a:r>
            <a:endParaRPr lang="es-ES_tradnl" dirty="0" smtClean="0">
              <a:solidFill>
                <a:schemeClr val="tx1"/>
              </a:solidFill>
            </a:endParaRPr>
          </a:p>
        </p:txBody>
      </p:sp>
      <p:sp>
        <p:nvSpPr>
          <p:cNvPr id="7171" name="Rectangle 3"/>
          <p:cNvSpPr>
            <a:spLocks noGrp="1" noChangeArrowheads="1"/>
          </p:cNvSpPr>
          <p:nvPr>
            <p:ph idx="1"/>
          </p:nvPr>
        </p:nvSpPr>
        <p:spPr>
          <a:xfrm>
            <a:off x="304800" y="1643063"/>
            <a:ext cx="7867600" cy="4429125"/>
          </a:xfrm>
        </p:spPr>
        <p:txBody>
          <a:bodyPr>
            <a:normAutofit fontScale="70000" lnSpcReduction="20000"/>
          </a:bodyPr>
          <a:lstStyle/>
          <a:p>
            <a:pPr marL="274320" indent="-274320" algn="just" fontAlgn="auto">
              <a:spcAft>
                <a:spcPts val="0"/>
              </a:spcAft>
              <a:buClr>
                <a:schemeClr val="accent3"/>
              </a:buClr>
              <a:buFont typeface="Wingdings 2"/>
              <a:buChar char=""/>
              <a:defRPr/>
            </a:pPr>
            <a:r>
              <a:rPr lang="es-ES_tradnl" sz="2800" i="1" dirty="0" smtClean="0"/>
              <a:t>Rutinas en Red:</a:t>
            </a:r>
          </a:p>
          <a:p>
            <a:pPr marL="342900" lvl="1" indent="-342900" algn="just" fontAlgn="auto">
              <a:spcAft>
                <a:spcPts val="0"/>
              </a:spcAft>
              <a:buClr>
                <a:schemeClr val="accent4"/>
              </a:buClr>
              <a:buFontTx/>
              <a:buNone/>
              <a:defRPr/>
            </a:pPr>
            <a:endParaRPr lang="es-ES_tradnl" i="1" dirty="0" smtClean="0"/>
          </a:p>
          <a:p>
            <a:pPr marL="342900" lvl="1" indent="-342900" algn="just" fontAlgn="auto">
              <a:spcAft>
                <a:spcPts val="0"/>
              </a:spcAft>
              <a:buClr>
                <a:schemeClr val="accent4"/>
              </a:buClr>
              <a:buFontTx/>
              <a:buNone/>
              <a:defRPr/>
            </a:pPr>
            <a:r>
              <a:rPr lang="es-ES_tradnl" b="1" i="1" dirty="0" smtClean="0">
                <a:solidFill>
                  <a:schemeClr val="tx1"/>
                </a:solidFill>
                <a:latin typeface="Arial" pitchFamily="34" charset="0"/>
                <a:cs typeface="Arial" pitchFamily="34" charset="0"/>
              </a:rPr>
              <a:t>Utilidad: Sus operaciones son un resultado de garantizar su</a:t>
            </a:r>
          </a:p>
          <a:p>
            <a:pPr marL="342900" lvl="1" indent="-342900" algn="just" fontAlgn="auto">
              <a:spcAft>
                <a:spcPts val="0"/>
              </a:spcAft>
              <a:buClr>
                <a:schemeClr val="accent4"/>
              </a:buClr>
              <a:buFontTx/>
              <a:buNone/>
              <a:defRPr/>
            </a:pPr>
            <a:r>
              <a:rPr lang="es-ES_tradnl" b="1" i="1" dirty="0" smtClean="0">
                <a:solidFill>
                  <a:schemeClr val="tx1"/>
                </a:solidFill>
                <a:latin typeface="Arial" pitchFamily="34" charset="0"/>
                <a:cs typeface="Arial" pitchFamily="34" charset="0"/>
              </a:rPr>
              <a:t>Factibilidad, Eficiencia y Eficacia</a:t>
            </a:r>
          </a:p>
          <a:p>
            <a:pPr marL="342900" lvl="1" indent="-342900" algn="just" fontAlgn="auto">
              <a:spcAft>
                <a:spcPts val="0"/>
              </a:spcAft>
              <a:buClr>
                <a:schemeClr val="accent4"/>
              </a:buClr>
              <a:buFontTx/>
              <a:buNone/>
              <a:defRPr/>
            </a:pPr>
            <a:endParaRPr lang="es-ES_tradnl" b="1" i="1" dirty="0" smtClean="0">
              <a:solidFill>
                <a:schemeClr val="tx1"/>
              </a:solidFill>
              <a:latin typeface="Arial" pitchFamily="34" charset="0"/>
              <a:cs typeface="Arial" pitchFamily="34" charset="0"/>
            </a:endParaRPr>
          </a:p>
          <a:p>
            <a:pPr marL="342900" lvl="1" indent="-342900" algn="just" fontAlgn="auto">
              <a:spcAft>
                <a:spcPts val="0"/>
              </a:spcAft>
              <a:buClr>
                <a:schemeClr val="accent4"/>
              </a:buClr>
              <a:buFontTx/>
              <a:buNone/>
              <a:defRPr/>
            </a:pPr>
            <a:r>
              <a:rPr lang="es-ES_tradnl" b="1" i="1" dirty="0" smtClean="0">
                <a:solidFill>
                  <a:schemeClr val="tx1"/>
                </a:solidFill>
                <a:latin typeface="Arial" pitchFamily="34" charset="0"/>
                <a:cs typeface="Arial" pitchFamily="34" charset="0"/>
              </a:rPr>
              <a:t>Enfoque: Un equipo apropiado  a sus necesidades virtuales.</a:t>
            </a:r>
          </a:p>
          <a:p>
            <a:pPr marL="342900" lvl="1" indent="-342900" algn="just" fontAlgn="auto">
              <a:spcAft>
                <a:spcPts val="0"/>
              </a:spcAft>
              <a:buClr>
                <a:schemeClr val="accent4"/>
              </a:buClr>
              <a:buFontTx/>
              <a:buNone/>
              <a:defRPr/>
            </a:pPr>
            <a:endParaRPr lang="es-ES_tradnl" b="1" i="1" dirty="0" smtClean="0">
              <a:solidFill>
                <a:schemeClr val="tx1"/>
              </a:solidFill>
              <a:latin typeface="Arial" pitchFamily="34" charset="0"/>
              <a:cs typeface="Arial" pitchFamily="34" charset="0"/>
            </a:endParaRPr>
          </a:p>
          <a:p>
            <a:pPr marL="342900" lvl="1" indent="-342900" algn="just" fontAlgn="auto">
              <a:spcAft>
                <a:spcPts val="0"/>
              </a:spcAft>
              <a:buClr>
                <a:schemeClr val="accent4"/>
              </a:buClr>
              <a:buFontTx/>
              <a:buNone/>
              <a:defRPr/>
            </a:pPr>
            <a:r>
              <a:rPr lang="es-ES_tradnl" b="1" i="1" dirty="0" smtClean="0">
                <a:solidFill>
                  <a:schemeClr val="tx1"/>
                </a:solidFill>
                <a:latin typeface="Arial" pitchFamily="34" charset="0"/>
                <a:cs typeface="Arial" pitchFamily="34" charset="0"/>
              </a:rPr>
              <a:t>Did</a:t>
            </a:r>
            <a:r>
              <a:rPr lang="es-ES" sz="2400" b="1" dirty="0" smtClean="0">
                <a:latin typeface="Arial" pitchFamily="34" charset="0"/>
                <a:cs typeface="Arial" pitchFamily="34" charset="0"/>
              </a:rPr>
              <a:t>á</a:t>
            </a:r>
            <a:r>
              <a:rPr lang="es-ES_tradnl" b="1" i="1" dirty="0" smtClean="0">
                <a:solidFill>
                  <a:schemeClr val="tx1"/>
                </a:solidFill>
                <a:latin typeface="Arial" pitchFamily="34" charset="0"/>
                <a:cs typeface="Arial" pitchFamily="34" charset="0"/>
              </a:rPr>
              <a:t>ctico: Con los esquemas de ejemplo se pretende incorporar y un</a:t>
            </a:r>
          </a:p>
          <a:p>
            <a:pPr marL="342900" lvl="1" indent="-342900" algn="just" fontAlgn="auto">
              <a:spcAft>
                <a:spcPts val="0"/>
              </a:spcAft>
              <a:buClr>
                <a:schemeClr val="accent4"/>
              </a:buClr>
              <a:buFontTx/>
              <a:buNone/>
              <a:defRPr/>
            </a:pPr>
            <a:r>
              <a:rPr lang="es-ES_tradnl" b="1" i="1" dirty="0" smtClean="0">
                <a:solidFill>
                  <a:schemeClr val="tx1"/>
                </a:solidFill>
                <a:latin typeface="Arial" pitchFamily="34" charset="0"/>
                <a:cs typeface="Arial" pitchFamily="34" charset="0"/>
              </a:rPr>
              <a:t>sistema de red que nos brinde informacion de nuestra programacion ademas</a:t>
            </a:r>
          </a:p>
          <a:p>
            <a:pPr marL="342900" lvl="1" indent="-342900" algn="just" fontAlgn="auto">
              <a:spcAft>
                <a:spcPts val="0"/>
              </a:spcAft>
              <a:buClr>
                <a:schemeClr val="accent4"/>
              </a:buClr>
              <a:buFontTx/>
              <a:buNone/>
              <a:defRPr/>
            </a:pPr>
            <a:r>
              <a:rPr lang="es-ES_tradnl" b="1" i="1" dirty="0" smtClean="0">
                <a:solidFill>
                  <a:schemeClr val="tx1"/>
                </a:solidFill>
                <a:latin typeface="Arial" pitchFamily="34" charset="0"/>
                <a:cs typeface="Arial" pitchFamily="34" charset="0"/>
              </a:rPr>
              <a:t>De complilar una serie de informaci</a:t>
            </a:r>
            <a:r>
              <a:rPr lang="es-ES" sz="2400" b="1" dirty="0" smtClean="0">
                <a:latin typeface="Arial" pitchFamily="34" charset="0"/>
                <a:cs typeface="Arial" pitchFamily="34" charset="0"/>
              </a:rPr>
              <a:t>ó</a:t>
            </a:r>
            <a:r>
              <a:rPr lang="es-ES_tradnl" b="1" i="1" dirty="0" smtClean="0">
                <a:solidFill>
                  <a:schemeClr val="tx1"/>
                </a:solidFill>
                <a:latin typeface="Arial" pitchFamily="34" charset="0"/>
                <a:cs typeface="Arial" pitchFamily="34" charset="0"/>
              </a:rPr>
              <a:t>n y objetos que este servicio brinde.</a:t>
            </a:r>
          </a:p>
          <a:p>
            <a:pPr marL="342900" lvl="1" indent="-342900" algn="just" fontAlgn="auto">
              <a:spcAft>
                <a:spcPts val="0"/>
              </a:spcAft>
              <a:buClr>
                <a:schemeClr val="accent4"/>
              </a:buClr>
              <a:buFontTx/>
              <a:buNone/>
              <a:defRPr/>
            </a:pPr>
            <a:endParaRPr lang="es-ES_tradnl" b="1" i="1" dirty="0" smtClean="0">
              <a:solidFill>
                <a:schemeClr val="tx1"/>
              </a:solidFill>
              <a:latin typeface="Arial" pitchFamily="34" charset="0"/>
              <a:cs typeface="Arial" pitchFamily="34" charset="0"/>
            </a:endParaRPr>
          </a:p>
          <a:p>
            <a:pPr marL="342900" lvl="1" indent="-342900" algn="just" fontAlgn="auto">
              <a:spcAft>
                <a:spcPts val="0"/>
              </a:spcAft>
              <a:buClr>
                <a:schemeClr val="accent4"/>
              </a:buClr>
              <a:buFontTx/>
              <a:buNone/>
              <a:defRPr/>
            </a:pPr>
            <a:r>
              <a:rPr lang="es-ES_tradnl" b="1" i="1" dirty="0" smtClean="0">
                <a:solidFill>
                  <a:schemeClr val="tx1"/>
                </a:solidFill>
                <a:latin typeface="Arial" pitchFamily="34" charset="0"/>
                <a:cs typeface="Arial" pitchFamily="34" charset="0"/>
              </a:rPr>
              <a:t>Amplio: Ejemplos, calculos, diseños de </a:t>
            </a:r>
            <a:r>
              <a:rPr lang="es-ES_tradnl" b="1" dirty="0" smtClean="0">
                <a:solidFill>
                  <a:schemeClr val="tx1"/>
                </a:solidFill>
                <a:latin typeface="Arial" pitchFamily="34" charset="0"/>
                <a:cs typeface="Arial" pitchFamily="34" charset="0"/>
              </a:rPr>
              <a:t>t</a:t>
            </a:r>
            <a:r>
              <a:rPr lang="es-ES" sz="2400" b="1" dirty="0" smtClean="0">
                <a:solidFill>
                  <a:schemeClr val="tx1"/>
                </a:solidFill>
                <a:latin typeface="Arial" pitchFamily="34" charset="0"/>
                <a:cs typeface="Arial" pitchFamily="34" charset="0"/>
              </a:rPr>
              <a:t>opología</a:t>
            </a:r>
            <a:r>
              <a:rPr lang="es-ES_tradnl" b="1" dirty="0" smtClean="0">
                <a:solidFill>
                  <a:schemeClr val="tx1"/>
                </a:solidFill>
                <a:latin typeface="Arial" pitchFamily="34" charset="0"/>
                <a:cs typeface="Arial" pitchFamily="34" charset="0"/>
              </a:rPr>
              <a:t>, esquemas, dibujos, figuras,</a:t>
            </a:r>
          </a:p>
          <a:p>
            <a:pPr marL="342900" lvl="1" indent="-342900" algn="just" fontAlgn="auto">
              <a:spcAft>
                <a:spcPts val="0"/>
              </a:spcAft>
              <a:buClr>
                <a:schemeClr val="accent4"/>
              </a:buClr>
              <a:buFontTx/>
              <a:buNone/>
              <a:defRPr/>
            </a:pPr>
            <a:r>
              <a:rPr lang="es-ES_tradnl" b="1" dirty="0" smtClean="0">
                <a:solidFill>
                  <a:schemeClr val="tx1"/>
                </a:solidFill>
                <a:latin typeface="Arial" pitchFamily="34" charset="0"/>
                <a:cs typeface="Arial" pitchFamily="34" charset="0"/>
              </a:rPr>
              <a:t>P</a:t>
            </a:r>
            <a:r>
              <a:rPr lang="es-ES" sz="2400" b="1" dirty="0" smtClean="0"/>
              <a:t>á</a:t>
            </a:r>
            <a:r>
              <a:rPr lang="es-ES_tradnl" b="1" dirty="0" smtClean="0">
                <a:solidFill>
                  <a:schemeClr val="tx1"/>
                </a:solidFill>
                <a:latin typeface="Arial" pitchFamily="34" charset="0"/>
                <a:cs typeface="Arial" pitchFamily="34" charset="0"/>
              </a:rPr>
              <a:t>ginas web , anexos, material de apoyo, tutoriales, videos </a:t>
            </a:r>
            <a:r>
              <a:rPr lang="es-ES_tradnl" b="1" i="1" dirty="0" smtClean="0">
                <a:solidFill>
                  <a:schemeClr val="tx1"/>
                </a:solidFill>
                <a:latin typeface="Arial" pitchFamily="34" charset="0"/>
                <a:cs typeface="Arial" pitchFamily="34" charset="0"/>
              </a:rPr>
              <a:t>y otros</a:t>
            </a:r>
            <a:r>
              <a:rPr lang="es-ES_tradnl" i="1" dirty="0" smtClean="0"/>
              <a:t>. </a:t>
            </a:r>
          </a:p>
          <a:p>
            <a:pPr marL="521208" lvl="1" indent="-246888" algn="just" fontAlgn="auto">
              <a:spcAft>
                <a:spcPts val="0"/>
              </a:spcAft>
              <a:buClr>
                <a:schemeClr val="accent4"/>
              </a:buClr>
              <a:buFontTx/>
              <a:buNone/>
              <a:defRPr/>
            </a:pPr>
            <a:endParaRPr lang="es-ES_tradnl" i="1" dirty="0" smtClean="0"/>
          </a:p>
          <a:p>
            <a:pPr marL="521208" lvl="1" indent="-246888" algn="just" fontAlgn="auto">
              <a:spcAft>
                <a:spcPts val="0"/>
              </a:spcAft>
              <a:buClr>
                <a:schemeClr val="accent4"/>
              </a:buClr>
              <a:buFontTx/>
              <a:buNone/>
              <a:defRPr/>
            </a:pPr>
            <a:r>
              <a:rPr lang="es-ES_tradnl" i="1" dirty="0" smtClean="0"/>
              <a:t> </a:t>
            </a:r>
          </a:p>
        </p:txBody>
      </p:sp>
      <p:pic>
        <p:nvPicPr>
          <p:cNvPr id="5" name="Picture 2" descr="BD06630_"/>
          <p:cNvPicPr>
            <a:picLocks noChangeAspect="1" noChangeArrowheads="1"/>
          </p:cNvPicPr>
          <p:nvPr/>
        </p:nvPicPr>
        <p:blipFill>
          <a:blip r:embed="rId3" cstate="print"/>
          <a:srcRect/>
          <a:stretch>
            <a:fillRect/>
          </a:stretch>
        </p:blipFill>
        <p:spPr bwMode="auto">
          <a:xfrm>
            <a:off x="6118225" y="0"/>
            <a:ext cx="3025775" cy="2024063"/>
          </a:xfrm>
          <a:prstGeom prst="rect">
            <a:avLst/>
          </a:prstGeom>
          <a:noFill/>
          <a:ln w="9525">
            <a:noFill/>
            <a:miter lim="800000"/>
            <a:headEnd/>
            <a:tailEnd/>
          </a:ln>
        </p:spPr>
      </p:pic>
      <p:pic>
        <p:nvPicPr>
          <p:cNvPr id="18437" name="Picture 17" descr="EN00319_"/>
          <p:cNvPicPr preferRelativeResize="0">
            <a:picLocks noChangeArrowheads="1" noChangeShapeType="1"/>
          </p:cNvPicPr>
          <p:nvPr/>
        </p:nvPicPr>
        <p:blipFill>
          <a:blip r:embed="rId4" cstate="print"/>
          <a:srcRect/>
          <a:stretch>
            <a:fillRect/>
          </a:stretch>
        </p:blipFill>
        <p:spPr bwMode="auto">
          <a:xfrm>
            <a:off x="179388" y="620713"/>
            <a:ext cx="450850" cy="449262"/>
          </a:xfrm>
          <a:prstGeom prst="rect">
            <a:avLst/>
          </a:prstGeom>
          <a:noFill/>
          <a:ln w="0" algn="in">
            <a:noFill/>
            <a:miter lim="800000"/>
            <a:headEnd/>
            <a:tailEnd/>
          </a:ln>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 calcmode="lin" valueType="num">
                                      <p:cBhvr additive="base">
                                        <p:cTn id="11"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7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anim calcmode="lin" valueType="num">
                                      <p:cBhvr additive="base">
                                        <p:cTn id="1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171">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 calcmode="lin" valueType="num">
                                      <p:cBhvr additive="base">
                                        <p:cTn id="19"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anim calcmode="lin" valueType="num">
                                      <p:cBhvr additive="base">
                                        <p:cTn id="23"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171">
                                            <p:txEl>
                                              <p:pRg st="7" end="7"/>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anim calcmode="lin" valueType="num">
                                      <p:cBhvr additive="base">
                                        <p:cTn id="27"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171">
                                            <p:txEl>
                                              <p:pRg st="8" end="8"/>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171">
                                            <p:txEl>
                                              <p:pRg st="9" end="9"/>
                                            </p:txEl>
                                          </p:spTgt>
                                        </p:tgtEl>
                                        <p:attrNameLst>
                                          <p:attrName>style.visibility</p:attrName>
                                        </p:attrNameLst>
                                      </p:cBhvr>
                                      <p:to>
                                        <p:strVal val="visible"/>
                                      </p:to>
                                    </p:set>
                                    <p:anim calcmode="lin" valueType="num">
                                      <p:cBhvr additive="base">
                                        <p:cTn id="31" dur="500" fill="hold"/>
                                        <p:tgtEl>
                                          <p:spTgt spid="7171">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9" end="9"/>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171">
                                            <p:txEl>
                                              <p:pRg st="11" end="11"/>
                                            </p:txEl>
                                          </p:spTgt>
                                        </p:tgtEl>
                                        <p:attrNameLst>
                                          <p:attrName>style.visibility</p:attrName>
                                        </p:attrNameLst>
                                      </p:cBhvr>
                                      <p:to>
                                        <p:strVal val="visible"/>
                                      </p:to>
                                    </p:set>
                                    <p:anim calcmode="lin" valueType="num">
                                      <p:cBhvr additive="base">
                                        <p:cTn id="35" dur="500" fill="hold"/>
                                        <p:tgtEl>
                                          <p:spTgt spid="7171">
                                            <p:txEl>
                                              <p:pRg st="11" end="1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171">
                                            <p:txEl>
                                              <p:pRg st="11" end="11"/>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171">
                                            <p:txEl>
                                              <p:pRg st="12" end="12"/>
                                            </p:txEl>
                                          </p:spTgt>
                                        </p:tgtEl>
                                        <p:attrNameLst>
                                          <p:attrName>style.visibility</p:attrName>
                                        </p:attrNameLst>
                                      </p:cBhvr>
                                      <p:to>
                                        <p:strVal val="visible"/>
                                      </p:to>
                                    </p:set>
                                    <p:anim calcmode="lin" valueType="num">
                                      <p:cBhvr additive="base">
                                        <p:cTn id="39" dur="500" fill="hold"/>
                                        <p:tgtEl>
                                          <p:spTgt spid="7171">
                                            <p:txEl>
                                              <p:pRg st="12" end="1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171">
                                            <p:txEl>
                                              <p:pRg st="12" end="12"/>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171">
                                            <p:txEl>
                                              <p:pRg st="14" end="14"/>
                                            </p:txEl>
                                          </p:spTgt>
                                        </p:tgtEl>
                                        <p:attrNameLst>
                                          <p:attrName>style.visibility</p:attrName>
                                        </p:attrNameLst>
                                      </p:cBhvr>
                                      <p:to>
                                        <p:strVal val="visible"/>
                                      </p:to>
                                    </p:set>
                                    <p:anim calcmode="lin" valueType="num">
                                      <p:cBhvr additive="base">
                                        <p:cTn id="43" dur="500" fill="hold"/>
                                        <p:tgtEl>
                                          <p:spTgt spid="7171">
                                            <p:txEl>
                                              <p:pRg st="14" end="1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71">
                                            <p:txEl>
                                              <p:pRg st="14" end="14"/>
                                            </p:txEl>
                                          </p:spTgt>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9"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dissolv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ChangeArrowheads="1"/>
          </p:cNvSpPr>
          <p:nvPr/>
        </p:nvSpPr>
        <p:spPr bwMode="auto">
          <a:xfrm>
            <a:off x="395536" y="260649"/>
            <a:ext cx="7704856" cy="432048"/>
          </a:xfrm>
          <a:prstGeom prst="rect">
            <a:avLst/>
          </a:prstGeom>
          <a:noFill/>
          <a:ln w="9525">
            <a:noFill/>
            <a:miter lim="800000"/>
            <a:headEnd/>
            <a:tailEnd/>
          </a:ln>
        </p:spPr>
        <p:txBody>
          <a:bodyPr lIns="92075" tIns="46038" rIns="92075" bIns="46038"/>
          <a:lstStyle/>
          <a:p>
            <a:pPr fontAlgn="auto">
              <a:spcBef>
                <a:spcPts val="0"/>
              </a:spcBef>
              <a:spcAft>
                <a:spcPts val="0"/>
              </a:spcAft>
              <a:defRPr/>
            </a:pPr>
            <a:r>
              <a:rPr lang="es-ES" dirty="0" smtClean="0">
                <a:latin typeface="+mn-lt"/>
              </a:rPr>
              <a:t>12</a:t>
            </a:r>
            <a:r>
              <a:rPr lang="es-ES" dirty="0">
                <a:latin typeface="+mn-lt"/>
              </a:rPr>
              <a:t>. </a:t>
            </a:r>
            <a:r>
              <a:rPr lang="es-ES" dirty="0" smtClean="0">
                <a:latin typeface="+mn-lt"/>
              </a:rPr>
              <a:t> </a:t>
            </a:r>
            <a:r>
              <a:rPr lang="es-ES" dirty="0" smtClean="0"/>
              <a:t>EJEMPLIFICACI</a:t>
            </a:r>
            <a:r>
              <a:rPr lang="es-ES" dirty="0" smtClean="0">
                <a:latin typeface="+mn-lt"/>
              </a:rPr>
              <a:t>óN  de topología  </a:t>
            </a:r>
            <a:endParaRPr lang="es-ES" dirty="0">
              <a:latin typeface="+mn-lt"/>
            </a:endParaRPr>
          </a:p>
          <a:p>
            <a:pPr marL="609600" indent="-609600" algn="ctr" fontAlgn="auto">
              <a:spcBef>
                <a:spcPct val="20000"/>
              </a:spcBef>
              <a:spcAft>
                <a:spcPts val="0"/>
              </a:spcAft>
              <a:buClr>
                <a:srgbClr val="FF0000"/>
              </a:buClr>
              <a:buSzPct val="60000"/>
              <a:defRPr/>
            </a:pPr>
            <a:endParaRPr lang="es-MX" sz="2800" kern="0" dirty="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defRPr/>
            </a:pPr>
            <a:endParaRPr lang="es-ES" sz="1600" b="1" dirty="0">
              <a:latin typeface="Arial Black" pitchFamily="34" charset="0"/>
            </a:endParaRPr>
          </a:p>
          <a:p>
            <a:pPr marL="609600" indent="-609600" algn="ctr" fontAlgn="auto">
              <a:spcBef>
                <a:spcPct val="20000"/>
              </a:spcBef>
              <a:spcAft>
                <a:spcPts val="0"/>
              </a:spcAft>
              <a:buClr>
                <a:srgbClr val="FF0000"/>
              </a:buClr>
              <a:buSzPct val="60000"/>
              <a:defRPr/>
            </a:pPr>
            <a:endParaRPr lang="es-MX" sz="2000" kern="0" dirty="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buFont typeface="Arial" pitchFamily="34" charset="0"/>
              <a:buChar char="•"/>
              <a:defRPr/>
            </a:pPr>
            <a:endParaRPr lang="es-MX" sz="1600" kern="0" dirty="0">
              <a:effectLst>
                <a:outerShdw blurRad="38100" dist="38100" dir="2700000" algn="tl">
                  <a:srgbClr val="FFFFFF"/>
                </a:outerShdw>
              </a:effectLst>
              <a:latin typeface="+mn-lt"/>
            </a:endParaRPr>
          </a:p>
          <a:p>
            <a:pPr marL="609600" indent="-609600" algn="ctr" fontAlgn="auto">
              <a:spcBef>
                <a:spcPct val="20000"/>
              </a:spcBef>
              <a:spcAft>
                <a:spcPts val="0"/>
              </a:spcAft>
              <a:buClr>
                <a:srgbClr val="FF0000"/>
              </a:buClr>
              <a:buSzPct val="60000"/>
              <a:defRPr/>
            </a:pPr>
            <a:endParaRPr lang="es-MX" sz="1600" kern="0" dirty="0">
              <a:effectLst>
                <a:outerShdw blurRad="38100" dist="38100" dir="2700000" algn="tl">
                  <a:srgbClr val="FFFFFF"/>
                </a:outerShdw>
              </a:effectLst>
              <a:latin typeface="+mn-lt"/>
            </a:endParaRPr>
          </a:p>
        </p:txBody>
      </p:sp>
    </p:spTree>
  </p:cSld>
  <p:clrMapOvr>
    <a:masterClrMapping/>
  </p:clrMapOvr>
  <p:transition spd="med">
    <p:whee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3.bp.blogspot.com/-EDeU_mmLgcU/Td8enJKtMyI/AAAAAAAAAPE/mq1cnA8bjTo/s1600/wifi.jpg"/>
          <p:cNvPicPr>
            <a:picLocks noChangeAspect="1" noChangeArrowheads="1"/>
          </p:cNvPicPr>
          <p:nvPr/>
        </p:nvPicPr>
        <p:blipFill>
          <a:blip r:embed="rId2" cstate="print"/>
          <a:srcRect/>
          <a:stretch>
            <a:fillRect/>
          </a:stretch>
        </p:blipFill>
        <p:spPr bwMode="auto">
          <a:xfrm>
            <a:off x="971600" y="1340768"/>
            <a:ext cx="6438900" cy="4305301"/>
          </a:xfrm>
          <a:prstGeom prst="rect">
            <a:avLst/>
          </a:prstGeom>
          <a:noFill/>
        </p:spPr>
      </p:pic>
      <p:sp>
        <p:nvSpPr>
          <p:cNvPr id="52226" name="Rectangle 3"/>
          <p:cNvSpPr>
            <a:spLocks noGrp="1" noChangeArrowheads="1"/>
          </p:cNvSpPr>
          <p:nvPr>
            <p:ph idx="1"/>
          </p:nvPr>
        </p:nvSpPr>
        <p:spPr>
          <a:xfrm>
            <a:off x="250825" y="928688"/>
            <a:ext cx="8713788" cy="5595937"/>
          </a:xfrm>
        </p:spPr>
        <p:txBody>
          <a:bodyPr>
            <a:normAutofit/>
          </a:bodyPr>
          <a:lstStyle/>
          <a:p>
            <a:pPr eaLnBrk="1" hangingPunct="1">
              <a:buFont typeface="Wingdings 2" pitchFamily="18" charset="2"/>
              <a:buNone/>
            </a:pPr>
            <a:r>
              <a:rPr lang="es-ES_tradnl" sz="1800" i="1" dirty="0" smtClean="0"/>
              <a:t>Cuanto mayor sea el tiempo asignado más se justificará la elección de métodos</a:t>
            </a:r>
          </a:p>
          <a:p>
            <a:pPr eaLnBrk="1" hangingPunct="1">
              <a:buFont typeface="Wingdings 2" pitchFamily="18" charset="2"/>
              <a:buNone/>
            </a:pPr>
            <a:r>
              <a:rPr lang="es-ES_tradnl" sz="1800" i="1" dirty="0" smtClean="0"/>
              <a:t>a  desarrollar  objetos ,    exacto a brindarnos un servicios confiable en</a:t>
            </a:r>
          </a:p>
          <a:p>
            <a:pPr>
              <a:buNone/>
            </a:pPr>
            <a:r>
              <a:rPr lang="es-ES_tradnl" sz="1800" i="1" dirty="0" smtClean="0"/>
              <a:t>programas   dado segun su lecci</a:t>
            </a:r>
            <a:r>
              <a:rPr lang="es-ES" sz="1800" dirty="0" smtClean="0"/>
              <a:t>ó</a:t>
            </a:r>
            <a:r>
              <a:rPr lang="es-ES_tradnl" sz="1800" i="1" dirty="0" smtClean="0"/>
              <a:t>n con sus complejidades, restricciones, básicas</a:t>
            </a:r>
          </a:p>
          <a:p>
            <a:pPr>
              <a:buNone/>
            </a:pPr>
            <a:r>
              <a:rPr lang="es-ES_tradnl" sz="1800" i="1" dirty="0" smtClean="0"/>
              <a:t>y tipos  de operadores .</a:t>
            </a:r>
            <a:r>
              <a:rPr lang="es-ES" sz="1800" dirty="0" smtClean="0"/>
              <a:t> Estructura de datos d</a:t>
            </a:r>
            <a:r>
              <a:rPr lang="es-ES_tradnl" sz="1800" i="1" dirty="0" smtClean="0"/>
              <a:t>á</a:t>
            </a:r>
            <a:r>
              <a:rPr lang="es-ES" sz="1800" dirty="0" smtClean="0"/>
              <a:t>ndose a conecer de  sus pasos </a:t>
            </a:r>
          </a:p>
          <a:p>
            <a:pPr>
              <a:buNone/>
            </a:pPr>
            <a:r>
              <a:rPr lang="es-ES" sz="1800" dirty="0" smtClean="0"/>
              <a:t>para la función y desarrollo de  la tarea, sigue siendo un ambiente de control de</a:t>
            </a:r>
          </a:p>
          <a:p>
            <a:pPr eaLnBrk="1" hangingPunct="1">
              <a:buFont typeface="Wingdings 2" pitchFamily="18" charset="2"/>
              <a:buNone/>
            </a:pPr>
            <a:r>
              <a:rPr lang="es-ES" sz="1800" dirty="0" smtClean="0"/>
              <a:t>Usuario, web, servicio y diseños.</a:t>
            </a:r>
          </a:p>
          <a:p>
            <a:pPr eaLnBrk="1" hangingPunct="1"/>
            <a:r>
              <a:rPr lang="es-ES" sz="1800" dirty="0" smtClean="0"/>
              <a:t>Ventajas  crea un ideal de agil perspectiva  de trabajo.</a:t>
            </a:r>
          </a:p>
          <a:p>
            <a:pPr eaLnBrk="1" hangingPunct="1"/>
            <a:r>
              <a:rPr lang="es-ES" sz="1800" dirty="0" smtClean="0"/>
              <a:t>La implementación a través de una interpretación de labor en tareas programas. Las clases son añadidas, corregidas y coreccciones  de forma interactiva; su caracteristicas son fuentes y codigos  este tutorial</a:t>
            </a:r>
          </a:p>
          <a:p>
            <a:pPr eaLnBrk="1" hangingPunct="1"/>
            <a:r>
              <a:rPr lang="es-ES" sz="1800" dirty="0" smtClean="0"/>
              <a:t>Tiene un  sintaxis simple, de identificación de variables  HTTP  hasta dar las caracteristicas  escrituras, incluyendo los selecionados.</a:t>
            </a:r>
          </a:p>
          <a:p>
            <a:pPr eaLnBrk="1" hangingPunct="1"/>
            <a:r>
              <a:rPr lang="es-ES" sz="1800" dirty="0" smtClean="0"/>
              <a:t>Cónsonas con el sistema  de  hardwares software, programación y datos.</a:t>
            </a:r>
          </a:p>
          <a:p>
            <a:pPr eaLnBrk="1" hangingPunct="1"/>
            <a:r>
              <a:rPr lang="es-ES" sz="1800" dirty="0" smtClean="0"/>
              <a:t>Manipula  un interfaz de  rendimiento, programación y lenguaje.</a:t>
            </a:r>
          </a:p>
          <a:p>
            <a:pPr eaLnBrk="1" hangingPunct="1"/>
            <a:r>
              <a:rPr lang="es-ES" sz="1800" dirty="0" smtClean="0"/>
              <a:t>Proporciona  su propio entorno operativo, interactúa mal con otros  tipo de software o hardware , ya que se trata de (JAVA) NeatBeans</a:t>
            </a:r>
          </a:p>
          <a:p>
            <a:pPr algn="just" eaLnBrk="1" hangingPunct="1">
              <a:buFont typeface="Wingdings 2" pitchFamily="18" charset="2"/>
              <a:buNone/>
            </a:pPr>
            <a:endParaRPr lang="es-ES_tradnl" i="1" dirty="0" smtClean="0">
              <a:solidFill>
                <a:srgbClr val="FFFFFF"/>
              </a:solidFill>
            </a:endParaRPr>
          </a:p>
        </p:txBody>
      </p:sp>
      <p:pic>
        <p:nvPicPr>
          <p:cNvPr id="52227" name="Picture 4" descr="C:\Archivos de programa\Microsoft Office\Clipart\Popular\RELOJ.WMF"/>
          <p:cNvPicPr>
            <a:picLocks noChangeAspect="1" noChangeArrowheads="1"/>
          </p:cNvPicPr>
          <p:nvPr/>
        </p:nvPicPr>
        <p:blipFill>
          <a:blip r:embed="rId3" cstate="print"/>
          <a:srcRect/>
          <a:stretch>
            <a:fillRect/>
          </a:stretch>
        </p:blipFill>
        <p:spPr bwMode="auto">
          <a:xfrm>
            <a:off x="7929563" y="0"/>
            <a:ext cx="1214437" cy="1071563"/>
          </a:xfrm>
          <a:prstGeom prst="rect">
            <a:avLst/>
          </a:prstGeom>
          <a:noFill/>
          <a:ln w="9525">
            <a:noFill/>
            <a:miter lim="800000"/>
            <a:headEnd/>
            <a:tailEnd/>
          </a:ln>
        </p:spPr>
      </p:pic>
      <p:sp>
        <p:nvSpPr>
          <p:cNvPr id="7" name="Rectangle 2"/>
          <p:cNvSpPr txBox="1">
            <a:spLocks noChangeArrowheads="1"/>
          </p:cNvSpPr>
          <p:nvPr/>
        </p:nvSpPr>
        <p:spPr bwMode="auto">
          <a:xfrm>
            <a:off x="684213" y="188913"/>
            <a:ext cx="5562600" cy="647700"/>
          </a:xfrm>
          <a:prstGeom prst="rect">
            <a:avLst/>
          </a:prstGeom>
          <a:noFill/>
          <a:ln w="9525">
            <a:noFill/>
            <a:miter lim="800000"/>
            <a:headEnd/>
            <a:tailEnd/>
          </a:ln>
        </p:spPr>
        <p:txBody>
          <a:bodyPr lIns="92075" tIns="46038" rIns="92075" bIns="46038" anchor="ctr"/>
          <a:lstStyle/>
          <a:p>
            <a:pPr algn="ctr" fontAlgn="auto">
              <a:lnSpc>
                <a:spcPct val="70000"/>
              </a:lnSpc>
              <a:spcBef>
                <a:spcPts val="0"/>
              </a:spcBef>
              <a:spcAft>
                <a:spcPts val="0"/>
              </a:spcAft>
              <a:defRPr/>
            </a:pPr>
            <a:r>
              <a:rPr lang="es-ES_tradnl" sz="4400" b="1" kern="0" dirty="0">
                <a:effectLst>
                  <a:outerShdw blurRad="38100" dist="38100" dir="2700000" algn="tl">
                    <a:srgbClr val="000000"/>
                  </a:outerShdw>
                </a:effectLst>
                <a:latin typeface="+mj-lt"/>
                <a:ea typeface="+mj-ea"/>
                <a:cs typeface="+mj-cs"/>
              </a:rPr>
              <a:t>CONCLUSION</a:t>
            </a:r>
            <a:endParaRPr lang="es-ES_tradnl" sz="4400" b="1" kern="0" dirty="0">
              <a:latin typeface="+mj-lt"/>
              <a:ea typeface="+mj-ea"/>
              <a:cs typeface="+mj-cs"/>
            </a:endParaRPr>
          </a:p>
        </p:txBody>
      </p:sp>
    </p:spTree>
  </p:cSld>
  <p:clrMapOvr>
    <a:masterClrMapping/>
  </p:clrMapOvr>
  <p:transition spd="med">
    <p:whee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6" descr="http://www.monografias.com/trabajos/java/Image184.gif"/>
          <p:cNvPicPr>
            <a:picLocks noChangeAspect="1" noChangeArrowheads="1"/>
          </p:cNvPicPr>
          <p:nvPr/>
        </p:nvPicPr>
        <p:blipFill>
          <a:blip r:embed="rId2" cstate="print"/>
          <a:srcRect/>
          <a:stretch>
            <a:fillRect/>
          </a:stretch>
        </p:blipFill>
        <p:spPr bwMode="auto">
          <a:xfrm>
            <a:off x="683568" y="3356992"/>
            <a:ext cx="2808312" cy="2592288"/>
          </a:xfrm>
          <a:prstGeom prst="rect">
            <a:avLst/>
          </a:prstGeom>
          <a:noFill/>
          <a:ln w="9525">
            <a:noFill/>
            <a:miter lim="800000"/>
            <a:headEnd/>
            <a:tailEnd/>
          </a:ln>
        </p:spPr>
      </p:pic>
      <p:sp>
        <p:nvSpPr>
          <p:cNvPr id="52230" name="Rectangle 6"/>
          <p:cNvSpPr>
            <a:spLocks noGrp="1" noChangeArrowheads="1"/>
          </p:cNvSpPr>
          <p:nvPr>
            <p:ph type="title"/>
          </p:nvPr>
        </p:nvSpPr>
        <p:spPr>
          <a:xfrm>
            <a:off x="1187624" y="260648"/>
            <a:ext cx="5838825" cy="792162"/>
          </a:xfrm>
        </p:spPr>
        <p:txBody>
          <a:bodyPr>
            <a:normAutofit/>
          </a:bodyPr>
          <a:lstStyle/>
          <a:p>
            <a:pPr algn="ctr" eaLnBrk="1" fontAlgn="auto" hangingPunct="1">
              <a:spcAft>
                <a:spcPts val="0"/>
              </a:spcAft>
              <a:defRPr/>
            </a:pPr>
            <a:r>
              <a:rPr lang="es-ES_tradnl" dirty="0" smtClean="0">
                <a:solidFill>
                  <a:schemeClr val="tx1"/>
                </a:solidFill>
                <a:effectLst>
                  <a:outerShdw blurRad="38100" dist="38100" dir="2700000" algn="tl">
                    <a:srgbClr val="000000"/>
                  </a:outerShdw>
                </a:effectLst>
              </a:rPr>
              <a:t>BIBLIOGRAFIA</a:t>
            </a:r>
            <a:endParaRPr lang="es-ES_tradnl" dirty="0" smtClean="0">
              <a:solidFill>
                <a:schemeClr val="tx1"/>
              </a:solidFill>
            </a:endParaRPr>
          </a:p>
        </p:txBody>
      </p:sp>
      <p:pic>
        <p:nvPicPr>
          <p:cNvPr id="53251" name="Picture 4" descr="C:\Tesis2001\temp\space2.gif"/>
          <p:cNvPicPr>
            <a:picLocks noChangeAspect="1" noChangeArrowheads="1"/>
          </p:cNvPicPr>
          <p:nvPr/>
        </p:nvPicPr>
        <p:blipFill>
          <a:blip r:embed="rId3" cstate="print"/>
          <a:srcRect/>
          <a:stretch>
            <a:fillRect/>
          </a:stretch>
        </p:blipFill>
        <p:spPr bwMode="auto">
          <a:xfrm>
            <a:off x="7953375" y="1196752"/>
            <a:ext cx="1190625" cy="1138237"/>
          </a:xfrm>
          <a:prstGeom prst="rect">
            <a:avLst/>
          </a:prstGeom>
          <a:noFill/>
          <a:ln w="9525">
            <a:noFill/>
            <a:miter lim="800000"/>
            <a:headEnd/>
            <a:tailEnd/>
          </a:ln>
        </p:spPr>
      </p:pic>
      <p:sp>
        <p:nvSpPr>
          <p:cNvPr id="6" name="Rectangle 6"/>
          <p:cNvSpPr txBox="1">
            <a:spLocks noChangeArrowheads="1"/>
          </p:cNvSpPr>
          <p:nvPr/>
        </p:nvSpPr>
        <p:spPr bwMode="auto">
          <a:xfrm>
            <a:off x="251520" y="1196752"/>
            <a:ext cx="6984776" cy="2520280"/>
          </a:xfrm>
          <a:prstGeom prst="rect">
            <a:avLst/>
          </a:prstGeom>
          <a:noFill/>
          <a:ln w="9525">
            <a:noFill/>
            <a:miter lim="800000"/>
            <a:headEnd/>
            <a:tailEnd/>
          </a:ln>
          <a:effectLst>
            <a:outerShdw blurRad="50800" dist="50800" dir="5400000" algn="ctr" rotWithShape="0">
              <a:schemeClr val="bg2">
                <a:lumMod val="60000"/>
                <a:lumOff val="40000"/>
              </a:schemeClr>
            </a:outerShdw>
          </a:effectLst>
          <a:scene3d>
            <a:camera prst="perspectiveContrastingLeftFacing">
              <a:rot lat="433611" lon="824277" rev="21102636"/>
            </a:camera>
            <a:lightRig rig="sunset" dir="t"/>
          </a:scene3d>
          <a:sp3d extrusionH="76200" prstMaterial="softEdge">
            <a:bevelT/>
            <a:extrusionClr>
              <a:schemeClr val="tx2"/>
            </a:extrusionClr>
          </a:sp3d>
        </p:spPr>
        <p:txBody>
          <a:bodyPr lIns="92075" tIns="46038" rIns="92075" bIns="46038" anchor="ctr"/>
          <a:lstStyle/>
          <a:p>
            <a:pPr algn="ctr" fontAlgn="auto">
              <a:lnSpc>
                <a:spcPct val="70000"/>
              </a:lnSpc>
              <a:spcBef>
                <a:spcPts val="0"/>
              </a:spcBef>
              <a:spcAft>
                <a:spcPts val="0"/>
              </a:spcAft>
              <a:defRPr/>
            </a:pPr>
            <a:r>
              <a:rPr lang="es-ES_tradnl" sz="2800" b="1" kern="0" dirty="0">
                <a:effectLst>
                  <a:outerShdw blurRad="38100" dist="38100" dir="2700000" algn="tl">
                    <a:srgbClr val="000000"/>
                  </a:outerShdw>
                </a:effectLst>
                <a:latin typeface="+mj-lt"/>
                <a:ea typeface="+mj-ea"/>
                <a:cs typeface="+mj-cs"/>
              </a:rPr>
              <a:t>Otorgada por el documental de la </a:t>
            </a:r>
            <a:r>
              <a:rPr lang="es-ES_tradnl" sz="2800" b="1" kern="0" dirty="0" smtClean="0">
                <a:effectLst>
                  <a:outerShdw blurRad="38100" dist="38100" dir="2700000" algn="tl">
                    <a:srgbClr val="000000"/>
                  </a:outerShdw>
                </a:effectLst>
                <a:latin typeface="+mj-lt"/>
                <a:ea typeface="+mj-ea"/>
                <a:cs typeface="+mj-cs"/>
              </a:rPr>
              <a:t>Magter. Teobaldo Smith</a:t>
            </a:r>
          </a:p>
          <a:p>
            <a:pPr algn="ctr" fontAlgn="auto">
              <a:lnSpc>
                <a:spcPct val="70000"/>
              </a:lnSpc>
              <a:spcBef>
                <a:spcPts val="0"/>
              </a:spcBef>
              <a:spcAft>
                <a:spcPts val="0"/>
              </a:spcAft>
              <a:defRPr/>
            </a:pPr>
            <a:endParaRPr lang="es-ES_tradnl" sz="2800" b="1" kern="0" dirty="0">
              <a:effectLst>
                <a:outerShdw blurRad="38100" dist="38100" dir="2700000" algn="tl">
                  <a:srgbClr val="000000"/>
                </a:outerShdw>
              </a:effectLst>
              <a:latin typeface="+mj-lt"/>
              <a:ea typeface="+mj-ea"/>
              <a:cs typeface="+mj-cs"/>
            </a:endParaRPr>
          </a:p>
          <a:p>
            <a:pPr algn="ctr" fontAlgn="auto">
              <a:lnSpc>
                <a:spcPct val="70000"/>
              </a:lnSpc>
              <a:spcBef>
                <a:spcPts val="0"/>
              </a:spcBef>
              <a:spcAft>
                <a:spcPts val="0"/>
              </a:spcAft>
              <a:defRPr/>
            </a:pPr>
            <a:r>
              <a:rPr lang="es-ES_tradnl" sz="2800" b="1" kern="0" dirty="0" smtClean="0">
                <a:effectLst>
                  <a:outerShdw blurRad="38100" dist="38100" dir="2700000" algn="tl">
                    <a:srgbClr val="000000"/>
                  </a:outerShdw>
                </a:effectLst>
                <a:latin typeface="+mj-lt"/>
                <a:ea typeface="+mj-ea"/>
                <a:cs typeface="+mj-cs"/>
              </a:rPr>
              <a:t>Es un tutorial del web yresumido por </a:t>
            </a:r>
            <a:r>
              <a:rPr lang="es-ES_tradnl" sz="2800" b="1" kern="0" dirty="0">
                <a:effectLst>
                  <a:outerShdw blurRad="38100" dist="38100" dir="2700000" algn="tl">
                    <a:srgbClr val="000000"/>
                  </a:outerShdw>
                </a:effectLst>
                <a:latin typeface="+mj-lt"/>
                <a:ea typeface="+mj-ea"/>
                <a:cs typeface="+mj-cs"/>
              </a:rPr>
              <a:t>mi persona</a:t>
            </a:r>
            <a:r>
              <a:rPr lang="es-ES_tradnl" sz="2800" b="1" kern="0" dirty="0" smtClean="0">
                <a:effectLst>
                  <a:outerShdw blurRad="38100" dist="38100" dir="2700000" algn="tl">
                    <a:srgbClr val="000000"/>
                  </a:outerShdw>
                </a:effectLst>
                <a:latin typeface="+mj-lt"/>
                <a:ea typeface="+mj-ea"/>
                <a:cs typeface="+mj-cs"/>
              </a:rPr>
              <a:t>. Donde no requiere mucha explicacion.</a:t>
            </a:r>
            <a:endParaRPr lang="es-ES_tradnl" sz="2800" b="1" kern="0" dirty="0">
              <a:effectLst>
                <a:outerShdw blurRad="38100" dist="38100" dir="2700000" algn="tl">
                  <a:srgbClr val="000000"/>
                </a:outerShdw>
              </a:effectLst>
              <a:latin typeface="+mj-lt"/>
              <a:ea typeface="+mj-ea"/>
              <a:cs typeface="+mj-cs"/>
            </a:endParaRPr>
          </a:p>
          <a:p>
            <a:pPr algn="ctr" fontAlgn="auto">
              <a:lnSpc>
                <a:spcPct val="70000"/>
              </a:lnSpc>
              <a:spcBef>
                <a:spcPts val="0"/>
              </a:spcBef>
              <a:spcAft>
                <a:spcPts val="0"/>
              </a:spcAft>
              <a:defRPr/>
            </a:pPr>
            <a:r>
              <a:rPr lang="es-ES_tradnl" sz="2800" b="1" kern="0" dirty="0">
                <a:effectLst>
                  <a:outerShdw blurRad="38100" dist="38100" dir="2700000" algn="tl">
                    <a:srgbClr val="000000"/>
                  </a:outerShdw>
                </a:effectLst>
                <a:latin typeface="+mj-lt"/>
                <a:ea typeface="+mj-ea"/>
                <a:cs typeface="+mj-cs"/>
              </a:rPr>
              <a:t>Geoalex25@hotmail.com  </a:t>
            </a:r>
          </a:p>
          <a:p>
            <a:pPr algn="ctr" fontAlgn="auto">
              <a:lnSpc>
                <a:spcPct val="70000"/>
              </a:lnSpc>
              <a:spcBef>
                <a:spcPts val="0"/>
              </a:spcBef>
              <a:spcAft>
                <a:spcPts val="0"/>
              </a:spcAft>
              <a:defRPr/>
            </a:pPr>
            <a:endParaRPr lang="es-ES_tradnl" sz="2800" b="1" kern="0" dirty="0">
              <a:latin typeface="+mj-lt"/>
              <a:ea typeface="+mj-ea"/>
              <a:cs typeface="+mj-cs"/>
            </a:endParaRPr>
          </a:p>
        </p:txBody>
      </p:sp>
      <p:sp>
        <p:nvSpPr>
          <p:cNvPr id="7" name="Rectangle 4"/>
          <p:cNvSpPr txBox="1">
            <a:spLocks noChangeArrowheads="1"/>
          </p:cNvSpPr>
          <p:nvPr/>
        </p:nvSpPr>
        <p:spPr>
          <a:xfrm>
            <a:off x="251520" y="5373216"/>
            <a:ext cx="7848872" cy="1195636"/>
          </a:xfrm>
          <a:prstGeom prst="rect">
            <a:avLst/>
          </a:prstGeom>
        </p:spPr>
        <p:txBody>
          <a:bodyPr/>
          <a:lstStyle/>
          <a:p>
            <a:pPr algn="ctr" fontAlgn="auto">
              <a:lnSpc>
                <a:spcPct val="70000"/>
              </a:lnSpc>
              <a:spcBef>
                <a:spcPts val="0"/>
              </a:spcBef>
              <a:spcAft>
                <a:spcPts val="0"/>
              </a:spcAft>
              <a:defRPr/>
            </a:pPr>
            <a:endParaRPr lang="es-CR" sz="2800" b="1" kern="0" dirty="0" smtClean="0">
              <a:solidFill>
                <a:schemeClr val="tx2"/>
              </a:solidFill>
              <a:latin typeface="+mj-lt"/>
              <a:ea typeface="+mj-ea"/>
              <a:cs typeface="+mj-cs"/>
            </a:endParaRPr>
          </a:p>
          <a:p>
            <a:pPr algn="ctr" fontAlgn="auto">
              <a:lnSpc>
                <a:spcPct val="70000"/>
              </a:lnSpc>
              <a:spcBef>
                <a:spcPts val="0"/>
              </a:spcBef>
              <a:spcAft>
                <a:spcPts val="0"/>
              </a:spcAft>
              <a:defRPr/>
            </a:pPr>
            <a:r>
              <a:rPr lang="es-CR" sz="2800" b="1" kern="0" dirty="0" smtClean="0">
                <a:solidFill>
                  <a:schemeClr val="tx2"/>
                </a:solidFill>
                <a:latin typeface="+mj-lt"/>
                <a:ea typeface="+mj-ea"/>
                <a:cs typeface="+mj-cs"/>
              </a:rPr>
              <a:t>Si </a:t>
            </a:r>
            <a:r>
              <a:rPr lang="es-CR" sz="2800" b="1" kern="0" dirty="0">
                <a:solidFill>
                  <a:schemeClr val="tx2"/>
                </a:solidFill>
                <a:latin typeface="+mj-lt"/>
                <a:ea typeface="+mj-ea"/>
                <a:cs typeface="+mj-cs"/>
              </a:rPr>
              <a:t>desea más información visite             </a:t>
            </a:r>
            <a:r>
              <a:rPr lang="es-CR" sz="2400" b="1" kern="0" dirty="0" smtClean="0">
                <a:solidFill>
                  <a:schemeClr val="tx2"/>
                </a:solidFill>
                <a:latin typeface="+mj-lt"/>
                <a:ea typeface="+mj-ea"/>
                <a:cs typeface="+mj-cs"/>
              </a:rPr>
              <a:t>http</a:t>
            </a:r>
            <a:r>
              <a:rPr lang="es-CR" sz="2400" b="1" kern="0" dirty="0">
                <a:solidFill>
                  <a:schemeClr val="tx2"/>
                </a:solidFill>
                <a:latin typeface="+mj-lt"/>
                <a:ea typeface="+mj-ea"/>
                <a:cs typeface="+mj-cs"/>
              </a:rPr>
              <a:t>//www. </a:t>
            </a:r>
            <a:r>
              <a:rPr lang="es-CR" sz="2400" b="1" kern="0" dirty="0" smtClean="0">
                <a:solidFill>
                  <a:schemeClr val="tx2"/>
                </a:solidFill>
                <a:latin typeface="+mj-lt"/>
                <a:ea typeface="+mj-ea"/>
                <a:cs typeface="+mj-cs"/>
              </a:rPr>
              <a:t>youtube.com = </a:t>
            </a:r>
            <a:r>
              <a:rPr lang="es-CR" sz="2400" b="1" kern="0" dirty="0" smtClean="0">
                <a:latin typeface="+mj-lt"/>
                <a:ea typeface="+mj-ea"/>
                <a:cs typeface="+mj-cs"/>
              </a:rPr>
              <a:t>¿todo sobre </a:t>
            </a:r>
            <a:r>
              <a:rPr lang="es-ES_tradnl" sz="2400" kern="0" dirty="0" smtClean="0"/>
              <a:t>Redes topograficas </a:t>
            </a:r>
            <a:r>
              <a:rPr lang="es-CR" sz="2400" b="1" kern="0" dirty="0" smtClean="0">
                <a:latin typeface="+mj-lt"/>
                <a:ea typeface="+mj-ea"/>
                <a:cs typeface="+mj-cs"/>
              </a:rPr>
              <a:t>?</a:t>
            </a:r>
            <a:r>
              <a:rPr lang="es-ES" sz="2400" dirty="0" smtClean="0">
                <a:latin typeface="Arial" charset="0"/>
              </a:rPr>
              <a:t> </a:t>
            </a:r>
            <a:endParaRPr lang="es-CR" sz="2400" b="1" kern="0" dirty="0">
              <a:latin typeface="+mj-lt"/>
              <a:ea typeface="+mj-ea"/>
              <a:cs typeface="+mj-cs"/>
            </a:endParaRPr>
          </a:p>
        </p:txBody>
      </p:sp>
      <p:sp>
        <p:nvSpPr>
          <p:cNvPr id="8" name="Rectangle 3"/>
          <p:cNvSpPr txBox="1">
            <a:spLocks noChangeArrowheads="1"/>
          </p:cNvSpPr>
          <p:nvPr/>
        </p:nvSpPr>
        <p:spPr>
          <a:xfrm>
            <a:off x="251520" y="4221088"/>
            <a:ext cx="8497887" cy="1223962"/>
          </a:xfrm>
          <a:prstGeom prst="rect">
            <a:avLst/>
          </a:prstGeom>
        </p:spPr>
        <p:txBody>
          <a:bodyPr/>
          <a:lstStyle/>
          <a:p>
            <a:pPr marL="342900" indent="-342900" fontAlgn="auto">
              <a:spcBef>
                <a:spcPct val="20000"/>
              </a:spcBef>
              <a:spcAft>
                <a:spcPts val="0"/>
              </a:spcAft>
              <a:buClr>
                <a:schemeClr val="hlink"/>
              </a:buClr>
              <a:buSzPct val="60000"/>
              <a:buFont typeface="Wingdings" pitchFamily="2" charset="2"/>
              <a:buChar char="n"/>
              <a:defRPr/>
            </a:pPr>
            <a:r>
              <a:rPr lang="es-ES_tradnl" sz="2400" kern="0" dirty="0">
                <a:latin typeface="+mn-lt"/>
                <a:hlinkClick r:id="rId4"/>
              </a:rPr>
              <a:t>http://</a:t>
            </a:r>
            <a:r>
              <a:rPr lang="es-ES_tradnl" sz="2400" kern="0" dirty="0" smtClean="0">
                <a:latin typeface="+mn-lt"/>
                <a:hlinkClick r:id="rId4"/>
              </a:rPr>
              <a:t>www.monografias.com</a:t>
            </a:r>
            <a:r>
              <a:rPr lang="es-ES_tradnl" sz="2400" kern="0" dirty="0" smtClean="0">
                <a:latin typeface="+mn-lt"/>
              </a:rPr>
              <a:t> = Redes topograficas</a:t>
            </a:r>
            <a:endParaRPr lang="es-ES_tradnl" sz="2400" kern="0" dirty="0">
              <a:latin typeface="+mn-lt"/>
            </a:endParaRPr>
          </a:p>
          <a:p>
            <a:pPr marL="342900" indent="-342900" fontAlgn="auto">
              <a:spcBef>
                <a:spcPct val="20000"/>
              </a:spcBef>
              <a:spcAft>
                <a:spcPts val="0"/>
              </a:spcAft>
              <a:buClr>
                <a:schemeClr val="hlink"/>
              </a:buClr>
              <a:buSzPct val="60000"/>
              <a:buFont typeface="Wingdings" pitchFamily="2" charset="2"/>
              <a:buChar char="n"/>
              <a:defRPr/>
            </a:pPr>
            <a:r>
              <a:rPr lang="es-ES_tradnl" sz="2400" kern="0" dirty="0">
                <a:latin typeface="+mn-lt"/>
                <a:hlinkClick r:id="rId5"/>
              </a:rPr>
              <a:t>http://</a:t>
            </a:r>
            <a:r>
              <a:rPr lang="es-ES_tradnl" sz="2400" kern="0" dirty="0" smtClean="0">
                <a:latin typeface="+mn-lt"/>
                <a:hlinkClick r:id="rId5"/>
              </a:rPr>
              <a:t>www.aulaclic.com</a:t>
            </a:r>
            <a:r>
              <a:rPr lang="es-ES_tradnl" sz="2400" kern="0" dirty="0" smtClean="0">
                <a:latin typeface="+mn-lt"/>
              </a:rPr>
              <a:t> </a:t>
            </a:r>
            <a:r>
              <a:rPr lang="es-ES_tradnl" sz="2400" kern="0" dirty="0" smtClean="0"/>
              <a:t>= Redes topograficas </a:t>
            </a:r>
            <a:endParaRPr lang="es-ES_tradnl" sz="2400" kern="0" dirty="0">
              <a:latin typeface="+mn-lt"/>
            </a:endParaRPr>
          </a:p>
        </p:txBody>
      </p:sp>
      <p:pic>
        <p:nvPicPr>
          <p:cNvPr id="53255" name="Imagen 16" descr="http://www.monografias.com/img/avatar_default.gif"/>
          <p:cNvPicPr>
            <a:picLocks noChangeAspect="1" noChangeArrowheads="1"/>
          </p:cNvPicPr>
          <p:nvPr/>
        </p:nvPicPr>
        <p:blipFill>
          <a:blip r:embed="rId6" cstate="print"/>
          <a:srcRect/>
          <a:stretch>
            <a:fillRect/>
          </a:stretch>
        </p:blipFill>
        <p:spPr bwMode="auto">
          <a:xfrm>
            <a:off x="0" y="0"/>
            <a:ext cx="611188" cy="692150"/>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n 4" descr="C:\Documents and Settings\CASA 19 - A\Escritorio\Salon ISAE\Aula Clases\P104049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64514" name="Picture 2" descr="BD06630_"/>
          <p:cNvPicPr>
            <a:picLocks noChangeAspect="1" noChangeArrowheads="1"/>
          </p:cNvPicPr>
          <p:nvPr/>
        </p:nvPicPr>
        <p:blipFill>
          <a:blip r:embed="rId4" cstate="print"/>
          <a:srcRect/>
          <a:stretch>
            <a:fillRect/>
          </a:stretch>
        </p:blipFill>
        <p:spPr bwMode="auto">
          <a:xfrm>
            <a:off x="0" y="4292600"/>
            <a:ext cx="2843213" cy="2565400"/>
          </a:xfrm>
          <a:prstGeom prst="rect">
            <a:avLst/>
          </a:prstGeom>
          <a:noFill/>
          <a:ln w="9525">
            <a:noFill/>
            <a:miter lim="800000"/>
            <a:headEnd/>
            <a:tailEnd/>
          </a:ln>
        </p:spPr>
      </p:pic>
      <p:sp>
        <p:nvSpPr>
          <p:cNvPr id="64515" name="Text Box 3"/>
          <p:cNvSpPr txBox="1">
            <a:spLocks noChangeArrowheads="1"/>
          </p:cNvSpPr>
          <p:nvPr/>
        </p:nvSpPr>
        <p:spPr bwMode="auto">
          <a:xfrm>
            <a:off x="0" y="3645024"/>
            <a:ext cx="8640960" cy="707886"/>
          </a:xfrm>
          <a:prstGeom prst="rect">
            <a:avLst/>
          </a:prstGeom>
          <a:ln>
            <a:headEnd type="none" w="sm" len="sm"/>
            <a:tailEnd type="none" w="sm" len="sm"/>
          </a:ln>
          <a:effectLst>
            <a:glow rad="2286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a:spAutoFit/>
          </a:bodyPr>
          <a:lstStyle/>
          <a:p>
            <a:pPr algn="just" fontAlgn="auto">
              <a:spcBef>
                <a:spcPct val="20000"/>
              </a:spcBef>
              <a:spcAft>
                <a:spcPts val="0"/>
              </a:spcAft>
              <a:buClr>
                <a:schemeClr val="accent2"/>
              </a:buClr>
              <a:buSzPct val="80000"/>
              <a:buFont typeface="Wingdings" pitchFamily="2" charset="2"/>
              <a:buChar char="Ø"/>
              <a:defRPr/>
            </a:pPr>
            <a:r>
              <a:rPr lang="es-MX" sz="4000" b="1" dirty="0">
                <a:solidFill>
                  <a:srgbClr val="FF6600"/>
                </a:solidFill>
                <a:effectLst>
                  <a:outerShdw blurRad="38100" dist="38100" dir="2700000" algn="tl">
                    <a:srgbClr val="C0C0C0"/>
                  </a:outerShdw>
                </a:effectLst>
                <a:latin typeface="Pompeii Capitals" pitchFamily="18" charset="0"/>
              </a:rPr>
              <a:t> </a:t>
            </a:r>
            <a:r>
              <a:rPr lang="es-MX" sz="4000" b="1" dirty="0">
                <a:effectLst>
                  <a:outerShdw blurRad="38100" dist="38100" dir="2700000" algn="tl">
                    <a:srgbClr val="C0C0C0"/>
                  </a:outerShdw>
                </a:effectLst>
                <a:latin typeface="Pompeii Capitals" pitchFamily="18" charset="0"/>
              </a:rPr>
              <a:t>Recomendaciones de la Docencia: </a:t>
            </a:r>
            <a:endParaRPr lang="es-ES" dirty="0"/>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ssolve">
                                      <p:cBhvr>
                                        <p:cTn id="7"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Jason Wedderburn\Escritorio\clip_image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bwMode="auto">
          <a:xfrm>
            <a:off x="4427538" y="333375"/>
            <a:ext cx="3313112" cy="503238"/>
          </a:xfrm>
          <a:prstGeom prst="rect">
            <a:avLst/>
          </a:prstGeom>
          <a:solidFill>
            <a:schemeClr val="tx2">
              <a:lumMod val="90000"/>
            </a:schemeClr>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r>
              <a:rPr lang="es-PA" sz="2800" dirty="0">
                <a:solidFill>
                  <a:schemeClr val="bg1"/>
                </a:solidFill>
                <a:latin typeface="Arial" charset="0"/>
              </a:rPr>
              <a:t>CONTINUA</a:t>
            </a:r>
            <a:r>
              <a:rPr lang="es-PA" sz="2800" dirty="0">
                <a:latin typeface="Arial" charset="0"/>
              </a:rPr>
              <a:t> </a:t>
            </a:r>
          </a:p>
        </p:txBody>
      </p:sp>
      <p:sp>
        <p:nvSpPr>
          <p:cNvPr id="4" name="3 Rectángulo"/>
          <p:cNvSpPr/>
          <p:nvPr/>
        </p:nvSpPr>
        <p:spPr>
          <a:xfrm>
            <a:off x="683568" y="1340768"/>
            <a:ext cx="7560840" cy="4247317"/>
          </a:xfrm>
          <a:prstGeom prst="rect">
            <a:avLst/>
          </a:prstGeom>
        </p:spPr>
        <p:txBody>
          <a:bodyPr wrap="square">
            <a:spAutoFit/>
          </a:bodyPr>
          <a:lstStyle/>
          <a:p>
            <a:r>
              <a:rPr lang="es-ES" dirty="0" smtClean="0">
                <a:solidFill>
                  <a:srgbClr val="F949E4"/>
                </a:solidFill>
              </a:rPr>
              <a:t>En el mundo real es posible que no tengamos la flexibilidad para experimentar con nuestro modelo de red que hemos tenido en estos ejemplos. Habrá más limitaciones. Los flujos de información en tu organización pueden requerir que pares específicos de </a:t>
            </a:r>
            <a:r>
              <a:rPr lang="es-ES" i="1" dirty="0" smtClean="0">
                <a:solidFill>
                  <a:srgbClr val="F949E4"/>
                </a:solidFill>
              </a:rPr>
              <a:t>routers</a:t>
            </a:r>
            <a:r>
              <a:rPr lang="es-ES" dirty="0" smtClean="0">
                <a:solidFill>
                  <a:srgbClr val="F949E4"/>
                </a:solidFill>
              </a:rPr>
              <a:t> tengan enlaces directos –incluso aunque dichas conexiones no fuesen recomendables de acuerdo con los algoritmos que hemos estado examinando. No obstante, cuando sabemos qué conexiones “tienen que estar”, podemos experimentar con la ubicación de las demás conexiones utilizando la métrica de las redes sociales para indicar cuándo nos estamos acercando a una topología robusta y eficiente. Dadas determinadas “condiciones iniciales”, los métodos de redes sociales pueden modelar nuestras redes de ordenadores y sugerir cambios en los enlaces</a:t>
            </a:r>
            <a:r>
              <a:rPr lang="es-ES" baseline="30000" dirty="0" smtClean="0">
                <a:solidFill>
                  <a:srgbClr val="F949E4"/>
                </a:solidFill>
                <a:hlinkClick r:id="rId3"/>
              </a:rPr>
              <a:t>[6]</a:t>
            </a:r>
            <a:r>
              <a:rPr lang="es-ES" dirty="0" smtClean="0">
                <a:solidFill>
                  <a:srgbClr val="F949E4"/>
                </a:solidFill>
              </a:rPr>
              <a:t> para conformar una topología efectiva, que tiene un bajo promedio de saltos, no demasiados caminos y suficiente redundancia</a:t>
            </a:r>
            <a:endParaRPr lang="es-ES" dirty="0">
              <a:solidFill>
                <a:srgbClr val="F949E4"/>
              </a:solidFill>
            </a:endParaRP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6" presetClass="path" presetSubtype="0" accel="50000" decel="50000" fill="hold" nodeType="clickEffect">
                                  <p:stCondLst>
                                    <p:cond delay="0"/>
                                  </p:stCondLst>
                                  <p:childTnLst>
                                    <p:animMotion origin="layout" path="M 0 0  C -0.004 -0.08919  0.046 -0.1664  0.113 -0.17172  C 0.177 -0.17838  0.237 -0.11847  0.241 -0.03195  C 0.246 0.04792  0.204 0.12247  0.144 0.12779  C 0.089 0.13179  0.037 0.08253  0.033 0.00799  C 0.029 -0.0599  0.064 -0.1238  0.115 -0.12912  C 0.162 -0.13312  0.206 -0.09185  0.209 -0.02929  C 0.212 0.02662  0.184 0.0812  0.142 0.08386  C 0.104 0.08786  0.068 0.05591  0.065 0.00532  C 0.063 -0.03994  0.084 -0.08386  0.117 -0.08653  C 0.146 -0.08919  0.175 -0.06523  0.177 -0.02662  C 0.179 0.00666  0.164 0.0386  0.14 0.04127  C 0.12 0.04393  0.099 0.02929  0.098 0.00266  C 0.096 -0.01864  0.104 -0.04127  0.119 -0.04393  C 0.131 -0.04393  0.143 -0.0386  0.145 -0.02396  C 0.146 -0.01464  0.144 -0.00532  0.138 -0.00133  C 0.135 0  0.133 0  0.13 -0.00133  E" pathEditMode="relative" ptsTypes="">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Text Box 19"/>
          <p:cNvSpPr txBox="1">
            <a:spLocks noChangeArrowheads="1" noChangeShapeType="1"/>
          </p:cNvSpPr>
          <p:nvPr/>
        </p:nvSpPr>
        <p:spPr bwMode="auto">
          <a:xfrm>
            <a:off x="3203848" y="188640"/>
            <a:ext cx="5760640" cy="6480720"/>
          </a:xfrm>
          <a:prstGeom prst="rect">
            <a:avLst/>
          </a:prstGeom>
          <a:solidFill>
            <a:schemeClr val="accent2">
              <a:lumMod val="40000"/>
              <a:lumOff val="60000"/>
            </a:schemeClr>
          </a:solidFill>
          <a:ln w="57150" cmpd="dbl" algn="in">
            <a:solidFill>
              <a:srgbClr val="FFFF66"/>
            </a:solidFill>
            <a:prstDash val="sysDash"/>
            <a:miter lim="800000"/>
            <a:headEnd/>
            <a:tailEnd/>
          </a:ln>
          <a:effectLst>
            <a:glow rad="228600">
              <a:schemeClr val="accent5">
                <a:satMod val="175000"/>
                <a:alpha val="40000"/>
              </a:schemeClr>
            </a:glow>
            <a:outerShdw blurRad="50800" dist="50800" dir="5400000" algn="ctr" rotWithShape="0">
              <a:schemeClr val="accent6"/>
            </a:outerShdw>
          </a:effectLst>
        </p:spPr>
        <p:txBody>
          <a:bodyPr lIns="36195" tIns="36195" rIns="36195" bIns="36195"/>
          <a:lstStyle/>
          <a:p>
            <a:pPr algn="ctr" fontAlgn="auto">
              <a:spcBef>
                <a:spcPts val="0"/>
              </a:spcBef>
              <a:spcAft>
                <a:spcPts val="0"/>
              </a:spcAft>
              <a:defRPr/>
            </a:pPr>
            <a:r>
              <a:rPr lang="es-ES" sz="2000" b="1" dirty="0" smtClean="0">
                <a:latin typeface="Arial Black" pitchFamily="34" charset="0"/>
              </a:rPr>
              <a:t>PR</a:t>
            </a:r>
            <a:r>
              <a:rPr lang="es-ES" sz="2000" dirty="0" smtClean="0">
                <a:latin typeface="Arial Black" pitchFamily="34" charset="0"/>
              </a:rPr>
              <a:t>ó</a:t>
            </a:r>
            <a:r>
              <a:rPr lang="es-ES" sz="2000" b="1" dirty="0" smtClean="0">
                <a:latin typeface="Arial Black" pitchFamily="34" charset="0"/>
              </a:rPr>
              <a:t>LOGO</a:t>
            </a:r>
            <a:endParaRPr lang="es-ES" sz="2000" b="1" dirty="0" smtClean="0">
              <a:latin typeface="Arial Black" pitchFamily="34" charset="0"/>
            </a:endParaRPr>
          </a:p>
          <a:p>
            <a:pPr algn="ctr" fontAlgn="auto">
              <a:spcBef>
                <a:spcPts val="0"/>
              </a:spcBef>
              <a:spcAft>
                <a:spcPts val="0"/>
              </a:spcAft>
              <a:defRPr/>
            </a:pPr>
            <a:endParaRPr lang="es-ES" sz="2000" b="1" dirty="0">
              <a:latin typeface="Arial Black" pitchFamily="34" charset="0"/>
            </a:endParaRPr>
          </a:p>
          <a:p>
            <a:r>
              <a:rPr lang="es-ES" sz="1200" b="1" dirty="0" smtClean="0">
                <a:latin typeface="Arial Black" pitchFamily="34" charset="0"/>
              </a:rPr>
              <a:t>Plantea </a:t>
            </a:r>
            <a:r>
              <a:rPr lang="es-ES" sz="1200" b="1" dirty="0">
                <a:latin typeface="Arial Black" pitchFamily="34" charset="0"/>
              </a:rPr>
              <a:t>los conceptos de </a:t>
            </a:r>
            <a:r>
              <a:rPr lang="es-ES" sz="1200" b="1" dirty="0" smtClean="0">
                <a:latin typeface="Arial Black" pitchFamily="34" charset="0"/>
              </a:rPr>
              <a:t>dependencias separadas y ramas que involucran ; la Topología general o conjuntista, Algebraica y Diferencial. </a:t>
            </a:r>
          </a:p>
          <a:p>
            <a:endParaRPr lang="es-ES" sz="1200" b="1" dirty="0" smtClean="0">
              <a:latin typeface="Arial Black" pitchFamily="34" charset="0"/>
            </a:endParaRPr>
          </a:p>
          <a:p>
            <a:r>
              <a:rPr lang="es-ES" sz="1200" b="1" dirty="0" smtClean="0">
                <a:latin typeface="Arial Black" pitchFamily="34" charset="0"/>
              </a:rPr>
              <a:t>Además las ramas, que podríamos decir propiamente topológicas, la implicación en mayor o menor medida en otras disciplinas matemáticas hacen que muchos consideren parte de la Topología  al Analisis  funciona y otras ramas, etc. Es fundamental su contribución a la tecnologias y comunicación. Incluso tiene aplicaciones directas en aplicaciones. Y tambien todas se puden aplicar en un computador con una programacion dirigida. </a:t>
            </a:r>
          </a:p>
          <a:p>
            <a:pPr algn="just" fontAlgn="auto">
              <a:spcBef>
                <a:spcPts val="0"/>
              </a:spcBef>
              <a:spcAft>
                <a:spcPts val="0"/>
              </a:spcAft>
              <a:defRPr/>
            </a:pPr>
            <a:endParaRPr lang="es-ES" sz="1200" b="1" dirty="0">
              <a:latin typeface="Arial Black" pitchFamily="34" charset="0"/>
            </a:endParaRPr>
          </a:p>
          <a:p>
            <a:r>
              <a:rPr lang="es-ES" sz="1200" b="1" dirty="0" smtClean="0">
                <a:latin typeface="Arial Black" pitchFamily="34" charset="0"/>
              </a:rPr>
              <a:t>   Evidenciando </a:t>
            </a:r>
            <a:r>
              <a:rPr lang="es-ES" sz="1200" b="1" dirty="0">
                <a:latin typeface="Arial Black" pitchFamily="34" charset="0"/>
              </a:rPr>
              <a:t>sus </a:t>
            </a:r>
            <a:r>
              <a:rPr lang="es-ES" sz="1200" b="1" dirty="0" smtClean="0">
                <a:latin typeface="Arial Black" pitchFamily="34" charset="0"/>
              </a:rPr>
              <a:t>conceptos en una base de estudios en Topología. En ella se desarrollan tópicos como espacio, tiempo sistema topológico o los entornos de un tema., referidos a conjuntos, espacios, y subespacios (abiertos o cerrados); bases locales, axiomas de numeralidad, notaciones, internas, externas, fronteras, adherencia, acumulación y clausuras de contenidos, se aplican por caminos conexos, uniones de cables vacios de tiempo espacio (aqui su homeomorfismo: condiciones y propiedades, Metrización con espacio y distancias, Separación  con tensiones y entornos, clausura conjuntos –densidades y archivos en cuanto a productos aplicaciones y proyecciones  de tipo continuas y grupal.</a:t>
            </a:r>
            <a:endParaRPr lang="es-ES" sz="1200" b="1" dirty="0">
              <a:latin typeface="Arial Black" pitchFamily="34" charset="0"/>
            </a:endParaRPr>
          </a:p>
          <a:p>
            <a:pPr algn="just" fontAlgn="auto">
              <a:spcBef>
                <a:spcPts val="0"/>
              </a:spcBef>
              <a:spcAft>
                <a:spcPts val="0"/>
              </a:spcAft>
              <a:defRPr/>
            </a:pPr>
            <a:endParaRPr lang="es-ES" sz="1200" b="1" dirty="0">
              <a:latin typeface="Arial Black" pitchFamily="34" charset="0"/>
            </a:endParaRPr>
          </a:p>
          <a:p>
            <a:pPr algn="just" fontAlgn="auto">
              <a:spcBef>
                <a:spcPts val="0"/>
              </a:spcBef>
              <a:spcAft>
                <a:spcPts val="0"/>
              </a:spcAft>
              <a:defRPr/>
            </a:pPr>
            <a:r>
              <a:rPr lang="es-ES" sz="1200" b="1" dirty="0" smtClean="0">
                <a:latin typeface="Arial Black" pitchFamily="34" charset="0"/>
              </a:rPr>
              <a:t>    Mercado </a:t>
            </a:r>
            <a:r>
              <a:rPr lang="es-ES" sz="1200" b="1" dirty="0">
                <a:latin typeface="Arial Black" pitchFamily="34" charset="0"/>
              </a:rPr>
              <a:t>este que requiere dispositivos, interfaces y </a:t>
            </a:r>
            <a:r>
              <a:rPr lang="es-ES" sz="1200" b="1" dirty="0" smtClean="0">
                <a:latin typeface="Arial Black" pitchFamily="34" charset="0"/>
              </a:rPr>
              <a:t>sistemas adecuados para una tensión y determinadas cargas electromagneticas las cuales servirar de comunicación en una serie de PCs conextadas en series.</a:t>
            </a:r>
            <a:endParaRPr lang="es-ES" sz="1200" b="1" dirty="0">
              <a:latin typeface="Arial Black" pitchFamily="34" charset="0"/>
            </a:endParaRPr>
          </a:p>
        </p:txBody>
      </p:sp>
      <p:sp>
        <p:nvSpPr>
          <p:cNvPr id="19461" name="Line 24"/>
          <p:cNvSpPr>
            <a:spLocks noChangeShapeType="1"/>
          </p:cNvSpPr>
          <p:nvPr/>
        </p:nvSpPr>
        <p:spPr bwMode="auto">
          <a:xfrm>
            <a:off x="467544" y="3212976"/>
            <a:ext cx="2520279" cy="0"/>
          </a:xfrm>
          <a:prstGeom prst="line">
            <a:avLst/>
          </a:prstGeom>
          <a:noFill/>
          <a:ln w="25400" algn="ctr">
            <a:solidFill>
              <a:srgbClr val="00B050"/>
            </a:solidFill>
            <a:round/>
            <a:headEnd/>
            <a:tailEnd/>
          </a:ln>
        </p:spPr>
        <p:txBody>
          <a:bodyPr lIns="36576" tIns="36576" rIns="36576" bIns="36576"/>
          <a:lstStyle/>
          <a:p>
            <a:endParaRPr lang="es-ES"/>
          </a:p>
        </p:txBody>
      </p:sp>
      <p:sp>
        <p:nvSpPr>
          <p:cNvPr id="19462" name="AutoShape 1"/>
          <p:cNvSpPr>
            <a:spLocks noChangeAspect="1" noChangeArrowheads="1"/>
          </p:cNvSpPr>
          <p:nvPr/>
        </p:nvSpPr>
        <p:spPr bwMode="auto">
          <a:xfrm>
            <a:off x="179388" y="188913"/>
            <a:ext cx="8785225" cy="6480175"/>
          </a:xfrm>
          <a:prstGeom prst="rect">
            <a:avLst/>
          </a:prstGeom>
          <a:noFill/>
          <a:ln w="15875">
            <a:solidFill>
              <a:schemeClr val="bg1"/>
            </a:solidFill>
            <a:miter lim="800000"/>
            <a:headEnd/>
            <a:tailEnd/>
          </a:ln>
        </p:spPr>
        <p:txBody>
          <a:bodyPr/>
          <a:lstStyle/>
          <a:p>
            <a:endParaRPr lang="es-ES">
              <a:latin typeface="Trebuchet MS" pitchFamily="34" charset="0"/>
            </a:endParaRPr>
          </a:p>
        </p:txBody>
      </p:sp>
      <p:sp>
        <p:nvSpPr>
          <p:cNvPr id="24592" name="Text Box 14"/>
          <p:cNvSpPr txBox="1">
            <a:spLocks noChangeArrowheads="1" noChangeShapeType="1"/>
          </p:cNvSpPr>
          <p:nvPr/>
        </p:nvSpPr>
        <p:spPr bwMode="auto">
          <a:xfrm>
            <a:off x="395536" y="260648"/>
            <a:ext cx="2448272" cy="1008112"/>
          </a:xfrm>
          <a:prstGeom prst="rect">
            <a:avLst/>
          </a:prstGeom>
          <a:noFill/>
          <a:ln w="38100" cmpd="sng" algn="in">
            <a:solidFill>
              <a:srgbClr val="0000FF"/>
            </a:solidFill>
            <a:prstDash val="sysDot"/>
            <a:miter lim="800000"/>
            <a:headEnd/>
            <a:tailEnd/>
          </a:ln>
          <a:effectLst>
            <a:glow rad="228600">
              <a:schemeClr val="accent5">
                <a:satMod val="175000"/>
                <a:alpha val="40000"/>
              </a:schemeClr>
            </a:glow>
            <a:outerShdw blurRad="50800" dist="38100" dir="13500000" algn="br" rotWithShape="0">
              <a:prstClr val="black">
                <a:alpha val="40000"/>
              </a:prstClr>
            </a:outerShdw>
          </a:effectLst>
          <a:scene3d>
            <a:camera prst="perspectiveRelaxed"/>
            <a:lightRig rig="threePt" dir="t"/>
          </a:scene3d>
          <a:sp3d>
            <a:bevelT w="0"/>
          </a:sp3d>
        </p:spPr>
        <p:txBody>
          <a:bodyPr lIns="36195" tIns="36195" rIns="36195" bIns="36195"/>
          <a:lstStyle/>
          <a:p>
            <a:pPr algn="ctr" fontAlgn="auto">
              <a:spcBef>
                <a:spcPts val="0"/>
              </a:spcBef>
              <a:spcAft>
                <a:spcPts val="0"/>
              </a:spcAft>
              <a:defRPr/>
            </a:pPr>
            <a:r>
              <a:rPr lang="es-ES" sz="3200" dirty="0" smtClean="0">
                <a:solidFill>
                  <a:schemeClr val="bg1"/>
                </a:solidFill>
                <a:latin typeface="Garamond" pitchFamily="18" charset="0"/>
              </a:rPr>
              <a:t>¿Cómo se conectan? </a:t>
            </a:r>
            <a:endParaRPr lang="es-ES" sz="3200" dirty="0">
              <a:solidFill>
                <a:schemeClr val="bg1"/>
              </a:solidFill>
              <a:latin typeface="+mn-lt"/>
            </a:endParaRPr>
          </a:p>
        </p:txBody>
      </p:sp>
      <p:pic>
        <p:nvPicPr>
          <p:cNvPr id="24600" name="Imagen 9" descr="http://www.monografias.com/trabajos/java/Image159.gif"/>
          <p:cNvPicPr>
            <a:picLocks noChangeAspect="1" noChangeArrowheads="1"/>
          </p:cNvPicPr>
          <p:nvPr/>
        </p:nvPicPr>
        <p:blipFill>
          <a:blip r:embed="rId3" cstate="print"/>
          <a:srcRect/>
          <a:stretch>
            <a:fillRect/>
          </a:stretch>
        </p:blipFill>
        <p:spPr bwMode="auto">
          <a:xfrm>
            <a:off x="1331640" y="1340768"/>
            <a:ext cx="695325" cy="1857375"/>
          </a:xfrm>
          <a:prstGeom prst="rect">
            <a:avLst/>
          </a:prstGeom>
          <a:noFill/>
          <a:ln w="9525">
            <a:noFill/>
            <a:miter lim="800000"/>
            <a:headEnd/>
            <a:tailEnd/>
          </a:ln>
          <a:effectLst>
            <a:glow rad="101600">
              <a:schemeClr val="bg1">
                <a:alpha val="60000"/>
              </a:schemeClr>
            </a:glow>
            <a:outerShdw blurRad="76200" dir="13500000" sy="23000" kx="1200000" algn="br" rotWithShape="0">
              <a:prstClr val="black">
                <a:alpha val="20000"/>
              </a:prstClr>
            </a:outerShdw>
          </a:effectLst>
        </p:spPr>
      </p:pic>
      <p:sp>
        <p:nvSpPr>
          <p:cNvPr id="7" name="6 Rectángulo"/>
          <p:cNvSpPr/>
          <p:nvPr/>
        </p:nvSpPr>
        <p:spPr>
          <a:xfrm>
            <a:off x="250825" y="3716338"/>
            <a:ext cx="2520950" cy="647700"/>
          </a:xfrm>
          <a:prstGeom prst="rect">
            <a:avLst/>
          </a:prstGeom>
        </p:spPr>
        <p:txBody>
          <a:bodyPr>
            <a:spAutoFit/>
          </a:bodyPr>
          <a:lstStyle/>
          <a:p>
            <a:pPr algn="ctr" fontAlgn="auto">
              <a:spcBef>
                <a:spcPts val="0"/>
              </a:spcBef>
              <a:spcAft>
                <a:spcPts val="0"/>
              </a:spcAft>
              <a:defRPr/>
            </a:pPr>
            <a:r>
              <a:rPr lang="es-ES" b="1" cap="all" dirty="0">
                <a:solidFill>
                  <a:schemeClr val="bg1"/>
                </a:solidFill>
                <a:latin typeface="+mn-lt"/>
              </a:rPr>
              <a:t>¿JAVA EN LA TECNOLOGIA?</a:t>
            </a:r>
          </a:p>
        </p:txBody>
      </p:sp>
      <p:pic>
        <p:nvPicPr>
          <p:cNvPr id="2050" name="Picture 2" descr="C:\Documents and Settings\ISAE\Mis documentos\Mis imágenes\Imagenes\laboratorio.jpg"/>
          <p:cNvPicPr>
            <a:picLocks noChangeAspect="1" noChangeArrowheads="1"/>
          </p:cNvPicPr>
          <p:nvPr/>
        </p:nvPicPr>
        <p:blipFill>
          <a:blip r:embed="rId4" cstate="print"/>
          <a:srcRect/>
          <a:stretch>
            <a:fillRect/>
          </a:stretch>
        </p:blipFill>
        <p:spPr bwMode="auto">
          <a:xfrm>
            <a:off x="467544" y="3284984"/>
            <a:ext cx="2520280" cy="2975992"/>
          </a:xfrm>
          <a:prstGeom prst="rect">
            <a:avLst/>
          </a:prstGeom>
          <a:noFill/>
          <a:ln w="38100">
            <a:solidFill>
              <a:srgbClr val="FF0000"/>
            </a:solidFill>
          </a:ln>
        </p:spPr>
      </p:pic>
    </p:spTree>
  </p:cSld>
  <p:clrMapOvr>
    <a:masterClrMapping/>
  </p:clrMapOvr>
  <p:transition spd="med">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51520" y="476672"/>
          <a:ext cx="8455025" cy="6381328"/>
        </p:xfrm>
        <a:graphic>
          <a:graphicData uri="http://schemas.openxmlformats.org/presentationml/2006/ole">
            <p:oleObj spid="_x0000_s64514" name="Worksheet" r:id="rId4" imgW="2657351" imgH="2600238" progId="Excel.Sheet.8">
              <p:embed/>
            </p:oleObj>
          </a:graphicData>
        </a:graphic>
      </p:graphicFrame>
    </p:spTree>
  </p:cSld>
  <p:clrMapOvr>
    <a:masterClrMapping/>
  </p:clrMapOvr>
  <p:transition spd="med">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idx="4294967295"/>
          </p:nvPr>
        </p:nvSpPr>
        <p:spPr>
          <a:xfrm>
            <a:off x="250825" y="1125538"/>
            <a:ext cx="3384550" cy="5472112"/>
          </a:xfrm>
        </p:spPr>
        <p:txBody>
          <a:bodyPr>
            <a:normAutofit/>
          </a:bodyPr>
          <a:lstStyle/>
          <a:p>
            <a:pPr marL="274320" indent="-274320" fontAlgn="auto">
              <a:spcAft>
                <a:spcPts val="0"/>
              </a:spcAft>
              <a:buClr>
                <a:schemeClr val="accent3"/>
              </a:buClr>
              <a:buFont typeface="Wingdings 2"/>
              <a:buChar char=""/>
              <a:defRPr/>
            </a:pPr>
            <a:r>
              <a:rPr lang="en-US" dirty="0" smtClean="0"/>
              <a:t> Base Normativa</a:t>
            </a:r>
            <a:endParaRPr lang="es-ES" sz="2000" dirty="0" smtClean="0"/>
          </a:p>
          <a:p>
            <a:pPr marL="274320" indent="-274320" fontAlgn="auto">
              <a:spcAft>
                <a:spcPts val="0"/>
              </a:spcAft>
              <a:buClr>
                <a:schemeClr val="accent3"/>
              </a:buClr>
              <a:buFont typeface="Wingdings 2"/>
              <a:buChar char=""/>
              <a:defRPr/>
            </a:pPr>
            <a:endParaRPr lang="es-ES" sz="2000" dirty="0" smtClean="0"/>
          </a:p>
          <a:p>
            <a:pPr marL="274320" indent="-274320" fontAlgn="auto">
              <a:spcAft>
                <a:spcPts val="0"/>
              </a:spcAft>
              <a:buClr>
                <a:schemeClr val="accent3"/>
              </a:buClr>
              <a:buFont typeface="Wingdings" pitchFamily="2" charset="2"/>
              <a:buNone/>
              <a:defRPr/>
            </a:pPr>
            <a:r>
              <a:rPr lang="es-ES" sz="1200" dirty="0" smtClean="0">
                <a:latin typeface="Arial Black" pitchFamily="34" charset="0"/>
              </a:rPr>
              <a:t>Abre sus puertas desde  la</a:t>
            </a:r>
          </a:p>
          <a:p>
            <a:pPr marL="274320" indent="-274320" fontAlgn="auto">
              <a:spcAft>
                <a:spcPts val="0"/>
              </a:spcAft>
              <a:buClr>
                <a:schemeClr val="accent3"/>
              </a:buClr>
              <a:buFont typeface="Wingdings" pitchFamily="2" charset="2"/>
              <a:buNone/>
              <a:defRPr/>
            </a:pPr>
            <a:r>
              <a:rPr lang="es-ES" sz="1200" dirty="0" smtClean="0">
                <a:latin typeface="Arial Black" pitchFamily="34" charset="0"/>
              </a:rPr>
              <a:t>construccion del Canal, luego con el</a:t>
            </a:r>
          </a:p>
          <a:p>
            <a:pPr marL="274320" indent="-274320" fontAlgn="auto">
              <a:spcAft>
                <a:spcPts val="0"/>
              </a:spcAft>
              <a:buClr>
                <a:schemeClr val="accent3"/>
              </a:buClr>
              <a:buFont typeface="Wingdings" pitchFamily="2" charset="2"/>
              <a:buNone/>
              <a:defRPr/>
            </a:pPr>
            <a:r>
              <a:rPr lang="es-ES" sz="1200" dirty="0" smtClean="0">
                <a:latin typeface="Arial Black" pitchFamily="34" charset="0"/>
              </a:rPr>
              <a:t>avance tecnologico y Subdesarrollo</a:t>
            </a:r>
          </a:p>
          <a:p>
            <a:pPr marL="274320" indent="-274320" fontAlgn="auto">
              <a:spcAft>
                <a:spcPts val="0"/>
              </a:spcAft>
              <a:buClr>
                <a:schemeClr val="accent3"/>
              </a:buClr>
              <a:buFont typeface="Wingdings" pitchFamily="2" charset="2"/>
              <a:buNone/>
              <a:defRPr/>
            </a:pPr>
            <a:r>
              <a:rPr lang="es-ES" sz="1200" dirty="0" smtClean="0">
                <a:latin typeface="Arial Black" pitchFamily="34" charset="0"/>
              </a:rPr>
              <a:t>entra en funcion atravez de las</a:t>
            </a:r>
          </a:p>
          <a:p>
            <a:pPr marL="274320" indent="-274320" fontAlgn="auto">
              <a:spcAft>
                <a:spcPts val="0"/>
              </a:spcAft>
              <a:buClr>
                <a:schemeClr val="accent3"/>
              </a:buClr>
              <a:buFont typeface="Wingdings" pitchFamily="2" charset="2"/>
              <a:buNone/>
              <a:defRPr/>
            </a:pPr>
            <a:r>
              <a:rPr lang="es-ES" sz="1200" dirty="0" smtClean="0">
                <a:latin typeface="Arial Black" pitchFamily="34" charset="0"/>
              </a:rPr>
              <a:t>Entidades Estatales del Pais.  </a:t>
            </a:r>
          </a:p>
          <a:p>
            <a:pPr marL="274320" indent="-274320" fontAlgn="auto">
              <a:spcAft>
                <a:spcPts val="0"/>
              </a:spcAft>
              <a:buClr>
                <a:schemeClr val="accent3"/>
              </a:buClr>
              <a:buFont typeface="Wingdings 2"/>
              <a:buChar char=""/>
              <a:defRPr/>
            </a:pPr>
            <a:r>
              <a:rPr lang="es-ES" sz="1200" dirty="0" smtClean="0">
                <a:latin typeface="Arial Black" pitchFamily="34" charset="0"/>
              </a:rPr>
              <a:t>Proporciona Informes anuales, trimestrales, planillas , presupuestos y relevantes.</a:t>
            </a:r>
          </a:p>
          <a:p>
            <a:pPr marL="274320" indent="-274320" fontAlgn="auto">
              <a:spcAft>
                <a:spcPts val="0"/>
              </a:spcAft>
              <a:buClr>
                <a:schemeClr val="accent3"/>
              </a:buClr>
              <a:buFont typeface="Wingdings 2"/>
              <a:buChar char=""/>
              <a:defRPr/>
            </a:pPr>
            <a:r>
              <a:rPr lang="es-ES" sz="1200" dirty="0" smtClean="0">
                <a:latin typeface="Arial Black" pitchFamily="34" charset="0"/>
              </a:rPr>
              <a:t>Compañias , Empresas, Distribuidoras y mercado de internet local. </a:t>
            </a:r>
          </a:p>
          <a:p>
            <a:pPr marL="274320" indent="-274320" fontAlgn="auto">
              <a:spcAft>
                <a:spcPts val="0"/>
              </a:spcAft>
              <a:buClr>
                <a:schemeClr val="accent3"/>
              </a:buClr>
              <a:buFont typeface="Wingdings 2"/>
              <a:buChar char=""/>
              <a:defRPr/>
            </a:pPr>
            <a:r>
              <a:rPr lang="es-ES" sz="1200" dirty="0" smtClean="0">
                <a:latin typeface="Arial Black" pitchFamily="34" charset="0"/>
              </a:rPr>
              <a:t>Topologia de Red proporciona un entorno sólido y flexible para aplicaciones que se ejecutan en más dispositivos, entre los que se incluyen teléfonos móviles, lectores de libros electrónicos, teléfonos , telematicas, red de satelites, oficinas, </a:t>
            </a:r>
            <a:endParaRPr lang="es-ES_tradnl" sz="1200" dirty="0" smtClean="0">
              <a:latin typeface="Arial Black" pitchFamily="34" charset="0"/>
            </a:endParaRPr>
          </a:p>
        </p:txBody>
      </p:sp>
      <p:sp>
        <p:nvSpPr>
          <p:cNvPr id="48131" name="7 Marcador de número de diapositiva"/>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endParaRPr lang="en-US" sz="1600">
              <a:solidFill>
                <a:schemeClr val="tx2"/>
              </a:solidFill>
              <a:latin typeface="Trebuchet MS" pitchFamily="34" charset="0"/>
            </a:endParaRPr>
          </a:p>
        </p:txBody>
      </p:sp>
      <p:sp>
        <p:nvSpPr>
          <p:cNvPr id="6148" name="Text Box 4"/>
          <p:cNvSpPr txBox="1">
            <a:spLocks noChangeArrowheads="1"/>
          </p:cNvSpPr>
          <p:nvPr/>
        </p:nvSpPr>
        <p:spPr bwMode="auto">
          <a:xfrm>
            <a:off x="5220072" y="981075"/>
            <a:ext cx="3744541" cy="954107"/>
          </a:xfrm>
          <a:prstGeom prst="rect">
            <a:avLst/>
          </a:prstGeom>
          <a:noFill/>
          <a:ln w="9525">
            <a:noFill/>
            <a:miter lim="800000"/>
            <a:headEnd/>
            <a:tailEnd/>
          </a:ln>
        </p:spPr>
        <p:txBody>
          <a:bodyPr wrap="square">
            <a:spAutoFit/>
          </a:bodyPr>
          <a:lstStyle/>
          <a:p>
            <a:pPr algn="ctr"/>
            <a:r>
              <a:rPr lang="es-ES" sz="1400" b="1" dirty="0">
                <a:latin typeface="Trebuchet MS" pitchFamily="34" charset="0"/>
              </a:rPr>
              <a:t>Investiga, estudia y crea los planes estrategicos , revelando en planes de interes sobre el </a:t>
            </a:r>
            <a:r>
              <a:rPr lang="es-ES" sz="1400" b="1" dirty="0" smtClean="0">
                <a:latin typeface="Trebuchet MS" pitchFamily="34" charset="0"/>
              </a:rPr>
              <a:t>Pais.Min.Gob Y Justicia y las empresas dedicadas al servicio de web</a:t>
            </a:r>
            <a:endParaRPr lang="en-US" sz="1400" dirty="0">
              <a:latin typeface="Trebuchet MS" pitchFamily="34" charset="0"/>
            </a:endParaRPr>
          </a:p>
        </p:txBody>
      </p:sp>
      <p:pic>
        <p:nvPicPr>
          <p:cNvPr id="48133" name="Picture 6" descr="C:\Tesis2001\PRESENTACION\art_1a.gif"/>
          <p:cNvPicPr>
            <a:picLocks noChangeAspect="1" noChangeArrowheads="1"/>
          </p:cNvPicPr>
          <p:nvPr/>
        </p:nvPicPr>
        <p:blipFill>
          <a:blip r:embed="rId2" cstate="print"/>
          <a:srcRect/>
          <a:stretch>
            <a:fillRect/>
          </a:stretch>
        </p:blipFill>
        <p:spPr bwMode="auto">
          <a:xfrm>
            <a:off x="3563938" y="4149725"/>
            <a:ext cx="2303462" cy="2405063"/>
          </a:xfrm>
          <a:prstGeom prst="rect">
            <a:avLst/>
          </a:prstGeom>
          <a:noFill/>
          <a:ln w="9525">
            <a:noFill/>
            <a:miter lim="800000"/>
            <a:headEnd/>
            <a:tailEnd/>
          </a:ln>
        </p:spPr>
      </p:pic>
      <p:sp>
        <p:nvSpPr>
          <p:cNvPr id="6146" name="Rectangle 2"/>
          <p:cNvSpPr>
            <a:spLocks noChangeArrowheads="1"/>
          </p:cNvSpPr>
          <p:nvPr/>
        </p:nvSpPr>
        <p:spPr bwMode="auto">
          <a:xfrm>
            <a:off x="285750" y="0"/>
            <a:ext cx="8643938" cy="1008063"/>
          </a:xfrm>
          <a:prstGeom prst="rect">
            <a:avLst/>
          </a:prstGeom>
          <a:noFill/>
          <a:ln w="9525">
            <a:noFill/>
            <a:miter lim="800000"/>
            <a:headEnd/>
            <a:tailEnd/>
          </a:ln>
        </p:spPr>
        <p:txBody>
          <a:bodyPr anchor="ctr"/>
          <a:lstStyle/>
          <a:p>
            <a:pPr algn="ctr" fontAlgn="auto">
              <a:spcBef>
                <a:spcPts val="0"/>
              </a:spcBef>
              <a:spcAft>
                <a:spcPts val="0"/>
              </a:spcAft>
              <a:defRPr/>
            </a:pPr>
            <a:r>
              <a:rPr lang="es-ES_tradnl" sz="4000" b="1" dirty="0">
                <a:effectLst>
                  <a:outerShdw blurRad="38100" dist="38100" dir="2700000" algn="tl">
                    <a:srgbClr val="000000"/>
                  </a:outerShdw>
                </a:effectLst>
                <a:latin typeface="Arial" charset="0"/>
              </a:rPr>
              <a:t>ACERCA DE </a:t>
            </a:r>
            <a:r>
              <a:rPr lang="es-ES_tradnl" sz="4000" b="1" dirty="0" smtClean="0">
                <a:effectLst>
                  <a:outerShdw blurRad="38100" dist="38100" dir="2700000" algn="tl">
                    <a:srgbClr val="000000"/>
                  </a:outerShdw>
                </a:effectLst>
                <a:latin typeface="Arial" charset="0"/>
              </a:rPr>
              <a:t>REDES EN PANAMA</a:t>
            </a:r>
            <a:endParaRPr lang="es-ES_tradnl" sz="4000" dirty="0">
              <a:latin typeface="Arial" charset="0"/>
            </a:endParaRPr>
          </a:p>
        </p:txBody>
      </p:sp>
      <p:pic>
        <p:nvPicPr>
          <p:cNvPr id="69635" name="Picture 3"/>
          <p:cNvPicPr>
            <a:picLocks noChangeAspect="1" noChangeArrowheads="1"/>
          </p:cNvPicPr>
          <p:nvPr/>
        </p:nvPicPr>
        <p:blipFill>
          <a:blip r:embed="rId3" cstate="print"/>
          <a:stretch>
            <a:fillRect/>
          </a:stretch>
        </p:blipFill>
        <p:spPr bwMode="auto">
          <a:xfrm>
            <a:off x="3550808" y="1196752"/>
            <a:ext cx="1394312" cy="920246"/>
          </a:xfrm>
          <a:prstGeom prst="flowChartAlternateProcess">
            <a:avLst/>
          </a:prstGeom>
          <a:noFill/>
          <a:ln w="22225" cmpd="dbl">
            <a:solidFill>
              <a:schemeClr val="tx1"/>
            </a:solidFill>
            <a:miter lim="800000"/>
            <a:headEnd/>
            <a:tailEnd/>
          </a:ln>
        </p:spPr>
      </p:pic>
      <p:pic>
        <p:nvPicPr>
          <p:cNvPr id="48137" name="Picture 5" descr="Java para desarrolladores"/>
          <p:cNvPicPr>
            <a:picLocks noChangeAspect="1" noChangeArrowheads="1"/>
          </p:cNvPicPr>
          <p:nvPr/>
        </p:nvPicPr>
        <p:blipFill>
          <a:blip r:embed="rId4" cstate="print"/>
          <a:srcRect/>
          <a:stretch>
            <a:fillRect/>
          </a:stretch>
        </p:blipFill>
        <p:spPr bwMode="auto">
          <a:xfrm>
            <a:off x="4499992" y="4869160"/>
            <a:ext cx="288032" cy="571501"/>
          </a:xfrm>
          <a:prstGeom prst="rect">
            <a:avLst/>
          </a:prstGeom>
          <a:noFill/>
          <a:ln w="9525">
            <a:noFill/>
            <a:miter lim="800000"/>
            <a:headEnd/>
            <a:tailEnd/>
          </a:ln>
          <a:scene3d>
            <a:camera prst="perspectiveContrastingLeftFacing"/>
            <a:lightRig rig="threePt" dir="t"/>
          </a:scene3d>
        </p:spPr>
      </p:pic>
      <p:pic>
        <p:nvPicPr>
          <p:cNvPr id="10" name="Picture 2" descr="http://videoip.aerored.com/img/contenido/esquema_red_inalambrica.jpg"/>
          <p:cNvPicPr>
            <a:picLocks noChangeAspect="1" noChangeArrowheads="1"/>
          </p:cNvPicPr>
          <p:nvPr/>
        </p:nvPicPr>
        <p:blipFill>
          <a:blip r:embed="rId5" cstate="print"/>
          <a:srcRect/>
          <a:stretch>
            <a:fillRect/>
          </a:stretch>
        </p:blipFill>
        <p:spPr bwMode="auto">
          <a:xfrm>
            <a:off x="5580112" y="2420888"/>
            <a:ext cx="3810000" cy="3888432"/>
          </a:xfrm>
          <a:prstGeom prst="rect">
            <a:avLst/>
          </a:prstGeom>
          <a:noFill/>
          <a:effectLst>
            <a:glow rad="139700">
              <a:schemeClr val="accent4">
                <a:satMod val="175000"/>
                <a:alpha val="40000"/>
              </a:schemeClr>
            </a:glow>
          </a:effectLst>
          <a:scene3d>
            <a:camera prst="isometricLeftDown"/>
            <a:lightRig rig="threePt" dir="t"/>
          </a:scene3d>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 calcmode="lin" valueType="num">
                                      <p:cBhvr additive="base">
                                        <p:cTn id="12"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 calcmode="lin" valueType="num">
                                      <p:cBhvr additive="base">
                                        <p:cTn id="17"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 calcmode="lin" valueType="num">
                                      <p:cBhvr additive="base">
                                        <p:cTn id="22"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 calcmode="lin" valueType="num">
                                      <p:cBhvr additive="base">
                                        <p:cTn id="27"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 calcmode="lin" valueType="num">
                                      <p:cBhvr additive="base">
                                        <p:cTn id="32"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 calcmode="lin" valueType="num">
                                      <p:cBhvr additive="base">
                                        <p:cTn id="37" dur="5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7">
                                            <p:txEl>
                                              <p:pRg st="7" end="7"/>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6147">
                                            <p:txEl>
                                              <p:pRg st="8" end="8"/>
                                            </p:txEl>
                                          </p:spTgt>
                                        </p:tgtEl>
                                        <p:attrNameLst>
                                          <p:attrName>style.visibility</p:attrName>
                                        </p:attrNameLst>
                                      </p:cBhvr>
                                      <p:to>
                                        <p:strVal val="visible"/>
                                      </p:to>
                                    </p:set>
                                    <p:anim calcmode="lin" valueType="num">
                                      <p:cBhvr additive="base">
                                        <p:cTn id="42" dur="500" fill="hold"/>
                                        <p:tgtEl>
                                          <p:spTgt spid="6147">
                                            <p:txEl>
                                              <p:pRg st="8" end="8"/>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147">
                                            <p:txEl>
                                              <p:pRg st="8" end="8"/>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6147">
                                            <p:txEl>
                                              <p:pRg st="9" end="9"/>
                                            </p:txEl>
                                          </p:spTgt>
                                        </p:tgtEl>
                                        <p:attrNameLst>
                                          <p:attrName>style.visibility</p:attrName>
                                        </p:attrNameLst>
                                      </p:cBhvr>
                                      <p:to>
                                        <p:strVal val="visible"/>
                                      </p:to>
                                    </p:set>
                                    <p:anim calcmode="lin" valueType="num">
                                      <p:cBhvr additive="base">
                                        <p:cTn id="47" dur="500" fill="hold"/>
                                        <p:tgtEl>
                                          <p:spTgt spid="6147">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147">
                                            <p:txEl>
                                              <p:pRg st="9" end="9"/>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6148"/>
                                        </p:tgtEl>
                                        <p:attrNameLst>
                                          <p:attrName>style.visibility</p:attrName>
                                        </p:attrNameLst>
                                      </p:cBhvr>
                                      <p:to>
                                        <p:strVal val="visible"/>
                                      </p:to>
                                    </p:set>
                                    <p:anim calcmode="lin" valueType="num">
                                      <p:cBhvr additive="base">
                                        <p:cTn id="52" dur="500" fill="hold"/>
                                        <p:tgtEl>
                                          <p:spTgt spid="6148"/>
                                        </p:tgtEl>
                                        <p:attrNameLst>
                                          <p:attrName>ppt_x</p:attrName>
                                        </p:attrNameLst>
                                      </p:cBhvr>
                                      <p:tavLst>
                                        <p:tav tm="0">
                                          <p:val>
                                            <p:strVal val="0-#ppt_w/2"/>
                                          </p:val>
                                        </p:tav>
                                        <p:tav tm="100000">
                                          <p:val>
                                            <p:strVal val="#ppt_x"/>
                                          </p:val>
                                        </p:tav>
                                      </p:tavLst>
                                    </p:anim>
                                    <p:anim calcmode="lin" valueType="num">
                                      <p:cBhvr additive="base">
                                        <p:cTn id="53"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0"/>
      <p:bldP spid="6148"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972</TotalTime>
  <Words>8650</Words>
  <Application>Microsoft Office PowerPoint</Application>
  <PresentationFormat>Presentación en pantalla (4:3)</PresentationFormat>
  <Paragraphs>1004</Paragraphs>
  <Slides>64</Slides>
  <Notes>10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64</vt:i4>
      </vt:variant>
    </vt:vector>
  </HeadingPairs>
  <TitlesOfParts>
    <vt:vector size="67" baseType="lpstr">
      <vt:lpstr>Opulento</vt:lpstr>
      <vt:lpstr>Worksheet</vt:lpstr>
      <vt:lpstr>Document</vt:lpstr>
      <vt:lpstr>I.S.A.E  UNIVERSIDAD</vt:lpstr>
      <vt:lpstr>TABLA DE CONTENIDO</vt:lpstr>
      <vt:lpstr>Diapositiva 3</vt:lpstr>
      <vt:lpstr>INTRODUCCION</vt:lpstr>
      <vt:lpstr>PRELIMINAR</vt:lpstr>
      <vt:lpstr>GUIA DEL TEMA</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ENFOQUES ASOCIADOS A TOPOLOGIAS</vt:lpstr>
      <vt:lpstr>NIVELES DE ANÁLISIS EN EL PROCESO DE ESTUDIO DE IMPACTO </vt:lpstr>
      <vt:lpstr>GRAFICO DE CONSTRUCCION</vt:lpstr>
      <vt:lpstr>GRÁFICO EJEMPLO    DEL   TAMAÑO   DE   EXPANSIÓN</vt:lpstr>
      <vt:lpstr>GRÁFICO EJEMPLO DE CAPACIDAD ÚNICA Y EXPANSIÓN</vt:lpstr>
      <vt:lpstr>Gráfica de Gantt</vt:lpstr>
      <vt:lpstr>Red de actividades</vt:lpstr>
      <vt:lpstr>GRÁFICO EJEMPLO DE SATIFACION   DEL PROYECTO  INICIAL SOLICITADA</vt:lpstr>
      <vt:lpstr>Diapositiva 32</vt:lpstr>
      <vt:lpstr>¿Cómo se encuentra la rED?</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MARCO CONCEPTUAL DE LOS ESTUDIOS DE IMPACTO  de redes EN PANAMA</vt:lpstr>
      <vt:lpstr>Diapositiva 53</vt:lpstr>
      <vt:lpstr>Diapositiva 54</vt:lpstr>
      <vt:lpstr>Diapositiva 55</vt:lpstr>
      <vt:lpstr>Diapositiva 56</vt:lpstr>
      <vt:lpstr>Diapositiva 57</vt:lpstr>
      <vt:lpstr>Diapositiva 58</vt:lpstr>
      <vt:lpstr>Diapositiva 59</vt:lpstr>
      <vt:lpstr>Diapositiva 60</vt:lpstr>
      <vt:lpstr>Diapositiva 61</vt:lpstr>
      <vt:lpstr>BIBLIOGRAFIA</vt:lpstr>
      <vt:lpstr>Diapositiva 63</vt:lpstr>
      <vt:lpstr>Diapositiva 64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I.S.A.E  UNIVERSIDAD</dc:title>
  <dc:creator>Usuario</dc:creator>
  <cp:lastModifiedBy>CASA 19 - A</cp:lastModifiedBy>
  <cp:revision>102</cp:revision>
  <dcterms:created xsi:type="dcterms:W3CDTF">2012-01-12T00:05:20Z</dcterms:created>
  <dcterms:modified xsi:type="dcterms:W3CDTF">2012-01-18T04:11:25Z</dcterms:modified>
</cp:coreProperties>
</file>