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327" r:id="rId2"/>
    <p:sldId id="330" r:id="rId3"/>
    <p:sldId id="328" r:id="rId4"/>
    <p:sldId id="329" r:id="rId5"/>
    <p:sldId id="288" r:id="rId6"/>
    <p:sldId id="287" r:id="rId7"/>
    <p:sldId id="286" r:id="rId8"/>
    <p:sldId id="285" r:id="rId9"/>
    <p:sldId id="284" r:id="rId10"/>
    <p:sldId id="283" r:id="rId11"/>
    <p:sldId id="331" r:id="rId12"/>
    <p:sldId id="332" r:id="rId13"/>
    <p:sldId id="333" r:id="rId14"/>
    <p:sldId id="334" r:id="rId15"/>
    <p:sldId id="282" r:id="rId16"/>
    <p:sldId id="281" r:id="rId17"/>
    <p:sldId id="311" r:id="rId18"/>
    <p:sldId id="260" r:id="rId19"/>
    <p:sldId id="312" r:id="rId20"/>
    <p:sldId id="325" r:id="rId21"/>
    <p:sldId id="326" r:id="rId22"/>
    <p:sldId id="324" r:id="rId23"/>
    <p:sldId id="322" r:id="rId24"/>
    <p:sldId id="321" r:id="rId25"/>
    <p:sldId id="320" r:id="rId26"/>
    <p:sldId id="319" r:id="rId27"/>
    <p:sldId id="318" r:id="rId28"/>
    <p:sldId id="317" r:id="rId29"/>
    <p:sldId id="315" r:id="rId30"/>
    <p:sldId id="314" r:id="rId31"/>
    <p:sldId id="313" r:id="rId32"/>
    <p:sldId id="342" r:id="rId33"/>
    <p:sldId id="343" r:id="rId34"/>
    <p:sldId id="341" r:id="rId35"/>
    <p:sldId id="340" r:id="rId36"/>
    <p:sldId id="339" r:id="rId37"/>
    <p:sldId id="338" r:id="rId38"/>
    <p:sldId id="337" r:id="rId39"/>
    <p:sldId id="336" r:id="rId40"/>
    <p:sldId id="349" r:id="rId41"/>
    <p:sldId id="348" r:id="rId42"/>
    <p:sldId id="347" r:id="rId43"/>
    <p:sldId id="346" r:id="rId44"/>
    <p:sldId id="345" r:id="rId45"/>
    <p:sldId id="355" r:id="rId46"/>
    <p:sldId id="344" r:id="rId47"/>
    <p:sldId id="354" r:id="rId48"/>
    <p:sldId id="353" r:id="rId49"/>
    <p:sldId id="352" r:id="rId50"/>
    <p:sldId id="351" r:id="rId51"/>
    <p:sldId id="350" r:id="rId52"/>
    <p:sldId id="335" r:id="rId53"/>
    <p:sldId id="362" r:id="rId54"/>
    <p:sldId id="361" r:id="rId55"/>
    <p:sldId id="360" r:id="rId56"/>
    <p:sldId id="358" r:id="rId57"/>
    <p:sldId id="359" r:id="rId58"/>
    <p:sldId id="357" r:id="rId59"/>
    <p:sldId id="356" r:id="rId60"/>
    <p:sldId id="365" r:id="rId61"/>
    <p:sldId id="372" r:id="rId62"/>
    <p:sldId id="371" r:id="rId63"/>
    <p:sldId id="370" r:id="rId64"/>
    <p:sldId id="373" r:id="rId65"/>
    <p:sldId id="374" r:id="rId66"/>
    <p:sldId id="316" r:id="rId6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3E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80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78F8F-DD61-401E-AE51-7DAF270FB005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2DADF-20C8-4765-8132-0D8F3F51589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DB964B-0C88-44CE-A6C0-2E9C9009F64F}" type="slidenum">
              <a:rPr lang="es-ES" smtClean="0"/>
              <a:pPr/>
              <a:t>1</a:t>
            </a:fld>
            <a:endParaRPr lang="es-E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E083C95-1DDD-48E6-AFF8-BA1B9E09A649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3C95-1DDD-48E6-AFF8-BA1B9E09A649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3C95-1DDD-48E6-AFF8-BA1B9E09A649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6413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250825" y="1052513"/>
            <a:ext cx="4244975" cy="525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244975" cy="525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083C95-1DDD-48E6-AFF8-BA1B9E09A649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E083C95-1DDD-48E6-AFF8-BA1B9E09A649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3C95-1DDD-48E6-AFF8-BA1B9E09A649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3C95-1DDD-48E6-AFF8-BA1B9E09A649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083C95-1DDD-48E6-AFF8-BA1B9E09A649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3C95-1DDD-48E6-AFF8-BA1B9E09A649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083C95-1DDD-48E6-AFF8-BA1B9E09A649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083C95-1DDD-48E6-AFF8-BA1B9E09A649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E083C95-1DDD-48E6-AFF8-BA1B9E09A649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checker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ografias.com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http://www.aulaclic.com/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>
          <a:xfrm>
            <a:off x="3923928" y="476672"/>
            <a:ext cx="4176464" cy="1143000"/>
          </a:xfrm>
          <a:ln w="25400">
            <a:solidFill>
              <a:schemeClr val="tx1"/>
            </a:solidFill>
            <a:prstDash val="sysDot"/>
          </a:ln>
          <a:effectLst>
            <a:glow rad="101600">
              <a:srgbClr val="FFCCFF">
                <a:alpha val="60000"/>
              </a:srgb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Relaxed"/>
            <a:lightRig rig="threePt" dir="t"/>
          </a:scene3d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dirty="0" smtClean="0">
                <a:solidFill>
                  <a:srgbClr val="00FFFF"/>
                </a:solidFill>
              </a:rPr>
              <a:t>I.S.A.E</a:t>
            </a:r>
            <a:r>
              <a:rPr lang="es-ES" sz="4000" dirty="0" smtClean="0"/>
              <a:t> </a:t>
            </a:r>
            <a:br>
              <a:rPr lang="es-ES" sz="4000" dirty="0" smtClean="0"/>
            </a:br>
            <a:r>
              <a:rPr lang="es-ES" sz="4000" dirty="0" smtClean="0">
                <a:solidFill>
                  <a:srgbClr val="00FFFF"/>
                </a:solidFill>
              </a:rPr>
              <a:t>UNIVERSIDAD</a:t>
            </a:r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620713"/>
            <a:ext cx="2808287" cy="5761037"/>
          </a:xfrm>
          <a:gradFill flip="none" rotWithShape="1">
            <a:gsLst>
              <a:gs pos="0">
                <a:srgbClr val="00FF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path path="circle">
              <a:fillToRect t="100000" r="100000"/>
            </a:path>
            <a:tileRect l="-100000" b="-100000"/>
          </a:gradFill>
          <a:ln w="63500" cap="rnd">
            <a:solidFill>
              <a:srgbClr val="009900">
                <a:alpha val="84000"/>
              </a:srgbClr>
            </a:solidFill>
            <a:prstDash val="sysDot"/>
            <a:round/>
          </a:ln>
        </p:spPr>
        <p:txBody>
          <a:bodyPr>
            <a:normAutofit lnSpcReduction="10000"/>
          </a:bodyPr>
          <a:lstStyle/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rgbClr val="0000FF"/>
                </a:solidFill>
              </a:rPr>
              <a:t>MATERIA : PROGRAMACION 5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/>
              <a:t>Tema: Tutorial Nº5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/>
              <a:t>NeatBeans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</a:rPr>
              <a:t>MAGISTER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</a:rPr>
              <a:t>Profesor. Teobaldo Smith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1800" dirty="0" smtClean="0">
                <a:solidFill>
                  <a:srgbClr val="00FF00"/>
                </a:solidFill>
              </a:rPr>
              <a:t>Presentado por : Geovany A Guerra 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rgbClr val="00FF00"/>
                </a:solidFill>
              </a:rPr>
              <a:t>C.I.P: 4 – 718 – 53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1800" dirty="0" smtClean="0">
                <a:solidFill>
                  <a:srgbClr val="00FFFF"/>
                </a:solidFill>
              </a:rPr>
              <a:t>Nivel: Licenciatura. Sistemas Informáticos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000" dirty="0" smtClean="0">
                <a:solidFill>
                  <a:srgbClr val="FF3300"/>
                </a:solidFill>
              </a:rPr>
              <a:t>Año: 2012</a:t>
            </a:r>
          </a:p>
        </p:txBody>
      </p:sp>
      <p:graphicFrame>
        <p:nvGraphicFramePr>
          <p:cNvPr id="5219" name="Group 99"/>
          <p:cNvGraphicFramePr>
            <a:graphicFrameLocks noGrp="1"/>
          </p:cNvGraphicFramePr>
          <p:nvPr>
            <p:ph sz="half" idx="2"/>
          </p:nvPr>
        </p:nvGraphicFramePr>
        <p:xfrm>
          <a:off x="3131839" y="1571625"/>
          <a:ext cx="5718651" cy="3662365"/>
        </p:xfrm>
        <a:graphic>
          <a:graphicData uri="http://schemas.openxmlformats.org/drawingml/2006/table">
            <a:tbl>
              <a:tblPr/>
              <a:tblGrid>
                <a:gridCol w="815954"/>
                <a:gridCol w="680795"/>
                <a:gridCol w="735500"/>
                <a:gridCol w="1224136"/>
                <a:gridCol w="626871"/>
                <a:gridCol w="819441"/>
                <a:gridCol w="815954"/>
              </a:tblGrid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Domingo</a:t>
                      </a: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Lunes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Martes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Miercoles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Jueves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Viernes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Sabado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5424" name="15 Marcador de fecha"/>
          <p:cNvSpPr>
            <a:spLocks noGrp="1"/>
          </p:cNvSpPr>
          <p:nvPr>
            <p:ph type="dt" sz="quarter" idx="4294967295"/>
          </p:nvPr>
        </p:nvSpPr>
        <p:spPr bwMode="auto">
          <a:xfrm>
            <a:off x="5364088" y="3501008"/>
            <a:ext cx="1224136" cy="504056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fld id="{C65D22CC-5D1D-4F2B-AC8B-CC3D55FE8907}" type="datetime1">
              <a:rPr lang="es-ES" smtClean="0">
                <a:solidFill>
                  <a:schemeClr val="tx1"/>
                </a:solidFill>
                <a:latin typeface="Arial Black" pitchFamily="34" charset="0"/>
              </a:rPr>
              <a:pPr algn="ctr"/>
              <a:t>09/01/2012</a:t>
            </a:fld>
            <a:endParaRPr lang="en-US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5425" name="AutoShape 12"/>
          <p:cNvSpPr>
            <a:spLocks noChangeArrowheads="1"/>
          </p:cNvSpPr>
          <p:nvPr/>
        </p:nvSpPr>
        <p:spPr bwMode="auto">
          <a:xfrm>
            <a:off x="5867400" y="5500688"/>
            <a:ext cx="2990850" cy="428625"/>
          </a:xfrm>
          <a:prstGeom prst="flowChartProcess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</p:spPr>
        <p:txBody>
          <a:bodyPr wrap="none" anchor="ctr"/>
          <a:lstStyle/>
          <a:p>
            <a:pPr algn="ctr"/>
            <a:r>
              <a:rPr kumimoji="1" lang="es-ES" sz="1400" b="1">
                <a:latin typeface="Constantia" pitchFamily="18" charset="0"/>
              </a:rPr>
              <a:t>ACTIVIDAD  EN CASA</a:t>
            </a:r>
          </a:p>
        </p:txBody>
      </p:sp>
      <p:sp>
        <p:nvSpPr>
          <p:cNvPr id="15426" name="Text Box 15"/>
          <p:cNvSpPr txBox="1">
            <a:spLocks noChangeArrowheads="1"/>
          </p:cNvSpPr>
          <p:nvPr/>
        </p:nvSpPr>
        <p:spPr bwMode="auto">
          <a:xfrm>
            <a:off x="4286250" y="6143625"/>
            <a:ext cx="490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Abr</a:t>
            </a:r>
          </a:p>
        </p:txBody>
      </p:sp>
      <p:sp>
        <p:nvSpPr>
          <p:cNvPr id="15427" name="Text Box 16"/>
          <p:cNvSpPr txBox="1">
            <a:spLocks noChangeArrowheads="1"/>
          </p:cNvSpPr>
          <p:nvPr/>
        </p:nvSpPr>
        <p:spPr bwMode="auto">
          <a:xfrm>
            <a:off x="3857625" y="6143625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s-ES" sz="1200" b="1">
                <a:latin typeface="Constantia" pitchFamily="18" charset="0"/>
              </a:rPr>
              <a:t>Mar</a:t>
            </a: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3071813" y="6000750"/>
            <a:ext cx="6072187" cy="142875"/>
          </a:xfrm>
          <a:prstGeom prst="rightArrow">
            <a:avLst>
              <a:gd name="adj1" fmla="val 36602"/>
              <a:gd name="adj2" fmla="val 132027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s-ES" sz="1000" dirty="0">
              <a:latin typeface="Times New Roman" pitchFamily="18" charset="0"/>
            </a:endParaRPr>
          </a:p>
        </p:txBody>
      </p:sp>
      <p:sp>
        <p:nvSpPr>
          <p:cNvPr id="15429" name="Text Box 20"/>
          <p:cNvSpPr txBox="1">
            <a:spLocks noChangeArrowheads="1"/>
          </p:cNvSpPr>
          <p:nvPr/>
        </p:nvSpPr>
        <p:spPr bwMode="auto">
          <a:xfrm>
            <a:off x="3429000" y="6143625"/>
            <a:ext cx="500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Feb</a:t>
            </a:r>
          </a:p>
        </p:txBody>
      </p:sp>
      <p:sp>
        <p:nvSpPr>
          <p:cNvPr id="15430" name="Text Box 21"/>
          <p:cNvSpPr txBox="1">
            <a:spLocks noChangeArrowheads="1"/>
          </p:cNvSpPr>
          <p:nvPr/>
        </p:nvSpPr>
        <p:spPr bwMode="auto">
          <a:xfrm>
            <a:off x="3000375" y="6143625"/>
            <a:ext cx="509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Ene</a:t>
            </a:r>
          </a:p>
        </p:txBody>
      </p:sp>
      <p:sp>
        <p:nvSpPr>
          <p:cNvPr id="15431" name="Rectangle 100"/>
          <p:cNvSpPr>
            <a:spLocks noChangeArrowheads="1"/>
          </p:cNvSpPr>
          <p:nvPr/>
        </p:nvSpPr>
        <p:spPr bwMode="auto">
          <a:xfrm>
            <a:off x="3348038" y="4292600"/>
            <a:ext cx="2808287" cy="144463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s-PA" sz="1200" b="1">
                <a:solidFill>
                  <a:schemeClr val="bg1"/>
                </a:solidFill>
                <a:latin typeface="Constantia" pitchFamily="18" charset="0"/>
              </a:rPr>
              <a:t>DIA</a:t>
            </a:r>
          </a:p>
        </p:txBody>
      </p:sp>
      <p:sp>
        <p:nvSpPr>
          <p:cNvPr id="15432" name="AutoShape 101"/>
          <p:cNvSpPr>
            <a:spLocks noChangeArrowheads="1"/>
          </p:cNvSpPr>
          <p:nvPr/>
        </p:nvSpPr>
        <p:spPr bwMode="auto">
          <a:xfrm>
            <a:off x="6011863" y="4076700"/>
            <a:ext cx="533400" cy="574675"/>
          </a:xfrm>
          <a:prstGeom prst="irregularSeal1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kumimoji="1" lang="es-ES" sz="1200" b="1">
              <a:latin typeface="Constantia" pitchFamily="18" charset="0"/>
            </a:endParaRPr>
          </a:p>
        </p:txBody>
      </p:sp>
      <p:sp>
        <p:nvSpPr>
          <p:cNvPr id="15433" name="Text Box 15"/>
          <p:cNvSpPr txBox="1">
            <a:spLocks noChangeArrowheads="1"/>
          </p:cNvSpPr>
          <p:nvPr/>
        </p:nvSpPr>
        <p:spPr bwMode="auto">
          <a:xfrm>
            <a:off x="6000750" y="6143625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Ago</a:t>
            </a:r>
          </a:p>
        </p:txBody>
      </p:sp>
      <p:sp>
        <p:nvSpPr>
          <p:cNvPr id="15434" name="Text Box 15"/>
          <p:cNvSpPr txBox="1">
            <a:spLocks noChangeArrowheads="1"/>
          </p:cNvSpPr>
          <p:nvPr/>
        </p:nvSpPr>
        <p:spPr bwMode="auto">
          <a:xfrm>
            <a:off x="5214938" y="6143625"/>
            <a:ext cx="501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Jun</a:t>
            </a:r>
          </a:p>
        </p:txBody>
      </p:sp>
      <p:sp>
        <p:nvSpPr>
          <p:cNvPr id="15435" name="Text Box 15"/>
          <p:cNvSpPr txBox="1">
            <a:spLocks noChangeArrowheads="1"/>
          </p:cNvSpPr>
          <p:nvPr/>
        </p:nvSpPr>
        <p:spPr bwMode="auto">
          <a:xfrm>
            <a:off x="4714875" y="6143625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May</a:t>
            </a:r>
          </a:p>
        </p:txBody>
      </p:sp>
      <p:sp>
        <p:nvSpPr>
          <p:cNvPr id="15436" name="Text Box 15"/>
          <p:cNvSpPr txBox="1">
            <a:spLocks noChangeArrowheads="1"/>
          </p:cNvSpPr>
          <p:nvPr/>
        </p:nvSpPr>
        <p:spPr bwMode="auto">
          <a:xfrm>
            <a:off x="5643563" y="6143625"/>
            <a:ext cx="442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Jul</a:t>
            </a:r>
          </a:p>
        </p:txBody>
      </p:sp>
      <p:sp>
        <p:nvSpPr>
          <p:cNvPr id="15437" name="Text Box 15"/>
          <p:cNvSpPr txBox="1">
            <a:spLocks noChangeArrowheads="1"/>
          </p:cNvSpPr>
          <p:nvPr/>
        </p:nvSpPr>
        <p:spPr bwMode="auto">
          <a:xfrm>
            <a:off x="6500813" y="6143625"/>
            <a:ext cx="531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Sep</a:t>
            </a:r>
          </a:p>
        </p:txBody>
      </p:sp>
      <p:sp>
        <p:nvSpPr>
          <p:cNvPr id="15438" name="Text Box 15"/>
          <p:cNvSpPr txBox="1">
            <a:spLocks noChangeArrowheads="1"/>
          </p:cNvSpPr>
          <p:nvPr/>
        </p:nvSpPr>
        <p:spPr bwMode="auto">
          <a:xfrm>
            <a:off x="7000875" y="6143625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Oct</a:t>
            </a:r>
          </a:p>
        </p:txBody>
      </p:sp>
      <p:sp>
        <p:nvSpPr>
          <p:cNvPr id="15439" name="Text Box 15"/>
          <p:cNvSpPr txBox="1">
            <a:spLocks noChangeArrowheads="1"/>
          </p:cNvSpPr>
          <p:nvPr/>
        </p:nvSpPr>
        <p:spPr bwMode="auto">
          <a:xfrm>
            <a:off x="7429500" y="6143625"/>
            <a:ext cx="522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Nov</a:t>
            </a:r>
          </a:p>
        </p:txBody>
      </p:sp>
      <p:sp>
        <p:nvSpPr>
          <p:cNvPr id="15440" name="Text Box 15"/>
          <p:cNvSpPr txBox="1">
            <a:spLocks noChangeArrowheads="1"/>
          </p:cNvSpPr>
          <p:nvPr/>
        </p:nvSpPr>
        <p:spPr bwMode="auto">
          <a:xfrm>
            <a:off x="7858125" y="6143625"/>
            <a:ext cx="512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Dic.</a:t>
            </a:r>
          </a:p>
        </p:txBody>
      </p:sp>
      <p:sp>
        <p:nvSpPr>
          <p:cNvPr id="15441" name="AutoShape 12"/>
          <p:cNvSpPr>
            <a:spLocks noChangeArrowheads="1"/>
          </p:cNvSpPr>
          <p:nvPr/>
        </p:nvSpPr>
        <p:spPr bwMode="auto">
          <a:xfrm>
            <a:off x="3071813" y="5500688"/>
            <a:ext cx="2643187" cy="428625"/>
          </a:xfrm>
          <a:prstGeom prst="flowChartProcess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</p:spPr>
        <p:txBody>
          <a:bodyPr wrap="none" anchor="ctr"/>
          <a:lstStyle/>
          <a:p>
            <a:pPr algn="ctr"/>
            <a:r>
              <a:rPr kumimoji="1" lang="es-ES" sz="1400" b="1">
                <a:latin typeface="Constantia" pitchFamily="18" charset="0"/>
              </a:rPr>
              <a:t>PROGRAMACION  </a:t>
            </a:r>
          </a:p>
        </p:txBody>
      </p:sp>
      <p:pic>
        <p:nvPicPr>
          <p:cNvPr id="15442" name="Imagen 10" descr="Escudo de Tabo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765175"/>
            <a:ext cx="688975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43" name="Imagen 13" descr="Bandera de Tabo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981075"/>
            <a:ext cx="6889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93096"/>
            <a:ext cx="9144000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058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89249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347663"/>
            <a:ext cx="8867775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755576" y="2348880"/>
            <a:ext cx="7344816" cy="316835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ESTRUCTURA BASICA </a:t>
            </a: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CREACION  DE  UN  ARCHIVO</a:t>
            </a: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CREACION  DE  UNA  CLASE</a:t>
            </a: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CREACION  DE L   MAIN</a:t>
            </a: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endParaRPr lang="es-ES" i="1" u="sng" dirty="0" smtClean="0">
              <a:solidFill>
                <a:srgbClr val="FF0000"/>
              </a:solidFill>
            </a:endParaRPr>
          </a:p>
          <a:p>
            <a:pPr algn="ctr"/>
            <a:endParaRPr lang="es-ES" i="1" u="sng" dirty="0" smtClean="0">
              <a:solidFill>
                <a:srgbClr val="FF0000"/>
              </a:solidFill>
            </a:endParaRPr>
          </a:p>
          <a:p>
            <a:pPr algn="ctr"/>
            <a:endParaRPr lang="es-ES" dirty="0" smtClean="0">
              <a:solidFill>
                <a:srgbClr val="FF0000"/>
              </a:solidFill>
            </a:endParaRPr>
          </a:p>
          <a:p>
            <a:pPr algn="ctr"/>
            <a:endParaRPr lang="es-ES" i="1" u="sng" dirty="0">
              <a:solidFill>
                <a:srgbClr val="FF0000"/>
              </a:solidFill>
            </a:endParaRPr>
          </a:p>
        </p:txBody>
      </p:sp>
      <p:cxnSp>
        <p:nvCxnSpPr>
          <p:cNvPr id="4" name="3 Conector recto de flecha"/>
          <p:cNvCxnSpPr>
            <a:stCxn id="3" idx="0"/>
            <a:endCxn id="9" idx="2"/>
          </p:cNvCxnSpPr>
          <p:nvPr/>
        </p:nvCxnSpPr>
        <p:spPr>
          <a:xfrm flipH="1" flipV="1">
            <a:off x="3167844" y="1916832"/>
            <a:ext cx="1260140" cy="43204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0" y="764704"/>
            <a:ext cx="2051720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2051720" y="3140968"/>
            <a:ext cx="57606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95536" y="1124744"/>
            <a:ext cx="2051720" cy="432048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27584" y="1556792"/>
            <a:ext cx="4680520" cy="360040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2123728" y="3717032"/>
            <a:ext cx="576064" cy="21602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2411760" y="4293096"/>
            <a:ext cx="576064" cy="21602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14 Conector angular"/>
          <p:cNvCxnSpPr>
            <a:stCxn id="6" idx="3"/>
            <a:endCxn id="8" idx="3"/>
          </p:cNvCxnSpPr>
          <p:nvPr/>
        </p:nvCxnSpPr>
        <p:spPr>
          <a:xfrm>
            <a:off x="2051720" y="944724"/>
            <a:ext cx="395536" cy="396044"/>
          </a:xfrm>
          <a:prstGeom prst="bentConnector3">
            <a:avLst>
              <a:gd name="adj1" fmla="val 15779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angular"/>
          <p:cNvCxnSpPr>
            <a:stCxn id="8" idx="3"/>
            <a:endCxn id="9" idx="3"/>
          </p:cNvCxnSpPr>
          <p:nvPr/>
        </p:nvCxnSpPr>
        <p:spPr>
          <a:xfrm>
            <a:off x="2447256" y="1340768"/>
            <a:ext cx="3060848" cy="396044"/>
          </a:xfrm>
          <a:prstGeom prst="bentConnector3">
            <a:avLst>
              <a:gd name="adj1" fmla="val 10746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755576" y="2708920"/>
            <a:ext cx="7344816" cy="280831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CREAR UN OPERADOR  EN  JAVA CUYO NOMBRE ES  </a:t>
            </a:r>
            <a:r>
              <a:rPr lang="es-ES" i="1" u="sng" dirty="0" smtClean="0">
                <a:solidFill>
                  <a:srgbClr val="FF0000"/>
                </a:solidFill>
              </a:rPr>
              <a:t>OPERADORES.</a:t>
            </a:r>
          </a:p>
          <a:p>
            <a:pPr algn="ctr"/>
            <a:endParaRPr lang="es-ES" i="1" u="sng" dirty="0" smtClean="0">
              <a:solidFill>
                <a:srgbClr val="FF0000"/>
              </a:solidFill>
            </a:endParaRPr>
          </a:p>
          <a:p>
            <a:pPr algn="ctr"/>
            <a:endParaRPr lang="es-ES" dirty="0" smtClean="0">
              <a:solidFill>
                <a:srgbClr val="FF0000"/>
              </a:solidFill>
            </a:endParaRPr>
          </a:p>
          <a:p>
            <a:pPr algn="ctr"/>
            <a:endParaRPr lang="es-ES" i="1" u="sng" dirty="0">
              <a:solidFill>
                <a:srgbClr val="FF0000"/>
              </a:solidFill>
            </a:endParaRPr>
          </a:p>
        </p:txBody>
      </p:sp>
      <p:cxnSp>
        <p:nvCxnSpPr>
          <p:cNvPr id="5" name="4 Conector recto de flecha"/>
          <p:cNvCxnSpPr>
            <a:stCxn id="3" idx="0"/>
          </p:cNvCxnSpPr>
          <p:nvPr/>
        </p:nvCxnSpPr>
        <p:spPr>
          <a:xfrm flipH="1" flipV="1">
            <a:off x="2339752" y="1556792"/>
            <a:ext cx="2088232" cy="115212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755576" y="2708920"/>
            <a:ext cx="7344816" cy="280831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DENTRO DEL  MAIN: 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 Incluimos   del  mismo entre  sus  llaves   una  variable, le damos un nombre y valor( ver pag - luego le la asignacion de operador y por ultimo el systems  out (Int)= altura 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 Veamos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Logico esta estan en cada lineas de lista y y columna de funcion.</a:t>
            </a: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 </a:t>
            </a:r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755576" y="1412776"/>
            <a:ext cx="7344816" cy="16561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251520" y="1124744"/>
            <a:ext cx="6480720" cy="223224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3779912" y="2492896"/>
            <a:ext cx="5184576" cy="316835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Procedemos a ejecutar su archivo  y abrir su carpeta de uso  </a:t>
            </a:r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620688"/>
            <a:ext cx="7772400" cy="6461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3600" i="1" dirty="0" smtClean="0">
                <a:solidFill>
                  <a:schemeClr val="tx1"/>
                </a:solidFill>
                <a:latin typeface="Arial Black" pitchFamily="34" charset="0"/>
                <a:cs typeface="Arial" charset="0"/>
              </a:rPr>
              <a:t>TODO SOBRE NEATBEANS</a:t>
            </a:r>
          </a:p>
        </p:txBody>
      </p:sp>
      <p:sp>
        <p:nvSpPr>
          <p:cNvPr id="14339" name="Line 6"/>
          <p:cNvSpPr>
            <a:spLocks noChangeShapeType="1"/>
          </p:cNvSpPr>
          <p:nvPr/>
        </p:nvSpPr>
        <p:spPr bwMode="auto">
          <a:xfrm flipV="1">
            <a:off x="539552" y="404664"/>
            <a:ext cx="80645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40" name="Line 7"/>
          <p:cNvSpPr>
            <a:spLocks noChangeShapeType="1"/>
          </p:cNvSpPr>
          <p:nvPr/>
        </p:nvSpPr>
        <p:spPr bwMode="auto">
          <a:xfrm flipV="1">
            <a:off x="539552" y="1340768"/>
            <a:ext cx="80645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026" name="Picture 2" descr="C:\Documents and Settings\CASA 19 - A\Mis documentos\Mis imágenes\wallpaper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84784"/>
            <a:ext cx="6048672" cy="5040560"/>
          </a:xfrm>
          <a:prstGeom prst="rect">
            <a:avLst/>
          </a:prstGeom>
          <a:noFill/>
        </p:spPr>
      </p:pic>
      <p:sp>
        <p:nvSpPr>
          <p:cNvPr id="6" name="2 Subtítulo"/>
          <p:cNvSpPr>
            <a:spLocks noGrp="1"/>
          </p:cNvSpPr>
          <p:nvPr>
            <p:ph type="subTitle" idx="1"/>
          </p:nvPr>
        </p:nvSpPr>
        <p:spPr>
          <a:xfrm>
            <a:off x="2555776" y="5013176"/>
            <a:ext cx="6172200" cy="1371600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latin typeface="Arial Black" pitchFamily="34" charset="0"/>
              </a:rPr>
              <a:t>SERVICIOS DE WEB descargar  videos</a:t>
            </a:r>
          </a:p>
          <a:p>
            <a:r>
              <a:rPr lang="es-ES" b="1" dirty="0" smtClean="0">
                <a:solidFill>
                  <a:schemeClr val="bg1"/>
                </a:solidFill>
                <a:latin typeface="Arial Black" pitchFamily="34" charset="0"/>
              </a:rPr>
              <a:t>TUTORIAL Nº 5</a:t>
            </a:r>
          </a:p>
          <a:p>
            <a:r>
              <a:rPr lang="es-ES" b="1" dirty="0" smtClean="0">
                <a:solidFill>
                  <a:schemeClr val="bg1"/>
                </a:solidFill>
                <a:latin typeface="Arial Black" pitchFamily="34" charset="0"/>
              </a:rPr>
              <a:t>EJEMPLO</a:t>
            </a:r>
            <a:endParaRPr lang="es-ES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50"/>
          </a:solidFill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2195736" y="4149080"/>
            <a:ext cx="4464496" cy="1512168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7236296" y="2060848"/>
            <a:ext cx="1368152" cy="2664296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chemeClr val="tx1"/>
                </a:solidFill>
              </a:rPr>
              <a:t>+ </a:t>
            </a:r>
          </a:p>
          <a:p>
            <a:pPr algn="ctr"/>
            <a:r>
              <a:rPr lang="es-ES" sz="2800" dirty="0" smtClean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s-ES" sz="2800" dirty="0" smtClean="0">
                <a:solidFill>
                  <a:schemeClr val="tx1"/>
                </a:solidFill>
              </a:rPr>
              <a:t> *</a:t>
            </a:r>
          </a:p>
          <a:p>
            <a:pPr algn="ctr"/>
            <a:r>
              <a:rPr lang="es-ES" sz="2800" dirty="0" smtClean="0">
                <a:solidFill>
                  <a:schemeClr val="tx1"/>
                </a:solidFill>
              </a:rPr>
              <a:t> / </a:t>
            </a:r>
          </a:p>
          <a:p>
            <a:pPr algn="ctr"/>
            <a:r>
              <a:rPr lang="es-ES" sz="2800" dirty="0" smtClean="0">
                <a:solidFill>
                  <a:schemeClr val="tx1"/>
                </a:solidFill>
              </a:rPr>
              <a:t>%</a:t>
            </a:r>
            <a:endParaRPr lang="es-ES" sz="2800" dirty="0">
              <a:solidFill>
                <a:schemeClr val="tx1"/>
              </a:solidFill>
            </a:endParaRPr>
          </a:p>
        </p:txBody>
      </p:sp>
      <p:cxnSp>
        <p:nvCxnSpPr>
          <p:cNvPr id="5" name="4 Conector recto de flecha"/>
          <p:cNvCxnSpPr>
            <a:stCxn id="3" idx="0"/>
          </p:cNvCxnSpPr>
          <p:nvPr/>
        </p:nvCxnSpPr>
        <p:spPr>
          <a:xfrm flipH="1" flipV="1">
            <a:off x="3419872" y="1844824"/>
            <a:ext cx="4500500" cy="2160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3491880" y="1988840"/>
            <a:ext cx="1584176" cy="288032"/>
          </a:xfrm>
          <a:prstGeom prst="rect">
            <a:avLst/>
          </a:prstGeom>
          <a:noFill/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2699792" y="4437112"/>
            <a:ext cx="3096344" cy="1080120"/>
          </a:xfrm>
          <a:prstGeom prst="rect">
            <a:avLst/>
          </a:prstGeom>
          <a:noFill/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0" y="4221088"/>
            <a:ext cx="6300192" cy="1872208"/>
          </a:xfrm>
          <a:prstGeom prst="rect">
            <a:avLst/>
          </a:prstGeom>
          <a:noFill/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4 Conector recto de flecha"/>
          <p:cNvCxnSpPr>
            <a:stCxn id="3" idx="0"/>
          </p:cNvCxnSpPr>
          <p:nvPr/>
        </p:nvCxnSpPr>
        <p:spPr>
          <a:xfrm flipH="1" flipV="1">
            <a:off x="1187624" y="908720"/>
            <a:ext cx="1962472" cy="33123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1115616" y="2564904"/>
            <a:ext cx="6768752" cy="2232248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Operadores que utilizan mas deuna asignacion</a:t>
            </a: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Luego se introduce y cambia segun la varible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Veamos..........  </a:t>
            </a:r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6" name="5 Conector recto de flecha"/>
          <p:cNvCxnSpPr>
            <a:stCxn id="3" idx="0"/>
          </p:cNvCxnSpPr>
          <p:nvPr/>
        </p:nvCxnSpPr>
        <p:spPr>
          <a:xfrm flipH="1" flipV="1">
            <a:off x="1691680" y="1412776"/>
            <a:ext cx="2808312" cy="11521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251520" y="2708920"/>
            <a:ext cx="8352928" cy="2448272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Y</a:t>
            </a:r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251520" y="2492896"/>
            <a:ext cx="8424936" cy="2736304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Aqui el operador se agiliza como una calculadora  donde se multiplica 12 x 22 y se le suma 322, </a:t>
            </a: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900113" y="115888"/>
            <a:ext cx="8243887" cy="914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" sz="5400" dirty="0" smtClean="0">
                <a:solidFill>
                  <a:srgbClr val="FF0000"/>
                </a:solidFill>
              </a:rPr>
              <a:t>TABLA DE CONTENIDO</a:t>
            </a:r>
          </a:p>
        </p:txBody>
      </p:sp>
      <p:sp>
        <p:nvSpPr>
          <p:cNvPr id="16387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pPr eaLnBrk="1" hangingPunct="1"/>
            <a:r>
              <a:rPr lang="es-ES" sz="3200" dirty="0" smtClean="0">
                <a:solidFill>
                  <a:schemeClr val="bg1"/>
                </a:solidFill>
              </a:rPr>
              <a:t>PRESENTACION</a:t>
            </a:r>
          </a:p>
        </p:txBody>
      </p:sp>
      <p:sp>
        <p:nvSpPr>
          <p:cNvPr id="16388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pPr eaLnBrk="1" hangingPunct="1"/>
            <a:r>
              <a:rPr lang="es-ES" sz="3200" dirty="0" smtClean="0">
                <a:solidFill>
                  <a:schemeClr val="bg1"/>
                </a:solidFill>
              </a:rPr>
              <a:t>INDICE</a:t>
            </a:r>
          </a:p>
        </p:txBody>
      </p:sp>
      <p:sp>
        <p:nvSpPr>
          <p:cNvPr id="16389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2174875"/>
            <a:ext cx="3400425" cy="4422775"/>
          </a:xfrm>
        </p:spPr>
        <p:txBody>
          <a:bodyPr/>
          <a:lstStyle/>
          <a:p>
            <a:pPr eaLnBrk="1" hangingPunct="1"/>
            <a:r>
              <a:rPr lang="es-ES" dirty="0" smtClean="0"/>
              <a:t>Web  You Tube</a:t>
            </a:r>
          </a:p>
          <a:p>
            <a:pPr eaLnBrk="1" hangingPunct="1"/>
            <a:r>
              <a:rPr lang="es-ES" dirty="0" smtClean="0"/>
              <a:t>1ª Explicacion</a:t>
            </a:r>
          </a:p>
          <a:p>
            <a:pPr eaLnBrk="1" hangingPunct="1"/>
            <a:r>
              <a:rPr lang="es-ES" dirty="0" smtClean="0"/>
              <a:t>2ª Explicacion </a:t>
            </a:r>
          </a:p>
          <a:p>
            <a:pPr eaLnBrk="1" hangingPunct="1"/>
            <a:r>
              <a:rPr lang="es-ES" dirty="0" smtClean="0"/>
              <a:t>Curso Nº 5</a:t>
            </a:r>
          </a:p>
          <a:p>
            <a:pPr eaLnBrk="1" hangingPunct="1"/>
            <a:r>
              <a:rPr lang="es-ES" dirty="0" smtClean="0"/>
              <a:t>Concatenacion</a:t>
            </a:r>
          </a:p>
          <a:p>
            <a:pPr eaLnBrk="1" hangingPunct="1"/>
            <a:r>
              <a:rPr lang="es-ES" dirty="0" smtClean="0"/>
              <a:t>Printl</a:t>
            </a:r>
          </a:p>
          <a:p>
            <a:pPr eaLnBrk="1" hangingPunct="1"/>
            <a:r>
              <a:rPr lang="es-ES" dirty="0" smtClean="0"/>
              <a:t>Valores</a:t>
            </a:r>
          </a:p>
          <a:p>
            <a:pPr eaLnBrk="1" hangingPunct="1"/>
            <a:r>
              <a:rPr lang="es-ES" dirty="0" smtClean="0"/>
              <a:t>RESUMEN</a:t>
            </a:r>
          </a:p>
          <a:p>
            <a:pPr eaLnBrk="1" hangingPunct="1"/>
            <a:endParaRPr lang="es-ES" dirty="0" smtClean="0"/>
          </a:p>
        </p:txBody>
      </p:sp>
      <p:sp>
        <p:nvSpPr>
          <p:cNvPr id="19462" name="5 Marcador de contenido"/>
          <p:cNvSpPr>
            <a:spLocks noGrp="1"/>
          </p:cNvSpPr>
          <p:nvPr>
            <p:ph sz="quarter" idx="4"/>
          </p:nvPr>
        </p:nvSpPr>
        <p:spPr>
          <a:xfrm>
            <a:off x="4857750" y="2174875"/>
            <a:ext cx="3829050" cy="3951288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INVESTIGACION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EJEMPLOS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GLOSARIO “escrito”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ILUSTRACIONES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CONCLUSION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BIBLIOGRAFIA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INFOGRAFIA</a:t>
            </a:r>
          </a:p>
        </p:txBody>
      </p:sp>
      <p:sp>
        <p:nvSpPr>
          <p:cNvPr id="9" name="8 Más"/>
          <p:cNvSpPr/>
          <p:nvPr/>
        </p:nvSpPr>
        <p:spPr bwMode="auto">
          <a:xfrm>
            <a:off x="3851275" y="2997200"/>
            <a:ext cx="571500" cy="500063"/>
          </a:xfrm>
          <a:prstGeom prst="mathPlus">
            <a:avLst>
              <a:gd name="adj1" fmla="val 2806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10" name="9 Menos"/>
          <p:cNvSpPr/>
          <p:nvPr/>
        </p:nvSpPr>
        <p:spPr bwMode="auto">
          <a:xfrm>
            <a:off x="3995738" y="5373688"/>
            <a:ext cx="357187" cy="357187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11" name="10 Multiplicar"/>
          <p:cNvSpPr/>
          <p:nvPr/>
        </p:nvSpPr>
        <p:spPr bwMode="auto">
          <a:xfrm>
            <a:off x="3851275" y="2133600"/>
            <a:ext cx="557213" cy="485775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12" name="11 División"/>
          <p:cNvSpPr/>
          <p:nvPr/>
        </p:nvSpPr>
        <p:spPr bwMode="auto">
          <a:xfrm>
            <a:off x="3924300" y="3789363"/>
            <a:ext cx="485775" cy="571500"/>
          </a:xfrm>
          <a:prstGeom prst="mathDivid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13" name="12 Igual que"/>
          <p:cNvSpPr/>
          <p:nvPr/>
        </p:nvSpPr>
        <p:spPr bwMode="auto">
          <a:xfrm>
            <a:off x="3924300" y="4724400"/>
            <a:ext cx="500063" cy="414338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pic>
        <p:nvPicPr>
          <p:cNvPr id="16396" name="Picture 17" descr="EN00319_"/>
          <p:cNvPicPr preferRelativeResize="0">
            <a:picLocks noChangeArrowheads="1" noChangeShapeType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450850" cy="449262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>
          <a:xfrm>
            <a:off x="899592" y="5805488"/>
            <a:ext cx="6768752" cy="76993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i="1" u="sng" dirty="0">
                <a:solidFill>
                  <a:srgbClr val="000000"/>
                </a:solidFill>
              </a:rPr>
              <a:t>While- Else- Numbers, Case y otros usados en VB 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7"/>
          <p:cNvSpPr txBox="1">
            <a:spLocks noChangeArrowheads="1"/>
          </p:cNvSpPr>
          <p:nvPr/>
        </p:nvSpPr>
        <p:spPr bwMode="auto">
          <a:xfrm>
            <a:off x="179388" y="549275"/>
            <a:ext cx="33845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609600" indent="-609600" algn="ctr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0000"/>
              <a:defRPr/>
            </a:pPr>
            <a:r>
              <a:rPr lang="es-MX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CONTENIDO</a:t>
            </a: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buFont typeface="Wingdings" pitchFamily="2" charset="2"/>
              <a:buChar char="q"/>
              <a:defRPr/>
            </a:pPr>
            <a:r>
              <a:rPr lang="es-MX" sz="2400" kern="0" dirty="0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Sintaxis</a:t>
            </a: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buFont typeface="Wingdings" pitchFamily="2" charset="2"/>
              <a:buChar char="q"/>
              <a:defRPr/>
            </a:pPr>
            <a:r>
              <a:rPr lang="es-MX" sz="2400" kern="0" dirty="0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Desarrollo </a:t>
            </a: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buFont typeface="Wingdings" pitchFamily="2" charset="2"/>
              <a:buChar char="q"/>
              <a:defRPr/>
            </a:pPr>
            <a:r>
              <a:rPr lang="es-MX" sz="2400" kern="0" dirty="0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Problema</a:t>
            </a: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buFont typeface="Wingdings" pitchFamily="2" charset="2"/>
              <a:buChar char="q"/>
              <a:defRPr/>
            </a:pPr>
            <a:r>
              <a:rPr lang="es-MX" sz="2400" kern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Caracteristicas</a:t>
            </a: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buFont typeface="Wingdings" pitchFamily="2" charset="2"/>
              <a:buChar char="q"/>
              <a:defRPr/>
            </a:pPr>
            <a:r>
              <a:rPr lang="es-MX" sz="2400" kern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Clasificacion </a:t>
            </a: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buFont typeface="Wingdings" pitchFamily="2" charset="2"/>
              <a:buChar char="q"/>
              <a:defRPr/>
            </a:pPr>
            <a:r>
              <a:rPr lang="es-MX" sz="2400" kern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Tablas</a:t>
            </a: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buFont typeface="Wingdings" pitchFamily="2" charset="2"/>
              <a:buChar char="q"/>
              <a:defRPr/>
            </a:pPr>
            <a:r>
              <a:rPr lang="es-MX" sz="2400" kern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Recursos</a:t>
            </a: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buFont typeface="Wingdings" pitchFamily="2" charset="2"/>
              <a:buChar char="q"/>
              <a:defRPr/>
            </a:pPr>
            <a:r>
              <a:rPr lang="es-MX" sz="2400" kern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Programas </a:t>
            </a: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buFont typeface="Wingdings" pitchFamily="2" charset="2"/>
              <a:buChar char="q"/>
              <a:defRPr/>
            </a:pPr>
            <a:r>
              <a:rPr lang="es-MX" sz="2400" kern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Mercado</a:t>
            </a: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buFont typeface="Wingdings" pitchFamily="2" charset="2"/>
              <a:buChar char="q"/>
              <a:defRPr/>
            </a:pPr>
            <a:r>
              <a:rPr lang="es-MX" sz="2400" kern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Tipos </a:t>
            </a: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buFont typeface="Wingdings" pitchFamily="2" charset="2"/>
              <a:buChar char="q"/>
              <a:defRPr/>
            </a:pPr>
            <a:r>
              <a:rPr lang="es-MX" sz="2400" kern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Utilizacion </a:t>
            </a: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buFont typeface="Wingdings" pitchFamily="2" charset="2"/>
              <a:buChar char="q"/>
              <a:defRPr/>
            </a:pPr>
            <a:r>
              <a:rPr lang="es-MX" sz="2400" kern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Usos</a:t>
            </a: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defRPr/>
            </a:pPr>
            <a:endParaRPr lang="es-MX" sz="2400" kern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defRPr/>
            </a:pPr>
            <a:endParaRPr lang="es-MX" sz="2400" kern="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marL="990600" lvl="1" indent="-533400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5000"/>
              <a:defRPr/>
            </a:pPr>
            <a:endParaRPr lang="es-MX" sz="2000" kern="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5435600" y="188913"/>
            <a:ext cx="345757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609600" indent="-609600" algn="ctr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0000"/>
              <a:defRPr/>
            </a:pPr>
            <a:r>
              <a:rPr lang="es-MX" sz="24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INDICE DE </a:t>
            </a:r>
            <a:r>
              <a:rPr lang="es-MX" sz="2400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TEMAS</a:t>
            </a:r>
          </a:p>
          <a:p>
            <a:pPr marL="609600" indent="-609600" algn="ctr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0000"/>
              <a:defRPr/>
            </a:pPr>
            <a:endParaRPr lang="es-MX" kern="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s-ES" sz="2000" dirty="0" smtClean="0">
                <a:latin typeface="+mn-lt"/>
              </a:rPr>
              <a:t>Historia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s-ES" sz="2000" dirty="0" smtClean="0">
                <a:latin typeface="+mn-lt"/>
              </a:rPr>
              <a:t>Lenguaje .</a:t>
            </a:r>
            <a:endParaRPr lang="es-ES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latin typeface="+mn-lt"/>
              </a:rPr>
              <a:t>3. </a:t>
            </a:r>
            <a:r>
              <a:rPr lang="es-ES" sz="2000" dirty="0" smtClean="0">
                <a:latin typeface="+mn-lt"/>
              </a:rPr>
              <a:t>Conceptos</a:t>
            </a:r>
            <a:endParaRPr lang="es-ES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latin typeface="+mn-lt"/>
              </a:rPr>
              <a:t>4. </a:t>
            </a:r>
            <a:r>
              <a:rPr lang="es-ES" sz="2000" dirty="0" smtClean="0">
                <a:latin typeface="+mn-lt"/>
              </a:rPr>
              <a:t>Características</a:t>
            </a:r>
            <a:endParaRPr lang="es-ES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latin typeface="+mn-lt"/>
              </a:rPr>
              <a:t>5. </a:t>
            </a:r>
            <a:r>
              <a:rPr lang="es-ES" sz="2000" dirty="0" smtClean="0">
                <a:latin typeface="+mn-lt"/>
              </a:rPr>
              <a:t>Objetos.</a:t>
            </a:r>
            <a:endParaRPr lang="es-ES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latin typeface="+mn-lt"/>
              </a:rPr>
              <a:t>6. Entornos o </a:t>
            </a:r>
            <a:r>
              <a:rPr lang="es-ES" sz="2000" dirty="0" smtClean="0">
                <a:latin typeface="+mn-lt"/>
              </a:rPr>
              <a:t>ambientes</a:t>
            </a:r>
            <a:endParaRPr lang="es-ES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latin typeface="+mn-lt"/>
              </a:rPr>
              <a:t>7. </a:t>
            </a:r>
            <a:r>
              <a:rPr lang="es-ES" sz="2000" dirty="0" smtClean="0">
                <a:latin typeface="+mn-lt"/>
              </a:rPr>
              <a:t>Uso.</a:t>
            </a:r>
            <a:endParaRPr lang="es-ES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latin typeface="+mn-lt"/>
              </a:rPr>
              <a:t>8. Confeccionar un mapa conceptual.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latin typeface="+mn-lt"/>
              </a:rPr>
              <a:t>9. Que es </a:t>
            </a:r>
            <a:r>
              <a:rPr lang="es-ES" sz="2000" dirty="0" smtClean="0">
                <a:latin typeface="+mn-lt"/>
              </a:rPr>
              <a:t>NeatBeans.</a:t>
            </a:r>
            <a:endParaRPr lang="es-ES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latin typeface="+mn-lt"/>
              </a:rPr>
              <a:t>10. Utilizar de Power – Point.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latin typeface="+mn-lt"/>
              </a:rPr>
              <a:t>11. ¿Investigacion de </a:t>
            </a:r>
            <a:r>
              <a:rPr lang="es-ES" sz="2000" dirty="0" smtClean="0">
                <a:latin typeface="+mn-lt"/>
              </a:rPr>
              <a:t>Web?</a:t>
            </a:r>
            <a:endParaRPr lang="es-ES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latin typeface="+mn-lt"/>
              </a:rPr>
              <a:t>12. &lt; Ejemplificacion de </a:t>
            </a:r>
            <a:r>
              <a:rPr lang="es-ES" sz="2000" dirty="0" smtClean="0">
                <a:latin typeface="+mn-lt"/>
              </a:rPr>
              <a:t>...@gmail.  </a:t>
            </a:r>
            <a:r>
              <a:rPr lang="es-ES" sz="2000" dirty="0">
                <a:latin typeface="+mn-lt"/>
              </a:rPr>
              <a:t>&gt;</a:t>
            </a:r>
          </a:p>
          <a:p>
            <a:pPr marL="609600" indent="-609600" algn="ctr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0000"/>
              <a:defRPr/>
            </a:pPr>
            <a:endParaRPr lang="es-MX" kern="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marL="609600" indent="-609600" algn="ctr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0000"/>
              <a:defRPr/>
            </a:pPr>
            <a:endParaRPr lang="es-ES" sz="1600" b="1" dirty="0">
              <a:latin typeface="Arial Black" pitchFamily="34" charset="0"/>
            </a:endParaRPr>
          </a:p>
          <a:p>
            <a:pPr marL="609600" indent="-609600" algn="ctr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0000"/>
              <a:defRPr/>
            </a:pPr>
            <a:endParaRPr lang="es-MX" sz="2000" kern="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marL="609600" indent="-609600" algn="ctr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0000"/>
              <a:buFont typeface="Arial" pitchFamily="34" charset="0"/>
              <a:buChar char="•"/>
              <a:defRPr/>
            </a:pPr>
            <a:endParaRPr lang="es-MX" sz="1600" kern="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marL="609600" indent="-609600" algn="ctr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60000"/>
              <a:defRPr/>
            </a:pPr>
            <a:endParaRPr lang="es-MX" sz="1600" kern="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17412" name="Text Box 8"/>
          <p:cNvSpPr txBox="1">
            <a:spLocks noChangeArrowheads="1" noChangeShapeType="1"/>
          </p:cNvSpPr>
          <p:nvPr/>
        </p:nvSpPr>
        <p:spPr bwMode="auto">
          <a:xfrm>
            <a:off x="3995738" y="2205038"/>
            <a:ext cx="1296987" cy="24479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0" algn="in">
            <a:noFill/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/>
            <a:endParaRPr lang="es-ES" sz="1200">
              <a:solidFill>
                <a:schemeClr val="bg1"/>
              </a:solidFill>
              <a:latin typeface="Franklin Gothic Demi Cond" pitchFamily="34" charset="0"/>
            </a:endParaRPr>
          </a:p>
          <a:p>
            <a:pPr algn="ctr"/>
            <a:endParaRPr lang="es-ES" sz="1200">
              <a:solidFill>
                <a:schemeClr val="bg1"/>
              </a:solidFill>
              <a:latin typeface="Franklin Gothic Demi Cond" pitchFamily="34" charset="0"/>
            </a:endParaRPr>
          </a:p>
          <a:p>
            <a:pPr algn="ctr"/>
            <a:endParaRPr lang="es-ES" sz="1200">
              <a:solidFill>
                <a:schemeClr val="bg1"/>
              </a:solidFill>
              <a:latin typeface="Franklin Gothic Demi Cond" pitchFamily="34" charset="0"/>
            </a:endParaRPr>
          </a:p>
          <a:p>
            <a:pPr algn="ctr"/>
            <a:endParaRPr lang="es-ES" sz="1200">
              <a:solidFill>
                <a:schemeClr val="bg1"/>
              </a:solidFill>
              <a:latin typeface="Franklin Gothic Demi Cond" pitchFamily="34" charset="0"/>
            </a:endParaRPr>
          </a:p>
          <a:p>
            <a:pPr algn="ctr"/>
            <a:endParaRPr lang="es-ES" sz="1200">
              <a:solidFill>
                <a:schemeClr val="bg1"/>
              </a:solidFill>
              <a:latin typeface="Franklin Gothic Demi Cond" pitchFamily="34" charset="0"/>
            </a:endParaRPr>
          </a:p>
          <a:p>
            <a:pPr algn="ctr"/>
            <a:endParaRPr lang="es-ES" sz="1200">
              <a:solidFill>
                <a:schemeClr val="bg1"/>
              </a:solidFill>
              <a:latin typeface="Franklin Gothic Demi Cond" pitchFamily="34" charset="0"/>
            </a:endParaRPr>
          </a:p>
          <a:p>
            <a:pPr algn="ctr"/>
            <a:endParaRPr lang="es-ES" sz="1200">
              <a:solidFill>
                <a:schemeClr val="bg1"/>
              </a:solidFill>
              <a:latin typeface="Franklin Gothic Demi Cond" pitchFamily="34" charset="0"/>
            </a:endParaRPr>
          </a:p>
          <a:p>
            <a:pPr algn="ctr"/>
            <a:endParaRPr lang="es-ES" sz="1200">
              <a:solidFill>
                <a:schemeClr val="bg1"/>
              </a:solidFill>
              <a:latin typeface="Franklin Gothic Demi Cond" pitchFamily="34" charset="0"/>
            </a:endParaRPr>
          </a:p>
          <a:p>
            <a:pPr algn="ctr"/>
            <a:endParaRPr lang="es-ES" sz="1200">
              <a:solidFill>
                <a:schemeClr val="bg1"/>
              </a:solidFill>
              <a:latin typeface="Franklin Gothic Demi Cond" pitchFamily="34" charset="0"/>
            </a:endParaRPr>
          </a:p>
          <a:p>
            <a:pPr algn="ctr"/>
            <a:endParaRPr lang="es-ES" sz="1200">
              <a:solidFill>
                <a:schemeClr val="bg1"/>
              </a:solidFill>
              <a:latin typeface="Franklin Gothic Demi Cond" pitchFamily="34" charset="0"/>
            </a:endParaRPr>
          </a:p>
          <a:p>
            <a:pPr algn="ctr"/>
            <a:endParaRPr lang="es-ES" sz="1200">
              <a:solidFill>
                <a:schemeClr val="bg1"/>
              </a:solidFill>
              <a:latin typeface="Franklin Gothic Demi Cond" pitchFamily="34" charset="0"/>
            </a:endParaRPr>
          </a:p>
          <a:p>
            <a:pPr algn="ctr"/>
            <a:endParaRPr lang="es-ES" sz="1200">
              <a:solidFill>
                <a:schemeClr val="bg1"/>
              </a:solidFill>
              <a:latin typeface="Franklin Gothic Demi Cond" pitchFamily="34" charset="0"/>
            </a:endParaRPr>
          </a:p>
          <a:p>
            <a:pPr algn="ctr"/>
            <a:endParaRPr lang="es-ES" sz="1200">
              <a:solidFill>
                <a:srgbClr val="FFFFFF"/>
              </a:solidFill>
              <a:latin typeface="Franklin Gothic Demi Cond" pitchFamily="34" charset="0"/>
            </a:endParaRPr>
          </a:p>
          <a:p>
            <a:pPr algn="ctr"/>
            <a:r>
              <a:rPr lang="es-ES" sz="1200">
                <a:solidFill>
                  <a:srgbClr val="FFFFFF"/>
                </a:solidFill>
                <a:latin typeface="Franklin Gothic Demi Cond" pitchFamily="34" charset="0"/>
              </a:rPr>
              <a:t>PRODUCION </a:t>
            </a:r>
          </a:p>
          <a:p>
            <a:pPr algn="ctr"/>
            <a:r>
              <a:rPr lang="es-ES" sz="1200">
                <a:solidFill>
                  <a:srgbClr val="FFFFFF"/>
                </a:solidFill>
                <a:latin typeface="Franklin Gothic Demi Cond" pitchFamily="34" charset="0"/>
              </a:rPr>
              <a:t>JAVA</a:t>
            </a:r>
            <a:endParaRPr lang="es-ES" sz="1200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17413" name="Line 15"/>
          <p:cNvSpPr>
            <a:spLocks noChangeShapeType="1"/>
          </p:cNvSpPr>
          <p:nvPr/>
        </p:nvSpPr>
        <p:spPr bwMode="auto">
          <a:xfrm flipH="1">
            <a:off x="3779838" y="2060575"/>
            <a:ext cx="1454150" cy="0"/>
          </a:xfrm>
          <a:prstGeom prst="line">
            <a:avLst/>
          </a:prstGeom>
          <a:noFill/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/>
          <a:p>
            <a:endParaRPr lang="es-ES"/>
          </a:p>
        </p:txBody>
      </p:sp>
      <p:sp>
        <p:nvSpPr>
          <p:cNvPr id="17414" name="Line 15"/>
          <p:cNvSpPr>
            <a:spLocks noChangeShapeType="1"/>
          </p:cNvSpPr>
          <p:nvPr/>
        </p:nvSpPr>
        <p:spPr bwMode="auto">
          <a:xfrm flipH="1">
            <a:off x="3851275" y="5084763"/>
            <a:ext cx="1454150" cy="0"/>
          </a:xfrm>
          <a:prstGeom prst="line">
            <a:avLst/>
          </a:prstGeom>
          <a:noFill/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/>
          <a:p>
            <a:endParaRPr lang="es-ES"/>
          </a:p>
        </p:txBody>
      </p:sp>
      <p:pic>
        <p:nvPicPr>
          <p:cNvPr id="17415" name="Picture 17" descr="EN00319_"/>
          <p:cNvPicPr preferRelativeResize="0">
            <a:picLocks noChangeArrowheads="1" noChangeShapeType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33375"/>
            <a:ext cx="450850" cy="449263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17416" name="Picture 17" descr="EN00319_"/>
          <p:cNvPicPr preferRelativeResize="0">
            <a:picLocks noChangeArrowheads="1" noChangeShapeType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3375"/>
            <a:ext cx="450850" cy="449263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2627784" y="3284984"/>
            <a:ext cx="5040560" cy="288032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tx1"/>
                </a:solidFill>
              </a:rPr>
              <a:t>1 Declaracion  (X,Y)</a:t>
            </a:r>
          </a:p>
          <a:p>
            <a:endParaRPr lang="es-ES" dirty="0" smtClean="0">
              <a:solidFill>
                <a:schemeClr val="tx1"/>
              </a:solidFill>
            </a:endParaRPr>
          </a:p>
          <a:p>
            <a:pPr marL="342900" indent="-342900">
              <a:buAutoNum type="arabicPlain" startAt="2"/>
            </a:pPr>
            <a:r>
              <a:rPr lang="es-ES" dirty="0" smtClean="0">
                <a:solidFill>
                  <a:schemeClr val="tx1"/>
                </a:solidFill>
              </a:rPr>
              <a:t>Operadores  = ,  *,   +,  - , / , %</a:t>
            </a:r>
          </a:p>
          <a:p>
            <a:pPr marL="342900" indent="-342900">
              <a:buAutoNum type="arabicPlain" startAt="2"/>
            </a:pPr>
            <a:endParaRPr lang="es-ES" dirty="0" smtClean="0">
              <a:solidFill>
                <a:schemeClr val="tx1"/>
              </a:solidFill>
            </a:endParaRPr>
          </a:p>
          <a:p>
            <a:pPr marL="342900" indent="-342900">
              <a:buAutoNum type="arabicPlain" startAt="3"/>
            </a:pPr>
            <a:r>
              <a:rPr lang="es-ES" dirty="0" smtClean="0">
                <a:solidFill>
                  <a:schemeClr val="tx1"/>
                </a:solidFill>
              </a:rPr>
              <a:t>Valores asignados : 21 – 3 – 5 </a:t>
            </a:r>
          </a:p>
          <a:p>
            <a:pPr marL="342900" indent="-342900"/>
            <a:endParaRPr lang="es-ES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s-ES" dirty="0" smtClean="0">
                <a:solidFill>
                  <a:schemeClr val="tx1"/>
                </a:solidFill>
              </a:rPr>
              <a:t>4 Valor = ? </a:t>
            </a:r>
          </a:p>
          <a:p>
            <a:pPr marL="342900" indent="-342900"/>
            <a:endParaRPr lang="es-ES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s-ES" dirty="0" smtClean="0">
                <a:solidFill>
                  <a:schemeClr val="tx1"/>
                </a:solidFill>
              </a:rPr>
              <a:t>5  Nombre de variable </a:t>
            </a:r>
            <a:r>
              <a:rPr lang="es-ES" i="1" dirty="0" smtClean="0">
                <a:solidFill>
                  <a:schemeClr val="tx1"/>
                </a:solidFill>
              </a:rPr>
              <a:t>:</a:t>
            </a:r>
            <a:r>
              <a:rPr lang="es-ES" i="1" u="sng" dirty="0" smtClean="0">
                <a:solidFill>
                  <a:schemeClr val="tx1"/>
                </a:solidFill>
              </a:rPr>
              <a:t> int</a:t>
            </a:r>
            <a:r>
              <a:rPr lang="es-ES" i="1" dirty="0" smtClean="0">
                <a:solidFill>
                  <a:schemeClr val="tx1"/>
                </a:solidFill>
              </a:rPr>
              <a:t>  </a:t>
            </a:r>
            <a:r>
              <a:rPr lang="es-ES" dirty="0" smtClean="0">
                <a:solidFill>
                  <a:schemeClr val="tx1"/>
                </a:solidFill>
              </a:rPr>
              <a:t>(.....)</a:t>
            </a:r>
          </a:p>
          <a:p>
            <a:pPr marL="342900" indent="-342900"/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928688"/>
            <a:ext cx="8713788" cy="5595937"/>
          </a:xfrm>
        </p:spPr>
        <p:txBody>
          <a:bodyPr>
            <a:norm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es-ES_tradnl" sz="1800" i="1" dirty="0" smtClean="0"/>
              <a:t>Cuanto mayor sea el tiempo asignado más se justificará la elección de métodos</a:t>
            </a:r>
          </a:p>
          <a:p>
            <a:pPr eaLnBrk="1" hangingPunct="1">
              <a:buFont typeface="Wingdings 2" pitchFamily="18" charset="2"/>
              <a:buNone/>
            </a:pPr>
            <a:r>
              <a:rPr lang="es-ES_tradnl" sz="1800" i="1" dirty="0" smtClean="0"/>
              <a:t>a  desarrollar  objetos ,    exacto a brindarnos un servicios confiable en</a:t>
            </a:r>
          </a:p>
          <a:p>
            <a:pPr>
              <a:buNone/>
            </a:pPr>
            <a:r>
              <a:rPr lang="es-ES_tradnl" sz="1800" i="1" dirty="0" smtClean="0"/>
              <a:t>programas   dado segun su lecci</a:t>
            </a:r>
            <a:r>
              <a:rPr lang="es-ES" sz="1800" dirty="0" smtClean="0"/>
              <a:t>ó</a:t>
            </a:r>
            <a:r>
              <a:rPr lang="es-ES_tradnl" sz="1800" i="1" dirty="0" smtClean="0"/>
              <a:t>n con sus complejidades, restricciones, básicas</a:t>
            </a:r>
          </a:p>
          <a:p>
            <a:pPr>
              <a:buNone/>
            </a:pPr>
            <a:r>
              <a:rPr lang="es-ES_tradnl" sz="1800" i="1" dirty="0" smtClean="0"/>
              <a:t>y tipos  de operadores .</a:t>
            </a:r>
            <a:r>
              <a:rPr lang="es-ES" sz="1800" dirty="0" smtClean="0"/>
              <a:t> Estructura de datos d</a:t>
            </a:r>
            <a:r>
              <a:rPr lang="es-ES_tradnl" sz="1800" i="1" dirty="0" smtClean="0"/>
              <a:t>á</a:t>
            </a:r>
            <a:r>
              <a:rPr lang="es-ES" sz="1800" dirty="0" smtClean="0"/>
              <a:t>ndose a conecer de  sus pasos </a:t>
            </a:r>
          </a:p>
          <a:p>
            <a:pPr>
              <a:buNone/>
            </a:pPr>
            <a:r>
              <a:rPr lang="es-ES" sz="1800" dirty="0" smtClean="0"/>
              <a:t>para la función y desarrollo de  la tarea, sigue siendo un ambiente de control de</a:t>
            </a:r>
          </a:p>
          <a:p>
            <a:pPr eaLnBrk="1" hangingPunct="1">
              <a:buFont typeface="Wingdings 2" pitchFamily="18" charset="2"/>
              <a:buNone/>
            </a:pPr>
            <a:r>
              <a:rPr lang="es-ES" sz="1800" dirty="0" smtClean="0"/>
              <a:t>Usuario, web, servicio y diseños.</a:t>
            </a:r>
          </a:p>
          <a:p>
            <a:pPr eaLnBrk="1" hangingPunct="1"/>
            <a:r>
              <a:rPr lang="es-ES" sz="1800" dirty="0" smtClean="0"/>
              <a:t>Ventajas  crea un ideal de agil perspectiva  de trabajo.</a:t>
            </a:r>
          </a:p>
          <a:p>
            <a:pPr eaLnBrk="1" hangingPunct="1"/>
            <a:r>
              <a:rPr lang="es-ES" sz="1800" dirty="0" smtClean="0"/>
              <a:t>La implementación a través de una interpretación de labor en tareas programas. Las clases son añadidas, corregidas y coreccciones  de forma interactiva; su caracteristicas son fuentes y codigos  este tutorial</a:t>
            </a:r>
          </a:p>
          <a:p>
            <a:pPr eaLnBrk="1" hangingPunct="1"/>
            <a:r>
              <a:rPr lang="es-ES" sz="1800" dirty="0" smtClean="0"/>
              <a:t>Tiene un  sintaxis simple, de identificación de variables  HTTP  hasta dar las caracteristicas  escrituras, incluyendo los selecionados.</a:t>
            </a:r>
          </a:p>
          <a:p>
            <a:pPr eaLnBrk="1" hangingPunct="1"/>
            <a:r>
              <a:rPr lang="es-ES" sz="1800" dirty="0" smtClean="0"/>
              <a:t>Cónsonas con el sistema  de  hardwares software, programación y datos.</a:t>
            </a:r>
          </a:p>
          <a:p>
            <a:pPr eaLnBrk="1" hangingPunct="1"/>
            <a:r>
              <a:rPr lang="es-ES" sz="1800" dirty="0" smtClean="0"/>
              <a:t>Manipula  un interfaz de  rendimiento, programación y lenguaje.</a:t>
            </a:r>
          </a:p>
          <a:p>
            <a:pPr eaLnBrk="1" hangingPunct="1"/>
            <a:r>
              <a:rPr lang="es-ES" sz="1800" dirty="0" smtClean="0"/>
              <a:t>Proporciona  su propio entorno operativo, interactúa mal con otros  tipo de software o hardware , ya que se trata de (JAVA) NeatBeans</a:t>
            </a:r>
          </a:p>
          <a:p>
            <a:pPr algn="just" eaLnBrk="1" hangingPunct="1">
              <a:buFont typeface="Wingdings 2" pitchFamily="18" charset="2"/>
              <a:buNone/>
            </a:pPr>
            <a:endParaRPr lang="es-ES_tradnl" i="1" dirty="0" smtClean="0">
              <a:solidFill>
                <a:srgbClr val="FFFFFF"/>
              </a:solidFill>
            </a:endParaRPr>
          </a:p>
        </p:txBody>
      </p:sp>
      <p:pic>
        <p:nvPicPr>
          <p:cNvPr id="52227" name="Picture 4" descr="C:\Archivos de programa\Microsoft Office\Clipart\Popular\RELOJ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0"/>
            <a:ext cx="121443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4213" y="188913"/>
            <a:ext cx="5562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CONCLUSION</a:t>
            </a:r>
            <a:endParaRPr lang="es-ES_tradnl" sz="44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1187624" y="260648"/>
            <a:ext cx="5838825" cy="79216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BIBLIOGRAFIA</a:t>
            </a:r>
            <a:endParaRPr lang="es-ES_tradnl" dirty="0" smtClean="0">
              <a:solidFill>
                <a:schemeClr val="tx1"/>
              </a:solidFill>
            </a:endParaRPr>
          </a:p>
        </p:txBody>
      </p:sp>
      <p:pic>
        <p:nvPicPr>
          <p:cNvPr id="53251" name="Picture 4" descr="C:\Tesis2001\temp\spac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75" y="642938"/>
            <a:ext cx="1190625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251520" y="1196752"/>
            <a:ext cx="698477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  <a:scene3d>
            <a:camera prst="perspectiveContrastingLeftFacing">
              <a:rot lat="433611" lon="824277" rev="21102636"/>
            </a:camera>
            <a:lightRig rig="sunset" dir="t"/>
          </a:scene3d>
          <a:sp3d extrusionH="76200" prstMaterial="softEdge">
            <a:bevelT/>
            <a:extrusionClr>
              <a:schemeClr val="tx2"/>
            </a:extrusionClr>
          </a:sp3d>
        </p:spPr>
        <p:txBody>
          <a:bodyPr lIns="92075" tIns="46038" rIns="92075" bIns="46038" anchor="ctr"/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Otorgada por el documental de la </a:t>
            </a:r>
            <a:r>
              <a:rPr lang="es-ES_tradnl" sz="2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Magter. Teobaldo Smith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2800" b="1" kern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Es un tutorial del web yresumido por </a:t>
            </a:r>
            <a:r>
              <a:rPr lang="es-ES_tradnl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mi persona</a:t>
            </a:r>
            <a:r>
              <a:rPr lang="es-ES_tradnl" sz="2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. Donde no requiere mucha explicacion.</a:t>
            </a:r>
            <a:endParaRPr lang="es-ES_tradnl" sz="2800" b="1" kern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Geoalex25@hotmail.com  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28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251520" y="5445224"/>
            <a:ext cx="8568952" cy="1123628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CR" sz="2800" b="1" kern="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R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 </a:t>
            </a:r>
            <a:r>
              <a:rPr lang="es-CR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desea más información visite             </a:t>
            </a:r>
            <a:r>
              <a:rPr lang="es-CR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http</a:t>
            </a:r>
            <a:r>
              <a:rPr lang="es-CR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//www. </a:t>
            </a:r>
            <a:r>
              <a:rPr lang="es-CR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youtube.com </a:t>
            </a:r>
            <a:r>
              <a:rPr lang="es-CR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= </a:t>
            </a:r>
            <a:r>
              <a:rPr lang="es-CR" sz="2400" b="1" kern="0" dirty="0" smtClean="0">
                <a:latin typeface="+mj-lt"/>
                <a:ea typeface="+mj-ea"/>
                <a:cs typeface="+mj-cs"/>
              </a:rPr>
              <a:t>¿todo sobre NeatBeans?</a:t>
            </a:r>
            <a:r>
              <a:rPr lang="es-ES" sz="2400" dirty="0" smtClean="0">
                <a:latin typeface="Arial" charset="0"/>
              </a:rPr>
              <a:t> </a:t>
            </a:r>
            <a:endParaRPr lang="es-CR" sz="24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51520" y="4221088"/>
            <a:ext cx="8497887" cy="1223962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s-ES_tradnl" sz="2400" kern="0" dirty="0">
                <a:latin typeface="+mn-lt"/>
                <a:hlinkClick r:id="rId3"/>
              </a:rPr>
              <a:t>http://</a:t>
            </a:r>
            <a:r>
              <a:rPr lang="es-ES_tradnl" sz="2400" kern="0" dirty="0" smtClean="0">
                <a:latin typeface="+mn-lt"/>
                <a:hlinkClick r:id="rId3"/>
              </a:rPr>
              <a:t>www.monografias.com</a:t>
            </a:r>
            <a:r>
              <a:rPr lang="es-ES_tradnl" sz="2400" kern="0" dirty="0" smtClean="0">
                <a:latin typeface="+mn-lt"/>
              </a:rPr>
              <a:t> = Neat beans</a:t>
            </a:r>
            <a:endParaRPr lang="es-ES_tradnl" sz="2400" kern="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s-ES_tradnl" sz="2400" kern="0" dirty="0">
                <a:latin typeface="+mn-lt"/>
                <a:hlinkClick r:id="rId4"/>
              </a:rPr>
              <a:t>http://</a:t>
            </a:r>
            <a:r>
              <a:rPr lang="es-ES_tradnl" sz="2400" kern="0" dirty="0" smtClean="0">
                <a:latin typeface="+mn-lt"/>
                <a:hlinkClick r:id="rId4"/>
              </a:rPr>
              <a:t>www.aulaclic.com</a:t>
            </a:r>
            <a:r>
              <a:rPr lang="es-ES_tradnl" sz="2400" kern="0" dirty="0" smtClean="0">
                <a:latin typeface="+mn-lt"/>
              </a:rPr>
              <a:t> =NeatBeans</a:t>
            </a:r>
            <a:endParaRPr lang="es-ES_tradnl" sz="2400" kern="0" dirty="0">
              <a:latin typeface="+mn-lt"/>
            </a:endParaRPr>
          </a:p>
        </p:txBody>
      </p:sp>
      <p:pic>
        <p:nvPicPr>
          <p:cNvPr id="53255" name="Imagen 16" descr="http://www.monografias.com/img/avatar_defaul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111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3 Conector recto de flecha"/>
          <p:cNvCxnSpPr/>
          <p:nvPr/>
        </p:nvCxnSpPr>
        <p:spPr>
          <a:xfrm flipH="1">
            <a:off x="5364088" y="1628800"/>
            <a:ext cx="2880320" cy="72008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251520" y="1916832"/>
            <a:ext cx="2736304" cy="3960440"/>
          </a:xfrm>
          <a:prstGeom prst="rect">
            <a:avLst/>
          </a:prstGeom>
          <a:noFill/>
          <a:ln w="63500" cmpd="dbl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OPERADORES ARITMETICOS MATEMATICOS, PERMITEN DETERMINAR LAS INSTRUCCIONES, SEGUN SU  VALOR </a:t>
            </a:r>
            <a:endParaRPr lang="es-ES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342</TotalTime>
  <Words>618</Words>
  <Application>Microsoft Office PowerPoint</Application>
  <PresentationFormat>Presentación en pantalla (4:3)</PresentationFormat>
  <Paragraphs>174</Paragraphs>
  <Slides>66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67" baseType="lpstr">
      <vt:lpstr>Mirador</vt:lpstr>
      <vt:lpstr>I.S.A.E  UNIVERSIDAD</vt:lpstr>
      <vt:lpstr>TODO SOBRE NEATBEANS</vt:lpstr>
      <vt:lpstr>TABLA DE CONTENIDO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BIBLIOGRAFIA</vt:lpstr>
      <vt:lpstr>Diapositiva 66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TODO SOBRE NEATBEANS</dc:title>
  <dc:creator>CASA 19 - A</dc:creator>
  <cp:lastModifiedBy>CASA 19 - A</cp:lastModifiedBy>
  <cp:revision>42</cp:revision>
  <dcterms:created xsi:type="dcterms:W3CDTF">2011-12-31T20:06:02Z</dcterms:created>
  <dcterms:modified xsi:type="dcterms:W3CDTF">2012-01-10T00:44:25Z</dcterms:modified>
</cp:coreProperties>
</file>