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0" r:id="rId2"/>
    <p:sldId id="268" r:id="rId3"/>
    <p:sldId id="257" r:id="rId4"/>
    <p:sldId id="259" r:id="rId5"/>
    <p:sldId id="269" r:id="rId6"/>
    <p:sldId id="262" r:id="rId7"/>
    <p:sldId id="261" r:id="rId8"/>
    <p:sldId id="264" r:id="rId9"/>
    <p:sldId id="270" r:id="rId10"/>
    <p:sldId id="263" r:id="rId11"/>
    <p:sldId id="265" r:id="rId12"/>
    <p:sldId id="266" r:id="rId13"/>
    <p:sldId id="267" r:id="rId14"/>
    <p:sldId id="273" r:id="rId15"/>
    <p:sldId id="274" r:id="rId16"/>
    <p:sldId id="271" r:id="rId17"/>
    <p:sldId id="276" r:id="rId18"/>
    <p:sldId id="258" r:id="rId19"/>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D51E"/>
    <a:srgbClr val="67F56E"/>
    <a:srgbClr val="56DF11"/>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0874" autoAdjust="0"/>
    <p:restoredTop sz="91581" autoAdjust="0"/>
  </p:normalViewPr>
  <p:slideViewPr>
    <p:cSldViewPr>
      <p:cViewPr varScale="1">
        <p:scale>
          <a:sx n="70" d="100"/>
          <a:sy n="70" d="100"/>
        </p:scale>
        <p:origin x="-115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6A91A7-F34A-44F3-952C-E3FF72A8A800}" type="doc">
      <dgm:prSet loTypeId="urn:microsoft.com/office/officeart/2005/8/layout/hList6" loCatId="list" qsTypeId="urn:microsoft.com/office/officeart/2005/8/quickstyle/3d2" qsCatId="3D" csTypeId="urn:microsoft.com/office/officeart/2005/8/colors/accent1_2" csCatId="accent1" phldr="1"/>
      <dgm:spPr/>
      <dgm:t>
        <a:bodyPr/>
        <a:lstStyle/>
        <a:p>
          <a:endParaRPr lang="zh-CN" altLang="en-US"/>
        </a:p>
      </dgm:t>
    </dgm:pt>
    <dgm:pt modelId="{F96DEB11-FFA8-42E6-9311-51BF37114FE9}">
      <dgm:prSet phldrT="[文本]">
        <dgm:style>
          <a:lnRef idx="1">
            <a:schemeClr val="accent2"/>
          </a:lnRef>
          <a:fillRef idx="2">
            <a:schemeClr val="accent2"/>
          </a:fillRef>
          <a:effectRef idx="1">
            <a:schemeClr val="accent2"/>
          </a:effectRef>
          <a:fontRef idx="minor">
            <a:schemeClr val="dk1"/>
          </a:fontRef>
        </dgm:style>
      </dgm:prSet>
      <dgm:spPr/>
      <dgm:t>
        <a:bodyPr/>
        <a:lstStyle/>
        <a:p>
          <a:r>
            <a:rPr lang="zh-CN" dirty="0" smtClean="0">
              <a:solidFill>
                <a:schemeClr val="tx2"/>
              </a:solidFill>
            </a:rPr>
            <a:t>信息资源分散</a:t>
          </a:r>
          <a:endParaRPr lang="zh-CN" altLang="en-US" dirty="0">
            <a:solidFill>
              <a:schemeClr val="tx2"/>
            </a:solidFill>
          </a:endParaRPr>
        </a:p>
      </dgm:t>
    </dgm:pt>
    <dgm:pt modelId="{639F15FE-D48A-472A-A7AA-6C333EE49572}" type="parTrans" cxnId="{C6292334-DB81-4514-B3FF-2125ECB3DD84}">
      <dgm:prSet/>
      <dgm:spPr/>
      <dgm:t>
        <a:bodyPr/>
        <a:lstStyle/>
        <a:p>
          <a:endParaRPr lang="zh-CN" altLang="en-US"/>
        </a:p>
      </dgm:t>
    </dgm:pt>
    <dgm:pt modelId="{21C6273B-0342-4F15-8B4D-DFC68AE5FE8B}" type="sibTrans" cxnId="{C6292334-DB81-4514-B3FF-2125ECB3DD84}">
      <dgm:prSet/>
      <dgm:spPr/>
      <dgm:t>
        <a:bodyPr/>
        <a:lstStyle/>
        <a:p>
          <a:endParaRPr lang="zh-CN" altLang="en-US"/>
        </a:p>
      </dgm:t>
    </dgm:pt>
    <dgm:pt modelId="{2B5F8E85-6BBE-4E7F-8B30-6457CF9C325E}">
      <dgm:prSet phldrT="[文本]">
        <dgm:style>
          <a:lnRef idx="1">
            <a:schemeClr val="accent2"/>
          </a:lnRef>
          <a:fillRef idx="2">
            <a:schemeClr val="accent2"/>
          </a:fillRef>
          <a:effectRef idx="1">
            <a:schemeClr val="accent2"/>
          </a:effectRef>
          <a:fontRef idx="minor">
            <a:schemeClr val="dk1"/>
          </a:fontRef>
        </dgm:style>
      </dgm:prSet>
      <dgm:spPr/>
      <dgm:t>
        <a:bodyPr/>
        <a:lstStyle/>
        <a:p>
          <a:r>
            <a:rPr lang="zh-CN" dirty="0" smtClean="0">
              <a:solidFill>
                <a:schemeClr val="tx2"/>
              </a:solidFill>
            </a:rPr>
            <a:t>配置不合理</a:t>
          </a:r>
          <a:endParaRPr lang="zh-CN" altLang="en-US" dirty="0">
            <a:solidFill>
              <a:schemeClr val="tx2"/>
            </a:solidFill>
          </a:endParaRPr>
        </a:p>
      </dgm:t>
    </dgm:pt>
    <dgm:pt modelId="{CBE62DF1-B279-4616-9292-864163F7FD17}" type="parTrans" cxnId="{00431DB8-4B8D-4A5A-A257-0C9BC5D838B8}">
      <dgm:prSet/>
      <dgm:spPr/>
      <dgm:t>
        <a:bodyPr/>
        <a:lstStyle/>
        <a:p>
          <a:endParaRPr lang="zh-CN" altLang="en-US"/>
        </a:p>
      </dgm:t>
    </dgm:pt>
    <dgm:pt modelId="{6A94C39A-C682-42B5-8325-7538530895B3}" type="sibTrans" cxnId="{00431DB8-4B8D-4A5A-A257-0C9BC5D838B8}">
      <dgm:prSet/>
      <dgm:spPr/>
      <dgm:t>
        <a:bodyPr/>
        <a:lstStyle/>
        <a:p>
          <a:endParaRPr lang="zh-CN" altLang="en-US"/>
        </a:p>
      </dgm:t>
    </dgm:pt>
    <dgm:pt modelId="{03CD5510-0630-43AC-AD04-47538539B669}">
      <dgm:prSet phldrT="[文本]">
        <dgm:style>
          <a:lnRef idx="1">
            <a:schemeClr val="accent2"/>
          </a:lnRef>
          <a:fillRef idx="2">
            <a:schemeClr val="accent2"/>
          </a:fillRef>
          <a:effectRef idx="1">
            <a:schemeClr val="accent2"/>
          </a:effectRef>
          <a:fontRef idx="minor">
            <a:schemeClr val="dk1"/>
          </a:fontRef>
        </dgm:style>
      </dgm:prSet>
      <dgm:spPr/>
      <dgm:t>
        <a:bodyPr/>
        <a:lstStyle/>
        <a:p>
          <a:r>
            <a:rPr lang="zh-CN" dirty="0" smtClean="0">
              <a:solidFill>
                <a:schemeClr val="tx2"/>
              </a:solidFill>
            </a:rPr>
            <a:t>综合利用效率</a:t>
          </a:r>
          <a:r>
            <a:rPr lang="zh-CN" altLang="en-US" dirty="0" smtClean="0">
              <a:solidFill>
                <a:schemeClr val="tx2"/>
              </a:solidFill>
            </a:rPr>
            <a:t>低</a:t>
          </a:r>
          <a:endParaRPr lang="zh-CN" altLang="en-US" dirty="0">
            <a:solidFill>
              <a:schemeClr val="tx2"/>
            </a:solidFill>
          </a:endParaRPr>
        </a:p>
      </dgm:t>
    </dgm:pt>
    <dgm:pt modelId="{43ED4814-A0A8-4A6A-AED7-FD82BCBA6632}" type="parTrans" cxnId="{A794B648-C31D-406A-97ED-BE7ACFFE7894}">
      <dgm:prSet/>
      <dgm:spPr/>
      <dgm:t>
        <a:bodyPr/>
        <a:lstStyle/>
        <a:p>
          <a:endParaRPr lang="zh-CN" altLang="en-US"/>
        </a:p>
      </dgm:t>
    </dgm:pt>
    <dgm:pt modelId="{2204E979-7DB2-4206-A026-FFB209696CEC}" type="sibTrans" cxnId="{A794B648-C31D-406A-97ED-BE7ACFFE7894}">
      <dgm:prSet/>
      <dgm:spPr/>
      <dgm:t>
        <a:bodyPr/>
        <a:lstStyle/>
        <a:p>
          <a:endParaRPr lang="zh-CN" altLang="en-US"/>
        </a:p>
      </dgm:t>
    </dgm:pt>
    <dgm:pt modelId="{A751CDD4-A7CC-4C8A-8E60-58C71E2D1396}" type="pres">
      <dgm:prSet presAssocID="{126A91A7-F34A-44F3-952C-E3FF72A8A800}" presName="Name0" presStyleCnt="0">
        <dgm:presLayoutVars>
          <dgm:dir/>
          <dgm:resizeHandles val="exact"/>
        </dgm:presLayoutVars>
      </dgm:prSet>
      <dgm:spPr/>
      <dgm:t>
        <a:bodyPr/>
        <a:lstStyle/>
        <a:p>
          <a:endParaRPr lang="zh-CN" altLang="en-US"/>
        </a:p>
      </dgm:t>
    </dgm:pt>
    <dgm:pt modelId="{8790B12F-F004-48E8-8079-34C630B19C65}" type="pres">
      <dgm:prSet presAssocID="{F96DEB11-FFA8-42E6-9311-51BF37114FE9}" presName="node" presStyleLbl="node1" presStyleIdx="0" presStyleCnt="3">
        <dgm:presLayoutVars>
          <dgm:bulletEnabled val="1"/>
        </dgm:presLayoutVars>
      </dgm:prSet>
      <dgm:spPr/>
      <dgm:t>
        <a:bodyPr/>
        <a:lstStyle/>
        <a:p>
          <a:endParaRPr lang="zh-CN" altLang="en-US"/>
        </a:p>
      </dgm:t>
    </dgm:pt>
    <dgm:pt modelId="{B6FC8491-F46D-427D-BF73-FA70D2FAF160}" type="pres">
      <dgm:prSet presAssocID="{21C6273B-0342-4F15-8B4D-DFC68AE5FE8B}" presName="sibTrans" presStyleCnt="0"/>
      <dgm:spPr/>
    </dgm:pt>
    <dgm:pt modelId="{92E04C91-4C40-4F2A-95D4-F39C1048CB37}" type="pres">
      <dgm:prSet presAssocID="{2B5F8E85-6BBE-4E7F-8B30-6457CF9C325E}" presName="node" presStyleLbl="node1" presStyleIdx="1" presStyleCnt="3">
        <dgm:presLayoutVars>
          <dgm:bulletEnabled val="1"/>
        </dgm:presLayoutVars>
      </dgm:prSet>
      <dgm:spPr/>
      <dgm:t>
        <a:bodyPr/>
        <a:lstStyle/>
        <a:p>
          <a:endParaRPr lang="zh-CN" altLang="en-US"/>
        </a:p>
      </dgm:t>
    </dgm:pt>
    <dgm:pt modelId="{3B097FD0-1B15-4630-B4D1-AC8B759257F5}" type="pres">
      <dgm:prSet presAssocID="{6A94C39A-C682-42B5-8325-7538530895B3}" presName="sibTrans" presStyleCnt="0"/>
      <dgm:spPr/>
    </dgm:pt>
    <dgm:pt modelId="{52B4E547-7553-4C3F-ABCD-81AC2CEC73A7}" type="pres">
      <dgm:prSet presAssocID="{03CD5510-0630-43AC-AD04-47538539B669}" presName="node" presStyleLbl="node1" presStyleIdx="2" presStyleCnt="3">
        <dgm:presLayoutVars>
          <dgm:bulletEnabled val="1"/>
        </dgm:presLayoutVars>
      </dgm:prSet>
      <dgm:spPr/>
      <dgm:t>
        <a:bodyPr/>
        <a:lstStyle/>
        <a:p>
          <a:endParaRPr lang="zh-CN" altLang="en-US"/>
        </a:p>
      </dgm:t>
    </dgm:pt>
  </dgm:ptLst>
  <dgm:cxnLst>
    <dgm:cxn modelId="{00431DB8-4B8D-4A5A-A257-0C9BC5D838B8}" srcId="{126A91A7-F34A-44F3-952C-E3FF72A8A800}" destId="{2B5F8E85-6BBE-4E7F-8B30-6457CF9C325E}" srcOrd="1" destOrd="0" parTransId="{CBE62DF1-B279-4616-9292-864163F7FD17}" sibTransId="{6A94C39A-C682-42B5-8325-7538530895B3}"/>
    <dgm:cxn modelId="{7D0C7A68-299A-41DE-AB55-479ABD9F3CD9}" type="presOf" srcId="{2B5F8E85-6BBE-4E7F-8B30-6457CF9C325E}" destId="{92E04C91-4C40-4F2A-95D4-F39C1048CB37}" srcOrd="0" destOrd="0" presId="urn:microsoft.com/office/officeart/2005/8/layout/hList6"/>
    <dgm:cxn modelId="{95209875-64A1-4F15-9330-D0B25156BCD5}" type="presOf" srcId="{126A91A7-F34A-44F3-952C-E3FF72A8A800}" destId="{A751CDD4-A7CC-4C8A-8E60-58C71E2D1396}" srcOrd="0" destOrd="0" presId="urn:microsoft.com/office/officeart/2005/8/layout/hList6"/>
    <dgm:cxn modelId="{634A88E0-4ACA-4A86-9F36-8B5422907C7C}" type="presOf" srcId="{F96DEB11-FFA8-42E6-9311-51BF37114FE9}" destId="{8790B12F-F004-48E8-8079-34C630B19C65}" srcOrd="0" destOrd="0" presId="urn:microsoft.com/office/officeart/2005/8/layout/hList6"/>
    <dgm:cxn modelId="{C6292334-DB81-4514-B3FF-2125ECB3DD84}" srcId="{126A91A7-F34A-44F3-952C-E3FF72A8A800}" destId="{F96DEB11-FFA8-42E6-9311-51BF37114FE9}" srcOrd="0" destOrd="0" parTransId="{639F15FE-D48A-472A-A7AA-6C333EE49572}" sibTransId="{21C6273B-0342-4F15-8B4D-DFC68AE5FE8B}"/>
    <dgm:cxn modelId="{B2B54EB8-09B1-4E15-87DF-5C1B8A556B4A}" type="presOf" srcId="{03CD5510-0630-43AC-AD04-47538539B669}" destId="{52B4E547-7553-4C3F-ABCD-81AC2CEC73A7}" srcOrd="0" destOrd="0" presId="urn:microsoft.com/office/officeart/2005/8/layout/hList6"/>
    <dgm:cxn modelId="{A794B648-C31D-406A-97ED-BE7ACFFE7894}" srcId="{126A91A7-F34A-44F3-952C-E3FF72A8A800}" destId="{03CD5510-0630-43AC-AD04-47538539B669}" srcOrd="2" destOrd="0" parTransId="{43ED4814-A0A8-4A6A-AED7-FD82BCBA6632}" sibTransId="{2204E979-7DB2-4206-A026-FFB209696CEC}"/>
    <dgm:cxn modelId="{5010BCE0-6195-4F1D-8CA0-C45750E6A695}" type="presParOf" srcId="{A751CDD4-A7CC-4C8A-8E60-58C71E2D1396}" destId="{8790B12F-F004-48E8-8079-34C630B19C65}" srcOrd="0" destOrd="0" presId="urn:microsoft.com/office/officeart/2005/8/layout/hList6"/>
    <dgm:cxn modelId="{63F8C131-9FC6-4B84-A1C0-474429674A3B}" type="presParOf" srcId="{A751CDD4-A7CC-4C8A-8E60-58C71E2D1396}" destId="{B6FC8491-F46D-427D-BF73-FA70D2FAF160}" srcOrd="1" destOrd="0" presId="urn:microsoft.com/office/officeart/2005/8/layout/hList6"/>
    <dgm:cxn modelId="{1483CC69-7C31-4C9D-90FC-81F81B988DCF}" type="presParOf" srcId="{A751CDD4-A7CC-4C8A-8E60-58C71E2D1396}" destId="{92E04C91-4C40-4F2A-95D4-F39C1048CB37}" srcOrd="2" destOrd="0" presId="urn:microsoft.com/office/officeart/2005/8/layout/hList6"/>
    <dgm:cxn modelId="{71C56CE5-EC70-4117-870F-B235B9DED76D}" type="presParOf" srcId="{A751CDD4-A7CC-4C8A-8E60-58C71E2D1396}" destId="{3B097FD0-1B15-4630-B4D1-AC8B759257F5}" srcOrd="3" destOrd="0" presId="urn:microsoft.com/office/officeart/2005/8/layout/hList6"/>
    <dgm:cxn modelId="{77323731-00E7-4F8F-B6FD-3272D6D45534}" type="presParOf" srcId="{A751CDD4-A7CC-4C8A-8E60-58C71E2D1396}" destId="{52B4E547-7553-4C3F-ABCD-81AC2CEC73A7}" srcOrd="4" destOrd="0" presId="urn:microsoft.com/office/officeart/2005/8/layout/hList6"/>
  </dgm:cxnLst>
  <dgm:bg>
    <a:effectLst>
      <a:glow rad="139700">
        <a:schemeClr val="accent2">
          <a:satMod val="175000"/>
          <a:alpha val="40000"/>
        </a:scheme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0DC1EF-5199-4537-9027-8CB26C42920E}"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zh-CN" altLang="en-US"/>
        </a:p>
      </dgm:t>
    </dgm:pt>
    <dgm:pt modelId="{073F25CE-88E5-41AF-B921-01331BCFE381}">
      <dgm:prSet phldrT="[文本]" custT="1">
        <dgm:style>
          <a:lnRef idx="1">
            <a:schemeClr val="accent2"/>
          </a:lnRef>
          <a:fillRef idx="2">
            <a:schemeClr val="accent2"/>
          </a:fillRef>
          <a:effectRef idx="1">
            <a:schemeClr val="accent2"/>
          </a:effectRef>
          <a:fontRef idx="minor">
            <a:schemeClr val="dk1"/>
          </a:fontRef>
        </dgm:style>
      </dgm:prSet>
      <dgm:spPr/>
      <dgm:t>
        <a:bodyPr/>
        <a:lstStyle/>
        <a:p>
          <a:r>
            <a:rPr lang="zh-CN" altLang="en-US" sz="1600" dirty="0" smtClean="0"/>
            <a:t>集成、整合、引进</a:t>
          </a:r>
          <a:endParaRPr lang="zh-CN" altLang="en-US" sz="1600" dirty="0"/>
        </a:p>
      </dgm:t>
    </dgm:pt>
    <dgm:pt modelId="{71B6BDF8-9DE2-4EA9-830A-7792E2404BB5}" type="parTrans" cxnId="{B5D910A7-CFDE-4826-8E53-0BC92E7FE430}">
      <dgm:prSet/>
      <dgm:spPr/>
      <dgm:t>
        <a:bodyPr/>
        <a:lstStyle/>
        <a:p>
          <a:endParaRPr lang="zh-CN" altLang="en-US"/>
        </a:p>
      </dgm:t>
    </dgm:pt>
    <dgm:pt modelId="{A0F6D4F5-8A83-468A-8CB5-5D6403D00EE5}" type="sibTrans" cxnId="{B5D910A7-CFDE-4826-8E53-0BC92E7FE430}">
      <dgm:prSet/>
      <dgm:spPr/>
      <dgm:t>
        <a:bodyPr/>
        <a:lstStyle/>
        <a:p>
          <a:endParaRPr lang="zh-CN" altLang="en-US"/>
        </a:p>
      </dgm:t>
    </dgm:pt>
    <dgm:pt modelId="{54FBFB59-87E6-4BAD-81DA-5F542F429303}">
      <dgm:prSet phldrT="[文本]" custT="1">
        <dgm:style>
          <a:lnRef idx="1">
            <a:schemeClr val="accent2"/>
          </a:lnRef>
          <a:fillRef idx="2">
            <a:schemeClr val="accent2"/>
          </a:fillRef>
          <a:effectRef idx="1">
            <a:schemeClr val="accent2"/>
          </a:effectRef>
          <a:fontRef idx="minor">
            <a:schemeClr val="dk1"/>
          </a:fontRef>
        </dgm:style>
      </dgm:prSet>
      <dgm:spPr/>
      <dgm:t>
        <a:bodyPr/>
        <a:lstStyle/>
        <a:p>
          <a:r>
            <a:rPr lang="zh-CN" altLang="en-US" sz="1600" dirty="0" smtClean="0"/>
            <a:t>高起点、高标准</a:t>
          </a:r>
          <a:endParaRPr lang="zh-CN" altLang="en-US" sz="1600" dirty="0"/>
        </a:p>
      </dgm:t>
    </dgm:pt>
    <dgm:pt modelId="{015FB245-5906-4010-AC8E-29AA7EE3E7DC}" type="parTrans" cxnId="{240B092A-AB80-4650-8FCF-27F160A7A6A3}">
      <dgm:prSet/>
      <dgm:spPr/>
      <dgm:t>
        <a:bodyPr/>
        <a:lstStyle/>
        <a:p>
          <a:endParaRPr lang="zh-CN" altLang="en-US"/>
        </a:p>
      </dgm:t>
    </dgm:pt>
    <dgm:pt modelId="{05155276-C76C-4B88-8E75-CCDDF507B4BB}" type="sibTrans" cxnId="{240B092A-AB80-4650-8FCF-27F160A7A6A3}">
      <dgm:prSet/>
      <dgm:spPr/>
      <dgm:t>
        <a:bodyPr/>
        <a:lstStyle/>
        <a:p>
          <a:endParaRPr lang="zh-CN" altLang="en-US"/>
        </a:p>
      </dgm:t>
    </dgm:pt>
    <dgm:pt modelId="{8BA3D568-CB41-4DF1-A2BB-F2DD20E084E7}">
      <dgm:prSet phldrT="[文本]" custT="1">
        <dgm:style>
          <a:lnRef idx="1">
            <a:schemeClr val="accent2"/>
          </a:lnRef>
          <a:fillRef idx="2">
            <a:schemeClr val="accent2"/>
          </a:fillRef>
          <a:effectRef idx="1">
            <a:schemeClr val="accent2"/>
          </a:effectRef>
          <a:fontRef idx="minor">
            <a:schemeClr val="dk1"/>
          </a:fontRef>
        </dgm:style>
      </dgm:prSet>
      <dgm:spPr/>
      <dgm:t>
        <a:bodyPr/>
        <a:lstStyle/>
        <a:p>
          <a:r>
            <a:rPr lang="zh-CN" altLang="en-US" sz="1600" dirty="0" smtClean="0"/>
            <a:t>可共享服务网络体系</a:t>
          </a:r>
          <a:endParaRPr lang="zh-CN" altLang="en-US" sz="1600" dirty="0"/>
        </a:p>
      </dgm:t>
    </dgm:pt>
    <dgm:pt modelId="{9C15B8A0-B6C8-41A5-BC67-E8FD9F91497B}" type="parTrans" cxnId="{814D26D7-9231-4074-98CA-4D0A7745DDDB}">
      <dgm:prSet/>
      <dgm:spPr/>
      <dgm:t>
        <a:bodyPr/>
        <a:lstStyle/>
        <a:p>
          <a:endParaRPr lang="zh-CN" altLang="en-US"/>
        </a:p>
      </dgm:t>
    </dgm:pt>
    <dgm:pt modelId="{5038E85B-0225-4B8E-9193-16D045BBF42C}" type="sibTrans" cxnId="{814D26D7-9231-4074-98CA-4D0A7745DDDB}">
      <dgm:prSet/>
      <dgm:spPr/>
      <dgm:t>
        <a:bodyPr/>
        <a:lstStyle/>
        <a:p>
          <a:endParaRPr lang="zh-CN" altLang="en-US"/>
        </a:p>
      </dgm:t>
    </dgm:pt>
    <dgm:pt modelId="{CC509D13-1538-4B5B-978F-61FD3A1FEEBF}">
      <dgm:prSet custT="1">
        <dgm:style>
          <a:lnRef idx="1">
            <a:schemeClr val="accent2"/>
          </a:lnRef>
          <a:fillRef idx="2">
            <a:schemeClr val="accent2"/>
          </a:fillRef>
          <a:effectRef idx="1">
            <a:schemeClr val="accent2"/>
          </a:effectRef>
          <a:fontRef idx="minor">
            <a:schemeClr val="dk1"/>
          </a:fontRef>
        </dgm:style>
      </dgm:prSet>
      <dgm:spPr/>
      <dgm:t>
        <a:bodyPr/>
        <a:lstStyle/>
        <a:p>
          <a:r>
            <a:rPr lang="zh-CN" altLang="en-US" sz="1600" dirty="0" smtClean="0">
              <a:solidFill>
                <a:schemeClr val="tx2"/>
              </a:solidFill>
            </a:rPr>
            <a:t>覆盖全省、学科齐全</a:t>
          </a:r>
          <a:endParaRPr lang="zh-CN" altLang="en-US" sz="1600" dirty="0">
            <a:solidFill>
              <a:schemeClr val="tx2"/>
            </a:solidFill>
          </a:endParaRPr>
        </a:p>
      </dgm:t>
    </dgm:pt>
    <dgm:pt modelId="{DB55406F-5793-4CC4-977C-D3190CF789D1}" type="parTrans" cxnId="{44082DBD-F797-490B-9995-A01D9A7D147C}">
      <dgm:prSet/>
      <dgm:spPr/>
      <dgm:t>
        <a:bodyPr/>
        <a:lstStyle/>
        <a:p>
          <a:endParaRPr lang="zh-CN" altLang="en-US"/>
        </a:p>
      </dgm:t>
    </dgm:pt>
    <dgm:pt modelId="{82B5FA84-2B93-4B50-9E43-D3191800A802}" type="sibTrans" cxnId="{44082DBD-F797-490B-9995-A01D9A7D147C}">
      <dgm:prSet/>
      <dgm:spPr/>
      <dgm:t>
        <a:bodyPr/>
        <a:lstStyle/>
        <a:p>
          <a:endParaRPr lang="zh-CN" altLang="en-US"/>
        </a:p>
      </dgm:t>
    </dgm:pt>
    <dgm:pt modelId="{2FDEB352-6E44-466C-BBAC-E01FB0635537}">
      <dgm:prSet custT="1">
        <dgm:style>
          <a:lnRef idx="1">
            <a:schemeClr val="accent2"/>
          </a:lnRef>
          <a:fillRef idx="2">
            <a:schemeClr val="accent2"/>
          </a:fillRef>
          <a:effectRef idx="1">
            <a:schemeClr val="accent2"/>
          </a:effectRef>
          <a:fontRef idx="minor">
            <a:schemeClr val="dk1"/>
          </a:fontRef>
        </dgm:style>
      </dgm:prSet>
      <dgm:spPr/>
      <dgm:t>
        <a:bodyPr/>
        <a:lstStyle/>
        <a:p>
          <a:r>
            <a:rPr lang="zh-CN" altLang="en-US" sz="1600" dirty="0" smtClean="0">
              <a:solidFill>
                <a:schemeClr val="tx2"/>
              </a:solidFill>
            </a:rPr>
            <a:t>结构合理、高效快捷</a:t>
          </a:r>
          <a:endParaRPr lang="zh-CN" altLang="en-US" sz="1600" dirty="0">
            <a:solidFill>
              <a:schemeClr val="tx2"/>
            </a:solidFill>
          </a:endParaRPr>
        </a:p>
      </dgm:t>
    </dgm:pt>
    <dgm:pt modelId="{D22786FA-8CAC-40A8-8604-E64513BBDF5F}" type="parTrans" cxnId="{B89B5DBE-34CA-4D98-8EE4-FA327998E5C3}">
      <dgm:prSet/>
      <dgm:spPr/>
      <dgm:t>
        <a:bodyPr/>
        <a:lstStyle/>
        <a:p>
          <a:endParaRPr lang="zh-CN" altLang="en-US"/>
        </a:p>
      </dgm:t>
    </dgm:pt>
    <dgm:pt modelId="{17A32485-D7F9-421A-874A-F1FC6638EA22}" type="sibTrans" cxnId="{B89B5DBE-34CA-4D98-8EE4-FA327998E5C3}">
      <dgm:prSet/>
      <dgm:spPr/>
      <dgm:t>
        <a:bodyPr/>
        <a:lstStyle/>
        <a:p>
          <a:endParaRPr lang="zh-CN" altLang="en-US"/>
        </a:p>
      </dgm:t>
    </dgm:pt>
    <dgm:pt modelId="{3F4882A0-DABA-4886-9025-865E2355AB14}" type="pres">
      <dgm:prSet presAssocID="{5A0DC1EF-5199-4537-9027-8CB26C42920E}" presName="linear" presStyleCnt="0">
        <dgm:presLayoutVars>
          <dgm:dir/>
          <dgm:animLvl val="lvl"/>
          <dgm:resizeHandles val="exact"/>
        </dgm:presLayoutVars>
      </dgm:prSet>
      <dgm:spPr/>
      <dgm:t>
        <a:bodyPr/>
        <a:lstStyle/>
        <a:p>
          <a:endParaRPr lang="zh-CN" altLang="en-US"/>
        </a:p>
      </dgm:t>
    </dgm:pt>
    <dgm:pt modelId="{D820C90A-3524-4BDA-B607-8F6A983B4F07}" type="pres">
      <dgm:prSet presAssocID="{073F25CE-88E5-41AF-B921-01331BCFE381}" presName="parentLin" presStyleCnt="0"/>
      <dgm:spPr/>
    </dgm:pt>
    <dgm:pt modelId="{1BA12B67-4FE8-41FF-9611-CA93C1597C98}" type="pres">
      <dgm:prSet presAssocID="{073F25CE-88E5-41AF-B921-01331BCFE381}" presName="parentLeftMargin" presStyleLbl="node1" presStyleIdx="0" presStyleCnt="5"/>
      <dgm:spPr/>
      <dgm:t>
        <a:bodyPr/>
        <a:lstStyle/>
        <a:p>
          <a:endParaRPr lang="zh-CN" altLang="en-US"/>
        </a:p>
      </dgm:t>
    </dgm:pt>
    <dgm:pt modelId="{5727B96E-FEDB-44AF-A7CA-A48DEABA371E}" type="pres">
      <dgm:prSet presAssocID="{073F25CE-88E5-41AF-B921-01331BCFE381}" presName="parentText" presStyleLbl="node1" presStyleIdx="0" presStyleCnt="5">
        <dgm:presLayoutVars>
          <dgm:chMax val="0"/>
          <dgm:bulletEnabled val="1"/>
        </dgm:presLayoutVars>
      </dgm:prSet>
      <dgm:spPr/>
      <dgm:t>
        <a:bodyPr/>
        <a:lstStyle/>
        <a:p>
          <a:endParaRPr lang="zh-CN" altLang="en-US"/>
        </a:p>
      </dgm:t>
    </dgm:pt>
    <dgm:pt modelId="{CA8639F9-51D5-40C7-907D-678F799CBF22}" type="pres">
      <dgm:prSet presAssocID="{073F25CE-88E5-41AF-B921-01331BCFE381}" presName="negativeSpace" presStyleCnt="0"/>
      <dgm:spPr/>
    </dgm:pt>
    <dgm:pt modelId="{1C7D4B37-535B-452D-9ECD-2FB52574B65E}" type="pres">
      <dgm:prSet presAssocID="{073F25CE-88E5-41AF-B921-01331BCFE381}" presName="childText" presStyleLbl="conFgAcc1" presStyleIdx="0" presStyleCnt="5">
        <dgm:presLayoutVars>
          <dgm:bulletEnabled val="1"/>
        </dgm:presLayoutVars>
      </dgm:prSet>
      <dgm:spPr/>
    </dgm:pt>
    <dgm:pt modelId="{6DFCC7C8-940A-49FF-B23F-113899565E1C}" type="pres">
      <dgm:prSet presAssocID="{A0F6D4F5-8A83-468A-8CB5-5D6403D00EE5}" presName="spaceBetweenRectangles" presStyleCnt="0"/>
      <dgm:spPr/>
    </dgm:pt>
    <dgm:pt modelId="{4A127F22-38C2-4294-9FAA-4E6E618E64E8}" type="pres">
      <dgm:prSet presAssocID="{54FBFB59-87E6-4BAD-81DA-5F542F429303}" presName="parentLin" presStyleCnt="0"/>
      <dgm:spPr/>
    </dgm:pt>
    <dgm:pt modelId="{43DDD88C-7AC9-4AF8-ACAB-0282D521E9C4}" type="pres">
      <dgm:prSet presAssocID="{54FBFB59-87E6-4BAD-81DA-5F542F429303}" presName="parentLeftMargin" presStyleLbl="node1" presStyleIdx="0" presStyleCnt="5"/>
      <dgm:spPr/>
      <dgm:t>
        <a:bodyPr/>
        <a:lstStyle/>
        <a:p>
          <a:endParaRPr lang="zh-CN" altLang="en-US"/>
        </a:p>
      </dgm:t>
    </dgm:pt>
    <dgm:pt modelId="{F2414C25-6237-462B-B2C8-C818606E0220}" type="pres">
      <dgm:prSet presAssocID="{54FBFB59-87E6-4BAD-81DA-5F542F429303}" presName="parentText" presStyleLbl="node1" presStyleIdx="1" presStyleCnt="5">
        <dgm:presLayoutVars>
          <dgm:chMax val="0"/>
          <dgm:bulletEnabled val="1"/>
        </dgm:presLayoutVars>
      </dgm:prSet>
      <dgm:spPr/>
      <dgm:t>
        <a:bodyPr/>
        <a:lstStyle/>
        <a:p>
          <a:endParaRPr lang="zh-CN" altLang="en-US"/>
        </a:p>
      </dgm:t>
    </dgm:pt>
    <dgm:pt modelId="{7B99334B-E842-4632-97E9-035B6381AE1B}" type="pres">
      <dgm:prSet presAssocID="{54FBFB59-87E6-4BAD-81DA-5F542F429303}" presName="negativeSpace" presStyleCnt="0"/>
      <dgm:spPr/>
    </dgm:pt>
    <dgm:pt modelId="{8F158678-9B14-4D56-A13C-848D5747AF5B}" type="pres">
      <dgm:prSet presAssocID="{54FBFB59-87E6-4BAD-81DA-5F542F429303}" presName="childText" presStyleLbl="conFgAcc1" presStyleIdx="1" presStyleCnt="5">
        <dgm:presLayoutVars>
          <dgm:bulletEnabled val="1"/>
        </dgm:presLayoutVars>
      </dgm:prSet>
      <dgm:spPr/>
    </dgm:pt>
    <dgm:pt modelId="{29255F78-A85A-41A6-89D6-DBCF29F82C87}" type="pres">
      <dgm:prSet presAssocID="{05155276-C76C-4B88-8E75-CCDDF507B4BB}" presName="spaceBetweenRectangles" presStyleCnt="0"/>
      <dgm:spPr/>
    </dgm:pt>
    <dgm:pt modelId="{36646DEB-C8E8-4198-8EFC-E62E9BCBB0CB}" type="pres">
      <dgm:prSet presAssocID="{8BA3D568-CB41-4DF1-A2BB-F2DD20E084E7}" presName="parentLin" presStyleCnt="0"/>
      <dgm:spPr/>
    </dgm:pt>
    <dgm:pt modelId="{F112E375-3CC9-4DD0-8FA0-D87590F5D2F6}" type="pres">
      <dgm:prSet presAssocID="{8BA3D568-CB41-4DF1-A2BB-F2DD20E084E7}" presName="parentLeftMargin" presStyleLbl="node1" presStyleIdx="1" presStyleCnt="5"/>
      <dgm:spPr/>
      <dgm:t>
        <a:bodyPr/>
        <a:lstStyle/>
        <a:p>
          <a:endParaRPr lang="zh-CN" altLang="en-US"/>
        </a:p>
      </dgm:t>
    </dgm:pt>
    <dgm:pt modelId="{452CD019-FF8D-4942-B9AF-EF86ED4DD972}" type="pres">
      <dgm:prSet presAssocID="{8BA3D568-CB41-4DF1-A2BB-F2DD20E084E7}" presName="parentText" presStyleLbl="node1" presStyleIdx="2" presStyleCnt="5">
        <dgm:presLayoutVars>
          <dgm:chMax val="0"/>
          <dgm:bulletEnabled val="1"/>
        </dgm:presLayoutVars>
      </dgm:prSet>
      <dgm:spPr/>
      <dgm:t>
        <a:bodyPr/>
        <a:lstStyle/>
        <a:p>
          <a:endParaRPr lang="zh-CN" altLang="en-US"/>
        </a:p>
      </dgm:t>
    </dgm:pt>
    <dgm:pt modelId="{7DFEB3A3-125D-4670-B601-BD9A10558FD3}" type="pres">
      <dgm:prSet presAssocID="{8BA3D568-CB41-4DF1-A2BB-F2DD20E084E7}" presName="negativeSpace" presStyleCnt="0"/>
      <dgm:spPr/>
    </dgm:pt>
    <dgm:pt modelId="{4445C837-9369-46E9-9899-C4838C3E62B0}" type="pres">
      <dgm:prSet presAssocID="{8BA3D568-CB41-4DF1-A2BB-F2DD20E084E7}" presName="childText" presStyleLbl="conFgAcc1" presStyleIdx="2" presStyleCnt="5">
        <dgm:presLayoutVars>
          <dgm:bulletEnabled val="1"/>
        </dgm:presLayoutVars>
      </dgm:prSet>
      <dgm:spPr/>
    </dgm:pt>
    <dgm:pt modelId="{92FF6288-9482-4A72-B25F-7DF874B0AFFA}" type="pres">
      <dgm:prSet presAssocID="{5038E85B-0225-4B8E-9193-16D045BBF42C}" presName="spaceBetweenRectangles" presStyleCnt="0"/>
      <dgm:spPr/>
    </dgm:pt>
    <dgm:pt modelId="{B6150D9E-8674-4B35-86CF-AB5F52D1CF17}" type="pres">
      <dgm:prSet presAssocID="{2FDEB352-6E44-466C-BBAC-E01FB0635537}" presName="parentLin" presStyleCnt="0"/>
      <dgm:spPr/>
    </dgm:pt>
    <dgm:pt modelId="{80D127B7-67E1-441C-8237-BF208DD73E23}" type="pres">
      <dgm:prSet presAssocID="{2FDEB352-6E44-466C-BBAC-E01FB0635537}" presName="parentLeftMargin" presStyleLbl="node1" presStyleIdx="2" presStyleCnt="5"/>
      <dgm:spPr/>
      <dgm:t>
        <a:bodyPr/>
        <a:lstStyle/>
        <a:p>
          <a:endParaRPr lang="zh-CN" altLang="en-US"/>
        </a:p>
      </dgm:t>
    </dgm:pt>
    <dgm:pt modelId="{A16953D7-01E6-4D70-8B57-78C5C3923334}" type="pres">
      <dgm:prSet presAssocID="{2FDEB352-6E44-466C-BBAC-E01FB0635537}" presName="parentText" presStyleLbl="node1" presStyleIdx="3" presStyleCnt="5">
        <dgm:presLayoutVars>
          <dgm:chMax val="0"/>
          <dgm:bulletEnabled val="1"/>
        </dgm:presLayoutVars>
      </dgm:prSet>
      <dgm:spPr/>
      <dgm:t>
        <a:bodyPr/>
        <a:lstStyle/>
        <a:p>
          <a:endParaRPr lang="zh-CN" altLang="en-US"/>
        </a:p>
      </dgm:t>
    </dgm:pt>
    <dgm:pt modelId="{10F01645-4B7A-471D-8A09-8EE5AE1E07BA}" type="pres">
      <dgm:prSet presAssocID="{2FDEB352-6E44-466C-BBAC-E01FB0635537}" presName="negativeSpace" presStyleCnt="0"/>
      <dgm:spPr/>
    </dgm:pt>
    <dgm:pt modelId="{C1416188-3EFF-4EA8-BBCC-F9A05B4607CD}" type="pres">
      <dgm:prSet presAssocID="{2FDEB352-6E44-466C-BBAC-E01FB0635537}" presName="childText" presStyleLbl="conFgAcc1" presStyleIdx="3" presStyleCnt="5">
        <dgm:presLayoutVars>
          <dgm:bulletEnabled val="1"/>
        </dgm:presLayoutVars>
      </dgm:prSet>
      <dgm:spPr/>
    </dgm:pt>
    <dgm:pt modelId="{CE8E8012-B978-4D11-B992-0C3F0BC56827}" type="pres">
      <dgm:prSet presAssocID="{17A32485-D7F9-421A-874A-F1FC6638EA22}" presName="spaceBetweenRectangles" presStyleCnt="0"/>
      <dgm:spPr/>
    </dgm:pt>
    <dgm:pt modelId="{CB39CC41-EAC5-4E10-A594-5B90F0D94EDD}" type="pres">
      <dgm:prSet presAssocID="{CC509D13-1538-4B5B-978F-61FD3A1FEEBF}" presName="parentLin" presStyleCnt="0"/>
      <dgm:spPr/>
    </dgm:pt>
    <dgm:pt modelId="{682D866B-EA6C-4907-880B-088BEB07629D}" type="pres">
      <dgm:prSet presAssocID="{CC509D13-1538-4B5B-978F-61FD3A1FEEBF}" presName="parentLeftMargin" presStyleLbl="node1" presStyleIdx="3" presStyleCnt="5"/>
      <dgm:spPr/>
      <dgm:t>
        <a:bodyPr/>
        <a:lstStyle/>
        <a:p>
          <a:endParaRPr lang="zh-CN" altLang="en-US"/>
        </a:p>
      </dgm:t>
    </dgm:pt>
    <dgm:pt modelId="{16E8FE8E-819F-42BE-B29E-60B79DD49AC6}" type="pres">
      <dgm:prSet presAssocID="{CC509D13-1538-4B5B-978F-61FD3A1FEEBF}" presName="parentText" presStyleLbl="node1" presStyleIdx="4" presStyleCnt="5">
        <dgm:presLayoutVars>
          <dgm:chMax val="0"/>
          <dgm:bulletEnabled val="1"/>
        </dgm:presLayoutVars>
      </dgm:prSet>
      <dgm:spPr/>
      <dgm:t>
        <a:bodyPr/>
        <a:lstStyle/>
        <a:p>
          <a:endParaRPr lang="zh-CN" altLang="en-US"/>
        </a:p>
      </dgm:t>
    </dgm:pt>
    <dgm:pt modelId="{1866A21F-9322-497E-A29D-C43DE2B9D3B1}" type="pres">
      <dgm:prSet presAssocID="{CC509D13-1538-4B5B-978F-61FD3A1FEEBF}" presName="negativeSpace" presStyleCnt="0"/>
      <dgm:spPr/>
    </dgm:pt>
    <dgm:pt modelId="{B9D481FB-C768-4925-A5A7-0D6FAAB6C60B}" type="pres">
      <dgm:prSet presAssocID="{CC509D13-1538-4B5B-978F-61FD3A1FEEBF}" presName="childText" presStyleLbl="conFgAcc1" presStyleIdx="4" presStyleCnt="5">
        <dgm:presLayoutVars>
          <dgm:bulletEnabled val="1"/>
        </dgm:presLayoutVars>
      </dgm:prSet>
      <dgm:spPr/>
    </dgm:pt>
  </dgm:ptLst>
  <dgm:cxnLst>
    <dgm:cxn modelId="{FB55F7C5-D1E1-48FE-AE01-78C6FCFCDC7E}" type="presOf" srcId="{8BA3D568-CB41-4DF1-A2BB-F2DD20E084E7}" destId="{452CD019-FF8D-4942-B9AF-EF86ED4DD972}" srcOrd="1" destOrd="0" presId="urn:microsoft.com/office/officeart/2005/8/layout/list1"/>
    <dgm:cxn modelId="{65CF7F3D-CFFC-4DE5-82CA-3EDB74CD3C65}" type="presOf" srcId="{54FBFB59-87E6-4BAD-81DA-5F542F429303}" destId="{43DDD88C-7AC9-4AF8-ACAB-0282D521E9C4}" srcOrd="0" destOrd="0" presId="urn:microsoft.com/office/officeart/2005/8/layout/list1"/>
    <dgm:cxn modelId="{B5D910A7-CFDE-4826-8E53-0BC92E7FE430}" srcId="{5A0DC1EF-5199-4537-9027-8CB26C42920E}" destId="{073F25CE-88E5-41AF-B921-01331BCFE381}" srcOrd="0" destOrd="0" parTransId="{71B6BDF8-9DE2-4EA9-830A-7792E2404BB5}" sibTransId="{A0F6D4F5-8A83-468A-8CB5-5D6403D00EE5}"/>
    <dgm:cxn modelId="{66C055F3-D74A-4F81-B887-56CC13381022}" type="presOf" srcId="{CC509D13-1538-4B5B-978F-61FD3A1FEEBF}" destId="{682D866B-EA6C-4907-880B-088BEB07629D}" srcOrd="0" destOrd="0" presId="urn:microsoft.com/office/officeart/2005/8/layout/list1"/>
    <dgm:cxn modelId="{5F0A30E9-2CBD-4655-9A19-2723424374E5}" type="presOf" srcId="{8BA3D568-CB41-4DF1-A2BB-F2DD20E084E7}" destId="{F112E375-3CC9-4DD0-8FA0-D87590F5D2F6}" srcOrd="0" destOrd="0" presId="urn:microsoft.com/office/officeart/2005/8/layout/list1"/>
    <dgm:cxn modelId="{87F0FA71-4F99-4335-B8A1-3C9C45FA4BB2}" type="presOf" srcId="{073F25CE-88E5-41AF-B921-01331BCFE381}" destId="{5727B96E-FEDB-44AF-A7CA-A48DEABA371E}" srcOrd="1" destOrd="0" presId="urn:microsoft.com/office/officeart/2005/8/layout/list1"/>
    <dgm:cxn modelId="{3DE3AC85-BA30-41A5-994B-CD10C11B5983}" type="presOf" srcId="{5A0DC1EF-5199-4537-9027-8CB26C42920E}" destId="{3F4882A0-DABA-4886-9025-865E2355AB14}" srcOrd="0" destOrd="0" presId="urn:microsoft.com/office/officeart/2005/8/layout/list1"/>
    <dgm:cxn modelId="{95381EA3-2F98-4F1F-AA3F-D8A7FDD6BE8C}" type="presOf" srcId="{54FBFB59-87E6-4BAD-81DA-5F542F429303}" destId="{F2414C25-6237-462B-B2C8-C818606E0220}" srcOrd="1" destOrd="0" presId="urn:microsoft.com/office/officeart/2005/8/layout/list1"/>
    <dgm:cxn modelId="{975DD9CE-A930-4B87-8B76-4D5A78AF009C}" type="presOf" srcId="{2FDEB352-6E44-466C-BBAC-E01FB0635537}" destId="{80D127B7-67E1-441C-8237-BF208DD73E23}" srcOrd="0" destOrd="0" presId="urn:microsoft.com/office/officeart/2005/8/layout/list1"/>
    <dgm:cxn modelId="{814D26D7-9231-4074-98CA-4D0A7745DDDB}" srcId="{5A0DC1EF-5199-4537-9027-8CB26C42920E}" destId="{8BA3D568-CB41-4DF1-A2BB-F2DD20E084E7}" srcOrd="2" destOrd="0" parTransId="{9C15B8A0-B6C8-41A5-BC67-E8FD9F91497B}" sibTransId="{5038E85B-0225-4B8E-9193-16D045BBF42C}"/>
    <dgm:cxn modelId="{D4934DC2-C707-40FE-80BC-E395752738D2}" type="presOf" srcId="{073F25CE-88E5-41AF-B921-01331BCFE381}" destId="{1BA12B67-4FE8-41FF-9611-CA93C1597C98}" srcOrd="0" destOrd="0" presId="urn:microsoft.com/office/officeart/2005/8/layout/list1"/>
    <dgm:cxn modelId="{584B314A-A048-4D98-A5AF-14E5EC79D3C7}" type="presOf" srcId="{2FDEB352-6E44-466C-BBAC-E01FB0635537}" destId="{A16953D7-01E6-4D70-8B57-78C5C3923334}" srcOrd="1" destOrd="0" presId="urn:microsoft.com/office/officeart/2005/8/layout/list1"/>
    <dgm:cxn modelId="{44082DBD-F797-490B-9995-A01D9A7D147C}" srcId="{5A0DC1EF-5199-4537-9027-8CB26C42920E}" destId="{CC509D13-1538-4B5B-978F-61FD3A1FEEBF}" srcOrd="4" destOrd="0" parTransId="{DB55406F-5793-4CC4-977C-D3190CF789D1}" sibTransId="{82B5FA84-2B93-4B50-9E43-D3191800A802}"/>
    <dgm:cxn modelId="{B89B5DBE-34CA-4D98-8EE4-FA327998E5C3}" srcId="{5A0DC1EF-5199-4537-9027-8CB26C42920E}" destId="{2FDEB352-6E44-466C-BBAC-E01FB0635537}" srcOrd="3" destOrd="0" parTransId="{D22786FA-8CAC-40A8-8604-E64513BBDF5F}" sibTransId="{17A32485-D7F9-421A-874A-F1FC6638EA22}"/>
    <dgm:cxn modelId="{240B092A-AB80-4650-8FCF-27F160A7A6A3}" srcId="{5A0DC1EF-5199-4537-9027-8CB26C42920E}" destId="{54FBFB59-87E6-4BAD-81DA-5F542F429303}" srcOrd="1" destOrd="0" parTransId="{015FB245-5906-4010-AC8E-29AA7EE3E7DC}" sibTransId="{05155276-C76C-4B88-8E75-CCDDF507B4BB}"/>
    <dgm:cxn modelId="{E7C813EB-CCA8-4E9B-B2ED-F4522F44EB5A}" type="presOf" srcId="{CC509D13-1538-4B5B-978F-61FD3A1FEEBF}" destId="{16E8FE8E-819F-42BE-B29E-60B79DD49AC6}" srcOrd="1" destOrd="0" presId="urn:microsoft.com/office/officeart/2005/8/layout/list1"/>
    <dgm:cxn modelId="{7884FEA1-0BD0-4B0A-A3DC-7D52E088C2F9}" type="presParOf" srcId="{3F4882A0-DABA-4886-9025-865E2355AB14}" destId="{D820C90A-3524-4BDA-B607-8F6A983B4F07}" srcOrd="0" destOrd="0" presId="urn:microsoft.com/office/officeart/2005/8/layout/list1"/>
    <dgm:cxn modelId="{B5991FD2-B455-4C34-91BE-4DE701619E6D}" type="presParOf" srcId="{D820C90A-3524-4BDA-B607-8F6A983B4F07}" destId="{1BA12B67-4FE8-41FF-9611-CA93C1597C98}" srcOrd="0" destOrd="0" presId="urn:microsoft.com/office/officeart/2005/8/layout/list1"/>
    <dgm:cxn modelId="{C62BB9C1-7135-4B91-8558-8A6B1DEB5915}" type="presParOf" srcId="{D820C90A-3524-4BDA-B607-8F6A983B4F07}" destId="{5727B96E-FEDB-44AF-A7CA-A48DEABA371E}" srcOrd="1" destOrd="0" presId="urn:microsoft.com/office/officeart/2005/8/layout/list1"/>
    <dgm:cxn modelId="{6A8D0A9D-9012-4691-998D-596DC8D083F2}" type="presParOf" srcId="{3F4882A0-DABA-4886-9025-865E2355AB14}" destId="{CA8639F9-51D5-40C7-907D-678F799CBF22}" srcOrd="1" destOrd="0" presId="urn:microsoft.com/office/officeart/2005/8/layout/list1"/>
    <dgm:cxn modelId="{F04AD24C-8D37-4988-80AF-FFE96674437D}" type="presParOf" srcId="{3F4882A0-DABA-4886-9025-865E2355AB14}" destId="{1C7D4B37-535B-452D-9ECD-2FB52574B65E}" srcOrd="2" destOrd="0" presId="urn:microsoft.com/office/officeart/2005/8/layout/list1"/>
    <dgm:cxn modelId="{ACD70CDD-B846-4C36-BDBE-549D2E76BD6C}" type="presParOf" srcId="{3F4882A0-DABA-4886-9025-865E2355AB14}" destId="{6DFCC7C8-940A-49FF-B23F-113899565E1C}" srcOrd="3" destOrd="0" presId="urn:microsoft.com/office/officeart/2005/8/layout/list1"/>
    <dgm:cxn modelId="{96D0C54E-75D3-4584-BBA9-48CD5CD41F9A}" type="presParOf" srcId="{3F4882A0-DABA-4886-9025-865E2355AB14}" destId="{4A127F22-38C2-4294-9FAA-4E6E618E64E8}" srcOrd="4" destOrd="0" presId="urn:microsoft.com/office/officeart/2005/8/layout/list1"/>
    <dgm:cxn modelId="{053E8DC3-6F16-4689-82F4-C223AF0790FE}" type="presParOf" srcId="{4A127F22-38C2-4294-9FAA-4E6E618E64E8}" destId="{43DDD88C-7AC9-4AF8-ACAB-0282D521E9C4}" srcOrd="0" destOrd="0" presId="urn:microsoft.com/office/officeart/2005/8/layout/list1"/>
    <dgm:cxn modelId="{B82E9083-AF80-4E4D-85BE-B5EE17685BB1}" type="presParOf" srcId="{4A127F22-38C2-4294-9FAA-4E6E618E64E8}" destId="{F2414C25-6237-462B-B2C8-C818606E0220}" srcOrd="1" destOrd="0" presId="urn:microsoft.com/office/officeart/2005/8/layout/list1"/>
    <dgm:cxn modelId="{39AC66DE-453B-4894-B4DC-9DD5495FAB22}" type="presParOf" srcId="{3F4882A0-DABA-4886-9025-865E2355AB14}" destId="{7B99334B-E842-4632-97E9-035B6381AE1B}" srcOrd="5" destOrd="0" presId="urn:microsoft.com/office/officeart/2005/8/layout/list1"/>
    <dgm:cxn modelId="{B75031A2-C50E-4AB9-A8DC-4964458AE46E}" type="presParOf" srcId="{3F4882A0-DABA-4886-9025-865E2355AB14}" destId="{8F158678-9B14-4D56-A13C-848D5747AF5B}" srcOrd="6" destOrd="0" presId="urn:microsoft.com/office/officeart/2005/8/layout/list1"/>
    <dgm:cxn modelId="{0912847E-1542-4555-A09E-5C9D416F4C80}" type="presParOf" srcId="{3F4882A0-DABA-4886-9025-865E2355AB14}" destId="{29255F78-A85A-41A6-89D6-DBCF29F82C87}" srcOrd="7" destOrd="0" presId="urn:microsoft.com/office/officeart/2005/8/layout/list1"/>
    <dgm:cxn modelId="{98EEC790-79FA-43F2-9EF4-6F317F850B9E}" type="presParOf" srcId="{3F4882A0-DABA-4886-9025-865E2355AB14}" destId="{36646DEB-C8E8-4198-8EFC-E62E9BCBB0CB}" srcOrd="8" destOrd="0" presId="urn:microsoft.com/office/officeart/2005/8/layout/list1"/>
    <dgm:cxn modelId="{0452AEE0-9F95-4117-B53C-7D7688B34A8A}" type="presParOf" srcId="{36646DEB-C8E8-4198-8EFC-E62E9BCBB0CB}" destId="{F112E375-3CC9-4DD0-8FA0-D87590F5D2F6}" srcOrd="0" destOrd="0" presId="urn:microsoft.com/office/officeart/2005/8/layout/list1"/>
    <dgm:cxn modelId="{FAB9EF67-AD2A-42C6-B7F7-F7D7AA8D434C}" type="presParOf" srcId="{36646DEB-C8E8-4198-8EFC-E62E9BCBB0CB}" destId="{452CD019-FF8D-4942-B9AF-EF86ED4DD972}" srcOrd="1" destOrd="0" presId="urn:microsoft.com/office/officeart/2005/8/layout/list1"/>
    <dgm:cxn modelId="{41E063A1-58FF-429A-820E-BB2D42192582}" type="presParOf" srcId="{3F4882A0-DABA-4886-9025-865E2355AB14}" destId="{7DFEB3A3-125D-4670-B601-BD9A10558FD3}" srcOrd="9" destOrd="0" presId="urn:microsoft.com/office/officeart/2005/8/layout/list1"/>
    <dgm:cxn modelId="{7B360389-E053-44B0-B16D-739B8AAD0C3E}" type="presParOf" srcId="{3F4882A0-DABA-4886-9025-865E2355AB14}" destId="{4445C837-9369-46E9-9899-C4838C3E62B0}" srcOrd="10" destOrd="0" presId="urn:microsoft.com/office/officeart/2005/8/layout/list1"/>
    <dgm:cxn modelId="{B2935042-C70B-4EFE-8916-690251797AB6}" type="presParOf" srcId="{3F4882A0-DABA-4886-9025-865E2355AB14}" destId="{92FF6288-9482-4A72-B25F-7DF874B0AFFA}" srcOrd="11" destOrd="0" presId="urn:microsoft.com/office/officeart/2005/8/layout/list1"/>
    <dgm:cxn modelId="{D5FAB564-096F-46D4-A82F-CA548D7351F6}" type="presParOf" srcId="{3F4882A0-DABA-4886-9025-865E2355AB14}" destId="{B6150D9E-8674-4B35-86CF-AB5F52D1CF17}" srcOrd="12" destOrd="0" presId="urn:microsoft.com/office/officeart/2005/8/layout/list1"/>
    <dgm:cxn modelId="{D6F54D44-8212-46CF-9B9A-36C4D8D75BD5}" type="presParOf" srcId="{B6150D9E-8674-4B35-86CF-AB5F52D1CF17}" destId="{80D127B7-67E1-441C-8237-BF208DD73E23}" srcOrd="0" destOrd="0" presId="urn:microsoft.com/office/officeart/2005/8/layout/list1"/>
    <dgm:cxn modelId="{3293C159-D2A1-443F-AE3F-47A9152769D0}" type="presParOf" srcId="{B6150D9E-8674-4B35-86CF-AB5F52D1CF17}" destId="{A16953D7-01E6-4D70-8B57-78C5C3923334}" srcOrd="1" destOrd="0" presId="urn:microsoft.com/office/officeart/2005/8/layout/list1"/>
    <dgm:cxn modelId="{0C8E9647-838C-4A6A-9B18-839FF8B8750D}" type="presParOf" srcId="{3F4882A0-DABA-4886-9025-865E2355AB14}" destId="{10F01645-4B7A-471D-8A09-8EE5AE1E07BA}" srcOrd="13" destOrd="0" presId="urn:microsoft.com/office/officeart/2005/8/layout/list1"/>
    <dgm:cxn modelId="{4BCEBFB7-FAB9-404A-B57D-80C015735979}" type="presParOf" srcId="{3F4882A0-DABA-4886-9025-865E2355AB14}" destId="{C1416188-3EFF-4EA8-BBCC-F9A05B4607CD}" srcOrd="14" destOrd="0" presId="urn:microsoft.com/office/officeart/2005/8/layout/list1"/>
    <dgm:cxn modelId="{0DC55057-B2BB-475E-9667-B9271958C45F}" type="presParOf" srcId="{3F4882A0-DABA-4886-9025-865E2355AB14}" destId="{CE8E8012-B978-4D11-B992-0C3F0BC56827}" srcOrd="15" destOrd="0" presId="urn:microsoft.com/office/officeart/2005/8/layout/list1"/>
    <dgm:cxn modelId="{0141A314-0740-4FC0-9790-B8EF73219D77}" type="presParOf" srcId="{3F4882A0-DABA-4886-9025-865E2355AB14}" destId="{CB39CC41-EAC5-4E10-A594-5B90F0D94EDD}" srcOrd="16" destOrd="0" presId="urn:microsoft.com/office/officeart/2005/8/layout/list1"/>
    <dgm:cxn modelId="{0998797E-25FF-41E9-B2B6-66B1AD34CD3A}" type="presParOf" srcId="{CB39CC41-EAC5-4E10-A594-5B90F0D94EDD}" destId="{682D866B-EA6C-4907-880B-088BEB07629D}" srcOrd="0" destOrd="0" presId="urn:microsoft.com/office/officeart/2005/8/layout/list1"/>
    <dgm:cxn modelId="{521956E2-7112-488D-8648-A123C97D8D37}" type="presParOf" srcId="{CB39CC41-EAC5-4E10-A594-5B90F0D94EDD}" destId="{16E8FE8E-819F-42BE-B29E-60B79DD49AC6}" srcOrd="1" destOrd="0" presId="urn:microsoft.com/office/officeart/2005/8/layout/list1"/>
    <dgm:cxn modelId="{0EF8A216-7FF3-467F-8FE7-BCD9B17141C7}" type="presParOf" srcId="{3F4882A0-DABA-4886-9025-865E2355AB14}" destId="{1866A21F-9322-497E-A29D-C43DE2B9D3B1}" srcOrd="17" destOrd="0" presId="urn:microsoft.com/office/officeart/2005/8/layout/list1"/>
    <dgm:cxn modelId="{FBC2370D-4F25-44C5-BFDC-A053EC1079C1}" type="presParOf" srcId="{3F4882A0-DABA-4886-9025-865E2355AB14}" destId="{B9D481FB-C768-4925-A5A7-0D6FAAB6C60B}" srcOrd="18"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D836D5-09A6-4C92-8F77-231C5B20139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1AAC89C9-820A-42A8-8FE4-DAAD93B5A277}">
      <dgm:prSet phldrT="[文本]">
        <dgm:style>
          <a:lnRef idx="1">
            <a:schemeClr val="accent4"/>
          </a:lnRef>
          <a:fillRef idx="2">
            <a:schemeClr val="accent4"/>
          </a:fillRef>
          <a:effectRef idx="1">
            <a:schemeClr val="accent4"/>
          </a:effectRef>
          <a:fontRef idx="minor">
            <a:schemeClr val="dk1"/>
          </a:fontRef>
        </dgm:style>
      </dgm:prSet>
      <dgm:spPr/>
      <dgm:t>
        <a:bodyPr/>
        <a:lstStyle/>
        <a:p>
          <a:r>
            <a:rPr lang="zh-CN" altLang="zh-CN" dirty="0" smtClean="0"/>
            <a:t>建立一种可以整合图书馆内部各类信息文献资源的</a:t>
          </a:r>
          <a:r>
            <a:rPr lang="zh-CN" altLang="zh-CN" b="1" dirty="0" smtClean="0">
              <a:solidFill>
                <a:srgbClr val="00B0F0"/>
              </a:solidFill>
            </a:rPr>
            <a:t>异构资源统一检索平台</a:t>
          </a:r>
          <a:endParaRPr lang="zh-CN" altLang="en-US" dirty="0"/>
        </a:p>
      </dgm:t>
    </dgm:pt>
    <dgm:pt modelId="{CEF09021-8416-4D5F-A629-C754C99B0767}" type="parTrans" cxnId="{6377A63C-9923-4B88-A5A2-0E14491035EC}">
      <dgm:prSet/>
      <dgm:spPr/>
      <dgm:t>
        <a:bodyPr/>
        <a:lstStyle/>
        <a:p>
          <a:endParaRPr lang="zh-CN" altLang="en-US"/>
        </a:p>
      </dgm:t>
    </dgm:pt>
    <dgm:pt modelId="{37B287BB-6AB3-448A-BA3D-6B61ED2B3E38}" type="sibTrans" cxnId="{6377A63C-9923-4B88-A5A2-0E14491035EC}">
      <dgm:prSet/>
      <dgm:spPr/>
      <dgm:t>
        <a:bodyPr/>
        <a:lstStyle/>
        <a:p>
          <a:endParaRPr lang="zh-CN" altLang="en-US"/>
        </a:p>
      </dgm:t>
    </dgm:pt>
    <dgm:pt modelId="{7CD872E0-BCAD-4BC9-86F0-980A57624329}">
      <dgm:prSet>
        <dgm:style>
          <a:lnRef idx="1">
            <a:schemeClr val="accent4"/>
          </a:lnRef>
          <a:fillRef idx="2">
            <a:schemeClr val="accent4"/>
          </a:fillRef>
          <a:effectRef idx="1">
            <a:schemeClr val="accent4"/>
          </a:effectRef>
          <a:fontRef idx="minor">
            <a:schemeClr val="dk1"/>
          </a:fontRef>
        </dgm:style>
      </dgm:prSet>
      <dgm:spPr/>
      <dgm:t>
        <a:bodyPr/>
        <a:lstStyle/>
        <a:p>
          <a:r>
            <a:rPr lang="zh-CN" dirty="0" smtClean="0"/>
            <a:t>建设完整的图书馆间的</a:t>
          </a:r>
          <a:r>
            <a:rPr lang="zh-CN" b="1" dirty="0" smtClean="0">
              <a:solidFill>
                <a:srgbClr val="00B0F0"/>
              </a:solidFill>
            </a:rPr>
            <a:t>信息资源协调管理和共享系统</a:t>
          </a:r>
          <a:endParaRPr lang="zh-CN" altLang="en-US" b="1" dirty="0">
            <a:solidFill>
              <a:srgbClr val="00B0F0"/>
            </a:solidFill>
          </a:endParaRPr>
        </a:p>
      </dgm:t>
    </dgm:pt>
    <dgm:pt modelId="{DDB65416-B486-4589-84BF-BAC7A2346C74}" type="parTrans" cxnId="{EABFE8CA-CDEE-4701-8C2E-77D681B6F498}">
      <dgm:prSet/>
      <dgm:spPr/>
      <dgm:t>
        <a:bodyPr/>
        <a:lstStyle/>
        <a:p>
          <a:endParaRPr lang="zh-CN" altLang="en-US"/>
        </a:p>
      </dgm:t>
    </dgm:pt>
    <dgm:pt modelId="{6EDA68A5-EAE0-4C4B-BBD5-B0124EBFD3F0}" type="sibTrans" cxnId="{EABFE8CA-CDEE-4701-8C2E-77D681B6F498}">
      <dgm:prSet/>
      <dgm:spPr/>
      <dgm:t>
        <a:bodyPr/>
        <a:lstStyle/>
        <a:p>
          <a:endParaRPr lang="zh-CN" altLang="en-US"/>
        </a:p>
      </dgm:t>
    </dgm:pt>
    <dgm:pt modelId="{38A893DF-8E06-44B1-B02F-4229346C8774}" type="pres">
      <dgm:prSet presAssocID="{A0D836D5-09A6-4C92-8F77-231C5B20139C}" presName="linear" presStyleCnt="0">
        <dgm:presLayoutVars>
          <dgm:animLvl val="lvl"/>
          <dgm:resizeHandles val="exact"/>
        </dgm:presLayoutVars>
      </dgm:prSet>
      <dgm:spPr/>
      <dgm:t>
        <a:bodyPr/>
        <a:lstStyle/>
        <a:p>
          <a:endParaRPr lang="zh-CN" altLang="en-US"/>
        </a:p>
      </dgm:t>
    </dgm:pt>
    <dgm:pt modelId="{A228FF92-FC14-4276-AE7D-0CCC8B89E3F1}" type="pres">
      <dgm:prSet presAssocID="{1AAC89C9-820A-42A8-8FE4-DAAD93B5A277}" presName="parentText" presStyleLbl="node1" presStyleIdx="0" presStyleCnt="2" custLinFactY="-17629" custLinFactNeighborX="-918" custLinFactNeighborY="-100000">
        <dgm:presLayoutVars>
          <dgm:chMax val="0"/>
          <dgm:bulletEnabled val="1"/>
        </dgm:presLayoutVars>
      </dgm:prSet>
      <dgm:spPr/>
      <dgm:t>
        <a:bodyPr/>
        <a:lstStyle/>
        <a:p>
          <a:endParaRPr lang="zh-CN" altLang="en-US"/>
        </a:p>
      </dgm:t>
    </dgm:pt>
    <dgm:pt modelId="{C8CD2519-3BE8-40DE-B19A-EE53EA90AFF4}" type="pres">
      <dgm:prSet presAssocID="{37B287BB-6AB3-448A-BA3D-6B61ED2B3E38}" presName="spacer" presStyleCnt="0"/>
      <dgm:spPr/>
    </dgm:pt>
    <dgm:pt modelId="{8C5146A7-3C93-464F-A3E8-E0095C1269AA}" type="pres">
      <dgm:prSet presAssocID="{7CD872E0-BCAD-4BC9-86F0-980A57624329}" presName="parentText" presStyleLbl="node1" presStyleIdx="1" presStyleCnt="2">
        <dgm:presLayoutVars>
          <dgm:chMax val="0"/>
          <dgm:bulletEnabled val="1"/>
        </dgm:presLayoutVars>
      </dgm:prSet>
      <dgm:spPr/>
      <dgm:t>
        <a:bodyPr/>
        <a:lstStyle/>
        <a:p>
          <a:endParaRPr lang="zh-CN" altLang="en-US"/>
        </a:p>
      </dgm:t>
    </dgm:pt>
  </dgm:ptLst>
  <dgm:cxnLst>
    <dgm:cxn modelId="{26E3A92C-0ACF-4C9E-BB33-8649CFAEA83C}" type="presOf" srcId="{A0D836D5-09A6-4C92-8F77-231C5B20139C}" destId="{38A893DF-8E06-44B1-B02F-4229346C8774}" srcOrd="0" destOrd="0" presId="urn:microsoft.com/office/officeart/2005/8/layout/vList2"/>
    <dgm:cxn modelId="{DB0E8252-7FAD-4005-8CE7-C37DE5F28D7B}" type="presOf" srcId="{1AAC89C9-820A-42A8-8FE4-DAAD93B5A277}" destId="{A228FF92-FC14-4276-AE7D-0CCC8B89E3F1}" srcOrd="0" destOrd="0" presId="urn:microsoft.com/office/officeart/2005/8/layout/vList2"/>
    <dgm:cxn modelId="{EABFE8CA-CDEE-4701-8C2E-77D681B6F498}" srcId="{A0D836D5-09A6-4C92-8F77-231C5B20139C}" destId="{7CD872E0-BCAD-4BC9-86F0-980A57624329}" srcOrd="1" destOrd="0" parTransId="{DDB65416-B486-4589-84BF-BAC7A2346C74}" sibTransId="{6EDA68A5-EAE0-4C4B-BBD5-B0124EBFD3F0}"/>
    <dgm:cxn modelId="{557359F9-E5DA-412C-9D7F-BAA9ACCF03AF}" type="presOf" srcId="{7CD872E0-BCAD-4BC9-86F0-980A57624329}" destId="{8C5146A7-3C93-464F-A3E8-E0095C1269AA}" srcOrd="0" destOrd="0" presId="urn:microsoft.com/office/officeart/2005/8/layout/vList2"/>
    <dgm:cxn modelId="{6377A63C-9923-4B88-A5A2-0E14491035EC}" srcId="{A0D836D5-09A6-4C92-8F77-231C5B20139C}" destId="{1AAC89C9-820A-42A8-8FE4-DAAD93B5A277}" srcOrd="0" destOrd="0" parTransId="{CEF09021-8416-4D5F-A629-C754C99B0767}" sibTransId="{37B287BB-6AB3-448A-BA3D-6B61ED2B3E38}"/>
    <dgm:cxn modelId="{1D14B851-0FF2-4B5F-A364-4B1BC5B7957E}" type="presParOf" srcId="{38A893DF-8E06-44B1-B02F-4229346C8774}" destId="{A228FF92-FC14-4276-AE7D-0CCC8B89E3F1}" srcOrd="0" destOrd="0" presId="urn:microsoft.com/office/officeart/2005/8/layout/vList2"/>
    <dgm:cxn modelId="{67524E53-14A8-4442-81A5-C9656841FD16}" type="presParOf" srcId="{38A893DF-8E06-44B1-B02F-4229346C8774}" destId="{C8CD2519-3BE8-40DE-B19A-EE53EA90AFF4}" srcOrd="1" destOrd="0" presId="urn:microsoft.com/office/officeart/2005/8/layout/vList2"/>
    <dgm:cxn modelId="{134088B7-F835-425E-BFAB-F9083B534680}" type="presParOf" srcId="{38A893DF-8E06-44B1-B02F-4229346C8774}" destId="{8C5146A7-3C93-464F-A3E8-E0095C1269A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E1DEB9-5182-4E7E-BF5E-9D7595796497}" type="doc">
      <dgm:prSet loTypeId="urn:microsoft.com/office/officeart/2005/8/layout/hProcess9" loCatId="process" qsTypeId="urn:microsoft.com/office/officeart/2005/8/quickstyle/simple1" qsCatId="simple" csTypeId="urn:microsoft.com/office/officeart/2005/8/colors/accent1_2" csCatId="accent1" phldr="1"/>
      <dgm:spPr/>
    </dgm:pt>
    <dgm:pt modelId="{455D6B98-F286-4B9D-9BEA-4DFF7718CA44}">
      <dgm:prSet phldrT="[文本]">
        <dgm:style>
          <a:lnRef idx="1">
            <a:schemeClr val="accent4"/>
          </a:lnRef>
          <a:fillRef idx="2">
            <a:schemeClr val="accent4"/>
          </a:fillRef>
          <a:effectRef idx="1">
            <a:schemeClr val="accent4"/>
          </a:effectRef>
          <a:fontRef idx="minor">
            <a:schemeClr val="dk1"/>
          </a:fontRef>
        </dgm:style>
      </dgm:prSet>
      <dgm:spPr/>
      <dgm:t>
        <a:bodyPr/>
        <a:lstStyle/>
        <a:p>
          <a:pPr algn="l"/>
          <a:r>
            <a:rPr lang="zh-CN" altLang="en-US" dirty="0" smtClean="0"/>
            <a:t>选择服务器</a:t>
          </a:r>
          <a:r>
            <a:rPr lang="en-US" altLang="zh-CN" dirty="0" smtClean="0"/>
            <a:t>	</a:t>
          </a:r>
          <a:endParaRPr lang="zh-CN" altLang="en-US" dirty="0"/>
        </a:p>
      </dgm:t>
    </dgm:pt>
    <dgm:pt modelId="{E168EC1E-DF7A-4580-B0D1-2946DE7F0C73}" type="parTrans" cxnId="{957628DC-3794-4EFC-8293-A40925D80938}">
      <dgm:prSet/>
      <dgm:spPr/>
      <dgm:t>
        <a:bodyPr/>
        <a:lstStyle/>
        <a:p>
          <a:endParaRPr lang="zh-CN" altLang="en-US"/>
        </a:p>
      </dgm:t>
    </dgm:pt>
    <dgm:pt modelId="{FFEEB269-468E-4FF7-848E-E4639B4A5561}" type="sibTrans" cxnId="{957628DC-3794-4EFC-8293-A40925D80938}">
      <dgm:prSet/>
      <dgm:spPr/>
      <dgm:t>
        <a:bodyPr/>
        <a:lstStyle/>
        <a:p>
          <a:endParaRPr lang="zh-CN" altLang="en-US"/>
        </a:p>
      </dgm:t>
    </dgm:pt>
    <dgm:pt modelId="{248E270A-EDD7-4011-9E75-9DF3E60D4DF6}">
      <dgm:prSet phldrT="[文本]">
        <dgm:style>
          <a:lnRef idx="1">
            <a:schemeClr val="accent4"/>
          </a:lnRef>
          <a:fillRef idx="2">
            <a:schemeClr val="accent4"/>
          </a:fillRef>
          <a:effectRef idx="1">
            <a:schemeClr val="accent4"/>
          </a:effectRef>
          <a:fontRef idx="minor">
            <a:schemeClr val="dk1"/>
          </a:fontRef>
        </dgm:style>
      </dgm:prSet>
      <dgm:spPr/>
      <dgm:t>
        <a:bodyPr/>
        <a:lstStyle/>
        <a:p>
          <a:pPr algn="l"/>
          <a:r>
            <a:rPr lang="zh-CN" altLang="en-US" dirty="0" smtClean="0"/>
            <a:t>输入检索词</a:t>
          </a:r>
          <a:endParaRPr lang="zh-CN" altLang="en-US" dirty="0"/>
        </a:p>
      </dgm:t>
    </dgm:pt>
    <dgm:pt modelId="{9DE8CD45-88B8-47D3-9834-8042AA9DE037}" type="parTrans" cxnId="{7DF9F271-26BA-4510-B2A0-CC82C50B070F}">
      <dgm:prSet/>
      <dgm:spPr/>
      <dgm:t>
        <a:bodyPr/>
        <a:lstStyle/>
        <a:p>
          <a:endParaRPr lang="zh-CN" altLang="en-US"/>
        </a:p>
      </dgm:t>
    </dgm:pt>
    <dgm:pt modelId="{5708AA3D-97F2-480A-802A-A273ECA445A7}" type="sibTrans" cxnId="{7DF9F271-26BA-4510-B2A0-CC82C50B070F}">
      <dgm:prSet/>
      <dgm:spPr/>
      <dgm:t>
        <a:bodyPr/>
        <a:lstStyle/>
        <a:p>
          <a:endParaRPr lang="zh-CN" altLang="en-US"/>
        </a:p>
      </dgm:t>
    </dgm:pt>
    <dgm:pt modelId="{71CE01E1-96D8-442D-AA71-EB6BD9C9E5C8}">
      <dgm:prSet phldrT="[文本]">
        <dgm:style>
          <a:lnRef idx="1">
            <a:schemeClr val="accent4"/>
          </a:lnRef>
          <a:fillRef idx="2">
            <a:schemeClr val="accent4"/>
          </a:fillRef>
          <a:effectRef idx="1">
            <a:schemeClr val="accent4"/>
          </a:effectRef>
          <a:fontRef idx="minor">
            <a:schemeClr val="dk1"/>
          </a:fontRef>
        </dgm:style>
      </dgm:prSet>
      <dgm:spPr/>
      <dgm:t>
        <a:bodyPr/>
        <a:lstStyle/>
        <a:p>
          <a:r>
            <a:rPr lang="zh-CN" altLang="en-US" i="0" dirty="0" smtClean="0"/>
            <a:t>检索结果</a:t>
          </a:r>
          <a:endParaRPr lang="zh-CN" altLang="en-US" i="0" dirty="0"/>
        </a:p>
      </dgm:t>
    </dgm:pt>
    <dgm:pt modelId="{B83EAB65-CB70-48B8-8A1A-0AA45EC0674A}" type="parTrans" cxnId="{4D3AC84A-819B-4608-A5BA-581D432056CE}">
      <dgm:prSet/>
      <dgm:spPr/>
      <dgm:t>
        <a:bodyPr/>
        <a:lstStyle/>
        <a:p>
          <a:endParaRPr lang="zh-CN" altLang="en-US"/>
        </a:p>
      </dgm:t>
    </dgm:pt>
    <dgm:pt modelId="{EAFF3567-09C3-499B-9F4D-760346A6A6BD}" type="sibTrans" cxnId="{4D3AC84A-819B-4608-A5BA-581D432056CE}">
      <dgm:prSet/>
      <dgm:spPr/>
      <dgm:t>
        <a:bodyPr/>
        <a:lstStyle/>
        <a:p>
          <a:endParaRPr lang="zh-CN" altLang="en-US"/>
        </a:p>
      </dgm:t>
    </dgm:pt>
    <dgm:pt modelId="{0B10DA2F-4712-40A0-A17C-C37F39DAF418}" type="pres">
      <dgm:prSet presAssocID="{00E1DEB9-5182-4E7E-BF5E-9D7595796497}" presName="CompostProcess" presStyleCnt="0">
        <dgm:presLayoutVars>
          <dgm:dir/>
          <dgm:resizeHandles val="exact"/>
        </dgm:presLayoutVars>
      </dgm:prSet>
      <dgm:spPr/>
    </dgm:pt>
    <dgm:pt modelId="{E53382DC-BBCC-4473-B1EF-BCA26426DD7C}" type="pres">
      <dgm:prSet presAssocID="{00E1DEB9-5182-4E7E-BF5E-9D7595796497}" presName="arrow" presStyleLbl="bgShp" presStyleIdx="0" presStyleCnt="1">
        <dgm:style>
          <a:lnRef idx="1">
            <a:schemeClr val="accent4"/>
          </a:lnRef>
          <a:fillRef idx="2">
            <a:schemeClr val="accent4"/>
          </a:fillRef>
          <a:effectRef idx="1">
            <a:schemeClr val="accent4"/>
          </a:effectRef>
          <a:fontRef idx="minor">
            <a:schemeClr val="dk1"/>
          </a:fontRef>
        </dgm:style>
      </dgm:prSet>
      <dgm:spPr/>
    </dgm:pt>
    <dgm:pt modelId="{9AAB7935-9997-48F8-BE29-988881B14367}" type="pres">
      <dgm:prSet presAssocID="{00E1DEB9-5182-4E7E-BF5E-9D7595796497}" presName="linearProcess" presStyleCnt="0"/>
      <dgm:spPr/>
    </dgm:pt>
    <dgm:pt modelId="{2072A50E-22AA-482C-91A7-56DC3ADE33A0}" type="pres">
      <dgm:prSet presAssocID="{455D6B98-F286-4B9D-9BEA-4DFF7718CA44}" presName="textNode" presStyleLbl="node1" presStyleIdx="0" presStyleCnt="3">
        <dgm:presLayoutVars>
          <dgm:bulletEnabled val="1"/>
        </dgm:presLayoutVars>
      </dgm:prSet>
      <dgm:spPr/>
      <dgm:t>
        <a:bodyPr/>
        <a:lstStyle/>
        <a:p>
          <a:endParaRPr lang="zh-CN" altLang="en-US"/>
        </a:p>
      </dgm:t>
    </dgm:pt>
    <dgm:pt modelId="{D63112DC-8BB7-46F9-B12F-496DAC2BFE0E}" type="pres">
      <dgm:prSet presAssocID="{FFEEB269-468E-4FF7-848E-E4639B4A5561}" presName="sibTrans" presStyleCnt="0"/>
      <dgm:spPr/>
    </dgm:pt>
    <dgm:pt modelId="{2579D40A-FF4C-4283-971C-2DE2BBC565EC}" type="pres">
      <dgm:prSet presAssocID="{248E270A-EDD7-4011-9E75-9DF3E60D4DF6}" presName="textNode" presStyleLbl="node1" presStyleIdx="1" presStyleCnt="3">
        <dgm:presLayoutVars>
          <dgm:bulletEnabled val="1"/>
        </dgm:presLayoutVars>
      </dgm:prSet>
      <dgm:spPr/>
      <dgm:t>
        <a:bodyPr/>
        <a:lstStyle/>
        <a:p>
          <a:endParaRPr lang="zh-CN" altLang="en-US"/>
        </a:p>
      </dgm:t>
    </dgm:pt>
    <dgm:pt modelId="{2A978ADF-89D2-428F-9912-43932F599F0D}" type="pres">
      <dgm:prSet presAssocID="{5708AA3D-97F2-480A-802A-A273ECA445A7}" presName="sibTrans" presStyleCnt="0"/>
      <dgm:spPr/>
    </dgm:pt>
    <dgm:pt modelId="{6CEB9E95-9F03-4C31-A69E-2EA0FA0A5221}" type="pres">
      <dgm:prSet presAssocID="{71CE01E1-96D8-442D-AA71-EB6BD9C9E5C8}" presName="textNode" presStyleLbl="node1" presStyleIdx="2" presStyleCnt="3">
        <dgm:presLayoutVars>
          <dgm:bulletEnabled val="1"/>
        </dgm:presLayoutVars>
      </dgm:prSet>
      <dgm:spPr/>
      <dgm:t>
        <a:bodyPr/>
        <a:lstStyle/>
        <a:p>
          <a:endParaRPr lang="zh-CN" altLang="en-US"/>
        </a:p>
      </dgm:t>
    </dgm:pt>
  </dgm:ptLst>
  <dgm:cxnLst>
    <dgm:cxn modelId="{7DF9F271-26BA-4510-B2A0-CC82C50B070F}" srcId="{00E1DEB9-5182-4E7E-BF5E-9D7595796497}" destId="{248E270A-EDD7-4011-9E75-9DF3E60D4DF6}" srcOrd="1" destOrd="0" parTransId="{9DE8CD45-88B8-47D3-9834-8042AA9DE037}" sibTransId="{5708AA3D-97F2-480A-802A-A273ECA445A7}"/>
    <dgm:cxn modelId="{957628DC-3794-4EFC-8293-A40925D80938}" srcId="{00E1DEB9-5182-4E7E-BF5E-9D7595796497}" destId="{455D6B98-F286-4B9D-9BEA-4DFF7718CA44}" srcOrd="0" destOrd="0" parTransId="{E168EC1E-DF7A-4580-B0D1-2946DE7F0C73}" sibTransId="{FFEEB269-468E-4FF7-848E-E4639B4A5561}"/>
    <dgm:cxn modelId="{4D3AC84A-819B-4608-A5BA-581D432056CE}" srcId="{00E1DEB9-5182-4E7E-BF5E-9D7595796497}" destId="{71CE01E1-96D8-442D-AA71-EB6BD9C9E5C8}" srcOrd="2" destOrd="0" parTransId="{B83EAB65-CB70-48B8-8A1A-0AA45EC0674A}" sibTransId="{EAFF3567-09C3-499B-9F4D-760346A6A6BD}"/>
    <dgm:cxn modelId="{53A20B06-5006-469A-A478-1398B92B5368}" type="presOf" srcId="{248E270A-EDD7-4011-9E75-9DF3E60D4DF6}" destId="{2579D40A-FF4C-4283-971C-2DE2BBC565EC}" srcOrd="0" destOrd="0" presId="urn:microsoft.com/office/officeart/2005/8/layout/hProcess9"/>
    <dgm:cxn modelId="{B9414E59-8958-4EAE-B6F7-B4AC56FF5809}" type="presOf" srcId="{455D6B98-F286-4B9D-9BEA-4DFF7718CA44}" destId="{2072A50E-22AA-482C-91A7-56DC3ADE33A0}" srcOrd="0" destOrd="0" presId="urn:microsoft.com/office/officeart/2005/8/layout/hProcess9"/>
    <dgm:cxn modelId="{44F8F262-D4F2-4275-BC7A-EC417DD11FCE}" type="presOf" srcId="{71CE01E1-96D8-442D-AA71-EB6BD9C9E5C8}" destId="{6CEB9E95-9F03-4C31-A69E-2EA0FA0A5221}" srcOrd="0" destOrd="0" presId="urn:microsoft.com/office/officeart/2005/8/layout/hProcess9"/>
    <dgm:cxn modelId="{09B1C8F7-0F6C-4155-9A42-07894DBDEEC6}" type="presOf" srcId="{00E1DEB9-5182-4E7E-BF5E-9D7595796497}" destId="{0B10DA2F-4712-40A0-A17C-C37F39DAF418}" srcOrd="0" destOrd="0" presId="urn:microsoft.com/office/officeart/2005/8/layout/hProcess9"/>
    <dgm:cxn modelId="{C5A97154-EC37-431D-A265-3AAB4925E5ED}" type="presParOf" srcId="{0B10DA2F-4712-40A0-A17C-C37F39DAF418}" destId="{E53382DC-BBCC-4473-B1EF-BCA26426DD7C}" srcOrd="0" destOrd="0" presId="urn:microsoft.com/office/officeart/2005/8/layout/hProcess9"/>
    <dgm:cxn modelId="{EC4B5C7D-8457-4F35-85E1-EF2C1CBCE970}" type="presParOf" srcId="{0B10DA2F-4712-40A0-A17C-C37F39DAF418}" destId="{9AAB7935-9997-48F8-BE29-988881B14367}" srcOrd="1" destOrd="0" presId="urn:microsoft.com/office/officeart/2005/8/layout/hProcess9"/>
    <dgm:cxn modelId="{CF2208E7-74B9-4B91-BFEF-27BFE58932CE}" type="presParOf" srcId="{9AAB7935-9997-48F8-BE29-988881B14367}" destId="{2072A50E-22AA-482C-91A7-56DC3ADE33A0}" srcOrd="0" destOrd="0" presId="urn:microsoft.com/office/officeart/2005/8/layout/hProcess9"/>
    <dgm:cxn modelId="{55654F9D-5A93-4C92-A9D4-463DA9B75751}" type="presParOf" srcId="{9AAB7935-9997-48F8-BE29-988881B14367}" destId="{D63112DC-8BB7-46F9-B12F-496DAC2BFE0E}" srcOrd="1" destOrd="0" presId="urn:microsoft.com/office/officeart/2005/8/layout/hProcess9"/>
    <dgm:cxn modelId="{90F4E82C-12ED-40B7-8BC4-AF327BE31EE0}" type="presParOf" srcId="{9AAB7935-9997-48F8-BE29-988881B14367}" destId="{2579D40A-FF4C-4283-971C-2DE2BBC565EC}" srcOrd="2" destOrd="0" presId="urn:microsoft.com/office/officeart/2005/8/layout/hProcess9"/>
    <dgm:cxn modelId="{D1E47C6C-EE49-406A-89A1-106E51096C21}" type="presParOf" srcId="{9AAB7935-9997-48F8-BE29-988881B14367}" destId="{2A978ADF-89D2-428F-9912-43932F599F0D}" srcOrd="3" destOrd="0" presId="urn:microsoft.com/office/officeart/2005/8/layout/hProcess9"/>
    <dgm:cxn modelId="{A333ABFB-99DB-47E9-BE77-932A6C2A6C22}" type="presParOf" srcId="{9AAB7935-9997-48F8-BE29-988881B14367}" destId="{6CEB9E95-9F03-4C31-A69E-2EA0FA0A5221}"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95FEDD-8D31-48A5-A2BE-5DFCD46F0C4D}"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zh-CN" altLang="en-US"/>
        </a:p>
      </dgm:t>
    </dgm:pt>
    <dgm:pt modelId="{0DC85FAD-45CA-4B84-B45B-A30E313B0AB3}">
      <dgm:prSet phldrT="[文本]">
        <dgm:style>
          <a:lnRef idx="1">
            <a:schemeClr val="accent6"/>
          </a:lnRef>
          <a:fillRef idx="2">
            <a:schemeClr val="accent6"/>
          </a:fillRef>
          <a:effectRef idx="1">
            <a:schemeClr val="accent6"/>
          </a:effectRef>
          <a:fontRef idx="minor">
            <a:schemeClr val="dk1"/>
          </a:fontRef>
        </dgm:style>
      </dgm:prSet>
      <dgm:spPr/>
      <dgm:t>
        <a:bodyPr/>
        <a:lstStyle/>
        <a:p>
          <a:r>
            <a:rPr lang="zh-CN" altLang="en-US" b="1" dirty="0" smtClean="0">
              <a:solidFill>
                <a:schemeClr val="tx1"/>
              </a:solidFill>
            </a:rPr>
            <a:t>华科</a:t>
          </a:r>
          <a:r>
            <a:rPr lang="en-US" altLang="zh-CN" b="1" dirty="0" smtClean="0">
              <a:solidFill>
                <a:schemeClr val="tx1"/>
              </a:solidFill>
            </a:rPr>
            <a:t>VS</a:t>
          </a:r>
          <a:r>
            <a:rPr lang="zh-CN" altLang="en-US" b="1" dirty="0" smtClean="0">
              <a:solidFill>
                <a:schemeClr val="tx1"/>
              </a:solidFill>
            </a:rPr>
            <a:t>武大</a:t>
          </a:r>
          <a:endParaRPr lang="zh-CN" altLang="en-US" b="1" dirty="0">
            <a:solidFill>
              <a:schemeClr val="tx1"/>
            </a:solidFill>
          </a:endParaRPr>
        </a:p>
      </dgm:t>
    </dgm:pt>
    <dgm:pt modelId="{FE74DA87-343E-4A2B-8088-30941BB51FCB}" type="parTrans" cxnId="{F8986D8E-BA23-4B50-9DA1-F5299F313C5D}">
      <dgm:prSet/>
      <dgm:spPr/>
      <dgm:t>
        <a:bodyPr/>
        <a:lstStyle/>
        <a:p>
          <a:endParaRPr lang="zh-CN" altLang="en-US"/>
        </a:p>
      </dgm:t>
    </dgm:pt>
    <dgm:pt modelId="{39C83901-5B88-4172-A135-1E896FC4412F}" type="sibTrans" cxnId="{F8986D8E-BA23-4B50-9DA1-F5299F313C5D}">
      <dgm:prSet/>
      <dgm:spPr/>
      <dgm:t>
        <a:bodyPr/>
        <a:lstStyle/>
        <a:p>
          <a:endParaRPr lang="zh-CN" altLang="en-US"/>
        </a:p>
      </dgm:t>
    </dgm:pt>
    <dgm:pt modelId="{8ADA08BD-94E1-45DE-A3E9-FBDAA313D845}">
      <dgm:prSet phldrT="[文本]">
        <dgm:style>
          <a:lnRef idx="1">
            <a:schemeClr val="accent6"/>
          </a:lnRef>
          <a:fillRef idx="2">
            <a:schemeClr val="accent6"/>
          </a:fillRef>
          <a:effectRef idx="1">
            <a:schemeClr val="accent6"/>
          </a:effectRef>
          <a:fontRef idx="minor">
            <a:schemeClr val="dk1"/>
          </a:fontRef>
        </dgm:style>
      </dgm:prSet>
      <dgm:spPr/>
      <dgm:t>
        <a:bodyPr/>
        <a:lstStyle/>
        <a:p>
          <a:r>
            <a:rPr lang="en-US" altLang="zh-CN" dirty="0" smtClean="0">
              <a:solidFill>
                <a:schemeClr val="tx1"/>
              </a:solidFill>
            </a:rPr>
            <a:t>1</a:t>
          </a:r>
          <a:r>
            <a:rPr lang="zh-CN" altLang="en-US" dirty="0" smtClean="0">
              <a:solidFill>
                <a:schemeClr val="tx1"/>
              </a:solidFill>
            </a:rPr>
            <a:t>、华科</a:t>
          </a:r>
          <a:r>
            <a:rPr lang="zh-CN" altLang="zh-CN" dirty="0" smtClean="0">
              <a:solidFill>
                <a:schemeClr val="tx1"/>
              </a:solidFill>
            </a:rPr>
            <a:t>共享平台比较繁杂</a:t>
          </a:r>
          <a:r>
            <a:rPr lang="en-US" altLang="zh-CN" dirty="0" smtClean="0">
              <a:solidFill>
                <a:schemeClr val="tx1"/>
              </a:solidFill>
            </a:rPr>
            <a:t>,</a:t>
          </a:r>
          <a:r>
            <a:rPr lang="zh-CN" altLang="zh-CN" dirty="0" smtClean="0">
              <a:solidFill>
                <a:schemeClr val="tx1"/>
              </a:solidFill>
            </a:rPr>
            <a:t>依托于湖北省科技文献共享平台</a:t>
          </a:r>
          <a:r>
            <a:rPr lang="en-US" altLang="zh-CN" dirty="0" smtClean="0">
              <a:solidFill>
                <a:schemeClr val="tx1"/>
              </a:solidFill>
            </a:rPr>
            <a:t>,</a:t>
          </a:r>
          <a:r>
            <a:rPr lang="zh-CN" altLang="zh-CN" dirty="0" smtClean="0">
              <a:solidFill>
                <a:schemeClr val="tx1"/>
              </a:solidFill>
            </a:rPr>
            <a:t>实现馆际资源共享</a:t>
          </a:r>
          <a:r>
            <a:rPr lang="zh-CN" altLang="en-US" dirty="0" smtClean="0">
              <a:solidFill>
                <a:schemeClr val="tx1"/>
              </a:solidFill>
            </a:rPr>
            <a:t>。而</a:t>
          </a:r>
          <a:r>
            <a:rPr lang="zh-CN" altLang="en-US" b="1" dirty="0" smtClean="0">
              <a:solidFill>
                <a:srgbClr val="00B0F0"/>
              </a:solidFill>
            </a:rPr>
            <a:t>武大没有加入文献共享平台。</a:t>
          </a:r>
          <a:endParaRPr lang="zh-CN" altLang="en-US" dirty="0">
            <a:solidFill>
              <a:srgbClr val="00B0F0"/>
            </a:solidFill>
          </a:endParaRPr>
        </a:p>
      </dgm:t>
    </dgm:pt>
    <dgm:pt modelId="{2501C3B0-CE5F-4360-8A32-535365B45B52}" type="parTrans" cxnId="{96970025-3A90-4273-911F-EA33222352F1}">
      <dgm:prSet/>
      <dgm:spPr/>
      <dgm:t>
        <a:bodyPr/>
        <a:lstStyle/>
        <a:p>
          <a:endParaRPr lang="zh-CN" altLang="en-US"/>
        </a:p>
      </dgm:t>
    </dgm:pt>
    <dgm:pt modelId="{F59C972E-0189-4D06-BD70-FC595FC84256}" type="sibTrans" cxnId="{96970025-3A90-4273-911F-EA33222352F1}">
      <dgm:prSet/>
      <dgm:spPr/>
      <dgm:t>
        <a:bodyPr/>
        <a:lstStyle/>
        <a:p>
          <a:endParaRPr lang="zh-CN" altLang="en-US"/>
        </a:p>
      </dgm:t>
    </dgm:pt>
    <dgm:pt modelId="{8693C5D6-6A92-463B-A204-2A29DA95119F}">
      <dgm:prSet phldrT="[文本]">
        <dgm:style>
          <a:lnRef idx="1">
            <a:schemeClr val="accent6"/>
          </a:lnRef>
          <a:fillRef idx="2">
            <a:schemeClr val="accent6"/>
          </a:fillRef>
          <a:effectRef idx="1">
            <a:schemeClr val="accent6"/>
          </a:effectRef>
          <a:fontRef idx="minor">
            <a:schemeClr val="dk1"/>
          </a:fontRef>
        </dgm:style>
      </dgm:prSet>
      <dgm:spPr/>
      <dgm:t>
        <a:bodyPr/>
        <a:lstStyle/>
        <a:p>
          <a:r>
            <a:rPr lang="en-US" altLang="zh-CN" dirty="0" smtClean="0">
              <a:solidFill>
                <a:schemeClr val="tx1"/>
              </a:solidFill>
            </a:rPr>
            <a:t>2</a:t>
          </a:r>
          <a:r>
            <a:rPr lang="zh-CN" altLang="en-US" dirty="0" smtClean="0">
              <a:solidFill>
                <a:schemeClr val="tx1"/>
              </a:solidFill>
            </a:rPr>
            <a:t>、</a:t>
          </a:r>
          <a:r>
            <a:rPr lang="zh-CN" altLang="zh-CN" dirty="0" smtClean="0">
              <a:solidFill>
                <a:schemeClr val="tx1"/>
              </a:solidFill>
            </a:rPr>
            <a:t>统一检索平台的功能与电子资源门户较为类似</a:t>
          </a:r>
          <a:r>
            <a:rPr lang="en-US" altLang="zh-CN" dirty="0" smtClean="0">
              <a:solidFill>
                <a:schemeClr val="tx1"/>
              </a:solidFill>
            </a:rPr>
            <a:t>,</a:t>
          </a:r>
          <a:r>
            <a:rPr lang="zh-CN" altLang="zh-CN" dirty="0" smtClean="0">
              <a:solidFill>
                <a:schemeClr val="tx1"/>
              </a:solidFill>
            </a:rPr>
            <a:t>都是能在一个平台上同时呈现多个数据库的检索结果</a:t>
          </a:r>
          <a:r>
            <a:rPr lang="en-US" altLang="zh-CN" dirty="0" smtClean="0">
              <a:solidFill>
                <a:schemeClr val="tx1"/>
              </a:solidFill>
            </a:rPr>
            <a:t>.</a:t>
          </a:r>
          <a:r>
            <a:rPr lang="zh-CN" altLang="zh-CN" dirty="0" smtClean="0">
              <a:solidFill>
                <a:schemeClr val="tx1"/>
              </a:solidFill>
            </a:rPr>
            <a:t>但是功能还有待完善</a:t>
          </a:r>
          <a:r>
            <a:rPr lang="en-US" altLang="zh-CN" dirty="0" smtClean="0">
              <a:solidFill>
                <a:schemeClr val="tx1"/>
              </a:solidFill>
            </a:rPr>
            <a:t>,</a:t>
          </a:r>
          <a:r>
            <a:rPr lang="zh-CN" altLang="zh-CN" dirty="0" smtClean="0">
              <a:solidFill>
                <a:schemeClr val="tx1"/>
              </a:solidFill>
            </a:rPr>
            <a:t>所以目前</a:t>
          </a:r>
          <a:r>
            <a:rPr lang="zh-CN" altLang="zh-CN" b="1" dirty="0" smtClean="0">
              <a:solidFill>
                <a:srgbClr val="00B0F0"/>
              </a:solidFill>
            </a:rPr>
            <a:t>只针对校园网用户开放</a:t>
          </a:r>
          <a:r>
            <a:rPr lang="en-US" altLang="zh-CN" dirty="0" smtClean="0">
              <a:solidFill>
                <a:schemeClr val="tx1"/>
              </a:solidFill>
            </a:rPr>
            <a:t>,</a:t>
          </a:r>
          <a:r>
            <a:rPr lang="zh-CN" altLang="zh-CN" dirty="0" smtClean="0">
              <a:solidFill>
                <a:schemeClr val="tx1"/>
              </a:solidFill>
            </a:rPr>
            <a:t>界面也不够清爽</a:t>
          </a:r>
          <a:r>
            <a:rPr lang="en-US" altLang="zh-CN" dirty="0" smtClean="0">
              <a:solidFill>
                <a:schemeClr val="tx1"/>
              </a:solidFill>
            </a:rPr>
            <a:t>. </a:t>
          </a:r>
          <a:endParaRPr lang="zh-CN" altLang="en-US" dirty="0">
            <a:solidFill>
              <a:schemeClr val="tx1"/>
            </a:solidFill>
          </a:endParaRPr>
        </a:p>
      </dgm:t>
    </dgm:pt>
    <dgm:pt modelId="{DE63200F-069A-4558-9F9C-5F1B9441D025}" type="parTrans" cxnId="{408270BB-A3E0-49F8-9D62-66DB03E37A38}">
      <dgm:prSet/>
      <dgm:spPr/>
      <dgm:t>
        <a:bodyPr/>
        <a:lstStyle/>
        <a:p>
          <a:endParaRPr lang="zh-CN" altLang="en-US"/>
        </a:p>
      </dgm:t>
    </dgm:pt>
    <dgm:pt modelId="{A19AF113-27D5-4C03-B1FF-C1F1A3EFDB60}" type="sibTrans" cxnId="{408270BB-A3E0-49F8-9D62-66DB03E37A38}">
      <dgm:prSet/>
      <dgm:spPr/>
      <dgm:t>
        <a:bodyPr/>
        <a:lstStyle/>
        <a:p>
          <a:endParaRPr lang="zh-CN" altLang="en-US"/>
        </a:p>
      </dgm:t>
    </dgm:pt>
    <dgm:pt modelId="{B5F55ED1-FFE6-48BB-949F-77EE4638A40E}">
      <dgm:prSet>
        <dgm:style>
          <a:lnRef idx="1">
            <a:schemeClr val="accent6"/>
          </a:lnRef>
          <a:fillRef idx="2">
            <a:schemeClr val="accent6"/>
          </a:fillRef>
          <a:effectRef idx="1">
            <a:schemeClr val="accent6"/>
          </a:effectRef>
          <a:fontRef idx="minor">
            <a:schemeClr val="dk1"/>
          </a:fontRef>
        </dgm:style>
      </dgm:prSet>
      <dgm:spPr/>
      <dgm:t>
        <a:bodyPr/>
        <a:lstStyle/>
        <a:p>
          <a:r>
            <a:rPr lang="en-US" altLang="zh-CN" dirty="0" smtClean="0">
              <a:solidFill>
                <a:schemeClr val="tx1"/>
              </a:solidFill>
            </a:rPr>
            <a:t>3</a:t>
          </a:r>
          <a:r>
            <a:rPr lang="zh-CN" altLang="en-US" dirty="0" smtClean="0">
              <a:solidFill>
                <a:schemeClr val="tx1"/>
              </a:solidFill>
            </a:rPr>
            <a:t>、拥有</a:t>
          </a:r>
          <a:r>
            <a:rPr lang="zh-CN" altLang="zh-CN" dirty="0" smtClean="0">
              <a:solidFill>
                <a:schemeClr val="tx1"/>
              </a:solidFill>
            </a:rPr>
            <a:t>网关检索</a:t>
          </a:r>
          <a:r>
            <a:rPr lang="zh-CN" altLang="en-US" dirty="0" smtClean="0">
              <a:solidFill>
                <a:schemeClr val="tx1"/>
              </a:solidFill>
            </a:rPr>
            <a:t>功能</a:t>
          </a:r>
          <a:r>
            <a:rPr lang="en-US" altLang="zh-CN" dirty="0" smtClean="0">
              <a:solidFill>
                <a:schemeClr val="tx1"/>
              </a:solidFill>
            </a:rPr>
            <a:t>,</a:t>
          </a:r>
          <a:r>
            <a:rPr lang="zh-CN" altLang="zh-CN" b="1" dirty="0" smtClean="0">
              <a:solidFill>
                <a:srgbClr val="00B0F0"/>
              </a:solidFill>
            </a:rPr>
            <a:t>这一功能武大图书馆</a:t>
          </a:r>
          <a:r>
            <a:rPr lang="zh-CN" altLang="en-US" b="1" dirty="0" smtClean="0">
              <a:solidFill>
                <a:srgbClr val="00B0F0"/>
              </a:solidFill>
            </a:rPr>
            <a:t>没</a:t>
          </a:r>
          <a:r>
            <a:rPr lang="zh-CN" altLang="zh-CN" b="1" dirty="0" smtClean="0">
              <a:solidFill>
                <a:srgbClr val="00B0F0"/>
              </a:solidFill>
            </a:rPr>
            <a:t>有</a:t>
          </a:r>
          <a:r>
            <a:rPr lang="zh-CN" altLang="en-US" b="1" dirty="0" smtClean="0">
              <a:solidFill>
                <a:schemeClr val="tx1"/>
              </a:solidFill>
            </a:rPr>
            <a:t>。</a:t>
          </a:r>
          <a:r>
            <a:rPr lang="zh-CN" altLang="zh-CN" dirty="0" smtClean="0">
              <a:solidFill>
                <a:schemeClr val="tx1"/>
              </a:solidFill>
            </a:rPr>
            <a:t>它可以在多个服务器中进行选择并获取相应的检索结果</a:t>
          </a:r>
          <a:r>
            <a:rPr lang="zh-CN" altLang="en-US" dirty="0" smtClean="0">
              <a:solidFill>
                <a:schemeClr val="tx1"/>
              </a:solidFill>
            </a:rPr>
            <a:t>。</a:t>
          </a:r>
          <a:endParaRPr lang="zh-CN" altLang="en-US" dirty="0">
            <a:solidFill>
              <a:schemeClr val="tx1"/>
            </a:solidFill>
          </a:endParaRPr>
        </a:p>
      </dgm:t>
    </dgm:pt>
    <dgm:pt modelId="{BBFC2A5D-30AB-49F6-B202-74D2FEC2337F}" type="parTrans" cxnId="{D5AA40FC-5559-4517-8852-7252B4463321}">
      <dgm:prSet/>
      <dgm:spPr/>
      <dgm:t>
        <a:bodyPr/>
        <a:lstStyle/>
        <a:p>
          <a:endParaRPr lang="zh-CN" altLang="en-US"/>
        </a:p>
      </dgm:t>
    </dgm:pt>
    <dgm:pt modelId="{90806CEE-FE2A-40B0-8BA7-CC3B9895AE26}" type="sibTrans" cxnId="{D5AA40FC-5559-4517-8852-7252B4463321}">
      <dgm:prSet/>
      <dgm:spPr/>
      <dgm:t>
        <a:bodyPr/>
        <a:lstStyle/>
        <a:p>
          <a:endParaRPr lang="zh-CN" altLang="en-US"/>
        </a:p>
      </dgm:t>
    </dgm:pt>
    <dgm:pt modelId="{177D961B-5808-4C3F-930B-F81CD060152E}" type="pres">
      <dgm:prSet presAssocID="{5D95FEDD-8D31-48A5-A2BE-5DFCD46F0C4D}" presName="composite" presStyleCnt="0">
        <dgm:presLayoutVars>
          <dgm:chMax val="1"/>
          <dgm:dir/>
          <dgm:resizeHandles val="exact"/>
        </dgm:presLayoutVars>
      </dgm:prSet>
      <dgm:spPr/>
      <dgm:t>
        <a:bodyPr/>
        <a:lstStyle/>
        <a:p>
          <a:endParaRPr lang="zh-CN" altLang="en-US"/>
        </a:p>
      </dgm:t>
    </dgm:pt>
    <dgm:pt modelId="{5D1B9B14-9C8A-4508-B9F2-75E747CF2420}" type="pres">
      <dgm:prSet presAssocID="{0DC85FAD-45CA-4B84-B45B-A30E313B0AB3}" presName="roof" presStyleLbl="dkBgShp" presStyleIdx="0" presStyleCnt="2" custLinFactNeighborX="34245" custLinFactNeighborY="-84281"/>
      <dgm:spPr/>
      <dgm:t>
        <a:bodyPr/>
        <a:lstStyle/>
        <a:p>
          <a:endParaRPr lang="zh-CN" altLang="en-US"/>
        </a:p>
      </dgm:t>
    </dgm:pt>
    <dgm:pt modelId="{A7A6DE6B-A54C-42D2-B345-778091FD94AA}" type="pres">
      <dgm:prSet presAssocID="{0DC85FAD-45CA-4B84-B45B-A30E313B0AB3}" presName="pillars" presStyleCnt="0"/>
      <dgm:spPr/>
    </dgm:pt>
    <dgm:pt modelId="{D99AAC85-2D80-42D2-8F54-78C3307512AE}" type="pres">
      <dgm:prSet presAssocID="{0DC85FAD-45CA-4B84-B45B-A30E313B0AB3}" presName="pillar1" presStyleLbl="node1" presStyleIdx="0" presStyleCnt="3">
        <dgm:presLayoutVars>
          <dgm:bulletEnabled val="1"/>
        </dgm:presLayoutVars>
      </dgm:prSet>
      <dgm:spPr/>
      <dgm:t>
        <a:bodyPr/>
        <a:lstStyle/>
        <a:p>
          <a:endParaRPr lang="zh-CN" altLang="en-US"/>
        </a:p>
      </dgm:t>
    </dgm:pt>
    <dgm:pt modelId="{EED1FB5F-438B-47D7-B470-5D3AAB943441}" type="pres">
      <dgm:prSet presAssocID="{8693C5D6-6A92-463B-A204-2A29DA95119F}" presName="pillarX" presStyleLbl="node1" presStyleIdx="1" presStyleCnt="3">
        <dgm:presLayoutVars>
          <dgm:bulletEnabled val="1"/>
        </dgm:presLayoutVars>
      </dgm:prSet>
      <dgm:spPr/>
      <dgm:t>
        <a:bodyPr/>
        <a:lstStyle/>
        <a:p>
          <a:endParaRPr lang="zh-CN" altLang="en-US"/>
        </a:p>
      </dgm:t>
    </dgm:pt>
    <dgm:pt modelId="{4AC84920-E1AE-4AD3-A226-57013D9FA8D5}" type="pres">
      <dgm:prSet presAssocID="{B5F55ED1-FFE6-48BB-949F-77EE4638A40E}" presName="pillarX" presStyleLbl="node1" presStyleIdx="2" presStyleCnt="3" custLinFactNeighborX="2551">
        <dgm:presLayoutVars>
          <dgm:bulletEnabled val="1"/>
        </dgm:presLayoutVars>
      </dgm:prSet>
      <dgm:spPr/>
      <dgm:t>
        <a:bodyPr/>
        <a:lstStyle/>
        <a:p>
          <a:endParaRPr lang="zh-CN" altLang="en-US"/>
        </a:p>
      </dgm:t>
    </dgm:pt>
    <dgm:pt modelId="{BBEE2334-FC0B-4FCA-ABE6-2D2C16DFB101}" type="pres">
      <dgm:prSet presAssocID="{0DC85FAD-45CA-4B84-B45B-A30E313B0AB3}" presName="base" presStyleLbl="dkBgShp" presStyleIdx="1" presStyleCnt="2"/>
      <dgm:spPr/>
    </dgm:pt>
  </dgm:ptLst>
  <dgm:cxnLst>
    <dgm:cxn modelId="{D5AA40FC-5559-4517-8852-7252B4463321}" srcId="{0DC85FAD-45CA-4B84-B45B-A30E313B0AB3}" destId="{B5F55ED1-FFE6-48BB-949F-77EE4638A40E}" srcOrd="2" destOrd="0" parTransId="{BBFC2A5D-30AB-49F6-B202-74D2FEC2337F}" sibTransId="{90806CEE-FE2A-40B0-8BA7-CC3B9895AE26}"/>
    <dgm:cxn modelId="{C68F8184-A8B3-4DE3-8E25-81934ED99903}" type="presOf" srcId="{0DC85FAD-45CA-4B84-B45B-A30E313B0AB3}" destId="{5D1B9B14-9C8A-4508-B9F2-75E747CF2420}" srcOrd="0" destOrd="0" presId="urn:microsoft.com/office/officeart/2005/8/layout/hList3"/>
    <dgm:cxn modelId="{F8986D8E-BA23-4B50-9DA1-F5299F313C5D}" srcId="{5D95FEDD-8D31-48A5-A2BE-5DFCD46F0C4D}" destId="{0DC85FAD-45CA-4B84-B45B-A30E313B0AB3}" srcOrd="0" destOrd="0" parTransId="{FE74DA87-343E-4A2B-8088-30941BB51FCB}" sibTransId="{39C83901-5B88-4172-A135-1E896FC4412F}"/>
    <dgm:cxn modelId="{408270BB-A3E0-49F8-9D62-66DB03E37A38}" srcId="{0DC85FAD-45CA-4B84-B45B-A30E313B0AB3}" destId="{8693C5D6-6A92-463B-A204-2A29DA95119F}" srcOrd="1" destOrd="0" parTransId="{DE63200F-069A-4558-9F9C-5F1B9441D025}" sibTransId="{A19AF113-27D5-4C03-B1FF-C1F1A3EFDB60}"/>
    <dgm:cxn modelId="{C7B69125-B5B4-41CE-9899-FCDAEC1BC8A1}" type="presOf" srcId="{5D95FEDD-8D31-48A5-A2BE-5DFCD46F0C4D}" destId="{177D961B-5808-4C3F-930B-F81CD060152E}" srcOrd="0" destOrd="0" presId="urn:microsoft.com/office/officeart/2005/8/layout/hList3"/>
    <dgm:cxn modelId="{481A7F2D-5B95-4305-BE7E-5D2EF29EE02A}" type="presOf" srcId="{B5F55ED1-FFE6-48BB-949F-77EE4638A40E}" destId="{4AC84920-E1AE-4AD3-A226-57013D9FA8D5}" srcOrd="0" destOrd="0" presId="urn:microsoft.com/office/officeart/2005/8/layout/hList3"/>
    <dgm:cxn modelId="{B9FECCF3-4F71-4E55-B759-54D22DD65851}" type="presOf" srcId="{8693C5D6-6A92-463B-A204-2A29DA95119F}" destId="{EED1FB5F-438B-47D7-B470-5D3AAB943441}" srcOrd="0" destOrd="0" presId="urn:microsoft.com/office/officeart/2005/8/layout/hList3"/>
    <dgm:cxn modelId="{9F88F524-F66B-4AE7-AE85-3391011EA3F7}" type="presOf" srcId="{8ADA08BD-94E1-45DE-A3E9-FBDAA313D845}" destId="{D99AAC85-2D80-42D2-8F54-78C3307512AE}" srcOrd="0" destOrd="0" presId="urn:microsoft.com/office/officeart/2005/8/layout/hList3"/>
    <dgm:cxn modelId="{96970025-3A90-4273-911F-EA33222352F1}" srcId="{0DC85FAD-45CA-4B84-B45B-A30E313B0AB3}" destId="{8ADA08BD-94E1-45DE-A3E9-FBDAA313D845}" srcOrd="0" destOrd="0" parTransId="{2501C3B0-CE5F-4360-8A32-535365B45B52}" sibTransId="{F59C972E-0189-4D06-BD70-FC595FC84256}"/>
    <dgm:cxn modelId="{3A3D77AE-2DBE-44BB-A4DD-20468B06B9DC}" type="presParOf" srcId="{177D961B-5808-4C3F-930B-F81CD060152E}" destId="{5D1B9B14-9C8A-4508-B9F2-75E747CF2420}" srcOrd="0" destOrd="0" presId="urn:microsoft.com/office/officeart/2005/8/layout/hList3"/>
    <dgm:cxn modelId="{BAF1AB35-ACBF-4718-89A7-BCB4700060FA}" type="presParOf" srcId="{177D961B-5808-4C3F-930B-F81CD060152E}" destId="{A7A6DE6B-A54C-42D2-B345-778091FD94AA}" srcOrd="1" destOrd="0" presId="urn:microsoft.com/office/officeart/2005/8/layout/hList3"/>
    <dgm:cxn modelId="{2ACB7120-D720-40EE-9652-EB3FF76D9DA5}" type="presParOf" srcId="{A7A6DE6B-A54C-42D2-B345-778091FD94AA}" destId="{D99AAC85-2D80-42D2-8F54-78C3307512AE}" srcOrd="0" destOrd="0" presId="urn:microsoft.com/office/officeart/2005/8/layout/hList3"/>
    <dgm:cxn modelId="{04CFD4D8-F2D8-42D9-9144-19740EFA0F86}" type="presParOf" srcId="{A7A6DE6B-A54C-42D2-B345-778091FD94AA}" destId="{EED1FB5F-438B-47D7-B470-5D3AAB943441}" srcOrd="1" destOrd="0" presId="urn:microsoft.com/office/officeart/2005/8/layout/hList3"/>
    <dgm:cxn modelId="{44FCAFFB-41AE-4595-963C-DAF382C7119A}" type="presParOf" srcId="{A7A6DE6B-A54C-42D2-B345-778091FD94AA}" destId="{4AC84920-E1AE-4AD3-A226-57013D9FA8D5}" srcOrd="2" destOrd="0" presId="urn:microsoft.com/office/officeart/2005/8/layout/hList3"/>
    <dgm:cxn modelId="{0450FF2E-A302-45D2-BA27-25F15F151597}" type="presParOf" srcId="{177D961B-5808-4C3F-930B-F81CD060152E}" destId="{BBEE2334-FC0B-4FCA-ABE6-2D2C16DFB101}"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90B12F-F004-48E8-8079-34C630B19C65}">
      <dsp:nvSpPr>
        <dsp:cNvPr id="0" name=""/>
        <dsp:cNvSpPr/>
      </dsp:nvSpPr>
      <dsp:spPr>
        <a:xfrm rot="16200000">
          <a:off x="-615236" y="615660"/>
          <a:ext cx="2331718" cy="1100397"/>
        </a:xfrm>
        <a:prstGeom prst="flowChartManualOperation">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46050" tIns="0" rIns="146205" bIns="0" numCol="1" spcCol="1270" anchor="ctr" anchorCtr="0">
          <a:noAutofit/>
        </a:bodyPr>
        <a:lstStyle/>
        <a:p>
          <a:pPr lvl="0" algn="ctr" defTabSz="1022350">
            <a:lnSpc>
              <a:spcPct val="90000"/>
            </a:lnSpc>
            <a:spcBef>
              <a:spcPct val="0"/>
            </a:spcBef>
            <a:spcAft>
              <a:spcPct val="35000"/>
            </a:spcAft>
          </a:pPr>
          <a:r>
            <a:rPr lang="zh-CN" sz="2300" kern="1200" dirty="0" smtClean="0">
              <a:solidFill>
                <a:schemeClr val="tx2"/>
              </a:solidFill>
            </a:rPr>
            <a:t>信息资源分散</a:t>
          </a:r>
          <a:endParaRPr lang="zh-CN" altLang="en-US" sz="2300" kern="1200" dirty="0">
            <a:solidFill>
              <a:schemeClr val="tx2"/>
            </a:solidFill>
          </a:endParaRPr>
        </a:p>
      </dsp:txBody>
      <dsp:txXfrm rot="5400000">
        <a:off x="424" y="466344"/>
        <a:ext cx="1100397" cy="1399030"/>
      </dsp:txXfrm>
    </dsp:sp>
    <dsp:sp modelId="{92E04C91-4C40-4F2A-95D4-F39C1048CB37}">
      <dsp:nvSpPr>
        <dsp:cNvPr id="0" name=""/>
        <dsp:cNvSpPr/>
      </dsp:nvSpPr>
      <dsp:spPr>
        <a:xfrm rot="16200000">
          <a:off x="567690" y="615660"/>
          <a:ext cx="2331718" cy="1100397"/>
        </a:xfrm>
        <a:prstGeom prst="flowChartManualOperation">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46050" tIns="0" rIns="146205" bIns="0" numCol="1" spcCol="1270" anchor="ctr" anchorCtr="0">
          <a:noAutofit/>
        </a:bodyPr>
        <a:lstStyle/>
        <a:p>
          <a:pPr lvl="0" algn="ctr" defTabSz="1022350">
            <a:lnSpc>
              <a:spcPct val="90000"/>
            </a:lnSpc>
            <a:spcBef>
              <a:spcPct val="0"/>
            </a:spcBef>
            <a:spcAft>
              <a:spcPct val="35000"/>
            </a:spcAft>
          </a:pPr>
          <a:r>
            <a:rPr lang="zh-CN" sz="2300" kern="1200" dirty="0" smtClean="0">
              <a:solidFill>
                <a:schemeClr val="tx2"/>
              </a:solidFill>
            </a:rPr>
            <a:t>配置不合理</a:t>
          </a:r>
          <a:endParaRPr lang="zh-CN" altLang="en-US" sz="2300" kern="1200" dirty="0">
            <a:solidFill>
              <a:schemeClr val="tx2"/>
            </a:solidFill>
          </a:endParaRPr>
        </a:p>
      </dsp:txBody>
      <dsp:txXfrm rot="5400000">
        <a:off x="1183350" y="466344"/>
        <a:ext cx="1100397" cy="1399030"/>
      </dsp:txXfrm>
    </dsp:sp>
    <dsp:sp modelId="{52B4E547-7553-4C3F-ABCD-81AC2CEC73A7}">
      <dsp:nvSpPr>
        <dsp:cNvPr id="0" name=""/>
        <dsp:cNvSpPr/>
      </dsp:nvSpPr>
      <dsp:spPr>
        <a:xfrm rot="16200000">
          <a:off x="1750618" y="615660"/>
          <a:ext cx="2331718" cy="1100397"/>
        </a:xfrm>
        <a:prstGeom prst="flowChartManualOperation">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46050" tIns="0" rIns="146205" bIns="0" numCol="1" spcCol="1270" anchor="ctr" anchorCtr="0">
          <a:noAutofit/>
        </a:bodyPr>
        <a:lstStyle/>
        <a:p>
          <a:pPr lvl="0" algn="ctr" defTabSz="1022350">
            <a:lnSpc>
              <a:spcPct val="90000"/>
            </a:lnSpc>
            <a:spcBef>
              <a:spcPct val="0"/>
            </a:spcBef>
            <a:spcAft>
              <a:spcPct val="35000"/>
            </a:spcAft>
          </a:pPr>
          <a:r>
            <a:rPr lang="zh-CN" sz="2300" kern="1200" dirty="0" smtClean="0">
              <a:solidFill>
                <a:schemeClr val="tx2"/>
              </a:solidFill>
            </a:rPr>
            <a:t>综合利用效率</a:t>
          </a:r>
          <a:r>
            <a:rPr lang="zh-CN" altLang="en-US" sz="2300" kern="1200" dirty="0" smtClean="0">
              <a:solidFill>
                <a:schemeClr val="tx2"/>
              </a:solidFill>
            </a:rPr>
            <a:t>低</a:t>
          </a:r>
          <a:endParaRPr lang="zh-CN" altLang="en-US" sz="2300" kern="1200" dirty="0">
            <a:solidFill>
              <a:schemeClr val="tx2"/>
            </a:solidFill>
          </a:endParaRPr>
        </a:p>
      </dsp:txBody>
      <dsp:txXfrm rot="5400000">
        <a:off x="2366278" y="466344"/>
        <a:ext cx="1100397" cy="13990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D4B37-535B-452D-9ECD-2FB52574B65E}">
      <dsp:nvSpPr>
        <dsp:cNvPr id="0" name=""/>
        <dsp:cNvSpPr/>
      </dsp:nvSpPr>
      <dsp:spPr>
        <a:xfrm>
          <a:off x="0" y="238679"/>
          <a:ext cx="4038599"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727B96E-FEDB-44AF-A7CA-A48DEABA371E}">
      <dsp:nvSpPr>
        <dsp:cNvPr id="0" name=""/>
        <dsp:cNvSpPr/>
      </dsp:nvSpPr>
      <dsp:spPr>
        <a:xfrm>
          <a:off x="201929" y="46799"/>
          <a:ext cx="2827019" cy="383760"/>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06855" tIns="0" rIns="106855" bIns="0" numCol="1" spcCol="1270" anchor="ctr" anchorCtr="0">
          <a:noAutofit/>
        </a:bodyPr>
        <a:lstStyle/>
        <a:p>
          <a:pPr lvl="0" algn="l" defTabSz="711200">
            <a:lnSpc>
              <a:spcPct val="90000"/>
            </a:lnSpc>
            <a:spcBef>
              <a:spcPct val="0"/>
            </a:spcBef>
            <a:spcAft>
              <a:spcPct val="35000"/>
            </a:spcAft>
          </a:pPr>
          <a:r>
            <a:rPr lang="zh-CN" altLang="en-US" sz="1600" kern="1200" dirty="0" smtClean="0"/>
            <a:t>集成、整合、引进</a:t>
          </a:r>
          <a:endParaRPr lang="zh-CN" altLang="en-US" sz="1600" kern="1200" dirty="0"/>
        </a:p>
      </dsp:txBody>
      <dsp:txXfrm>
        <a:off x="220663" y="65533"/>
        <a:ext cx="2789551" cy="346292"/>
      </dsp:txXfrm>
    </dsp:sp>
    <dsp:sp modelId="{8F158678-9B14-4D56-A13C-848D5747AF5B}">
      <dsp:nvSpPr>
        <dsp:cNvPr id="0" name=""/>
        <dsp:cNvSpPr/>
      </dsp:nvSpPr>
      <dsp:spPr>
        <a:xfrm>
          <a:off x="0" y="828359"/>
          <a:ext cx="4038599"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2414C25-6237-462B-B2C8-C818606E0220}">
      <dsp:nvSpPr>
        <dsp:cNvPr id="0" name=""/>
        <dsp:cNvSpPr/>
      </dsp:nvSpPr>
      <dsp:spPr>
        <a:xfrm>
          <a:off x="201929" y="636479"/>
          <a:ext cx="2827019" cy="383760"/>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06855" tIns="0" rIns="106855" bIns="0" numCol="1" spcCol="1270" anchor="ctr" anchorCtr="0">
          <a:noAutofit/>
        </a:bodyPr>
        <a:lstStyle/>
        <a:p>
          <a:pPr lvl="0" algn="l" defTabSz="711200">
            <a:lnSpc>
              <a:spcPct val="90000"/>
            </a:lnSpc>
            <a:spcBef>
              <a:spcPct val="0"/>
            </a:spcBef>
            <a:spcAft>
              <a:spcPct val="35000"/>
            </a:spcAft>
          </a:pPr>
          <a:r>
            <a:rPr lang="zh-CN" altLang="en-US" sz="1600" kern="1200" dirty="0" smtClean="0"/>
            <a:t>高起点、高标准</a:t>
          </a:r>
          <a:endParaRPr lang="zh-CN" altLang="en-US" sz="1600" kern="1200" dirty="0"/>
        </a:p>
      </dsp:txBody>
      <dsp:txXfrm>
        <a:off x="220663" y="655213"/>
        <a:ext cx="2789551" cy="346292"/>
      </dsp:txXfrm>
    </dsp:sp>
    <dsp:sp modelId="{4445C837-9369-46E9-9899-C4838C3E62B0}">
      <dsp:nvSpPr>
        <dsp:cNvPr id="0" name=""/>
        <dsp:cNvSpPr/>
      </dsp:nvSpPr>
      <dsp:spPr>
        <a:xfrm>
          <a:off x="0" y="1418039"/>
          <a:ext cx="4038599"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52CD019-FF8D-4942-B9AF-EF86ED4DD972}">
      <dsp:nvSpPr>
        <dsp:cNvPr id="0" name=""/>
        <dsp:cNvSpPr/>
      </dsp:nvSpPr>
      <dsp:spPr>
        <a:xfrm>
          <a:off x="201929" y="1226159"/>
          <a:ext cx="2827019" cy="383760"/>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06855" tIns="0" rIns="106855" bIns="0" numCol="1" spcCol="1270" anchor="ctr" anchorCtr="0">
          <a:noAutofit/>
        </a:bodyPr>
        <a:lstStyle/>
        <a:p>
          <a:pPr lvl="0" algn="l" defTabSz="711200">
            <a:lnSpc>
              <a:spcPct val="90000"/>
            </a:lnSpc>
            <a:spcBef>
              <a:spcPct val="0"/>
            </a:spcBef>
            <a:spcAft>
              <a:spcPct val="35000"/>
            </a:spcAft>
          </a:pPr>
          <a:r>
            <a:rPr lang="zh-CN" altLang="en-US" sz="1600" kern="1200" dirty="0" smtClean="0"/>
            <a:t>可共享服务网络体系</a:t>
          </a:r>
          <a:endParaRPr lang="zh-CN" altLang="en-US" sz="1600" kern="1200" dirty="0"/>
        </a:p>
      </dsp:txBody>
      <dsp:txXfrm>
        <a:off x="220663" y="1244893"/>
        <a:ext cx="2789551" cy="346292"/>
      </dsp:txXfrm>
    </dsp:sp>
    <dsp:sp modelId="{C1416188-3EFF-4EA8-BBCC-F9A05B4607CD}">
      <dsp:nvSpPr>
        <dsp:cNvPr id="0" name=""/>
        <dsp:cNvSpPr/>
      </dsp:nvSpPr>
      <dsp:spPr>
        <a:xfrm>
          <a:off x="0" y="2007720"/>
          <a:ext cx="4038599"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16953D7-01E6-4D70-8B57-78C5C3923334}">
      <dsp:nvSpPr>
        <dsp:cNvPr id="0" name=""/>
        <dsp:cNvSpPr/>
      </dsp:nvSpPr>
      <dsp:spPr>
        <a:xfrm>
          <a:off x="201929" y="1815840"/>
          <a:ext cx="2827019" cy="383760"/>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06855" tIns="0" rIns="106855" bIns="0" numCol="1" spcCol="1270" anchor="ctr" anchorCtr="0">
          <a:noAutofit/>
        </a:bodyPr>
        <a:lstStyle/>
        <a:p>
          <a:pPr lvl="0" algn="l" defTabSz="711200">
            <a:lnSpc>
              <a:spcPct val="90000"/>
            </a:lnSpc>
            <a:spcBef>
              <a:spcPct val="0"/>
            </a:spcBef>
            <a:spcAft>
              <a:spcPct val="35000"/>
            </a:spcAft>
          </a:pPr>
          <a:r>
            <a:rPr lang="zh-CN" altLang="en-US" sz="1600" kern="1200" dirty="0" smtClean="0">
              <a:solidFill>
                <a:schemeClr val="tx2"/>
              </a:solidFill>
            </a:rPr>
            <a:t>结构合理、高效快捷</a:t>
          </a:r>
          <a:endParaRPr lang="zh-CN" altLang="en-US" sz="1600" kern="1200" dirty="0">
            <a:solidFill>
              <a:schemeClr val="tx2"/>
            </a:solidFill>
          </a:endParaRPr>
        </a:p>
      </dsp:txBody>
      <dsp:txXfrm>
        <a:off x="220663" y="1834574"/>
        <a:ext cx="2789551" cy="346292"/>
      </dsp:txXfrm>
    </dsp:sp>
    <dsp:sp modelId="{B9D481FB-C768-4925-A5A7-0D6FAAB6C60B}">
      <dsp:nvSpPr>
        <dsp:cNvPr id="0" name=""/>
        <dsp:cNvSpPr/>
      </dsp:nvSpPr>
      <dsp:spPr>
        <a:xfrm>
          <a:off x="0" y="2597400"/>
          <a:ext cx="4038599"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6E8FE8E-819F-42BE-B29E-60B79DD49AC6}">
      <dsp:nvSpPr>
        <dsp:cNvPr id="0" name=""/>
        <dsp:cNvSpPr/>
      </dsp:nvSpPr>
      <dsp:spPr>
        <a:xfrm>
          <a:off x="201929" y="2405519"/>
          <a:ext cx="2827019" cy="383760"/>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06855" tIns="0" rIns="106855" bIns="0" numCol="1" spcCol="1270" anchor="ctr" anchorCtr="0">
          <a:noAutofit/>
        </a:bodyPr>
        <a:lstStyle/>
        <a:p>
          <a:pPr lvl="0" algn="l" defTabSz="711200">
            <a:lnSpc>
              <a:spcPct val="90000"/>
            </a:lnSpc>
            <a:spcBef>
              <a:spcPct val="0"/>
            </a:spcBef>
            <a:spcAft>
              <a:spcPct val="35000"/>
            </a:spcAft>
          </a:pPr>
          <a:r>
            <a:rPr lang="zh-CN" altLang="en-US" sz="1600" kern="1200" dirty="0" smtClean="0">
              <a:solidFill>
                <a:schemeClr val="tx2"/>
              </a:solidFill>
            </a:rPr>
            <a:t>覆盖全省、学科齐全</a:t>
          </a:r>
          <a:endParaRPr lang="zh-CN" altLang="en-US" sz="1600" kern="1200" dirty="0">
            <a:solidFill>
              <a:schemeClr val="tx2"/>
            </a:solidFill>
          </a:endParaRPr>
        </a:p>
      </dsp:txBody>
      <dsp:txXfrm>
        <a:off x="220663" y="2424253"/>
        <a:ext cx="2789551" cy="346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8FF92-FC14-4276-AE7D-0CCC8B89E3F1}">
      <dsp:nvSpPr>
        <dsp:cNvPr id="0" name=""/>
        <dsp:cNvSpPr/>
      </dsp:nvSpPr>
      <dsp:spPr>
        <a:xfrm>
          <a:off x="0" y="152405"/>
          <a:ext cx="6442840" cy="1221480"/>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zh-CN" altLang="zh-CN" sz="2900" kern="1200" dirty="0" smtClean="0"/>
            <a:t>建立一种可以整合图书馆内部各类信息文献资源的</a:t>
          </a:r>
          <a:r>
            <a:rPr lang="zh-CN" altLang="zh-CN" sz="2900" b="1" kern="1200" dirty="0" smtClean="0">
              <a:solidFill>
                <a:srgbClr val="00B0F0"/>
              </a:solidFill>
            </a:rPr>
            <a:t>异构资源统一检索平台</a:t>
          </a:r>
          <a:endParaRPr lang="zh-CN" altLang="en-US" sz="2900" kern="1200" dirty="0"/>
        </a:p>
      </dsp:txBody>
      <dsp:txXfrm>
        <a:off x="59628" y="212033"/>
        <a:ext cx="6323584" cy="1102224"/>
      </dsp:txXfrm>
    </dsp:sp>
    <dsp:sp modelId="{8C5146A7-3C93-464F-A3E8-E0095C1269AA}">
      <dsp:nvSpPr>
        <dsp:cNvPr id="0" name=""/>
        <dsp:cNvSpPr/>
      </dsp:nvSpPr>
      <dsp:spPr>
        <a:xfrm>
          <a:off x="0" y="1756260"/>
          <a:ext cx="6442840" cy="1221480"/>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zh-CN" sz="2900" kern="1200" dirty="0" smtClean="0"/>
            <a:t>建设完整的图书馆间的</a:t>
          </a:r>
          <a:r>
            <a:rPr lang="zh-CN" sz="2900" b="1" kern="1200" dirty="0" smtClean="0">
              <a:solidFill>
                <a:srgbClr val="00B0F0"/>
              </a:solidFill>
            </a:rPr>
            <a:t>信息资源协调管理和共享系统</a:t>
          </a:r>
          <a:endParaRPr lang="zh-CN" altLang="en-US" sz="2900" b="1" kern="1200" dirty="0">
            <a:solidFill>
              <a:srgbClr val="00B0F0"/>
            </a:solidFill>
          </a:endParaRPr>
        </a:p>
      </dsp:txBody>
      <dsp:txXfrm>
        <a:off x="59628" y="1815888"/>
        <a:ext cx="6323584" cy="11022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BDE99214-41ED-4554-B808-9A9BD6E278CC}" type="datetimeFigureOut">
              <a:rPr lang="zh-CN" altLang="en-US"/>
              <a:pPr>
                <a:defRPr/>
              </a:pPr>
              <a:t>2012/6/10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7F0951BB-4EBF-48D7-9139-6EAE1DBE8FDA}" type="slidenum">
              <a:rPr lang="zh-CN" altLang="en-US"/>
              <a:pPr>
                <a:defRPr/>
              </a:pPr>
              <a:t>‹#›</a:t>
            </a:fld>
            <a:endParaRPr lang="zh-CN" altLang="en-US"/>
          </a:p>
        </p:txBody>
      </p:sp>
    </p:spTree>
    <p:extLst>
      <p:ext uri="{BB962C8B-B14F-4D97-AF65-F5344CB8AC3E}">
        <p14:creationId xmlns:p14="http://schemas.microsoft.com/office/powerpoint/2010/main" val="33090208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normAutofit lnSpcReduction="10000"/>
          </a:bodyPr>
          <a:lstStyle/>
          <a:p>
            <a:pPr eaLnBrk="1" fontAlgn="auto" hangingPunct="1">
              <a:spcBef>
                <a:spcPts val="0"/>
              </a:spcBef>
              <a:spcAft>
                <a:spcPts val="0"/>
              </a:spcAft>
              <a:defRPr/>
            </a:pPr>
            <a:endParaRPr lang="zh-CN" altLang="en-US" dirty="0" smtClean="0"/>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E1A8C013-702B-4BCD-B81A-11D7E885D134}" type="slidenum">
              <a:rPr lang="zh-CN" altLang="en-US" smtClean="0"/>
              <a:pPr eaLnBrk="1" hangingPunct="1"/>
              <a:t>14</a:t>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normAutofit lnSpcReduction="10000"/>
          </a:bodyPr>
          <a:lstStyle/>
          <a:p>
            <a:pPr eaLnBrk="1" fontAlgn="auto" hangingPunct="1">
              <a:spcBef>
                <a:spcPts val="0"/>
              </a:spcBef>
              <a:spcAft>
                <a:spcPts val="0"/>
              </a:spcAft>
              <a:defRPr/>
            </a:pPr>
            <a:endParaRPr lang="zh-CN" altLang="en-US" dirty="0" smtClean="0"/>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E1A8C013-702B-4BCD-B81A-11D7E885D134}" type="slidenum">
              <a:rPr lang="zh-CN" altLang="en-US" smtClean="0"/>
              <a:pPr eaLnBrk="1" hangingPunct="1"/>
              <a:t>15</a:t>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130425"/>
            <a:ext cx="7772400" cy="1470025"/>
          </a:xfrm>
        </p:spPr>
        <p:txBody>
          <a:bodyPr/>
          <a:lstStyle>
            <a:lvl1pPr>
              <a:defRPr/>
            </a:lvl1pPr>
          </a:lstStyle>
          <a:p>
            <a:r>
              <a:rPr lang="zh-CN" altLang="en-US"/>
              <a:t>单击此处编辑母版标题样式</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CN" altLang="en-US"/>
              <a:t>单击此处编辑母版副标题样式</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A78028FE-C329-44D3-A62E-87BC1CCBA968}" type="slidenum">
              <a:rPr lang="en-US" altLang="zh-CN"/>
              <a:pPr>
                <a:defRPr/>
              </a:pPr>
              <a:t>‹#›</a:t>
            </a:fld>
            <a:endParaRPr lang="en-US" altLang="zh-CN"/>
          </a:p>
        </p:txBody>
      </p:sp>
    </p:spTree>
    <p:extLst>
      <p:ext uri="{BB962C8B-B14F-4D97-AF65-F5344CB8AC3E}">
        <p14:creationId xmlns:p14="http://schemas.microsoft.com/office/powerpoint/2010/main" val="3535588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65EC9513-C600-4ACD-87AF-E45D134C2F9E}" type="slidenum">
              <a:rPr lang="en-US" altLang="zh-CN"/>
              <a:pPr>
                <a:defRPr/>
              </a:pPr>
              <a:t>‹#›</a:t>
            </a:fld>
            <a:endParaRPr lang="en-US" altLang="zh-CN"/>
          </a:p>
        </p:txBody>
      </p:sp>
    </p:spTree>
    <p:extLst>
      <p:ext uri="{BB962C8B-B14F-4D97-AF65-F5344CB8AC3E}">
        <p14:creationId xmlns:p14="http://schemas.microsoft.com/office/powerpoint/2010/main" val="1170502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CD46140D-083F-43D5-A833-D07135464B58}" type="slidenum">
              <a:rPr lang="en-US" altLang="zh-CN"/>
              <a:pPr>
                <a:defRPr/>
              </a:pPr>
              <a:t>‹#›</a:t>
            </a:fld>
            <a:endParaRPr lang="en-US" altLang="zh-CN"/>
          </a:p>
        </p:txBody>
      </p:sp>
    </p:spTree>
    <p:extLst>
      <p:ext uri="{BB962C8B-B14F-4D97-AF65-F5344CB8AC3E}">
        <p14:creationId xmlns:p14="http://schemas.microsoft.com/office/powerpoint/2010/main" val="952177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61118F9-4AA0-4AA1-A402-A62EEF5E361E}" type="slidenum">
              <a:rPr lang="en-US" altLang="zh-CN"/>
              <a:pPr>
                <a:defRPr/>
              </a:pPr>
              <a:t>‹#›</a:t>
            </a:fld>
            <a:endParaRPr lang="en-US" altLang="zh-CN"/>
          </a:p>
        </p:txBody>
      </p:sp>
    </p:spTree>
    <p:extLst>
      <p:ext uri="{BB962C8B-B14F-4D97-AF65-F5344CB8AC3E}">
        <p14:creationId xmlns:p14="http://schemas.microsoft.com/office/powerpoint/2010/main" val="4046197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3916A67-2248-404E-A60C-78F5B91EB979}" type="slidenum">
              <a:rPr lang="en-US" altLang="zh-CN"/>
              <a:pPr>
                <a:defRPr/>
              </a:pPr>
              <a:t>‹#›</a:t>
            </a:fld>
            <a:endParaRPr lang="en-US" altLang="zh-CN"/>
          </a:p>
        </p:txBody>
      </p:sp>
    </p:spTree>
    <p:extLst>
      <p:ext uri="{BB962C8B-B14F-4D97-AF65-F5344CB8AC3E}">
        <p14:creationId xmlns:p14="http://schemas.microsoft.com/office/powerpoint/2010/main" val="634289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841E7837-8E6B-45C8-98D4-DF9CFE69AF36}" type="slidenum">
              <a:rPr lang="en-US" altLang="zh-CN"/>
              <a:pPr>
                <a:defRPr/>
              </a:pPr>
              <a:t>‹#›</a:t>
            </a:fld>
            <a:endParaRPr lang="en-US" altLang="zh-CN"/>
          </a:p>
        </p:txBody>
      </p:sp>
    </p:spTree>
    <p:extLst>
      <p:ext uri="{BB962C8B-B14F-4D97-AF65-F5344CB8AC3E}">
        <p14:creationId xmlns:p14="http://schemas.microsoft.com/office/powerpoint/2010/main" val="3268841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4D0FD449-7ADB-4352-80F2-A303F9CD3690}" type="slidenum">
              <a:rPr lang="en-US" altLang="zh-CN"/>
              <a:pPr>
                <a:defRPr/>
              </a:pPr>
              <a:t>‹#›</a:t>
            </a:fld>
            <a:endParaRPr lang="en-US" altLang="zh-CN"/>
          </a:p>
        </p:txBody>
      </p:sp>
    </p:spTree>
    <p:extLst>
      <p:ext uri="{BB962C8B-B14F-4D97-AF65-F5344CB8AC3E}">
        <p14:creationId xmlns:p14="http://schemas.microsoft.com/office/powerpoint/2010/main" val="1363200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C3B4BAE6-C90E-49E8-BCFC-E2C734C9502A}" type="slidenum">
              <a:rPr lang="en-US" altLang="zh-CN"/>
              <a:pPr>
                <a:defRPr/>
              </a:pPr>
              <a:t>‹#›</a:t>
            </a:fld>
            <a:endParaRPr lang="en-US" altLang="zh-CN"/>
          </a:p>
        </p:txBody>
      </p:sp>
    </p:spTree>
    <p:extLst>
      <p:ext uri="{BB962C8B-B14F-4D97-AF65-F5344CB8AC3E}">
        <p14:creationId xmlns:p14="http://schemas.microsoft.com/office/powerpoint/2010/main" val="2544845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FC3E5C05-18E3-4CF9-8642-73F4842BD003}" type="slidenum">
              <a:rPr lang="en-US" altLang="zh-CN"/>
              <a:pPr>
                <a:defRPr/>
              </a:pPr>
              <a:t>‹#›</a:t>
            </a:fld>
            <a:endParaRPr lang="en-US" altLang="zh-CN"/>
          </a:p>
        </p:txBody>
      </p:sp>
    </p:spTree>
    <p:extLst>
      <p:ext uri="{BB962C8B-B14F-4D97-AF65-F5344CB8AC3E}">
        <p14:creationId xmlns:p14="http://schemas.microsoft.com/office/powerpoint/2010/main" val="3006887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C4D95E16-F088-4DAE-8FEC-8C2F384B4F4A}" type="slidenum">
              <a:rPr lang="en-US" altLang="zh-CN"/>
              <a:pPr>
                <a:defRPr/>
              </a:pPr>
              <a:t>‹#›</a:t>
            </a:fld>
            <a:endParaRPr lang="en-US" altLang="zh-CN"/>
          </a:p>
        </p:txBody>
      </p:sp>
    </p:spTree>
    <p:extLst>
      <p:ext uri="{BB962C8B-B14F-4D97-AF65-F5344CB8AC3E}">
        <p14:creationId xmlns:p14="http://schemas.microsoft.com/office/powerpoint/2010/main" val="848798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88A3202B-1A22-4C50-B9C1-FE2035314E81}" type="slidenum">
              <a:rPr lang="en-US" altLang="zh-CN"/>
              <a:pPr>
                <a:defRPr/>
              </a:pPr>
              <a:t>‹#›</a:t>
            </a:fld>
            <a:endParaRPr lang="en-US" altLang="zh-CN"/>
          </a:p>
        </p:txBody>
      </p:sp>
    </p:spTree>
    <p:extLst>
      <p:ext uri="{BB962C8B-B14F-4D97-AF65-F5344CB8AC3E}">
        <p14:creationId xmlns:p14="http://schemas.microsoft.com/office/powerpoint/2010/main" val="3587175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FC7A2B87-E174-48DB-82E9-BE49D5D45A7B}"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636" y="904641"/>
            <a:ext cx="7696200" cy="5813087"/>
          </a:xfrm>
          <a:prstGeom prst="roundRect">
            <a:avLst>
              <a:gd name="adj" fmla="val 16667"/>
            </a:avLst>
          </a:prstGeom>
          <a:ln>
            <a:solidFill>
              <a:srgbClr val="FFFF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extBox 1"/>
          <p:cNvSpPr txBox="1"/>
          <p:nvPr/>
        </p:nvSpPr>
        <p:spPr>
          <a:xfrm>
            <a:off x="1905000" y="228600"/>
            <a:ext cx="5314275" cy="707886"/>
          </a:xfrm>
          <a:prstGeom prst="rect">
            <a:avLst/>
          </a:prstGeom>
          <a:noFill/>
        </p:spPr>
        <p:txBody>
          <a:bodyPr wrap="none" rtlCol="0">
            <a:spAutoFit/>
          </a:bodyPr>
          <a:lstStyle/>
          <a:p>
            <a:r>
              <a:rPr lang="zh-CN" altLang="en-US" sz="4000" dirty="0"/>
              <a:t>华中科技</a:t>
            </a:r>
            <a:r>
              <a:rPr lang="zh-CN" altLang="en-US" sz="4000" dirty="0" smtClean="0"/>
              <a:t>大学门户系统</a:t>
            </a:r>
            <a:endParaRPr lang="zh-CN" altLang="en-US" sz="4000"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par>
                                <p:cTn id="12" presetID="15" presetClass="emph" presetSubtype="0" grpId="1" nodeType="withEffect">
                                  <p:stCondLst>
                                    <p:cond delay="1000"/>
                                  </p:stCondLst>
                                  <p:iterate type="lt">
                                    <p:tmAbs val="25"/>
                                  </p:iterate>
                                  <p:childTnLst>
                                    <p:set>
                                      <p:cBhvr override="childStyle">
                                        <p:cTn id="13" dur="indefinite"/>
                                        <p:tgtEl>
                                          <p:spTgt spid="2">
                                            <p:txEl>
                                              <p:pRg st="0" end="0"/>
                                            </p:txEl>
                                          </p:spTgt>
                                        </p:tgtEl>
                                        <p:attrNameLst>
                                          <p:attrName>style.fontWeight</p:attrName>
                                        </p:attrNameLst>
                                      </p:cBhvr>
                                      <p:to>
                                        <p:strVal val="bold"/>
                                      </p:to>
                                    </p:set>
                                  </p:childTnLst>
                                </p:cTn>
                              </p:par>
                              <p:par>
                                <p:cTn id="14" presetID="26" presetClass="emph" presetSubtype="0" fill="hold" grpId="2" nodeType="withEffect">
                                  <p:stCondLst>
                                    <p:cond delay="1000"/>
                                  </p:stCondLst>
                                  <p:iterate type="lt">
                                    <p:tmPct val="0"/>
                                  </p:iterate>
                                  <p:childTnLst>
                                    <p:animEffect transition="out" filter="fade">
                                      <p:cBhvr>
                                        <p:cTn id="15" dur="500" tmFilter="0, 0; .2, .5; .8, .5; 1, 0"/>
                                        <p:tgtEl>
                                          <p:spTgt spid="2">
                                            <p:txEl>
                                              <p:pRg st="0" end="0"/>
                                            </p:txEl>
                                          </p:spTgt>
                                        </p:tgtEl>
                                      </p:cBhvr>
                                    </p:animEffect>
                                    <p:animScale>
                                      <p:cBhvr>
                                        <p:cTn id="16" dur="250" autoRev="1" fill="hold"/>
                                        <p:tgtEl>
                                          <p:spTgt spid="2">
                                            <p:txEl>
                                              <p:pRg st="0" end="0"/>
                                            </p:txEl>
                                          </p:spTgt>
                                        </p:tgtEl>
                                      </p:cBhvr>
                                      <p:by x="105000" y="105000"/>
                                    </p:animScale>
                                  </p:childTnLst>
                                </p:cTn>
                              </p:par>
                              <p:par>
                                <p:cTn id="17" presetID="15" presetClass="entr" presetSubtype="0" fill="hold" nodeType="withEffect">
                                  <p:stCondLst>
                                    <p:cond delay="19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4"/>
                                        </p:tgtEl>
                                        <p:attrNameLst>
                                          <p:attrName>ppt_y</p:attrName>
                                        </p:attrNameLst>
                                      </p:cBhvr>
                                      <p:tavLst>
                                        <p:tav tm="0" fmla="#ppt_y+(sin(-2*pi*(1-$))*-#ppt_x+cos(-2*pi*(1-$))*(1-#ppt_y))*(1-$)">
                                          <p:val>
                                            <p:fltVal val="0"/>
                                          </p:val>
                                        </p:tav>
                                        <p:tav tm="100000">
                                          <p:val>
                                            <p:fltVal val="1"/>
                                          </p:val>
                                        </p:tav>
                                      </p:tavLst>
                                    </p:anim>
                                  </p:childTnLst>
                                </p:cTn>
                              </p:par>
                              <p:par>
                                <p:cTn id="23" presetID="32" presetClass="emph" presetSubtype="0" fill="hold" nodeType="withEffect">
                                  <p:stCondLst>
                                    <p:cond delay="3600"/>
                                  </p:stCondLst>
                                  <p:childTnLst>
                                    <p:animRot by="120000">
                                      <p:cBhvr>
                                        <p:cTn id="24" dur="100" fill="hold">
                                          <p:stCondLst>
                                            <p:cond delay="0"/>
                                          </p:stCondLst>
                                        </p:cTn>
                                        <p:tgtEl>
                                          <p:spTgt spid="4"/>
                                        </p:tgtEl>
                                        <p:attrNameLst>
                                          <p:attrName>r</p:attrName>
                                        </p:attrNameLst>
                                      </p:cBhvr>
                                    </p:animRot>
                                    <p:animRot by="-240000">
                                      <p:cBhvr>
                                        <p:cTn id="25" dur="200" fill="hold">
                                          <p:stCondLst>
                                            <p:cond delay="200"/>
                                          </p:stCondLst>
                                        </p:cTn>
                                        <p:tgtEl>
                                          <p:spTgt spid="4"/>
                                        </p:tgtEl>
                                        <p:attrNameLst>
                                          <p:attrName>r</p:attrName>
                                        </p:attrNameLst>
                                      </p:cBhvr>
                                    </p:animRot>
                                    <p:animRot by="240000">
                                      <p:cBhvr>
                                        <p:cTn id="26" dur="200" fill="hold">
                                          <p:stCondLst>
                                            <p:cond delay="400"/>
                                          </p:stCondLst>
                                        </p:cTn>
                                        <p:tgtEl>
                                          <p:spTgt spid="4"/>
                                        </p:tgtEl>
                                        <p:attrNameLst>
                                          <p:attrName>r</p:attrName>
                                        </p:attrNameLst>
                                      </p:cBhvr>
                                    </p:animRot>
                                    <p:animRot by="-240000">
                                      <p:cBhvr>
                                        <p:cTn id="27" dur="200" fill="hold">
                                          <p:stCondLst>
                                            <p:cond delay="600"/>
                                          </p:stCondLst>
                                        </p:cTn>
                                        <p:tgtEl>
                                          <p:spTgt spid="4"/>
                                        </p:tgtEl>
                                        <p:attrNameLst>
                                          <p:attrName>r</p:attrName>
                                        </p:attrNameLst>
                                      </p:cBhvr>
                                    </p:animRot>
                                    <p:animRot by="120000">
                                      <p:cBhvr>
                                        <p:cTn id="28"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allAtOnce"/>
      <p:bldP spid="2" grpId="2"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533400"/>
            <a:ext cx="3810000" cy="769441"/>
          </a:xfrm>
          <a:prstGeom prst="rect">
            <a:avLst/>
          </a:prstGeom>
          <a:noFill/>
        </p:spPr>
        <p:txBody>
          <a:bodyPr wrap="square" rtlCol="0">
            <a:spAutoFit/>
          </a:bodyPr>
          <a:lstStyle/>
          <a:p>
            <a:r>
              <a:rPr lang="zh-CN" altLang="en-US" sz="4400" dirty="0" smtClean="0"/>
              <a:t>三、检索状况</a:t>
            </a:r>
            <a:endParaRPr lang="zh-CN" altLang="en-US" sz="4400" dirty="0"/>
          </a:p>
        </p:txBody>
      </p:sp>
      <p:sp>
        <p:nvSpPr>
          <p:cNvPr id="3" name="矩形 2"/>
          <p:cNvSpPr/>
          <p:nvPr/>
        </p:nvSpPr>
        <p:spPr>
          <a:xfrm>
            <a:off x="914400" y="1370286"/>
            <a:ext cx="2438400" cy="685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sz="3200" dirty="0" smtClean="0">
                <a:solidFill>
                  <a:schemeClr val="tx1"/>
                </a:solidFill>
              </a:rPr>
              <a:t>1.</a:t>
            </a:r>
            <a:r>
              <a:rPr lang="zh-CN" altLang="zh-CN" sz="3200" dirty="0" smtClean="0">
                <a:solidFill>
                  <a:schemeClr val="tx1"/>
                </a:solidFill>
              </a:rPr>
              <a:t>书目</a:t>
            </a:r>
            <a:r>
              <a:rPr lang="zh-CN" altLang="zh-CN" sz="3200" dirty="0">
                <a:solidFill>
                  <a:schemeClr val="tx1"/>
                </a:solidFill>
              </a:rPr>
              <a:t>检索</a:t>
            </a:r>
            <a:endParaRPr lang="zh-CN" altLang="en-US" sz="3200" dirty="0">
              <a:solidFill>
                <a:schemeClr val="tx1"/>
              </a:solidFill>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092872"/>
            <a:ext cx="6705600" cy="4400594"/>
          </a:xfrm>
          <a:prstGeom prst="rect">
            <a:avLst/>
          </a:prstGeom>
          <a:solidFill>
            <a:srgbClr val="FFFFFF">
              <a:shade val="85000"/>
            </a:srgbClr>
          </a:solidFill>
          <a:ln w="127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2">
                                            <p:txEl>
                                              <p:pRg st="0" end="0"/>
                                            </p:txEl>
                                          </p:spTgt>
                                        </p:tgtEl>
                                      </p:cBhvr>
                                    </p:animEffect>
                                  </p:childTnLst>
                                </p:cTn>
                              </p:par>
                              <p:par>
                                <p:cTn id="11" presetID="6" presetClass="entr" presetSubtype="16" fill="hold" grpId="0" nodeType="withEffect">
                                  <p:stCondLst>
                                    <p:cond delay="90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1500"/>
                                        <p:tgtEl>
                                          <p:spTgt spid="3"/>
                                        </p:tgtEl>
                                      </p:cBhvr>
                                    </p:animEffect>
                                  </p:childTnLst>
                                </p:cTn>
                              </p:par>
                              <p:par>
                                <p:cTn id="14" presetID="25" presetClass="entr" presetSubtype="0" fill="hold" nodeType="withEffect">
                                  <p:stCondLst>
                                    <p:cond delay="280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9" dur="1000" fill="hold"/>
                                        <p:tgtEl>
                                          <p:spTgt spid="7"/>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533400"/>
            <a:ext cx="3581400" cy="769441"/>
          </a:xfrm>
          <a:prstGeom prst="rect">
            <a:avLst/>
          </a:prstGeom>
          <a:noFill/>
        </p:spPr>
        <p:txBody>
          <a:bodyPr wrap="square" rtlCol="0">
            <a:spAutoFit/>
          </a:bodyPr>
          <a:lstStyle/>
          <a:p>
            <a:r>
              <a:rPr lang="zh-CN" altLang="en-US" sz="4400" dirty="0" smtClean="0"/>
              <a:t>三、检索状况</a:t>
            </a:r>
            <a:endParaRPr lang="zh-CN" altLang="en-US" sz="4400" dirty="0"/>
          </a:p>
        </p:txBody>
      </p:sp>
      <p:sp>
        <p:nvSpPr>
          <p:cNvPr id="4" name="矩形 3"/>
          <p:cNvSpPr/>
          <p:nvPr/>
        </p:nvSpPr>
        <p:spPr>
          <a:xfrm>
            <a:off x="914400" y="1370286"/>
            <a:ext cx="2438400" cy="685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sz="3200" dirty="0" smtClean="0">
                <a:solidFill>
                  <a:schemeClr val="tx1"/>
                </a:solidFill>
              </a:rPr>
              <a:t>2.</a:t>
            </a:r>
            <a:r>
              <a:rPr lang="zh-CN" altLang="en-US" sz="3200" dirty="0" smtClean="0">
                <a:solidFill>
                  <a:schemeClr val="tx1"/>
                </a:solidFill>
              </a:rPr>
              <a:t>资源检索</a:t>
            </a:r>
            <a:endParaRPr lang="zh-CN" altLang="en-US" sz="3200" dirty="0">
              <a:solidFill>
                <a:schemeClr val="tx1"/>
              </a:solidFill>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061341"/>
            <a:ext cx="6172199" cy="4649514"/>
          </a:xfrm>
          <a:prstGeom prst="rect">
            <a:avLst/>
          </a:prstGeom>
          <a:ln w="38100">
            <a:solidFill>
              <a:srgbClr val="00B050"/>
            </a:solidFill>
          </a:ln>
          <a:effectLst>
            <a:softEdge rad="112500"/>
          </a:effec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2">
                                            <p:txEl>
                                              <p:pRg st="0" end="0"/>
                                            </p:txEl>
                                          </p:spTgt>
                                        </p:tgtEl>
                                      </p:cBhvr>
                                    </p:animEffect>
                                  </p:childTnLst>
                                </p:cTn>
                              </p:par>
                              <p:par>
                                <p:cTn id="11" presetID="6" presetClass="entr" presetSubtype="16" fill="hold" grpId="0" nodeType="withEffect">
                                  <p:stCondLst>
                                    <p:cond delay="90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1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9" presetClass="entr" presetSubtype="0" decel="10000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 calcmode="lin" valueType="num">
                                      <p:cBhvr>
                                        <p:cTn id="20" dur="500" fill="hold"/>
                                        <p:tgtEl>
                                          <p:spTgt spid="5"/>
                                        </p:tgtEl>
                                        <p:attrNameLst>
                                          <p:attrName>style.rotation</p:attrName>
                                        </p:attrNameLst>
                                      </p:cBhvr>
                                      <p:tavLst>
                                        <p:tav tm="0">
                                          <p:val>
                                            <p:fltVal val="360"/>
                                          </p:val>
                                        </p:tav>
                                        <p:tav tm="100000">
                                          <p:val>
                                            <p:fltVal val="0"/>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533400"/>
            <a:ext cx="4038600" cy="769441"/>
          </a:xfrm>
          <a:prstGeom prst="rect">
            <a:avLst/>
          </a:prstGeom>
          <a:noFill/>
        </p:spPr>
        <p:txBody>
          <a:bodyPr wrap="square" rtlCol="0">
            <a:spAutoFit/>
          </a:bodyPr>
          <a:lstStyle/>
          <a:p>
            <a:r>
              <a:rPr lang="zh-CN" altLang="en-US" sz="4400" dirty="0" smtClean="0"/>
              <a:t>三、检索状况</a:t>
            </a:r>
            <a:endParaRPr lang="zh-CN" altLang="en-US" sz="4400" dirty="0"/>
          </a:p>
        </p:txBody>
      </p:sp>
      <p:sp>
        <p:nvSpPr>
          <p:cNvPr id="3" name="矩形 2"/>
          <p:cNvSpPr/>
          <p:nvPr/>
        </p:nvSpPr>
        <p:spPr>
          <a:xfrm>
            <a:off x="914400" y="1370286"/>
            <a:ext cx="2438400" cy="685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sz="3200" dirty="0" smtClean="0">
                <a:solidFill>
                  <a:schemeClr val="tx1"/>
                </a:solidFill>
              </a:rPr>
              <a:t>3.</a:t>
            </a:r>
            <a:r>
              <a:rPr lang="zh-CN" altLang="zh-CN" sz="3200" dirty="0"/>
              <a:t>网关</a:t>
            </a:r>
            <a:r>
              <a:rPr lang="zh-CN" altLang="en-US" sz="3200" dirty="0" smtClean="0">
                <a:solidFill>
                  <a:schemeClr val="tx1"/>
                </a:solidFill>
              </a:rPr>
              <a:t>检索</a:t>
            </a:r>
            <a:endParaRPr lang="zh-CN" altLang="en-US" sz="3200" dirty="0">
              <a:solidFill>
                <a:schemeClr val="tx1"/>
              </a:solidFill>
            </a:endParaRPr>
          </a:p>
        </p:txBody>
      </p:sp>
      <p:sp>
        <p:nvSpPr>
          <p:cNvPr id="5" name="TextBox 4"/>
          <p:cNvSpPr txBox="1"/>
          <p:nvPr/>
        </p:nvSpPr>
        <p:spPr>
          <a:xfrm>
            <a:off x="914400" y="3788979"/>
            <a:ext cx="1219200" cy="523220"/>
          </a:xfrm>
          <a:prstGeom prst="rect">
            <a:avLst/>
          </a:prstGeom>
          <a:noFill/>
        </p:spPr>
        <p:txBody>
          <a:bodyPr wrap="square" rtlCol="0">
            <a:spAutoFit/>
          </a:bodyPr>
          <a:lstStyle/>
          <a:p>
            <a:r>
              <a:rPr lang="zh-CN" altLang="en-US" sz="2800" dirty="0" smtClean="0"/>
              <a:t>步骤：</a:t>
            </a:r>
            <a:endParaRPr lang="zh-CN" altLang="en-US" sz="2800" dirty="0"/>
          </a:p>
        </p:txBody>
      </p:sp>
      <p:graphicFrame>
        <p:nvGraphicFramePr>
          <p:cNvPr id="6" name="图示 5"/>
          <p:cNvGraphicFramePr/>
          <p:nvPr>
            <p:extLst>
              <p:ext uri="{D42A27DB-BD31-4B8C-83A1-F6EECF244321}">
                <p14:modId xmlns:p14="http://schemas.microsoft.com/office/powerpoint/2010/main" val="1164073852"/>
              </p:ext>
            </p:extLst>
          </p:nvPr>
        </p:nvGraphicFramePr>
        <p:xfrm>
          <a:off x="2667000" y="2369810"/>
          <a:ext cx="4800600" cy="309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2">
                                            <p:txEl>
                                              <p:pRg st="0" end="0"/>
                                            </p:txEl>
                                          </p:spTgt>
                                        </p:tgtEl>
                                      </p:cBhvr>
                                    </p:animEffect>
                                  </p:childTnLst>
                                </p:cTn>
                              </p:par>
                              <p:par>
                                <p:cTn id="11" presetID="6" presetClass="entr" presetSubtype="16" fill="hold" grpId="0" nodeType="withEffect">
                                  <p:stCondLst>
                                    <p:cond delay="90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1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1000"/>
                                        <p:tgtEl>
                                          <p:spTgt spid="5"/>
                                        </p:tgtEl>
                                      </p:cBhvr>
                                    </p:animEffect>
                                  </p:childTnLst>
                                </p:cTn>
                              </p:par>
                              <p:par>
                                <p:cTn id="19" presetID="26" presetClass="emph" presetSubtype="0" fill="hold" grpId="1" nodeType="withEffect">
                                  <p:stCondLst>
                                    <p:cond delay="1200"/>
                                  </p:stCondLst>
                                  <p:childTnLst>
                                    <p:animEffect transition="out" filter="fade">
                                      <p:cBhvr>
                                        <p:cTn id="20" dur="500" tmFilter="0, 0; .2, .5; .8, .5; 1, 0"/>
                                        <p:tgtEl>
                                          <p:spTgt spid="5"/>
                                        </p:tgtEl>
                                      </p:cBhvr>
                                    </p:animEffect>
                                    <p:animScale>
                                      <p:cBhvr>
                                        <p:cTn id="21" dur="250" autoRev="1" fill="hold"/>
                                        <p:tgtEl>
                                          <p:spTgt spid="5"/>
                                        </p:tgtEl>
                                      </p:cBhvr>
                                      <p:by x="105000" y="105000"/>
                                    </p:animScale>
                                  </p:childTnLst>
                                </p:cTn>
                              </p:par>
                            </p:childTnLst>
                          </p:cTn>
                        </p:par>
                        <p:par>
                          <p:cTn id="22" fill="hold">
                            <p:stCondLst>
                              <p:cond delay="1700"/>
                            </p:stCondLst>
                            <p:childTnLst>
                              <p:par>
                                <p:cTn id="23" presetID="22" presetClass="entr" presetSubtype="8" fill="hold" grpId="0" nodeType="afterEffect">
                                  <p:stCondLst>
                                    <p:cond delay="0"/>
                                  </p:stCondLst>
                                  <p:childTnLst>
                                    <p:set>
                                      <p:cBhvr>
                                        <p:cTn id="24" dur="1" fill="hold">
                                          <p:stCondLst>
                                            <p:cond delay="0"/>
                                          </p:stCondLst>
                                        </p:cTn>
                                        <p:tgtEl>
                                          <p:spTgt spid="6">
                                            <p:graphicEl>
                                              <a:dgm id="{E53382DC-BBCC-4473-B1EF-BCA26426DD7C}"/>
                                            </p:graphicEl>
                                          </p:spTgt>
                                        </p:tgtEl>
                                        <p:attrNameLst>
                                          <p:attrName>style.visibility</p:attrName>
                                        </p:attrNameLst>
                                      </p:cBhvr>
                                      <p:to>
                                        <p:strVal val="visible"/>
                                      </p:to>
                                    </p:set>
                                    <p:animEffect transition="in" filter="wipe(left)">
                                      <p:cBhvr>
                                        <p:cTn id="25" dur="500"/>
                                        <p:tgtEl>
                                          <p:spTgt spid="6">
                                            <p:graphicEl>
                                              <a:dgm id="{E53382DC-BBCC-4473-B1EF-BCA26426DD7C}"/>
                                            </p:graphicEl>
                                          </p:spTgt>
                                        </p:tgtEl>
                                      </p:cBhvr>
                                    </p:animEffect>
                                  </p:childTnLst>
                                </p:cTn>
                              </p:par>
                            </p:childTnLst>
                          </p:cTn>
                        </p:par>
                        <p:par>
                          <p:cTn id="26" fill="hold">
                            <p:stCondLst>
                              <p:cond delay="2200"/>
                            </p:stCondLst>
                            <p:childTnLst>
                              <p:par>
                                <p:cTn id="27" presetID="22" presetClass="entr" presetSubtype="8" fill="hold" grpId="0" nodeType="afterEffect">
                                  <p:stCondLst>
                                    <p:cond delay="0"/>
                                  </p:stCondLst>
                                  <p:childTnLst>
                                    <p:set>
                                      <p:cBhvr>
                                        <p:cTn id="28" dur="1" fill="hold">
                                          <p:stCondLst>
                                            <p:cond delay="0"/>
                                          </p:stCondLst>
                                        </p:cTn>
                                        <p:tgtEl>
                                          <p:spTgt spid="6">
                                            <p:graphicEl>
                                              <a:dgm id="{2072A50E-22AA-482C-91A7-56DC3ADE33A0}"/>
                                            </p:graphicEl>
                                          </p:spTgt>
                                        </p:tgtEl>
                                        <p:attrNameLst>
                                          <p:attrName>style.visibility</p:attrName>
                                        </p:attrNameLst>
                                      </p:cBhvr>
                                      <p:to>
                                        <p:strVal val="visible"/>
                                      </p:to>
                                    </p:set>
                                    <p:animEffect transition="in" filter="wipe(left)">
                                      <p:cBhvr>
                                        <p:cTn id="29" dur="700"/>
                                        <p:tgtEl>
                                          <p:spTgt spid="6">
                                            <p:graphicEl>
                                              <a:dgm id="{2072A50E-22AA-482C-91A7-56DC3ADE33A0}"/>
                                            </p:graphicEl>
                                          </p:spTgt>
                                        </p:tgtEl>
                                      </p:cBhvr>
                                    </p:animEffect>
                                  </p:childTnLst>
                                </p:cTn>
                              </p:par>
                            </p:childTnLst>
                          </p:cTn>
                        </p:par>
                        <p:par>
                          <p:cTn id="30" fill="hold">
                            <p:stCondLst>
                              <p:cond delay="2900"/>
                            </p:stCondLst>
                            <p:childTnLst>
                              <p:par>
                                <p:cTn id="31" presetID="22" presetClass="entr" presetSubtype="8" fill="hold" grpId="0" nodeType="afterEffect">
                                  <p:stCondLst>
                                    <p:cond delay="0"/>
                                  </p:stCondLst>
                                  <p:childTnLst>
                                    <p:set>
                                      <p:cBhvr>
                                        <p:cTn id="32" dur="1" fill="hold">
                                          <p:stCondLst>
                                            <p:cond delay="0"/>
                                          </p:stCondLst>
                                        </p:cTn>
                                        <p:tgtEl>
                                          <p:spTgt spid="6">
                                            <p:graphicEl>
                                              <a:dgm id="{2579D40A-FF4C-4283-971C-2DE2BBC565EC}"/>
                                            </p:graphicEl>
                                          </p:spTgt>
                                        </p:tgtEl>
                                        <p:attrNameLst>
                                          <p:attrName>style.visibility</p:attrName>
                                        </p:attrNameLst>
                                      </p:cBhvr>
                                      <p:to>
                                        <p:strVal val="visible"/>
                                      </p:to>
                                    </p:set>
                                    <p:animEffect transition="in" filter="wipe(left)">
                                      <p:cBhvr>
                                        <p:cTn id="33" dur="800"/>
                                        <p:tgtEl>
                                          <p:spTgt spid="6">
                                            <p:graphicEl>
                                              <a:dgm id="{2579D40A-FF4C-4283-971C-2DE2BBC565EC}"/>
                                            </p:graphicEl>
                                          </p:spTgt>
                                        </p:tgtEl>
                                      </p:cBhvr>
                                    </p:animEffect>
                                  </p:childTnLst>
                                </p:cTn>
                              </p:par>
                            </p:childTnLst>
                          </p:cTn>
                        </p:par>
                        <p:par>
                          <p:cTn id="34" fill="hold">
                            <p:stCondLst>
                              <p:cond delay="3700"/>
                            </p:stCondLst>
                            <p:childTnLst>
                              <p:par>
                                <p:cTn id="35" presetID="22" presetClass="entr" presetSubtype="8" fill="hold" grpId="0" nodeType="afterEffect">
                                  <p:stCondLst>
                                    <p:cond delay="0"/>
                                  </p:stCondLst>
                                  <p:childTnLst>
                                    <p:set>
                                      <p:cBhvr>
                                        <p:cTn id="36" dur="1" fill="hold">
                                          <p:stCondLst>
                                            <p:cond delay="0"/>
                                          </p:stCondLst>
                                        </p:cTn>
                                        <p:tgtEl>
                                          <p:spTgt spid="6">
                                            <p:graphicEl>
                                              <a:dgm id="{6CEB9E95-9F03-4C31-A69E-2EA0FA0A5221}"/>
                                            </p:graphicEl>
                                          </p:spTgt>
                                        </p:tgtEl>
                                        <p:attrNameLst>
                                          <p:attrName>style.visibility</p:attrName>
                                        </p:attrNameLst>
                                      </p:cBhvr>
                                      <p:to>
                                        <p:strVal val="visible"/>
                                      </p:to>
                                    </p:set>
                                    <p:animEffect transition="in" filter="wipe(left)">
                                      <p:cBhvr>
                                        <p:cTn id="37" dur="700"/>
                                        <p:tgtEl>
                                          <p:spTgt spid="6">
                                            <p:graphicEl>
                                              <a:dgm id="{6CEB9E95-9F03-4C31-A69E-2EA0FA0A522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5" grpId="1"/>
      <p:bldGraphic spid="6"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59724" y="685112"/>
            <a:ext cx="4419600" cy="707886"/>
          </a:xfrm>
          <a:prstGeom prst="rect">
            <a:avLst/>
          </a:prstGeom>
          <a:noFill/>
        </p:spPr>
        <p:txBody>
          <a:bodyPr wrap="square" rtlCol="0">
            <a:spAutoFit/>
          </a:bodyPr>
          <a:lstStyle/>
          <a:p>
            <a:r>
              <a:rPr lang="zh-CN" altLang="en-US" sz="4000" dirty="0" smtClean="0"/>
              <a:t>示例</a:t>
            </a:r>
            <a:r>
              <a:rPr lang="en-US" altLang="zh-CN" sz="4000" dirty="0" smtClean="0"/>
              <a:t>1</a:t>
            </a:r>
            <a:endParaRPr lang="zh-CN" altLang="en-US" sz="4000" dirty="0"/>
          </a:p>
        </p:txBody>
      </p:sp>
      <p:grpSp>
        <p:nvGrpSpPr>
          <p:cNvPr id="12" name="组合 11"/>
          <p:cNvGrpSpPr/>
          <p:nvPr/>
        </p:nvGrpSpPr>
        <p:grpSpPr>
          <a:xfrm>
            <a:off x="9372600" y="-609600"/>
            <a:ext cx="23543174" cy="7756138"/>
            <a:chOff x="-39414" y="-390822"/>
            <a:chExt cx="23543174" cy="7756138"/>
          </a:xfrm>
        </p:grpSpPr>
        <p:pic>
          <p:nvPicPr>
            <p:cNvPr id="6" name="图片 5" descr="z39.50 web 网关检索-图书馆资源整合系统.png"/>
            <p:cNvPicPr/>
            <p:nvPr/>
          </p:nvPicPr>
          <p:blipFill>
            <a:blip r:embed="rId2">
              <a:duotone>
                <a:prstClr val="black"/>
                <a:schemeClr val="accent6">
                  <a:tint val="45000"/>
                  <a:satMod val="400000"/>
                </a:schemeClr>
              </a:duotone>
            </a:blip>
            <a:stretch>
              <a:fillRect/>
            </a:stretch>
          </p:blipFill>
          <p:spPr>
            <a:xfrm>
              <a:off x="-39414" y="1643307"/>
              <a:ext cx="7641022" cy="5410200"/>
            </a:xfrm>
            <a:prstGeom prst="rect">
              <a:avLst/>
            </a:prstGeom>
            <a:ln>
              <a:solidFill>
                <a:srgbClr val="05D51E"/>
              </a:solidFill>
            </a:ln>
          </p:spPr>
        </p:pic>
        <p:pic>
          <p:nvPicPr>
            <p:cNvPr id="7" name="图片 6"/>
            <p:cNvPicPr/>
            <p:nvPr/>
          </p:nvPicPr>
          <p:blipFill>
            <a:blip r:embed="rId3"/>
            <a:srcRect/>
            <a:stretch>
              <a:fillRect/>
            </a:stretch>
          </p:blipFill>
          <p:spPr bwMode="auto">
            <a:xfrm>
              <a:off x="8610600" y="1622286"/>
              <a:ext cx="7404534" cy="5394435"/>
            </a:xfrm>
            <a:prstGeom prst="rect">
              <a:avLst/>
            </a:prstGeom>
            <a:noFill/>
            <a:ln w="9525">
              <a:solidFill>
                <a:srgbClr val="05D51E"/>
              </a:solidFill>
              <a:miter lim="800000"/>
              <a:headEnd/>
              <a:tailEnd/>
            </a:ln>
          </p:spPr>
        </p:pic>
        <p:sp>
          <p:nvSpPr>
            <p:cNvPr id="3" name="右箭头 2"/>
            <p:cNvSpPr/>
            <p:nvPr/>
          </p:nvSpPr>
          <p:spPr>
            <a:xfrm>
              <a:off x="7710653" y="3581400"/>
              <a:ext cx="780392" cy="767007"/>
            </a:xfrm>
            <a:prstGeom prst="rightArrow">
              <a:avLst/>
            </a:prstGeom>
            <a:ln>
              <a:solidFill>
                <a:srgbClr val="05D51E"/>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pic>
          <p:nvPicPr>
            <p:cNvPr id="9" name="图片 8"/>
            <p:cNvPicPr>
              <a:picLocks noChangeAspect="1"/>
            </p:cNvPicPr>
            <p:nvPr/>
          </p:nvPicPr>
          <p:blipFill>
            <a:blip r:embed="rId4">
              <a:clrChange>
                <a:clrFrom>
                  <a:srgbClr val="E9FFFF"/>
                </a:clrFrom>
                <a:clrTo>
                  <a:srgbClr val="E9FFFF">
                    <a:alpha val="0"/>
                  </a:srgbClr>
                </a:clrTo>
              </a:clrChange>
              <a:extLst>
                <a:ext uri="{28A0092B-C50C-407E-A947-70E740481C1C}">
                  <a14:useLocalDpi xmlns:a14="http://schemas.microsoft.com/office/drawing/2010/main" val="0"/>
                </a:ext>
              </a:extLst>
            </a:blip>
            <a:stretch>
              <a:fillRect/>
            </a:stretch>
          </p:blipFill>
          <p:spPr>
            <a:xfrm>
              <a:off x="17068800" y="-390822"/>
              <a:ext cx="6434960" cy="7756138"/>
            </a:xfrm>
            <a:prstGeom prst="rect">
              <a:avLst/>
            </a:prstGeom>
            <a:ln>
              <a:solidFill>
                <a:srgbClr val="05D51E"/>
              </a:solidFill>
            </a:ln>
          </p:spPr>
        </p:pic>
        <p:sp>
          <p:nvSpPr>
            <p:cNvPr id="11" name="右箭头 10"/>
            <p:cNvSpPr/>
            <p:nvPr/>
          </p:nvSpPr>
          <p:spPr>
            <a:xfrm>
              <a:off x="16154400" y="3964903"/>
              <a:ext cx="780392" cy="767007"/>
            </a:xfrm>
            <a:prstGeom prst="rightArrow">
              <a:avLst/>
            </a:prstGeom>
            <a:ln>
              <a:solidFill>
                <a:srgbClr val="05D51E"/>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00" fill="hold"/>
                                        <p:tgtEl>
                                          <p:spTgt spid="2"/>
                                        </p:tgtEl>
                                        <p:attrNameLst>
                                          <p:attrName>ppt_w</p:attrName>
                                        </p:attrNameLst>
                                      </p:cBhvr>
                                      <p:tavLst>
                                        <p:tav tm="0">
                                          <p:val>
                                            <p:fltVal val="0"/>
                                          </p:val>
                                        </p:tav>
                                        <p:tav tm="100000">
                                          <p:val>
                                            <p:strVal val="#ppt_w"/>
                                          </p:val>
                                        </p:tav>
                                      </p:tavLst>
                                    </p:anim>
                                    <p:anim calcmode="lin" valueType="num">
                                      <p:cBhvr>
                                        <p:cTn id="8" dur="700" fill="hold"/>
                                        <p:tgtEl>
                                          <p:spTgt spid="2"/>
                                        </p:tgtEl>
                                        <p:attrNameLst>
                                          <p:attrName>ppt_h</p:attrName>
                                        </p:attrNameLst>
                                      </p:cBhvr>
                                      <p:tavLst>
                                        <p:tav tm="0">
                                          <p:val>
                                            <p:fltVal val="0"/>
                                          </p:val>
                                        </p:tav>
                                        <p:tav tm="100000">
                                          <p:val>
                                            <p:strVal val="#ppt_h"/>
                                          </p:val>
                                        </p:tav>
                                      </p:tavLst>
                                    </p:anim>
                                    <p:animEffect transition="in" filter="fade">
                                      <p:cBhvr>
                                        <p:cTn id="9" dur="700"/>
                                        <p:tgtEl>
                                          <p:spTgt spid="2"/>
                                        </p:tgtEl>
                                      </p:cBhvr>
                                    </p:animEffect>
                                  </p:childTnLst>
                                </p:cTn>
                              </p:par>
                            </p:childTnLst>
                          </p:cTn>
                        </p:par>
                        <p:par>
                          <p:cTn id="10" fill="hold">
                            <p:stCondLst>
                              <p:cond delay="700"/>
                            </p:stCondLst>
                            <p:childTnLst>
                              <p:par>
                                <p:cTn id="11" presetID="35" presetClass="path" presetSubtype="0" fill="hold" nodeType="afterEffect">
                                  <p:stCondLst>
                                    <p:cond delay="0"/>
                                  </p:stCondLst>
                                  <p:childTnLst>
                                    <p:animMotion origin="layout" path="M 3.61111E-6 3.7037E-7 L -3.754 0.00995 " pathEditMode="relative" rAng="0" ptsTypes="AA">
                                      <p:cBhvr>
                                        <p:cTn id="12" dur="22900" fill="hold"/>
                                        <p:tgtEl>
                                          <p:spTgt spid="12"/>
                                        </p:tgtEl>
                                        <p:attrNameLst>
                                          <p:attrName>ppt_x</p:attrName>
                                          <p:attrName>ppt_y</p:attrName>
                                        </p:attrNameLst>
                                      </p:cBhvr>
                                      <p:rCtr x="-187708" y="4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14400" y="1370286"/>
            <a:ext cx="3124200" cy="9157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CN" sz="3200" dirty="0" smtClean="0">
                <a:solidFill>
                  <a:schemeClr val="tx1"/>
                </a:solidFill>
              </a:rPr>
              <a:t>4.</a:t>
            </a:r>
            <a:r>
              <a:rPr lang="zh-CN" altLang="en-US" sz="3200" dirty="0" smtClean="0"/>
              <a:t>统一检索平台</a:t>
            </a:r>
            <a:endParaRPr lang="zh-CN" altLang="en-US" sz="3200" dirty="0">
              <a:solidFill>
                <a:schemeClr val="tx1"/>
              </a:solidFill>
            </a:endParaRPr>
          </a:p>
        </p:txBody>
      </p:sp>
      <p:sp>
        <p:nvSpPr>
          <p:cNvPr id="4" name="TextBox 3"/>
          <p:cNvSpPr txBox="1"/>
          <p:nvPr/>
        </p:nvSpPr>
        <p:spPr>
          <a:xfrm>
            <a:off x="2743200" y="304800"/>
            <a:ext cx="3733800" cy="769441"/>
          </a:xfrm>
          <a:prstGeom prst="rect">
            <a:avLst/>
          </a:prstGeom>
          <a:noFill/>
        </p:spPr>
        <p:txBody>
          <a:bodyPr wrap="square" rtlCol="0">
            <a:spAutoFit/>
          </a:bodyPr>
          <a:lstStyle/>
          <a:p>
            <a:r>
              <a:rPr lang="zh-CN" altLang="en-US" sz="4400" dirty="0" smtClean="0"/>
              <a:t>三、检索状况</a:t>
            </a:r>
            <a:endParaRPr lang="zh-CN" altLang="en-US" sz="4400" dirty="0"/>
          </a:p>
        </p:txBody>
      </p:sp>
      <p:sp>
        <p:nvSpPr>
          <p:cNvPr id="2" name="TextBox 1"/>
          <p:cNvSpPr txBox="1"/>
          <p:nvPr/>
        </p:nvSpPr>
        <p:spPr>
          <a:xfrm>
            <a:off x="1066800" y="2916675"/>
            <a:ext cx="2590800" cy="646331"/>
          </a:xfrm>
          <a:prstGeom prst="rect">
            <a:avLst/>
          </a:prstGeom>
          <a:noFill/>
        </p:spPr>
        <p:txBody>
          <a:bodyPr wrap="square" rtlCol="0">
            <a:spAutoFit/>
          </a:bodyPr>
          <a:lstStyle/>
          <a:p>
            <a:r>
              <a:rPr lang="zh-CN" altLang="en-US" dirty="0" smtClean="0"/>
              <a:t>操作步骤：</a:t>
            </a:r>
            <a:r>
              <a:rPr lang="zh-CN" altLang="en-US" dirty="0" smtClean="0">
                <a:hlinkClick r:id="rId3" action="ppaction://hlinksldjump"/>
              </a:rPr>
              <a:t>（同上一检索）</a:t>
            </a:r>
            <a:endParaRPr lang="zh-CN" altLang="en-US" dirty="0"/>
          </a:p>
        </p:txBody>
      </p:sp>
    </p:spTree>
    <p:extLst>
      <p:ext uri="{BB962C8B-B14F-4D97-AF65-F5344CB8AC3E}">
        <p14:creationId xmlns:p14="http://schemas.microsoft.com/office/powerpoint/2010/main" val="1472744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4">
                                            <p:txEl>
                                              <p:pRg st="0" end="0"/>
                                            </p:txEl>
                                          </p:spTgt>
                                        </p:tgtEl>
                                      </p:cBhvr>
                                    </p:animEffect>
                                  </p:childTnLst>
                                </p:cTn>
                              </p:par>
                              <p:par>
                                <p:cTn id="11" presetID="6" presetClass="entr" presetSubtype="16" fill="hold" grpId="0" nodeType="withEffect">
                                  <p:stCondLst>
                                    <p:cond delay="90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1500"/>
                                        <p:tgtEl>
                                          <p:spTgt spid="3"/>
                                        </p:tgtEl>
                                      </p:cBhvr>
                                    </p:animEffect>
                                  </p:childTnLst>
                                </p:cTn>
                              </p:par>
                              <p:par>
                                <p:cTn id="14" presetID="2" presetClass="entr" presetSubtype="6" fill="hold" grpId="0" nodeType="withEffect">
                                  <p:stCondLst>
                                    <p:cond delay="2600"/>
                                  </p:stCondLst>
                                  <p:iterate type="wd">
                                    <p:tmPct val="20000"/>
                                  </p:iterate>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59724" y="685112"/>
            <a:ext cx="4419600" cy="707886"/>
          </a:xfrm>
          <a:prstGeom prst="rect">
            <a:avLst/>
          </a:prstGeom>
          <a:noFill/>
        </p:spPr>
        <p:txBody>
          <a:bodyPr wrap="square" rtlCol="0">
            <a:spAutoFit/>
          </a:bodyPr>
          <a:lstStyle/>
          <a:p>
            <a:r>
              <a:rPr lang="zh-CN" altLang="en-US" sz="4000" dirty="0" smtClean="0"/>
              <a:t>示例</a:t>
            </a:r>
            <a:r>
              <a:rPr lang="en-US" altLang="zh-CN" sz="4000" dirty="0" smtClean="0"/>
              <a:t>2</a:t>
            </a:r>
            <a:endParaRPr lang="zh-CN" altLang="en-US" sz="4000" dirty="0"/>
          </a:p>
        </p:txBody>
      </p:sp>
      <p:grpSp>
        <p:nvGrpSpPr>
          <p:cNvPr id="9" name="组合 8"/>
          <p:cNvGrpSpPr/>
          <p:nvPr/>
        </p:nvGrpSpPr>
        <p:grpSpPr>
          <a:xfrm>
            <a:off x="9372600" y="-152400"/>
            <a:ext cx="27085307" cy="7190088"/>
            <a:chOff x="1371600" y="-73455"/>
            <a:chExt cx="27085307" cy="7190088"/>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30262"/>
              <a:ext cx="7955643" cy="6982655"/>
            </a:xfrm>
            <a:prstGeom prst="rect">
              <a:avLst/>
            </a:prstGeom>
            <a:ln>
              <a:solidFill>
                <a:srgbClr val="05D51E"/>
              </a:solidFill>
            </a:ln>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4513" y="-73455"/>
              <a:ext cx="7040173" cy="7190088"/>
            </a:xfrm>
            <a:prstGeom prst="rect">
              <a:avLst/>
            </a:prstGeom>
            <a:ln>
              <a:solidFill>
                <a:srgbClr val="05D51E"/>
              </a:solidFill>
            </a:ln>
          </p:spPr>
        </p:pic>
        <p:sp>
          <p:nvSpPr>
            <p:cNvPr id="6" name="右箭头 5"/>
            <p:cNvSpPr/>
            <p:nvPr/>
          </p:nvSpPr>
          <p:spPr>
            <a:xfrm>
              <a:off x="17660008" y="3435303"/>
              <a:ext cx="780392" cy="767007"/>
            </a:xfrm>
            <a:prstGeom prst="rightArrow">
              <a:avLst/>
            </a:prstGeom>
            <a:ln>
              <a:solidFill>
                <a:srgbClr val="05D51E"/>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7" name="右箭头 6"/>
            <p:cNvSpPr/>
            <p:nvPr/>
          </p:nvSpPr>
          <p:spPr>
            <a:xfrm>
              <a:off x="9448800" y="3485338"/>
              <a:ext cx="780392" cy="767007"/>
            </a:xfrm>
            <a:prstGeom prst="rightArrow">
              <a:avLst/>
            </a:prstGeom>
            <a:ln>
              <a:solidFill>
                <a:srgbClr val="05D51E"/>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pic>
          <p:nvPicPr>
            <p:cNvPr id="8" name="图片 7" descr="detail_step_03.png"/>
            <p:cNvPicPr/>
            <p:nvPr/>
          </p:nvPicPr>
          <p:blipFill>
            <a:blip r:embed="rId5"/>
            <a:stretch>
              <a:fillRect/>
            </a:stretch>
          </p:blipFill>
          <p:spPr>
            <a:xfrm>
              <a:off x="18608566" y="-73455"/>
              <a:ext cx="9848341" cy="7086372"/>
            </a:xfrm>
            <a:prstGeom prst="rect">
              <a:avLst/>
            </a:prstGeom>
            <a:ln>
              <a:solidFill>
                <a:srgbClr val="05D51E"/>
              </a:solidFill>
            </a:ln>
          </p:spPr>
        </p:pic>
      </p:grpSp>
    </p:spTree>
    <p:extLst>
      <p:ext uri="{BB962C8B-B14F-4D97-AF65-F5344CB8AC3E}">
        <p14:creationId xmlns:p14="http://schemas.microsoft.com/office/powerpoint/2010/main" val="2140120387"/>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00" fill="hold"/>
                                        <p:tgtEl>
                                          <p:spTgt spid="3"/>
                                        </p:tgtEl>
                                        <p:attrNameLst>
                                          <p:attrName>ppt_w</p:attrName>
                                        </p:attrNameLst>
                                      </p:cBhvr>
                                      <p:tavLst>
                                        <p:tav tm="0">
                                          <p:val>
                                            <p:fltVal val="0"/>
                                          </p:val>
                                        </p:tav>
                                        <p:tav tm="100000">
                                          <p:val>
                                            <p:strVal val="#ppt_w"/>
                                          </p:val>
                                        </p:tav>
                                      </p:tavLst>
                                    </p:anim>
                                    <p:anim calcmode="lin" valueType="num">
                                      <p:cBhvr>
                                        <p:cTn id="8" dur="700" fill="hold"/>
                                        <p:tgtEl>
                                          <p:spTgt spid="3"/>
                                        </p:tgtEl>
                                        <p:attrNameLst>
                                          <p:attrName>ppt_h</p:attrName>
                                        </p:attrNameLst>
                                      </p:cBhvr>
                                      <p:tavLst>
                                        <p:tav tm="0">
                                          <p:val>
                                            <p:fltVal val="0"/>
                                          </p:val>
                                        </p:tav>
                                        <p:tav tm="100000">
                                          <p:val>
                                            <p:strVal val="#ppt_h"/>
                                          </p:val>
                                        </p:tav>
                                      </p:tavLst>
                                    </p:anim>
                                    <p:animEffect transition="in" filter="fade">
                                      <p:cBhvr>
                                        <p:cTn id="9" dur="700"/>
                                        <p:tgtEl>
                                          <p:spTgt spid="3"/>
                                        </p:tgtEl>
                                      </p:cBhvr>
                                    </p:animEffect>
                                  </p:childTnLst>
                                </p:cTn>
                              </p:par>
                              <p:par>
                                <p:cTn id="10" presetID="18" presetClass="exit" presetSubtype="12" fill="hold" grpId="1" nodeType="withEffect">
                                  <p:stCondLst>
                                    <p:cond delay="1000"/>
                                  </p:stCondLst>
                                  <p:childTnLst>
                                    <p:animEffect transition="out" filter="strips(downLeft)">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35" presetClass="path" presetSubtype="0" fill="hold" nodeType="withEffect">
                                  <p:stCondLst>
                                    <p:cond delay="1900"/>
                                  </p:stCondLst>
                                  <p:childTnLst>
                                    <p:animMotion origin="layout" path="M 3.61111E-6 1.84886E-8 L -0.98108 -0.01294 " pathEditMode="relative" rAng="0" ptsTypes="AA">
                                      <p:cBhvr>
                                        <p:cTn id="14" dur="3000" fill="hold"/>
                                        <p:tgtEl>
                                          <p:spTgt spid="9"/>
                                        </p:tgtEl>
                                        <p:attrNameLst>
                                          <p:attrName>ppt_x</p:attrName>
                                          <p:attrName>ppt_y</p:attrName>
                                        </p:attrNameLst>
                                      </p:cBhvr>
                                      <p:rCtr x="-49062" y="-647"/>
                                    </p:animMotion>
                                  </p:childTnLst>
                                </p:cTn>
                              </p:par>
                              <p:par>
                                <p:cTn id="15" presetID="35" presetClass="path" presetSubtype="0" accel="50000" decel="50000" fill="hold" nodeType="withEffect">
                                  <p:stCondLst>
                                    <p:cond delay="6400"/>
                                  </p:stCondLst>
                                  <p:childTnLst>
                                    <p:animMotion origin="layout" path="M -0.98108 -0.01294 L -1.93108 -0.00185 " pathEditMode="relative" rAng="0" ptsTypes="AA">
                                      <p:cBhvr>
                                        <p:cTn id="16" dur="3000" fill="hold"/>
                                        <p:tgtEl>
                                          <p:spTgt spid="9"/>
                                        </p:tgtEl>
                                        <p:attrNameLst>
                                          <p:attrName>ppt_x</p:attrName>
                                          <p:attrName>ppt_y</p:attrName>
                                        </p:attrNameLst>
                                      </p:cBhvr>
                                      <p:rCtr x="-47500" y="555"/>
                                    </p:animMotion>
                                  </p:childTnLst>
                                </p:cTn>
                              </p:par>
                              <p:par>
                                <p:cTn id="17" presetID="35" presetClass="path" presetSubtype="0" accel="50000" decel="50000" fill="hold" nodeType="withEffect">
                                  <p:stCondLst>
                                    <p:cond delay="10300"/>
                                  </p:stCondLst>
                                  <p:childTnLst>
                                    <p:animMotion origin="layout" path="M -1.93108 -0.00185 L -2.88941 0.02034 " pathEditMode="relative" rAng="0" ptsTypes="AA">
                                      <p:cBhvr>
                                        <p:cTn id="18" dur="3000" fill="hold"/>
                                        <p:tgtEl>
                                          <p:spTgt spid="9"/>
                                        </p:tgtEl>
                                        <p:attrNameLst>
                                          <p:attrName>ppt_x</p:attrName>
                                          <p:attrName>ppt_y</p:attrName>
                                        </p:attrNameLst>
                                      </p:cBhvr>
                                      <p:rCtr x="-47917" y="1109"/>
                                    </p:animMotion>
                                  </p:childTnLst>
                                </p:cTn>
                              </p:par>
                              <p:par>
                                <p:cTn id="19" presetID="35" presetClass="path" presetSubtype="0" accel="50000" decel="50000" fill="hold" nodeType="withEffect">
                                  <p:stCondLst>
                                    <p:cond delay="14400"/>
                                  </p:stCondLst>
                                  <p:childTnLst>
                                    <p:animMotion origin="layout" path="M -2.88941 0.02034 L -4.20608 0.05362 " pathEditMode="relative" rAng="0" ptsTypes="AA">
                                      <p:cBhvr>
                                        <p:cTn id="20" dur="2000" fill="hold"/>
                                        <p:tgtEl>
                                          <p:spTgt spid="9"/>
                                        </p:tgtEl>
                                        <p:attrNameLst>
                                          <p:attrName>ppt_x</p:attrName>
                                          <p:attrName>ppt_y</p:attrName>
                                        </p:attrNameLst>
                                      </p:cBhvr>
                                      <p:rCtr x="-65833" y="16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zh-CN" altLang="en-US" sz="5400" dirty="0" smtClean="0">
                <a:ea typeface="宋体" charset="-122"/>
              </a:rPr>
              <a:t>平台分析</a:t>
            </a:r>
            <a:endParaRPr lang="en-US" altLang="zh-CN" sz="5400" dirty="0">
              <a:ea typeface="宋体" charset="-122"/>
            </a:endParaRPr>
          </a:p>
        </p:txBody>
      </p:sp>
      <p:sp>
        <p:nvSpPr>
          <p:cNvPr id="89091" name="Text Box 3"/>
          <p:cNvSpPr txBox="1">
            <a:spLocks noChangeArrowheads="1"/>
          </p:cNvSpPr>
          <p:nvPr/>
        </p:nvSpPr>
        <p:spPr bwMode="auto">
          <a:xfrm>
            <a:off x="1660526" y="7223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zh-CN"/>
          </a:p>
        </p:txBody>
      </p:sp>
      <p:sp>
        <p:nvSpPr>
          <p:cNvPr id="89134" name="AutoShape 46"/>
          <p:cNvSpPr>
            <a:spLocks noChangeArrowheads="1"/>
          </p:cNvSpPr>
          <p:nvPr/>
        </p:nvSpPr>
        <p:spPr bwMode="ltGray">
          <a:xfrm rot="5400000">
            <a:off x="-2422526" y="14747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89135" name="AutoShape 47"/>
          <p:cNvSpPr>
            <a:spLocks noChangeArrowheads="1"/>
          </p:cNvSpPr>
          <p:nvPr/>
        </p:nvSpPr>
        <p:spPr bwMode="ltGray">
          <a:xfrm rot="5400000" flipH="1">
            <a:off x="-2016919" y="1910558"/>
            <a:ext cx="4032251"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chemeClr val="hlink">
                  <a:alpha val="56000"/>
                </a:schemeClr>
              </a:gs>
              <a:gs pos="100000">
                <a:schemeClr val="hlink">
                  <a:gamma/>
                  <a:tint val="0"/>
                  <a:invGamma/>
                  <a:alpha val="48000"/>
                </a:schemeClr>
              </a:gs>
            </a:gsLst>
            <a:lin ang="540000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89137" name="AutoShape 49"/>
          <p:cNvSpPr>
            <a:spLocks noChangeArrowheads="1"/>
          </p:cNvSpPr>
          <p:nvPr/>
        </p:nvSpPr>
        <p:spPr bwMode="gray">
          <a:xfrm>
            <a:off x="2317750" y="4271963"/>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hlink">
                        <a:gamma/>
                        <a:tint val="0"/>
                        <a:invGamma/>
                      </a:schemeClr>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zh-CN" altLang="en-US" sz="2400" b="1" dirty="0">
                <a:solidFill>
                  <a:schemeClr val="tx2"/>
                </a:solidFill>
                <a:ea typeface="宋体" charset="-122"/>
              </a:rPr>
              <a:t>比较分析</a:t>
            </a:r>
            <a:endParaRPr lang="en-US" altLang="zh-CN" sz="2400" b="1" dirty="0">
              <a:solidFill>
                <a:schemeClr val="tx2"/>
              </a:solidFill>
              <a:ea typeface="宋体" charset="-122"/>
            </a:endParaRPr>
          </a:p>
        </p:txBody>
      </p:sp>
      <p:sp>
        <p:nvSpPr>
          <p:cNvPr id="89138" name="AutoShape 50"/>
          <p:cNvSpPr>
            <a:spLocks noChangeArrowheads="1"/>
          </p:cNvSpPr>
          <p:nvPr/>
        </p:nvSpPr>
        <p:spPr bwMode="gray">
          <a:xfrm>
            <a:off x="2438400" y="3379661"/>
            <a:ext cx="4298950" cy="587503"/>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zh-CN" altLang="en-US" sz="2400" b="1" dirty="0">
                <a:solidFill>
                  <a:schemeClr val="tx2"/>
                </a:solidFill>
                <a:ea typeface="宋体" charset="-122"/>
              </a:rPr>
              <a:t>检索状况</a:t>
            </a:r>
            <a:endParaRPr lang="en-US" altLang="zh-CN" sz="2400" b="1" dirty="0">
              <a:solidFill>
                <a:schemeClr val="tx2"/>
              </a:solidFill>
              <a:ea typeface="宋体" charset="-122"/>
            </a:endParaRPr>
          </a:p>
        </p:txBody>
      </p:sp>
      <p:sp>
        <p:nvSpPr>
          <p:cNvPr id="89139" name="AutoShape 51"/>
          <p:cNvSpPr>
            <a:spLocks noChangeArrowheads="1"/>
          </p:cNvSpPr>
          <p:nvPr/>
        </p:nvSpPr>
        <p:spPr bwMode="gray">
          <a:xfrm>
            <a:off x="2286000" y="2541461"/>
            <a:ext cx="4451350" cy="55734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hlink">
                        <a:gamma/>
                        <a:tint val="0"/>
                        <a:invGamma/>
                      </a:schemeClr>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zh-CN" altLang="en-US" sz="2400" b="1" dirty="0">
                <a:solidFill>
                  <a:schemeClr val="tx2"/>
                </a:solidFill>
                <a:ea typeface="宋体" charset="-122"/>
              </a:rPr>
              <a:t>平台特色</a:t>
            </a:r>
            <a:endParaRPr lang="en-US" altLang="zh-CN" sz="2400" b="1" dirty="0">
              <a:solidFill>
                <a:schemeClr val="tx2"/>
              </a:solidFill>
              <a:ea typeface="宋体" charset="-122"/>
            </a:endParaRPr>
          </a:p>
        </p:txBody>
      </p:sp>
      <p:sp>
        <p:nvSpPr>
          <p:cNvPr id="89140" name="AutoShape 52"/>
          <p:cNvSpPr>
            <a:spLocks noChangeArrowheads="1"/>
          </p:cNvSpPr>
          <p:nvPr/>
        </p:nvSpPr>
        <p:spPr bwMode="gray">
          <a:xfrm>
            <a:off x="1765300" y="1858962"/>
            <a:ext cx="4972050" cy="4699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zh-CN" altLang="en-US" sz="2400" b="1" dirty="0" smtClean="0">
                <a:solidFill>
                  <a:schemeClr val="tx2"/>
                </a:solidFill>
                <a:ea typeface="宋体" charset="-122"/>
              </a:rPr>
              <a:t>平台简介</a:t>
            </a:r>
            <a:endParaRPr lang="en-US" altLang="zh-CN" sz="2400" b="1" dirty="0">
              <a:solidFill>
                <a:schemeClr val="tx2"/>
              </a:solidFill>
              <a:ea typeface="宋体" charset="-122"/>
            </a:endParaRPr>
          </a:p>
        </p:txBody>
      </p:sp>
      <p:grpSp>
        <p:nvGrpSpPr>
          <p:cNvPr id="89141" name="Group 53"/>
          <p:cNvGrpSpPr>
            <a:grpSpLocks/>
          </p:cNvGrpSpPr>
          <p:nvPr/>
        </p:nvGrpSpPr>
        <p:grpSpPr bwMode="auto">
          <a:xfrm>
            <a:off x="1447800" y="1864760"/>
            <a:ext cx="381000" cy="519388"/>
            <a:chOff x="2078" y="1304"/>
            <a:chExt cx="1615" cy="2367"/>
          </a:xfrm>
        </p:grpSpPr>
        <p:sp>
          <p:nvSpPr>
            <p:cNvPr id="89142" name="Oval 54"/>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89143" name="Oval 55"/>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89144" name="Oval 56"/>
            <p:cNvSpPr>
              <a:spLocks noChangeArrowheads="1"/>
            </p:cNvSpPr>
            <p:nvPr/>
          </p:nvSpPr>
          <p:spPr bwMode="gray">
            <a:xfrm>
              <a:off x="2254" y="1304"/>
              <a:ext cx="1101" cy="236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89145" name="Oval 57"/>
            <p:cNvSpPr>
              <a:spLocks noChangeArrowheads="1"/>
            </p:cNvSpPr>
            <p:nvPr/>
          </p:nvSpPr>
          <p:spPr bwMode="gray">
            <a:xfrm>
              <a:off x="2254" y="1304"/>
              <a:ext cx="1101" cy="2367"/>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89146" name="Oval 58"/>
            <p:cNvSpPr>
              <a:spLocks noChangeArrowheads="1"/>
            </p:cNvSpPr>
            <p:nvPr/>
          </p:nvSpPr>
          <p:spPr bwMode="gray">
            <a:xfrm>
              <a:off x="2337" y="1304"/>
              <a:ext cx="1096" cy="236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89147" name="Oval 59"/>
            <p:cNvSpPr>
              <a:spLocks noChangeArrowheads="1"/>
            </p:cNvSpPr>
            <p:nvPr/>
          </p:nvSpPr>
          <p:spPr bwMode="gray">
            <a:xfrm>
              <a:off x="2337" y="1304"/>
              <a:ext cx="1096" cy="2367"/>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grpSp>
      <p:grpSp>
        <p:nvGrpSpPr>
          <p:cNvPr id="89148" name="Group 60"/>
          <p:cNvGrpSpPr>
            <a:grpSpLocks/>
          </p:cNvGrpSpPr>
          <p:nvPr/>
        </p:nvGrpSpPr>
        <p:grpSpPr bwMode="auto">
          <a:xfrm>
            <a:off x="1981200" y="2628040"/>
            <a:ext cx="381000" cy="519245"/>
            <a:chOff x="2078" y="1387"/>
            <a:chExt cx="1615" cy="2201"/>
          </a:xfrm>
        </p:grpSpPr>
        <p:sp>
          <p:nvSpPr>
            <p:cNvPr id="89149" name="Oval 61"/>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89150" name="Oval 62"/>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89151" name="Oval 63"/>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89152" name="Oval 64"/>
            <p:cNvSpPr>
              <a:spLocks noChangeArrowheads="1"/>
            </p:cNvSpPr>
            <p:nvPr/>
          </p:nvSpPr>
          <p:spPr bwMode="gray">
            <a:xfrm>
              <a:off x="2254" y="1387"/>
              <a:ext cx="1101" cy="2201"/>
            </a:xfrm>
            <a:prstGeom prst="ellipse">
              <a:avLst/>
            </a:prstGeom>
            <a:gradFill rotWithShape="1">
              <a:gsLst>
                <a:gs pos="0">
                  <a:srgbClr val="48BE67">
                    <a:gamma/>
                    <a:shade val="0"/>
                    <a:invGamma/>
                  </a:srgbClr>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89153" name="Oval 65"/>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89154" name="Oval 66"/>
            <p:cNvSpPr>
              <a:spLocks noChangeArrowheads="1"/>
            </p:cNvSpPr>
            <p:nvPr/>
          </p:nvSpPr>
          <p:spPr bwMode="gray">
            <a:xfrm>
              <a:off x="2337" y="1387"/>
              <a:ext cx="1096" cy="2201"/>
            </a:xfrm>
            <a:prstGeom prst="ellipse">
              <a:avLst/>
            </a:prstGeom>
            <a:gradFill rotWithShape="1">
              <a:gsLst>
                <a:gs pos="0">
                  <a:srgbClr val="48BE67"/>
                </a:gs>
                <a:gs pos="100000">
                  <a:srgbClr val="48BE67">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grpSp>
      <p:grpSp>
        <p:nvGrpSpPr>
          <p:cNvPr id="89155" name="Group 67"/>
          <p:cNvGrpSpPr>
            <a:grpSpLocks/>
          </p:cNvGrpSpPr>
          <p:nvPr/>
        </p:nvGrpSpPr>
        <p:grpSpPr bwMode="auto">
          <a:xfrm>
            <a:off x="2133600" y="3466240"/>
            <a:ext cx="381000" cy="519245"/>
            <a:chOff x="2078" y="1387"/>
            <a:chExt cx="1615" cy="2201"/>
          </a:xfrm>
        </p:grpSpPr>
        <p:sp>
          <p:nvSpPr>
            <p:cNvPr id="89156" name="Oval 6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89157" name="Oval 6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89158" name="Oval 70"/>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89159" name="Oval 71"/>
            <p:cNvSpPr>
              <a:spLocks noChangeArrowheads="1"/>
            </p:cNvSpPr>
            <p:nvPr/>
          </p:nvSpPr>
          <p:spPr bwMode="gray">
            <a:xfrm>
              <a:off x="2254" y="1387"/>
              <a:ext cx="1101" cy="2201"/>
            </a:xfrm>
            <a:prstGeom prst="ellipse">
              <a:avLst/>
            </a:prstGeom>
            <a:gradFill rotWithShape="1">
              <a:gsLst>
                <a:gs pos="0">
                  <a:srgbClr val="21B3E1"/>
                </a:gs>
                <a:gs pos="100000">
                  <a:srgbClr val="21B3E1">
                    <a:gamma/>
                    <a:shade val="46275"/>
                    <a:invGamma/>
                  </a:srgbClr>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89160" name="Oval 72"/>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89161" name="Oval 73"/>
            <p:cNvSpPr>
              <a:spLocks noChangeArrowheads="1"/>
            </p:cNvSpPr>
            <p:nvPr/>
          </p:nvSpPr>
          <p:spPr bwMode="gray">
            <a:xfrm>
              <a:off x="2337" y="1387"/>
              <a:ext cx="1096" cy="2201"/>
            </a:xfrm>
            <a:prstGeom prst="ellipse">
              <a:avLst/>
            </a:prstGeom>
            <a:gradFill rotWithShape="1">
              <a:gsLst>
                <a:gs pos="0">
                  <a:srgbClr val="21B3E1"/>
                </a:gs>
                <a:gs pos="100000">
                  <a:srgbClr val="21B3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grpSp>
      <p:grpSp>
        <p:nvGrpSpPr>
          <p:cNvPr id="89162" name="Group 74"/>
          <p:cNvGrpSpPr>
            <a:grpSpLocks/>
          </p:cNvGrpSpPr>
          <p:nvPr/>
        </p:nvGrpSpPr>
        <p:grpSpPr bwMode="auto">
          <a:xfrm>
            <a:off x="1981200" y="4304440"/>
            <a:ext cx="381000" cy="519245"/>
            <a:chOff x="2078" y="1387"/>
            <a:chExt cx="1615" cy="2201"/>
          </a:xfrm>
        </p:grpSpPr>
        <p:sp>
          <p:nvSpPr>
            <p:cNvPr id="89163" name="Oval 75"/>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89164" name="Oval 76"/>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89165" name="Oval 77"/>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89166" name="Oval 78"/>
            <p:cNvSpPr>
              <a:spLocks noChangeArrowheads="1"/>
            </p:cNvSpPr>
            <p:nvPr/>
          </p:nvSpPr>
          <p:spPr bwMode="gray">
            <a:xfrm>
              <a:off x="2254" y="1387"/>
              <a:ext cx="1101" cy="2201"/>
            </a:xfrm>
            <a:prstGeom prst="ellipse">
              <a:avLst/>
            </a:prstGeom>
            <a:gradFill rotWithShape="1">
              <a:gsLst>
                <a:gs pos="0">
                  <a:srgbClr val="8D67E1">
                    <a:gamma/>
                    <a:shade val="0"/>
                    <a:invGamma/>
                  </a:srgbClr>
                </a:gs>
                <a:gs pos="100000">
                  <a:srgbClr val="8D67E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89167" name="Oval 79"/>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89168" name="Oval 80"/>
            <p:cNvSpPr>
              <a:spLocks noChangeArrowheads="1"/>
            </p:cNvSpPr>
            <p:nvPr/>
          </p:nvSpPr>
          <p:spPr bwMode="gray">
            <a:xfrm>
              <a:off x="2337" y="1387"/>
              <a:ext cx="1096" cy="2201"/>
            </a:xfrm>
            <a:prstGeom prst="ellipse">
              <a:avLst/>
            </a:prstGeom>
            <a:gradFill rotWithShape="1">
              <a:gsLst>
                <a:gs pos="0">
                  <a:srgbClr val="8D67E1"/>
                </a:gs>
                <a:gs pos="100000">
                  <a:srgbClr val="8D67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grpSp>
      <p:sp>
        <p:nvSpPr>
          <p:cNvPr id="2" name="矩形 1"/>
          <p:cNvSpPr/>
          <p:nvPr/>
        </p:nvSpPr>
        <p:spPr>
          <a:xfrm>
            <a:off x="1447800" y="1813167"/>
            <a:ext cx="375018" cy="523220"/>
          </a:xfrm>
          <a:prstGeom prst="rect">
            <a:avLst/>
          </a:prstGeom>
          <a:noFill/>
        </p:spPr>
        <p:txBody>
          <a:bodyPr wrap="square" lIns="91440" tIns="45720" rIns="91440" bIns="45720">
            <a:spAutoFit/>
          </a:bodyPr>
          <a:lstStyle/>
          <a:p>
            <a:pPr algn="ctr"/>
            <a:r>
              <a:rPr lang="en-US" altLang="zh-CN"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1</a:t>
            </a:r>
            <a:endParaRPr lang="zh-CN" alt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49" name="矩形 48"/>
          <p:cNvSpPr/>
          <p:nvPr/>
        </p:nvSpPr>
        <p:spPr>
          <a:xfrm>
            <a:off x="1984073" y="2619191"/>
            <a:ext cx="375018" cy="523220"/>
          </a:xfrm>
          <a:prstGeom prst="rect">
            <a:avLst/>
          </a:prstGeom>
          <a:noFill/>
        </p:spPr>
        <p:txBody>
          <a:bodyPr wrap="square" lIns="91440" tIns="45720" rIns="91440" bIns="45720">
            <a:spAutoFit/>
          </a:bodyPr>
          <a:lstStyle/>
          <a:p>
            <a:pPr algn="ctr"/>
            <a:r>
              <a:rPr lang="en-US" altLang="zh-CN"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2</a:t>
            </a:r>
            <a:endParaRPr lang="zh-CN" alt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0" name="矩形 49"/>
          <p:cNvSpPr/>
          <p:nvPr/>
        </p:nvSpPr>
        <p:spPr>
          <a:xfrm>
            <a:off x="1967795" y="4303197"/>
            <a:ext cx="375018" cy="523220"/>
          </a:xfrm>
          <a:prstGeom prst="rect">
            <a:avLst/>
          </a:prstGeom>
          <a:noFill/>
        </p:spPr>
        <p:txBody>
          <a:bodyPr wrap="square" lIns="91440" tIns="45720" rIns="91440" bIns="45720">
            <a:spAutoFit/>
          </a:bodyPr>
          <a:lstStyle/>
          <a:p>
            <a:pPr algn="ctr"/>
            <a:r>
              <a:rPr lang="en-US" altLang="zh-CN"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4</a:t>
            </a:r>
            <a:endParaRPr lang="zh-CN" alt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1" name="矩形 50"/>
          <p:cNvSpPr/>
          <p:nvPr/>
        </p:nvSpPr>
        <p:spPr>
          <a:xfrm>
            <a:off x="2094953" y="3466240"/>
            <a:ext cx="375018" cy="523220"/>
          </a:xfrm>
          <a:prstGeom prst="rect">
            <a:avLst/>
          </a:prstGeom>
          <a:noFill/>
        </p:spPr>
        <p:txBody>
          <a:bodyPr wrap="square" lIns="91440" tIns="45720" rIns="91440" bIns="45720">
            <a:spAutoFit/>
          </a:bodyPr>
          <a:lstStyle/>
          <a:p>
            <a:pPr algn="ctr"/>
            <a:r>
              <a:rPr lang="en-US" altLang="zh-CN"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3</a:t>
            </a:r>
            <a:endParaRPr lang="zh-CN" alt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grpSp>
        <p:nvGrpSpPr>
          <p:cNvPr id="4" name="组合 3"/>
          <p:cNvGrpSpPr/>
          <p:nvPr/>
        </p:nvGrpSpPr>
        <p:grpSpPr>
          <a:xfrm>
            <a:off x="-452685" y="-5788023"/>
            <a:ext cx="10081120" cy="13630219"/>
            <a:chOff x="1403648" y="-1644219"/>
            <a:chExt cx="6336704" cy="6797993"/>
          </a:xfrm>
        </p:grpSpPr>
        <p:sp>
          <p:nvSpPr>
            <p:cNvPr id="53" name="矩形 52"/>
            <p:cNvSpPr/>
            <p:nvPr/>
          </p:nvSpPr>
          <p:spPr>
            <a:xfrm>
              <a:off x="1403648" y="1240180"/>
              <a:ext cx="6336704" cy="3913594"/>
            </a:xfrm>
            <a:prstGeom prst="rect">
              <a:avLst/>
            </a:prstGeom>
            <a:solidFill>
              <a:schemeClr val="tx2">
                <a:alpha val="90000"/>
              </a:schemeClr>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403648" y="-1644219"/>
              <a:ext cx="6336704" cy="2477793"/>
            </a:xfrm>
            <a:prstGeom prst="rect">
              <a:avLst/>
            </a:prstGeom>
            <a:solidFill>
              <a:schemeClr val="tx2">
                <a:alpha val="90000"/>
              </a:schemeClr>
            </a:solidFill>
            <a:ln>
              <a:noFill/>
            </a:ln>
            <a:effectLst>
              <a:glow rad="63500">
                <a:schemeClr val="accent3">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extLst>
      <p:ext uri="{BB962C8B-B14F-4D97-AF65-F5344CB8AC3E}">
        <p14:creationId xmlns:p14="http://schemas.microsoft.com/office/powerpoint/2010/main" val="399661584"/>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42" presetClass="path" presetSubtype="0" accel="50000" decel="50000" fill="hold" nodeType="withEffect">
                                  <p:stCondLst>
                                    <p:cond delay="2800"/>
                                  </p:stCondLst>
                                  <p:childTnLst>
                                    <p:animMotion origin="layout" path="M 0.00607 0.59655 L 0.00607 0.7224 " pathEditMode="relative" rAng="0" ptsTypes="AA">
                                      <p:cBhvr>
                                        <p:cTn id="9" dur="2000" fill="hold"/>
                                        <p:tgtEl>
                                          <p:spTgt spid="4"/>
                                        </p:tgtEl>
                                        <p:attrNameLst>
                                          <p:attrName>ppt_x</p:attrName>
                                          <p:attrName>ppt_y</p:attrName>
                                        </p:attrNameLst>
                                      </p:cBhvr>
                                      <p:rCtr x="0" y="62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09800" y="217024"/>
            <a:ext cx="3581400" cy="707886"/>
          </a:xfrm>
          <a:prstGeom prst="rect">
            <a:avLst/>
          </a:prstGeom>
          <a:noFill/>
        </p:spPr>
        <p:txBody>
          <a:bodyPr wrap="square" rtlCol="0">
            <a:spAutoFit/>
          </a:bodyPr>
          <a:lstStyle/>
          <a:p>
            <a:r>
              <a:rPr lang="zh-CN" altLang="en-US" sz="4000" dirty="0" smtClean="0"/>
              <a:t>四、比较分析</a:t>
            </a:r>
            <a:endParaRPr lang="zh-CN" altLang="en-US" sz="4000" dirty="0"/>
          </a:p>
        </p:txBody>
      </p:sp>
      <p:graphicFrame>
        <p:nvGraphicFramePr>
          <p:cNvPr id="21" name="图示 20"/>
          <p:cNvGraphicFramePr/>
          <p:nvPr>
            <p:extLst>
              <p:ext uri="{D42A27DB-BD31-4B8C-83A1-F6EECF244321}">
                <p14:modId xmlns:p14="http://schemas.microsoft.com/office/powerpoint/2010/main" val="2588790506"/>
              </p:ext>
            </p:extLst>
          </p:nvPr>
        </p:nvGraphicFramePr>
        <p:xfrm>
          <a:off x="533400" y="924910"/>
          <a:ext cx="7772400" cy="5704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65647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par>
                                <p:cTn id="21" presetID="20" presetClass="entr" presetSubtype="0" fill="hold" grpId="0" nodeType="withEffect">
                                  <p:stCondLst>
                                    <p:cond delay="3300"/>
                                  </p:stCondLst>
                                  <p:childTnLst>
                                    <p:set>
                                      <p:cBhvr>
                                        <p:cTn id="22" dur="1" fill="hold">
                                          <p:stCondLst>
                                            <p:cond delay="0"/>
                                          </p:stCondLst>
                                        </p:cTn>
                                        <p:tgtEl>
                                          <p:spTgt spid="21">
                                            <p:graphicEl>
                                              <a:dgm id="{BBEE2334-FC0B-4FCA-ABE6-2D2C16DFB101}"/>
                                            </p:graphicEl>
                                          </p:spTgt>
                                        </p:tgtEl>
                                        <p:attrNameLst>
                                          <p:attrName>style.visibility</p:attrName>
                                        </p:attrNameLst>
                                      </p:cBhvr>
                                      <p:to>
                                        <p:strVal val="visible"/>
                                      </p:to>
                                    </p:set>
                                    <p:animEffect transition="in" filter="wedge">
                                      <p:cBhvr>
                                        <p:cTn id="23" dur="2000"/>
                                        <p:tgtEl>
                                          <p:spTgt spid="21">
                                            <p:graphicEl>
                                              <a:dgm id="{BBEE2334-FC0B-4FCA-ABE6-2D2C16DFB101}"/>
                                            </p:graphicEl>
                                          </p:spTgt>
                                        </p:tgtEl>
                                      </p:cBhvr>
                                    </p:animEffect>
                                  </p:childTnLst>
                                </p:cTn>
                              </p:par>
                              <p:par>
                                <p:cTn id="24" presetID="20" presetClass="entr" presetSubtype="0" fill="hold" grpId="0" nodeType="withEffect">
                                  <p:stCondLst>
                                    <p:cond delay="3400"/>
                                  </p:stCondLst>
                                  <p:childTnLst>
                                    <p:set>
                                      <p:cBhvr>
                                        <p:cTn id="25" dur="1" fill="hold">
                                          <p:stCondLst>
                                            <p:cond delay="0"/>
                                          </p:stCondLst>
                                        </p:cTn>
                                        <p:tgtEl>
                                          <p:spTgt spid="21">
                                            <p:graphicEl>
                                              <a:dgm id="{5D1B9B14-9C8A-4508-B9F2-75E747CF2420}"/>
                                            </p:graphicEl>
                                          </p:spTgt>
                                        </p:tgtEl>
                                        <p:attrNameLst>
                                          <p:attrName>style.visibility</p:attrName>
                                        </p:attrNameLst>
                                      </p:cBhvr>
                                      <p:to>
                                        <p:strVal val="visible"/>
                                      </p:to>
                                    </p:set>
                                    <p:animEffect transition="in" filter="wedge">
                                      <p:cBhvr>
                                        <p:cTn id="26" dur="2000"/>
                                        <p:tgtEl>
                                          <p:spTgt spid="21">
                                            <p:graphicEl>
                                              <a:dgm id="{5D1B9B14-9C8A-4508-B9F2-75E747CF2420}"/>
                                            </p:graphicEl>
                                          </p:spTgt>
                                        </p:tgtEl>
                                      </p:cBhvr>
                                    </p:animEffect>
                                  </p:childTnLst>
                                </p:cTn>
                              </p:par>
                              <p:par>
                                <p:cTn id="27" presetID="20" presetClass="entr" presetSubtype="0" fill="hold" grpId="0" nodeType="withEffect">
                                  <p:stCondLst>
                                    <p:cond delay="3500"/>
                                  </p:stCondLst>
                                  <p:childTnLst>
                                    <p:set>
                                      <p:cBhvr>
                                        <p:cTn id="28" dur="1" fill="hold">
                                          <p:stCondLst>
                                            <p:cond delay="0"/>
                                          </p:stCondLst>
                                        </p:cTn>
                                        <p:tgtEl>
                                          <p:spTgt spid="21">
                                            <p:graphicEl>
                                              <a:dgm id="{D99AAC85-2D80-42D2-8F54-78C3307512AE}"/>
                                            </p:graphicEl>
                                          </p:spTgt>
                                        </p:tgtEl>
                                        <p:attrNameLst>
                                          <p:attrName>style.visibility</p:attrName>
                                        </p:attrNameLst>
                                      </p:cBhvr>
                                      <p:to>
                                        <p:strVal val="visible"/>
                                      </p:to>
                                    </p:set>
                                    <p:animEffect transition="in" filter="wedge">
                                      <p:cBhvr>
                                        <p:cTn id="29" dur="2000"/>
                                        <p:tgtEl>
                                          <p:spTgt spid="21">
                                            <p:graphicEl>
                                              <a:dgm id="{D99AAC85-2D80-42D2-8F54-78C3307512AE}"/>
                                            </p:graphicEl>
                                          </p:spTgt>
                                        </p:tgtEl>
                                      </p:cBhvr>
                                    </p:animEffect>
                                  </p:childTnLst>
                                </p:cTn>
                              </p:par>
                              <p:par>
                                <p:cTn id="30" presetID="20" presetClass="entr" presetSubtype="0" fill="hold" grpId="0" nodeType="withEffect">
                                  <p:stCondLst>
                                    <p:cond delay="3600"/>
                                  </p:stCondLst>
                                  <p:childTnLst>
                                    <p:set>
                                      <p:cBhvr>
                                        <p:cTn id="31" dur="1" fill="hold">
                                          <p:stCondLst>
                                            <p:cond delay="0"/>
                                          </p:stCondLst>
                                        </p:cTn>
                                        <p:tgtEl>
                                          <p:spTgt spid="21">
                                            <p:graphicEl>
                                              <a:dgm id="{EED1FB5F-438B-47D7-B470-5D3AAB943441}"/>
                                            </p:graphicEl>
                                          </p:spTgt>
                                        </p:tgtEl>
                                        <p:attrNameLst>
                                          <p:attrName>style.visibility</p:attrName>
                                        </p:attrNameLst>
                                      </p:cBhvr>
                                      <p:to>
                                        <p:strVal val="visible"/>
                                      </p:to>
                                    </p:set>
                                    <p:animEffect transition="in" filter="wedge">
                                      <p:cBhvr>
                                        <p:cTn id="32" dur="2000"/>
                                        <p:tgtEl>
                                          <p:spTgt spid="21">
                                            <p:graphicEl>
                                              <a:dgm id="{EED1FB5F-438B-47D7-B470-5D3AAB943441}"/>
                                            </p:graphicEl>
                                          </p:spTgt>
                                        </p:tgtEl>
                                      </p:cBhvr>
                                    </p:animEffect>
                                  </p:childTnLst>
                                </p:cTn>
                              </p:par>
                              <p:par>
                                <p:cTn id="33" presetID="20" presetClass="entr" presetSubtype="0" fill="hold" grpId="0" nodeType="withEffect">
                                  <p:stCondLst>
                                    <p:cond delay="3700"/>
                                  </p:stCondLst>
                                  <p:childTnLst>
                                    <p:set>
                                      <p:cBhvr>
                                        <p:cTn id="34" dur="1" fill="hold">
                                          <p:stCondLst>
                                            <p:cond delay="0"/>
                                          </p:stCondLst>
                                        </p:cTn>
                                        <p:tgtEl>
                                          <p:spTgt spid="21">
                                            <p:graphicEl>
                                              <a:dgm id="{4AC84920-E1AE-4AD3-A226-57013D9FA8D5}"/>
                                            </p:graphicEl>
                                          </p:spTgt>
                                        </p:tgtEl>
                                        <p:attrNameLst>
                                          <p:attrName>style.visibility</p:attrName>
                                        </p:attrNameLst>
                                      </p:cBhvr>
                                      <p:to>
                                        <p:strVal val="visible"/>
                                      </p:to>
                                    </p:set>
                                    <p:animEffect transition="in" filter="wedge">
                                      <p:cBhvr>
                                        <p:cTn id="35" dur="2000"/>
                                        <p:tgtEl>
                                          <p:spTgt spid="21">
                                            <p:graphicEl>
                                              <a:dgm id="{4AC84920-E1AE-4AD3-A226-57013D9FA8D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21" grpId="0">
        <p:bldSub>
          <a:bldDgm/>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4339" name="Picture 4" descr="图片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9530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descr="图片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9530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图片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9530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7" descr="图片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49530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0" y="-4763"/>
            <a:ext cx="9144000" cy="6858000"/>
          </a:xfrm>
          <a:prstGeom prst="rect">
            <a:avLst/>
          </a:prstGeom>
          <a:scene3d>
            <a:camera prst="orthographicFront">
              <a:rot lat="0" lon="0" rev="0"/>
            </a:camera>
            <a:lightRig rig="threePt" dir="t">
              <a:rot lat="0" lon="0" rev="1200000"/>
            </a:lightRig>
          </a:scene3d>
          <a:sp3d>
            <a:bevelT w="63500" h="25400" prst="angle"/>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14338" name="Rectangle 2"/>
          <p:cNvSpPr>
            <a:spLocks noGrp="1" noChangeArrowheads="1"/>
          </p:cNvSpPr>
          <p:nvPr>
            <p:ph type="title"/>
          </p:nvPr>
        </p:nvSpPr>
        <p:spPr>
          <a:xfrm>
            <a:off x="457200" y="2667000"/>
            <a:ext cx="8229600" cy="1143000"/>
          </a:xfrm>
        </p:spPr>
        <p:txBody>
          <a:bodyPr/>
          <a:lstStyle/>
          <a:p>
            <a:pPr eaLnBrk="1" hangingPunct="1"/>
            <a:r>
              <a:rPr lang="en-US" altLang="zh-CN" sz="11500" dirty="0" smtClean="0">
                <a:solidFill>
                  <a:schemeClr val="bg1"/>
                </a:solidFill>
              </a:rPr>
              <a:t>Thank you~</a:t>
            </a:r>
            <a:endParaRPr lang="zh-CN" altLang="zh-CN" sz="11500" dirty="0" smtClean="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0"/>
                                        <p:tgtEl>
                                          <p:spTgt spid="3"/>
                                        </p:tgtEl>
                                      </p:cBhvr>
                                    </p:animEffect>
                                  </p:childTnLst>
                                </p:cTn>
                              </p:par>
                              <p:par>
                                <p:cTn id="8" presetID="53" presetClass="entr" presetSubtype="528" fill="hold" grpId="0" nodeType="withEffect">
                                  <p:stCondLst>
                                    <p:cond delay="2500"/>
                                  </p:stCondLst>
                                  <p:iterate type="lt">
                                    <p:tmPct val="0"/>
                                  </p:iterate>
                                  <p:childTnLst>
                                    <p:set>
                                      <p:cBhvr>
                                        <p:cTn id="9" dur="1" fill="hold">
                                          <p:stCondLst>
                                            <p:cond delay="0"/>
                                          </p:stCondLst>
                                        </p:cTn>
                                        <p:tgtEl>
                                          <p:spTgt spid="14338"/>
                                        </p:tgtEl>
                                        <p:attrNameLst>
                                          <p:attrName>style.visibility</p:attrName>
                                        </p:attrNameLst>
                                      </p:cBhvr>
                                      <p:to>
                                        <p:strVal val="visible"/>
                                      </p:to>
                                    </p:set>
                                    <p:anim calcmode="lin" valueType="num">
                                      <p:cBhvr>
                                        <p:cTn id="10" dur="500" fill="hold"/>
                                        <p:tgtEl>
                                          <p:spTgt spid="14338"/>
                                        </p:tgtEl>
                                        <p:attrNameLst>
                                          <p:attrName>ppt_w</p:attrName>
                                        </p:attrNameLst>
                                      </p:cBhvr>
                                      <p:tavLst>
                                        <p:tav tm="0">
                                          <p:val>
                                            <p:fltVal val="0"/>
                                          </p:val>
                                        </p:tav>
                                        <p:tav tm="100000">
                                          <p:val>
                                            <p:strVal val="#ppt_w"/>
                                          </p:val>
                                        </p:tav>
                                      </p:tavLst>
                                    </p:anim>
                                    <p:anim calcmode="lin" valueType="num">
                                      <p:cBhvr>
                                        <p:cTn id="11" dur="500" fill="hold"/>
                                        <p:tgtEl>
                                          <p:spTgt spid="14338"/>
                                        </p:tgtEl>
                                        <p:attrNameLst>
                                          <p:attrName>ppt_h</p:attrName>
                                        </p:attrNameLst>
                                      </p:cBhvr>
                                      <p:tavLst>
                                        <p:tav tm="0">
                                          <p:val>
                                            <p:fltVal val="0"/>
                                          </p:val>
                                        </p:tav>
                                        <p:tav tm="100000">
                                          <p:val>
                                            <p:strVal val="#ppt_h"/>
                                          </p:val>
                                        </p:tav>
                                      </p:tavLst>
                                    </p:anim>
                                    <p:animEffect transition="in" filter="fade">
                                      <p:cBhvr>
                                        <p:cTn id="12" dur="500"/>
                                        <p:tgtEl>
                                          <p:spTgt spid="14338"/>
                                        </p:tgtEl>
                                      </p:cBhvr>
                                    </p:animEffect>
                                    <p:anim calcmode="lin" valueType="num">
                                      <p:cBhvr>
                                        <p:cTn id="13" dur="500" fill="hold"/>
                                        <p:tgtEl>
                                          <p:spTgt spid="14338"/>
                                        </p:tgtEl>
                                        <p:attrNameLst>
                                          <p:attrName>ppt_x</p:attrName>
                                        </p:attrNameLst>
                                      </p:cBhvr>
                                      <p:tavLst>
                                        <p:tav tm="0">
                                          <p:val>
                                            <p:fltVal val="0.5"/>
                                          </p:val>
                                        </p:tav>
                                        <p:tav tm="100000">
                                          <p:val>
                                            <p:strVal val="#ppt_x"/>
                                          </p:val>
                                        </p:tav>
                                      </p:tavLst>
                                    </p:anim>
                                    <p:anim calcmode="lin" valueType="num">
                                      <p:cBhvr>
                                        <p:cTn id="14" dur="500" fill="hold"/>
                                        <p:tgtEl>
                                          <p:spTgt spid="14338"/>
                                        </p:tgtEl>
                                        <p:attrNameLst>
                                          <p:attrName>ppt_y</p:attrName>
                                        </p:attrNameLst>
                                      </p:cBhvr>
                                      <p:tavLst>
                                        <p:tav tm="0">
                                          <p:val>
                                            <p:fltVal val="0.5"/>
                                          </p:val>
                                        </p:tav>
                                        <p:tav tm="100000">
                                          <p:val>
                                            <p:strVal val="#ppt_y"/>
                                          </p:val>
                                        </p:tav>
                                      </p:tavLst>
                                    </p:anim>
                                  </p:childTnLst>
                                </p:cTn>
                              </p:par>
                              <p:par>
                                <p:cTn id="15" presetID="36" presetClass="emph" presetSubtype="0" fill="hold" grpId="1" nodeType="withEffect">
                                  <p:stCondLst>
                                    <p:cond delay="3400"/>
                                  </p:stCondLst>
                                  <p:iterate type="lt">
                                    <p:tmPct val="10000"/>
                                  </p:iterate>
                                  <p:childTnLst>
                                    <p:animScale>
                                      <p:cBhvr>
                                        <p:cTn id="16" dur="250" autoRev="1" fill="hold">
                                          <p:stCondLst>
                                            <p:cond delay="0"/>
                                          </p:stCondLst>
                                        </p:cTn>
                                        <p:tgtEl>
                                          <p:spTgt spid="14338"/>
                                        </p:tgtEl>
                                      </p:cBhvr>
                                      <p:to x="80000" y="100000"/>
                                    </p:animScale>
                                    <p:anim by="(#ppt_w*0.10)" calcmode="lin" valueType="num">
                                      <p:cBhvr>
                                        <p:cTn id="17" dur="250" autoRev="1" fill="hold">
                                          <p:stCondLst>
                                            <p:cond delay="0"/>
                                          </p:stCondLst>
                                        </p:cTn>
                                        <p:tgtEl>
                                          <p:spTgt spid="14338"/>
                                        </p:tgtEl>
                                        <p:attrNameLst>
                                          <p:attrName>ppt_x</p:attrName>
                                        </p:attrNameLst>
                                      </p:cBhvr>
                                    </p:anim>
                                    <p:anim by="(-#ppt_w*0.10)" calcmode="lin" valueType="num">
                                      <p:cBhvr>
                                        <p:cTn id="18" dur="250" autoRev="1" fill="hold">
                                          <p:stCondLst>
                                            <p:cond delay="0"/>
                                          </p:stCondLst>
                                        </p:cTn>
                                        <p:tgtEl>
                                          <p:spTgt spid="14338"/>
                                        </p:tgtEl>
                                        <p:attrNameLst>
                                          <p:attrName>ppt_y</p:attrName>
                                        </p:attrNameLst>
                                      </p:cBhvr>
                                    </p:anim>
                                    <p:animRot by="-480000">
                                      <p:cBhvr>
                                        <p:cTn id="19" dur="250" autoRev="1" fill="hold">
                                          <p:stCondLst>
                                            <p:cond delay="0"/>
                                          </p:stCondLst>
                                        </p:cTn>
                                        <p:tgtEl>
                                          <p:spTgt spid="143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338" grpId="0"/>
      <p:bldP spid="1433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zh-CN" altLang="en-US" sz="5400" dirty="0" smtClean="0">
                <a:ea typeface="宋体" charset="-122"/>
              </a:rPr>
              <a:t>平台分析</a:t>
            </a:r>
            <a:endParaRPr lang="en-US" altLang="zh-CN" sz="5400" dirty="0">
              <a:ea typeface="宋体" charset="-122"/>
            </a:endParaRPr>
          </a:p>
        </p:txBody>
      </p:sp>
      <p:sp>
        <p:nvSpPr>
          <p:cNvPr id="89091" name="Text Box 3"/>
          <p:cNvSpPr txBox="1">
            <a:spLocks noChangeArrowheads="1"/>
          </p:cNvSpPr>
          <p:nvPr/>
        </p:nvSpPr>
        <p:spPr bwMode="auto">
          <a:xfrm>
            <a:off x="1660526" y="7223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zh-CN"/>
          </a:p>
        </p:txBody>
      </p:sp>
      <p:sp>
        <p:nvSpPr>
          <p:cNvPr id="89134" name="AutoShape 46"/>
          <p:cNvSpPr>
            <a:spLocks noChangeArrowheads="1"/>
          </p:cNvSpPr>
          <p:nvPr/>
        </p:nvSpPr>
        <p:spPr bwMode="ltGray">
          <a:xfrm rot="5400000">
            <a:off x="-2422526" y="14747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89135" name="AutoShape 47"/>
          <p:cNvSpPr>
            <a:spLocks noChangeArrowheads="1"/>
          </p:cNvSpPr>
          <p:nvPr/>
        </p:nvSpPr>
        <p:spPr bwMode="ltGray">
          <a:xfrm rot="5400000" flipH="1">
            <a:off x="-2016919" y="1910558"/>
            <a:ext cx="4032251"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chemeClr val="hlink">
                  <a:alpha val="56000"/>
                </a:schemeClr>
              </a:gs>
              <a:gs pos="100000">
                <a:schemeClr val="hlink">
                  <a:gamma/>
                  <a:tint val="0"/>
                  <a:invGamma/>
                  <a:alpha val="48000"/>
                </a:schemeClr>
              </a:gs>
            </a:gsLst>
            <a:lin ang="540000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89137" name="AutoShape 49"/>
          <p:cNvSpPr>
            <a:spLocks noChangeArrowheads="1"/>
          </p:cNvSpPr>
          <p:nvPr/>
        </p:nvSpPr>
        <p:spPr bwMode="gray">
          <a:xfrm>
            <a:off x="2317750" y="4271963"/>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hlink">
                        <a:gamma/>
                        <a:tint val="0"/>
                        <a:invGamma/>
                      </a:schemeClr>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zh-CN" altLang="en-US" sz="2400" b="1" dirty="0">
                <a:solidFill>
                  <a:schemeClr val="tx2"/>
                </a:solidFill>
                <a:ea typeface="宋体" charset="-122"/>
              </a:rPr>
              <a:t>比较分析</a:t>
            </a:r>
            <a:endParaRPr lang="en-US" altLang="zh-CN" sz="2400" b="1" dirty="0">
              <a:solidFill>
                <a:schemeClr val="tx2"/>
              </a:solidFill>
              <a:ea typeface="宋体" charset="-122"/>
            </a:endParaRPr>
          </a:p>
        </p:txBody>
      </p:sp>
      <p:sp>
        <p:nvSpPr>
          <p:cNvPr id="89138" name="AutoShape 50"/>
          <p:cNvSpPr>
            <a:spLocks noChangeArrowheads="1"/>
          </p:cNvSpPr>
          <p:nvPr/>
        </p:nvSpPr>
        <p:spPr bwMode="gray">
          <a:xfrm>
            <a:off x="2438400" y="3379661"/>
            <a:ext cx="4298950" cy="587503"/>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zh-CN" altLang="en-US" sz="2400" b="1" dirty="0">
                <a:solidFill>
                  <a:schemeClr val="tx2"/>
                </a:solidFill>
                <a:ea typeface="宋体" charset="-122"/>
              </a:rPr>
              <a:t>检索状况</a:t>
            </a:r>
            <a:endParaRPr lang="en-US" altLang="zh-CN" sz="2400" b="1" dirty="0">
              <a:solidFill>
                <a:schemeClr val="tx2"/>
              </a:solidFill>
              <a:ea typeface="宋体" charset="-122"/>
            </a:endParaRPr>
          </a:p>
        </p:txBody>
      </p:sp>
      <p:sp>
        <p:nvSpPr>
          <p:cNvPr id="89139" name="AutoShape 51"/>
          <p:cNvSpPr>
            <a:spLocks noChangeArrowheads="1"/>
          </p:cNvSpPr>
          <p:nvPr/>
        </p:nvSpPr>
        <p:spPr bwMode="gray">
          <a:xfrm>
            <a:off x="2286000" y="2541461"/>
            <a:ext cx="4451350" cy="55734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hlink">
                        <a:gamma/>
                        <a:tint val="0"/>
                        <a:invGamma/>
                      </a:schemeClr>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zh-CN" altLang="en-US" sz="2400" b="1" dirty="0">
                <a:solidFill>
                  <a:schemeClr val="tx2"/>
                </a:solidFill>
                <a:ea typeface="宋体" charset="-122"/>
              </a:rPr>
              <a:t>平台特色</a:t>
            </a:r>
            <a:endParaRPr lang="en-US" altLang="zh-CN" sz="2400" b="1" dirty="0">
              <a:solidFill>
                <a:schemeClr val="tx2"/>
              </a:solidFill>
              <a:ea typeface="宋体" charset="-122"/>
            </a:endParaRPr>
          </a:p>
        </p:txBody>
      </p:sp>
      <p:sp>
        <p:nvSpPr>
          <p:cNvPr id="89140" name="AutoShape 52"/>
          <p:cNvSpPr>
            <a:spLocks noChangeArrowheads="1"/>
          </p:cNvSpPr>
          <p:nvPr/>
        </p:nvSpPr>
        <p:spPr bwMode="gray">
          <a:xfrm>
            <a:off x="1765300" y="1858962"/>
            <a:ext cx="4972050" cy="4699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zh-CN" altLang="en-US" sz="2400" b="1" dirty="0" smtClean="0">
                <a:solidFill>
                  <a:schemeClr val="tx2"/>
                </a:solidFill>
                <a:ea typeface="宋体" charset="-122"/>
              </a:rPr>
              <a:t>平台简介</a:t>
            </a:r>
            <a:endParaRPr lang="en-US" altLang="zh-CN" sz="2400" b="1" dirty="0">
              <a:solidFill>
                <a:schemeClr val="tx2"/>
              </a:solidFill>
              <a:ea typeface="宋体" charset="-122"/>
            </a:endParaRPr>
          </a:p>
        </p:txBody>
      </p:sp>
      <p:grpSp>
        <p:nvGrpSpPr>
          <p:cNvPr id="89141" name="Group 53"/>
          <p:cNvGrpSpPr>
            <a:grpSpLocks/>
          </p:cNvGrpSpPr>
          <p:nvPr/>
        </p:nvGrpSpPr>
        <p:grpSpPr bwMode="auto">
          <a:xfrm>
            <a:off x="1447800" y="1864760"/>
            <a:ext cx="381000" cy="519388"/>
            <a:chOff x="2078" y="1304"/>
            <a:chExt cx="1615" cy="2367"/>
          </a:xfrm>
        </p:grpSpPr>
        <p:sp>
          <p:nvSpPr>
            <p:cNvPr id="89142" name="Oval 54"/>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89143" name="Oval 55"/>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89144" name="Oval 56"/>
            <p:cNvSpPr>
              <a:spLocks noChangeArrowheads="1"/>
            </p:cNvSpPr>
            <p:nvPr/>
          </p:nvSpPr>
          <p:spPr bwMode="gray">
            <a:xfrm>
              <a:off x="2254" y="1304"/>
              <a:ext cx="1101" cy="236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89145" name="Oval 57"/>
            <p:cNvSpPr>
              <a:spLocks noChangeArrowheads="1"/>
            </p:cNvSpPr>
            <p:nvPr/>
          </p:nvSpPr>
          <p:spPr bwMode="gray">
            <a:xfrm>
              <a:off x="2254" y="1304"/>
              <a:ext cx="1101" cy="2367"/>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89146" name="Oval 58"/>
            <p:cNvSpPr>
              <a:spLocks noChangeArrowheads="1"/>
            </p:cNvSpPr>
            <p:nvPr/>
          </p:nvSpPr>
          <p:spPr bwMode="gray">
            <a:xfrm>
              <a:off x="2337" y="1304"/>
              <a:ext cx="1096" cy="236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89147" name="Oval 59"/>
            <p:cNvSpPr>
              <a:spLocks noChangeArrowheads="1"/>
            </p:cNvSpPr>
            <p:nvPr/>
          </p:nvSpPr>
          <p:spPr bwMode="gray">
            <a:xfrm>
              <a:off x="2337" y="1304"/>
              <a:ext cx="1096" cy="2367"/>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grpSp>
      <p:grpSp>
        <p:nvGrpSpPr>
          <p:cNvPr id="89148" name="Group 60"/>
          <p:cNvGrpSpPr>
            <a:grpSpLocks/>
          </p:cNvGrpSpPr>
          <p:nvPr/>
        </p:nvGrpSpPr>
        <p:grpSpPr bwMode="auto">
          <a:xfrm>
            <a:off x="1981200" y="2628040"/>
            <a:ext cx="381000" cy="519245"/>
            <a:chOff x="2078" y="1387"/>
            <a:chExt cx="1615" cy="2201"/>
          </a:xfrm>
        </p:grpSpPr>
        <p:sp>
          <p:nvSpPr>
            <p:cNvPr id="89149" name="Oval 61"/>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89150" name="Oval 62"/>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89151" name="Oval 63"/>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89152" name="Oval 64"/>
            <p:cNvSpPr>
              <a:spLocks noChangeArrowheads="1"/>
            </p:cNvSpPr>
            <p:nvPr/>
          </p:nvSpPr>
          <p:spPr bwMode="gray">
            <a:xfrm>
              <a:off x="2254" y="1387"/>
              <a:ext cx="1101" cy="2201"/>
            </a:xfrm>
            <a:prstGeom prst="ellipse">
              <a:avLst/>
            </a:prstGeom>
            <a:gradFill rotWithShape="1">
              <a:gsLst>
                <a:gs pos="0">
                  <a:srgbClr val="48BE67">
                    <a:gamma/>
                    <a:shade val="0"/>
                    <a:invGamma/>
                  </a:srgbClr>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89153" name="Oval 65"/>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89154" name="Oval 66"/>
            <p:cNvSpPr>
              <a:spLocks noChangeArrowheads="1"/>
            </p:cNvSpPr>
            <p:nvPr/>
          </p:nvSpPr>
          <p:spPr bwMode="gray">
            <a:xfrm>
              <a:off x="2337" y="1387"/>
              <a:ext cx="1096" cy="2201"/>
            </a:xfrm>
            <a:prstGeom prst="ellipse">
              <a:avLst/>
            </a:prstGeom>
            <a:gradFill rotWithShape="1">
              <a:gsLst>
                <a:gs pos="0">
                  <a:srgbClr val="48BE67"/>
                </a:gs>
                <a:gs pos="100000">
                  <a:srgbClr val="48BE67">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grpSp>
      <p:grpSp>
        <p:nvGrpSpPr>
          <p:cNvPr id="89155" name="Group 67"/>
          <p:cNvGrpSpPr>
            <a:grpSpLocks/>
          </p:cNvGrpSpPr>
          <p:nvPr/>
        </p:nvGrpSpPr>
        <p:grpSpPr bwMode="auto">
          <a:xfrm>
            <a:off x="2133600" y="3466240"/>
            <a:ext cx="381000" cy="519245"/>
            <a:chOff x="2078" y="1387"/>
            <a:chExt cx="1615" cy="2201"/>
          </a:xfrm>
        </p:grpSpPr>
        <p:sp>
          <p:nvSpPr>
            <p:cNvPr id="89156" name="Oval 6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89157" name="Oval 6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89158" name="Oval 70"/>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89159" name="Oval 71"/>
            <p:cNvSpPr>
              <a:spLocks noChangeArrowheads="1"/>
            </p:cNvSpPr>
            <p:nvPr/>
          </p:nvSpPr>
          <p:spPr bwMode="gray">
            <a:xfrm>
              <a:off x="2254" y="1387"/>
              <a:ext cx="1101" cy="2201"/>
            </a:xfrm>
            <a:prstGeom prst="ellipse">
              <a:avLst/>
            </a:prstGeom>
            <a:gradFill rotWithShape="1">
              <a:gsLst>
                <a:gs pos="0">
                  <a:srgbClr val="21B3E1"/>
                </a:gs>
                <a:gs pos="100000">
                  <a:srgbClr val="21B3E1">
                    <a:gamma/>
                    <a:shade val="46275"/>
                    <a:invGamma/>
                  </a:srgbClr>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89160" name="Oval 72"/>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89161" name="Oval 73"/>
            <p:cNvSpPr>
              <a:spLocks noChangeArrowheads="1"/>
            </p:cNvSpPr>
            <p:nvPr/>
          </p:nvSpPr>
          <p:spPr bwMode="gray">
            <a:xfrm>
              <a:off x="2337" y="1387"/>
              <a:ext cx="1096" cy="2201"/>
            </a:xfrm>
            <a:prstGeom prst="ellipse">
              <a:avLst/>
            </a:prstGeom>
            <a:gradFill rotWithShape="1">
              <a:gsLst>
                <a:gs pos="0">
                  <a:srgbClr val="21B3E1"/>
                </a:gs>
                <a:gs pos="100000">
                  <a:srgbClr val="21B3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grpSp>
      <p:grpSp>
        <p:nvGrpSpPr>
          <p:cNvPr id="89162" name="Group 74"/>
          <p:cNvGrpSpPr>
            <a:grpSpLocks/>
          </p:cNvGrpSpPr>
          <p:nvPr/>
        </p:nvGrpSpPr>
        <p:grpSpPr bwMode="auto">
          <a:xfrm>
            <a:off x="1981200" y="4304440"/>
            <a:ext cx="381000" cy="519245"/>
            <a:chOff x="2078" y="1387"/>
            <a:chExt cx="1615" cy="2201"/>
          </a:xfrm>
        </p:grpSpPr>
        <p:sp>
          <p:nvSpPr>
            <p:cNvPr id="89163" name="Oval 75"/>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89164" name="Oval 76"/>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89165" name="Oval 77"/>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89166" name="Oval 78"/>
            <p:cNvSpPr>
              <a:spLocks noChangeArrowheads="1"/>
            </p:cNvSpPr>
            <p:nvPr/>
          </p:nvSpPr>
          <p:spPr bwMode="gray">
            <a:xfrm>
              <a:off x="2254" y="1387"/>
              <a:ext cx="1101" cy="2201"/>
            </a:xfrm>
            <a:prstGeom prst="ellipse">
              <a:avLst/>
            </a:prstGeom>
            <a:gradFill rotWithShape="1">
              <a:gsLst>
                <a:gs pos="0">
                  <a:srgbClr val="8D67E1">
                    <a:gamma/>
                    <a:shade val="0"/>
                    <a:invGamma/>
                  </a:srgbClr>
                </a:gs>
                <a:gs pos="100000">
                  <a:srgbClr val="8D67E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89167" name="Oval 79"/>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89168" name="Oval 80"/>
            <p:cNvSpPr>
              <a:spLocks noChangeArrowheads="1"/>
            </p:cNvSpPr>
            <p:nvPr/>
          </p:nvSpPr>
          <p:spPr bwMode="gray">
            <a:xfrm>
              <a:off x="2337" y="1387"/>
              <a:ext cx="1096" cy="2201"/>
            </a:xfrm>
            <a:prstGeom prst="ellipse">
              <a:avLst/>
            </a:prstGeom>
            <a:gradFill rotWithShape="1">
              <a:gsLst>
                <a:gs pos="0">
                  <a:srgbClr val="8D67E1"/>
                </a:gs>
                <a:gs pos="100000">
                  <a:srgbClr val="8D67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grpSp>
      <p:sp>
        <p:nvSpPr>
          <p:cNvPr id="2" name="矩形 1"/>
          <p:cNvSpPr/>
          <p:nvPr/>
        </p:nvSpPr>
        <p:spPr>
          <a:xfrm>
            <a:off x="1447800" y="1813167"/>
            <a:ext cx="375018" cy="523220"/>
          </a:xfrm>
          <a:prstGeom prst="rect">
            <a:avLst/>
          </a:prstGeom>
          <a:noFill/>
        </p:spPr>
        <p:txBody>
          <a:bodyPr wrap="square" lIns="91440" tIns="45720" rIns="91440" bIns="45720">
            <a:spAutoFit/>
          </a:bodyPr>
          <a:lstStyle/>
          <a:p>
            <a:pPr algn="ctr"/>
            <a:r>
              <a:rPr lang="en-US" altLang="zh-CN" sz="2800" b="1" spc="300" dirty="0" smtClean="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rPr>
              <a:t>1</a:t>
            </a:r>
            <a:endParaRPr lang="zh-CN" altLang="en-US" sz="2800" b="1" spc="300" dirty="0">
              <a:ln w="11430" cmpd="sng">
                <a:solidFill>
                  <a:schemeClr val="accent1">
                    <a:tint val="10000"/>
                  </a:schemeClr>
                </a:solidFill>
                <a:prstDash val="solid"/>
                <a:miter lim="800000"/>
              </a:ln>
              <a:solidFill>
                <a:srgbClr val="0070C0"/>
              </a:solidFill>
              <a:effectLst>
                <a:glow rad="45500">
                  <a:schemeClr val="accent1">
                    <a:satMod val="220000"/>
                    <a:alpha val="35000"/>
                  </a:schemeClr>
                </a:glow>
              </a:effectLst>
            </a:endParaRPr>
          </a:p>
        </p:txBody>
      </p:sp>
      <p:sp>
        <p:nvSpPr>
          <p:cNvPr id="49" name="矩形 48"/>
          <p:cNvSpPr/>
          <p:nvPr/>
        </p:nvSpPr>
        <p:spPr>
          <a:xfrm>
            <a:off x="1984073" y="2619191"/>
            <a:ext cx="375018" cy="523220"/>
          </a:xfrm>
          <a:prstGeom prst="rect">
            <a:avLst/>
          </a:prstGeom>
          <a:noFill/>
        </p:spPr>
        <p:txBody>
          <a:bodyPr wrap="square" lIns="91440" tIns="45720" rIns="91440" bIns="45720">
            <a:spAutoFit/>
          </a:bodyPr>
          <a:lstStyle/>
          <a:p>
            <a:pPr algn="ctr"/>
            <a:r>
              <a:rPr lang="en-US" altLang="zh-CN" sz="2800" b="1"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rPr>
              <a:t>2</a:t>
            </a:r>
            <a:endParaRPr lang="zh-CN" altLang="en-US" sz="2800" b="1"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endParaRPr>
          </a:p>
        </p:txBody>
      </p:sp>
      <p:sp>
        <p:nvSpPr>
          <p:cNvPr id="50" name="矩形 49"/>
          <p:cNvSpPr/>
          <p:nvPr/>
        </p:nvSpPr>
        <p:spPr>
          <a:xfrm>
            <a:off x="1967795" y="4303197"/>
            <a:ext cx="375018" cy="523220"/>
          </a:xfrm>
          <a:prstGeom prst="rect">
            <a:avLst/>
          </a:prstGeom>
          <a:noFill/>
        </p:spPr>
        <p:txBody>
          <a:bodyPr wrap="square" lIns="91440" tIns="45720" rIns="91440" bIns="45720">
            <a:spAutoFit/>
          </a:bodyPr>
          <a:lstStyle/>
          <a:p>
            <a:pPr algn="ctr"/>
            <a:r>
              <a:rPr lang="en-US" altLang="zh-CN" sz="28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4</a:t>
            </a:r>
            <a:endParaRPr lang="zh-CN" altLang="en-US" sz="28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
        <p:nvSpPr>
          <p:cNvPr id="51" name="矩形 50"/>
          <p:cNvSpPr/>
          <p:nvPr/>
        </p:nvSpPr>
        <p:spPr>
          <a:xfrm>
            <a:off x="2094953" y="3466240"/>
            <a:ext cx="375018" cy="523220"/>
          </a:xfrm>
          <a:prstGeom prst="rect">
            <a:avLst/>
          </a:prstGeom>
          <a:noFill/>
        </p:spPr>
        <p:txBody>
          <a:bodyPr wrap="square" lIns="91440" tIns="45720" rIns="91440" bIns="45720">
            <a:spAutoFit/>
          </a:bodyPr>
          <a:lstStyle/>
          <a:p>
            <a:pPr algn="ctr"/>
            <a:r>
              <a:rPr lang="en-US" altLang="zh-CN" sz="2800" b="1"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rPr>
              <a:t>3</a:t>
            </a:r>
            <a:endParaRPr lang="zh-CN" altLang="en-US" sz="2800" b="1"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endParaRPr>
          </a:p>
        </p:txBody>
      </p:sp>
      <p:grpSp>
        <p:nvGrpSpPr>
          <p:cNvPr id="4" name="组合 3"/>
          <p:cNvGrpSpPr/>
          <p:nvPr/>
        </p:nvGrpSpPr>
        <p:grpSpPr>
          <a:xfrm>
            <a:off x="-452685" y="-5788023"/>
            <a:ext cx="10081120" cy="13630219"/>
            <a:chOff x="1403648" y="-1644219"/>
            <a:chExt cx="6336704" cy="6797993"/>
          </a:xfrm>
        </p:grpSpPr>
        <p:sp>
          <p:nvSpPr>
            <p:cNvPr id="53" name="矩形 52"/>
            <p:cNvSpPr/>
            <p:nvPr/>
          </p:nvSpPr>
          <p:spPr>
            <a:xfrm>
              <a:off x="1403648" y="1240180"/>
              <a:ext cx="6336704" cy="3913594"/>
            </a:xfrm>
            <a:prstGeom prst="rect">
              <a:avLst/>
            </a:prstGeom>
            <a:solidFill>
              <a:schemeClr val="tx2">
                <a:alpha val="90000"/>
              </a:schemeClr>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403648" y="-1644219"/>
              <a:ext cx="6336704" cy="2477793"/>
            </a:xfrm>
            <a:prstGeom prst="rect">
              <a:avLst/>
            </a:prstGeom>
            <a:solidFill>
              <a:schemeClr val="tx2">
                <a:alpha val="90000"/>
              </a:schemeClr>
            </a:solidFill>
            <a:ln>
              <a:noFill/>
            </a:ln>
            <a:effectLst>
              <a:glow rad="63500">
                <a:schemeClr val="accent3">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extLst>
      <p:ext uri="{BB962C8B-B14F-4D97-AF65-F5344CB8AC3E}">
        <p14:creationId xmlns:p14="http://schemas.microsoft.com/office/powerpoint/2010/main" val="1500356203"/>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repeatCount="4000" fill="hold" grpId="0" nodeType="clickEffect">
                                  <p:stCondLst>
                                    <p:cond delay="0"/>
                                  </p:stCondLst>
                                  <p:childTnLst>
                                    <p:set>
                                      <p:cBhvr>
                                        <p:cTn id="6" dur="1" fill="hold">
                                          <p:stCondLst>
                                            <p:cond delay="0"/>
                                          </p:stCondLst>
                                        </p:cTn>
                                        <p:tgtEl>
                                          <p:spTgt spid="89090"/>
                                        </p:tgtEl>
                                        <p:attrNameLst>
                                          <p:attrName>style.visibility</p:attrName>
                                        </p:attrNameLst>
                                      </p:cBhvr>
                                      <p:to>
                                        <p:strVal val="visible"/>
                                      </p:to>
                                    </p:set>
                                    <p:animEffect transition="in" filter="circle(out)">
                                      <p:cBhvr>
                                        <p:cTn id="7" dur="2000"/>
                                        <p:tgtEl>
                                          <p:spTgt spid="89090"/>
                                        </p:tgtEl>
                                      </p:cBhvr>
                                    </p:animEffect>
                                  </p:childTnLst>
                                </p:cTn>
                              </p:par>
                              <p:par>
                                <p:cTn id="8" presetID="26" presetClass="emph" presetSubtype="0" repeatCount="4000" fill="hold" grpId="1" nodeType="withEffect">
                                  <p:stCondLst>
                                    <p:cond delay="0"/>
                                  </p:stCondLst>
                                  <p:childTnLst>
                                    <p:animEffect transition="out" filter="fade">
                                      <p:cBhvr>
                                        <p:cTn id="9" dur="340" tmFilter="0, 0; .2, .5; .8, .5; 1, 0"/>
                                        <p:tgtEl>
                                          <p:spTgt spid="89090"/>
                                        </p:tgtEl>
                                      </p:cBhvr>
                                    </p:animEffect>
                                    <p:animScale>
                                      <p:cBhvr>
                                        <p:cTn id="10" dur="170" autoRev="1" fill="hold"/>
                                        <p:tgtEl>
                                          <p:spTgt spid="89090"/>
                                        </p:tgtEl>
                                      </p:cBhvr>
                                      <p:by x="105000" y="105000"/>
                                    </p:animScale>
                                  </p:childTnLst>
                                </p:cTn>
                              </p:par>
                              <p:par>
                                <p:cTn id="11" presetID="22" presetClass="entr" presetSubtype="1" fill="hold" grpId="0" nodeType="withEffect">
                                  <p:stCondLst>
                                    <p:cond delay="100"/>
                                  </p:stCondLst>
                                  <p:childTnLst>
                                    <p:set>
                                      <p:cBhvr>
                                        <p:cTn id="12" dur="1" fill="hold">
                                          <p:stCondLst>
                                            <p:cond delay="0"/>
                                          </p:stCondLst>
                                        </p:cTn>
                                        <p:tgtEl>
                                          <p:spTgt spid="89134"/>
                                        </p:tgtEl>
                                        <p:attrNameLst>
                                          <p:attrName>style.visibility</p:attrName>
                                        </p:attrNameLst>
                                      </p:cBhvr>
                                      <p:to>
                                        <p:strVal val="visible"/>
                                      </p:to>
                                    </p:set>
                                    <p:animEffect transition="in" filter="wipe(up)">
                                      <p:cBhvr>
                                        <p:cTn id="13" dur="1100"/>
                                        <p:tgtEl>
                                          <p:spTgt spid="89134"/>
                                        </p:tgtEl>
                                      </p:cBhvr>
                                    </p:animEffect>
                                  </p:childTnLst>
                                </p:cTn>
                              </p:par>
                              <p:par>
                                <p:cTn id="14" presetID="12" presetClass="entr" presetSubtype="2" fill="hold" grpId="0" nodeType="withEffect">
                                  <p:stCondLst>
                                    <p:cond delay="0"/>
                                  </p:stCondLst>
                                  <p:childTnLst>
                                    <p:set>
                                      <p:cBhvr>
                                        <p:cTn id="15" dur="1" fill="hold">
                                          <p:stCondLst>
                                            <p:cond delay="0"/>
                                          </p:stCondLst>
                                        </p:cTn>
                                        <p:tgtEl>
                                          <p:spTgt spid="89140"/>
                                        </p:tgtEl>
                                        <p:attrNameLst>
                                          <p:attrName>style.visibility</p:attrName>
                                        </p:attrNameLst>
                                      </p:cBhvr>
                                      <p:to>
                                        <p:strVal val="visible"/>
                                      </p:to>
                                    </p:set>
                                    <p:anim calcmode="lin" valueType="num">
                                      <p:cBhvr additive="base">
                                        <p:cTn id="16" dur="1300"/>
                                        <p:tgtEl>
                                          <p:spTgt spid="89140"/>
                                        </p:tgtEl>
                                        <p:attrNameLst>
                                          <p:attrName>ppt_x</p:attrName>
                                        </p:attrNameLst>
                                      </p:cBhvr>
                                      <p:tavLst>
                                        <p:tav tm="0">
                                          <p:val>
                                            <p:strVal val="#ppt_x+#ppt_w*1.125000"/>
                                          </p:val>
                                        </p:tav>
                                        <p:tav tm="100000">
                                          <p:val>
                                            <p:strVal val="#ppt_x"/>
                                          </p:val>
                                        </p:tav>
                                      </p:tavLst>
                                    </p:anim>
                                    <p:animEffect transition="in" filter="wipe(left)">
                                      <p:cBhvr>
                                        <p:cTn id="17" dur="1300"/>
                                        <p:tgtEl>
                                          <p:spTgt spid="89140"/>
                                        </p:tgtEl>
                                      </p:cBhvr>
                                    </p:animEffect>
                                  </p:childTnLst>
                                </p:cTn>
                              </p:par>
                              <p:par>
                                <p:cTn id="18" presetID="10" presetClass="entr" presetSubtype="0" fill="hold" nodeType="withEffect">
                                  <p:stCondLst>
                                    <p:cond delay="0"/>
                                  </p:stCondLst>
                                  <p:childTnLst>
                                    <p:set>
                                      <p:cBhvr>
                                        <p:cTn id="19" dur="1" fill="hold">
                                          <p:stCondLst>
                                            <p:cond delay="0"/>
                                          </p:stCondLst>
                                        </p:cTn>
                                        <p:tgtEl>
                                          <p:spTgt spid="89141"/>
                                        </p:tgtEl>
                                        <p:attrNameLst>
                                          <p:attrName>style.visibility</p:attrName>
                                        </p:attrNameLst>
                                      </p:cBhvr>
                                      <p:to>
                                        <p:strVal val="visible"/>
                                      </p:to>
                                    </p:set>
                                    <p:animEffect transition="in" filter="fade">
                                      <p:cBhvr>
                                        <p:cTn id="20" dur="1300"/>
                                        <p:tgtEl>
                                          <p:spTgt spid="89141"/>
                                        </p:tgtEl>
                                      </p:cBhvr>
                                    </p:animEffect>
                                  </p:childTnLst>
                                </p:cTn>
                              </p:par>
                              <p:par>
                                <p:cTn id="21" presetID="26" presetClass="emph" presetSubtype="0" repeatCount="3000" fill="hold" nodeType="withEffect">
                                  <p:stCondLst>
                                    <p:cond delay="0"/>
                                  </p:stCondLst>
                                  <p:childTnLst>
                                    <p:animEffect transition="out" filter="fade">
                                      <p:cBhvr>
                                        <p:cTn id="22" dur="600" tmFilter="0, 0; .2, .5; .8, .5; 1, 0"/>
                                        <p:tgtEl>
                                          <p:spTgt spid="89141"/>
                                        </p:tgtEl>
                                      </p:cBhvr>
                                    </p:animEffect>
                                    <p:animScale>
                                      <p:cBhvr>
                                        <p:cTn id="23" dur="300" autoRev="1" fill="hold"/>
                                        <p:tgtEl>
                                          <p:spTgt spid="89141"/>
                                        </p:tgtEl>
                                      </p:cBhvr>
                                      <p:by x="105000" y="105000"/>
                                    </p:animScale>
                                  </p:childTnLst>
                                </p:cTn>
                              </p:par>
                              <p:par>
                                <p:cTn id="24" presetID="2" presetClass="entr" presetSubtype="2" fill="hold" grpId="0" nodeType="withEffect">
                                  <p:stCondLst>
                                    <p:cond delay="200"/>
                                  </p:stCondLst>
                                  <p:childTnLst>
                                    <p:set>
                                      <p:cBhvr>
                                        <p:cTn id="25" dur="1" fill="hold">
                                          <p:stCondLst>
                                            <p:cond delay="0"/>
                                          </p:stCondLst>
                                        </p:cTn>
                                        <p:tgtEl>
                                          <p:spTgt spid="89139"/>
                                        </p:tgtEl>
                                        <p:attrNameLst>
                                          <p:attrName>style.visibility</p:attrName>
                                        </p:attrNameLst>
                                      </p:cBhvr>
                                      <p:to>
                                        <p:strVal val="visible"/>
                                      </p:to>
                                    </p:set>
                                    <p:anim calcmode="lin" valueType="num">
                                      <p:cBhvr additive="base">
                                        <p:cTn id="26" dur="1300" fill="hold"/>
                                        <p:tgtEl>
                                          <p:spTgt spid="89139"/>
                                        </p:tgtEl>
                                        <p:attrNameLst>
                                          <p:attrName>ppt_x</p:attrName>
                                        </p:attrNameLst>
                                      </p:cBhvr>
                                      <p:tavLst>
                                        <p:tav tm="0">
                                          <p:val>
                                            <p:strVal val="1+#ppt_w/2"/>
                                          </p:val>
                                        </p:tav>
                                        <p:tav tm="100000">
                                          <p:val>
                                            <p:strVal val="#ppt_x"/>
                                          </p:val>
                                        </p:tav>
                                      </p:tavLst>
                                    </p:anim>
                                    <p:anim calcmode="lin" valueType="num">
                                      <p:cBhvr additive="base">
                                        <p:cTn id="27" dur="1300" fill="hold"/>
                                        <p:tgtEl>
                                          <p:spTgt spid="89139"/>
                                        </p:tgtEl>
                                        <p:attrNameLst>
                                          <p:attrName>ppt_y</p:attrName>
                                        </p:attrNameLst>
                                      </p:cBhvr>
                                      <p:tavLst>
                                        <p:tav tm="0">
                                          <p:val>
                                            <p:strVal val="#ppt_y"/>
                                          </p:val>
                                        </p:tav>
                                        <p:tav tm="100000">
                                          <p:val>
                                            <p:strVal val="#ppt_y"/>
                                          </p:val>
                                        </p:tav>
                                      </p:tavLst>
                                    </p:anim>
                                  </p:childTnLst>
                                </p:cTn>
                              </p:par>
                              <p:par>
                                <p:cTn id="28" presetID="10" presetClass="entr" presetSubtype="0" fill="hold" nodeType="withEffect">
                                  <p:stCondLst>
                                    <p:cond delay="0"/>
                                  </p:stCondLst>
                                  <p:childTnLst>
                                    <p:set>
                                      <p:cBhvr>
                                        <p:cTn id="29" dur="1" fill="hold">
                                          <p:stCondLst>
                                            <p:cond delay="0"/>
                                          </p:stCondLst>
                                        </p:cTn>
                                        <p:tgtEl>
                                          <p:spTgt spid="89148"/>
                                        </p:tgtEl>
                                        <p:attrNameLst>
                                          <p:attrName>style.visibility</p:attrName>
                                        </p:attrNameLst>
                                      </p:cBhvr>
                                      <p:to>
                                        <p:strVal val="visible"/>
                                      </p:to>
                                    </p:set>
                                    <p:animEffect transition="in" filter="fade">
                                      <p:cBhvr>
                                        <p:cTn id="30" dur="1300"/>
                                        <p:tgtEl>
                                          <p:spTgt spid="89148"/>
                                        </p:tgtEl>
                                      </p:cBhvr>
                                    </p:animEffect>
                                  </p:childTnLst>
                                </p:cTn>
                              </p:par>
                              <p:par>
                                <p:cTn id="31" presetID="26" presetClass="emph" presetSubtype="0" repeatCount="3000" fill="hold" nodeType="withEffect">
                                  <p:stCondLst>
                                    <p:cond delay="0"/>
                                  </p:stCondLst>
                                  <p:childTnLst>
                                    <p:animEffect transition="out" filter="fade">
                                      <p:cBhvr>
                                        <p:cTn id="32" dur="567" tmFilter="0, 0; .2, .5; .8, .5; 1, 0"/>
                                        <p:tgtEl>
                                          <p:spTgt spid="89148"/>
                                        </p:tgtEl>
                                      </p:cBhvr>
                                    </p:animEffect>
                                    <p:animScale>
                                      <p:cBhvr>
                                        <p:cTn id="33" dur="283" autoRev="1" fill="hold"/>
                                        <p:tgtEl>
                                          <p:spTgt spid="89148"/>
                                        </p:tgtEl>
                                      </p:cBhvr>
                                      <p:by x="105000" y="105000"/>
                                    </p:animScale>
                                  </p:childTnLst>
                                </p:cTn>
                              </p:par>
                              <p:par>
                                <p:cTn id="34" presetID="2" presetClass="entr" presetSubtype="2" fill="hold" grpId="0" nodeType="withEffect">
                                  <p:stCondLst>
                                    <p:cond delay="400"/>
                                  </p:stCondLst>
                                  <p:childTnLst>
                                    <p:set>
                                      <p:cBhvr>
                                        <p:cTn id="35" dur="1" fill="hold">
                                          <p:stCondLst>
                                            <p:cond delay="0"/>
                                          </p:stCondLst>
                                        </p:cTn>
                                        <p:tgtEl>
                                          <p:spTgt spid="89138"/>
                                        </p:tgtEl>
                                        <p:attrNameLst>
                                          <p:attrName>style.visibility</p:attrName>
                                        </p:attrNameLst>
                                      </p:cBhvr>
                                      <p:to>
                                        <p:strVal val="visible"/>
                                      </p:to>
                                    </p:set>
                                    <p:anim calcmode="lin" valueType="num">
                                      <p:cBhvr additive="base">
                                        <p:cTn id="36" dur="1300" fill="hold"/>
                                        <p:tgtEl>
                                          <p:spTgt spid="89138"/>
                                        </p:tgtEl>
                                        <p:attrNameLst>
                                          <p:attrName>ppt_x</p:attrName>
                                        </p:attrNameLst>
                                      </p:cBhvr>
                                      <p:tavLst>
                                        <p:tav tm="0">
                                          <p:val>
                                            <p:strVal val="1+#ppt_w/2"/>
                                          </p:val>
                                        </p:tav>
                                        <p:tav tm="100000">
                                          <p:val>
                                            <p:strVal val="#ppt_x"/>
                                          </p:val>
                                        </p:tav>
                                      </p:tavLst>
                                    </p:anim>
                                    <p:anim calcmode="lin" valueType="num">
                                      <p:cBhvr additive="base">
                                        <p:cTn id="37" dur="1300" fill="hold"/>
                                        <p:tgtEl>
                                          <p:spTgt spid="89138"/>
                                        </p:tgtEl>
                                        <p:attrNameLst>
                                          <p:attrName>ppt_y</p:attrName>
                                        </p:attrNameLst>
                                      </p:cBhvr>
                                      <p:tavLst>
                                        <p:tav tm="0">
                                          <p:val>
                                            <p:strVal val="#ppt_y"/>
                                          </p:val>
                                        </p:tav>
                                        <p:tav tm="100000">
                                          <p:val>
                                            <p:strVal val="#ppt_y"/>
                                          </p:val>
                                        </p:tav>
                                      </p:tavLst>
                                    </p:anim>
                                  </p:childTnLst>
                                </p:cTn>
                              </p:par>
                              <p:par>
                                <p:cTn id="38" presetID="10" presetClass="entr" presetSubtype="0" fill="hold" nodeType="withEffect">
                                  <p:stCondLst>
                                    <p:cond delay="0"/>
                                  </p:stCondLst>
                                  <p:childTnLst>
                                    <p:set>
                                      <p:cBhvr>
                                        <p:cTn id="39" dur="1" fill="hold">
                                          <p:stCondLst>
                                            <p:cond delay="0"/>
                                          </p:stCondLst>
                                        </p:cTn>
                                        <p:tgtEl>
                                          <p:spTgt spid="89155"/>
                                        </p:tgtEl>
                                        <p:attrNameLst>
                                          <p:attrName>style.visibility</p:attrName>
                                        </p:attrNameLst>
                                      </p:cBhvr>
                                      <p:to>
                                        <p:strVal val="visible"/>
                                      </p:to>
                                    </p:set>
                                    <p:animEffect transition="in" filter="fade">
                                      <p:cBhvr>
                                        <p:cTn id="40" dur="1300"/>
                                        <p:tgtEl>
                                          <p:spTgt spid="89155"/>
                                        </p:tgtEl>
                                      </p:cBhvr>
                                    </p:animEffect>
                                  </p:childTnLst>
                                </p:cTn>
                              </p:par>
                              <p:par>
                                <p:cTn id="41" presetID="26" presetClass="emph" presetSubtype="0" repeatCount="3000" fill="hold" nodeType="withEffect">
                                  <p:stCondLst>
                                    <p:cond delay="0"/>
                                  </p:stCondLst>
                                  <p:childTnLst>
                                    <p:animEffect transition="out" filter="fade">
                                      <p:cBhvr>
                                        <p:cTn id="42" dur="600" tmFilter="0, 0; .2, .5; .8, .5; 1, 0"/>
                                        <p:tgtEl>
                                          <p:spTgt spid="89155"/>
                                        </p:tgtEl>
                                      </p:cBhvr>
                                    </p:animEffect>
                                    <p:animScale>
                                      <p:cBhvr>
                                        <p:cTn id="43" dur="300" autoRev="1" fill="hold"/>
                                        <p:tgtEl>
                                          <p:spTgt spid="89155"/>
                                        </p:tgtEl>
                                      </p:cBhvr>
                                      <p:by x="105000" y="105000"/>
                                    </p:animScale>
                                  </p:childTnLst>
                                </p:cTn>
                              </p:par>
                              <p:par>
                                <p:cTn id="44" presetID="2" presetClass="entr" presetSubtype="2" fill="hold" grpId="0" nodeType="withEffect">
                                  <p:stCondLst>
                                    <p:cond delay="600"/>
                                  </p:stCondLst>
                                  <p:childTnLst>
                                    <p:set>
                                      <p:cBhvr>
                                        <p:cTn id="45" dur="1" fill="hold">
                                          <p:stCondLst>
                                            <p:cond delay="0"/>
                                          </p:stCondLst>
                                        </p:cTn>
                                        <p:tgtEl>
                                          <p:spTgt spid="89137"/>
                                        </p:tgtEl>
                                        <p:attrNameLst>
                                          <p:attrName>style.visibility</p:attrName>
                                        </p:attrNameLst>
                                      </p:cBhvr>
                                      <p:to>
                                        <p:strVal val="visible"/>
                                      </p:to>
                                    </p:set>
                                    <p:anim calcmode="lin" valueType="num">
                                      <p:cBhvr additive="base">
                                        <p:cTn id="46" dur="1300" fill="hold"/>
                                        <p:tgtEl>
                                          <p:spTgt spid="89137"/>
                                        </p:tgtEl>
                                        <p:attrNameLst>
                                          <p:attrName>ppt_x</p:attrName>
                                        </p:attrNameLst>
                                      </p:cBhvr>
                                      <p:tavLst>
                                        <p:tav tm="0">
                                          <p:val>
                                            <p:strVal val="1+#ppt_w/2"/>
                                          </p:val>
                                        </p:tav>
                                        <p:tav tm="100000">
                                          <p:val>
                                            <p:strVal val="#ppt_x"/>
                                          </p:val>
                                        </p:tav>
                                      </p:tavLst>
                                    </p:anim>
                                    <p:anim calcmode="lin" valueType="num">
                                      <p:cBhvr additive="base">
                                        <p:cTn id="47" dur="1300" fill="hold"/>
                                        <p:tgtEl>
                                          <p:spTgt spid="89137"/>
                                        </p:tgtEl>
                                        <p:attrNameLst>
                                          <p:attrName>ppt_y</p:attrName>
                                        </p:attrNameLst>
                                      </p:cBhvr>
                                      <p:tavLst>
                                        <p:tav tm="0">
                                          <p:val>
                                            <p:strVal val="#ppt_y"/>
                                          </p:val>
                                        </p:tav>
                                        <p:tav tm="100000">
                                          <p:val>
                                            <p:strVal val="#ppt_y"/>
                                          </p:val>
                                        </p:tav>
                                      </p:tavLst>
                                    </p:anim>
                                  </p:childTnLst>
                                </p:cTn>
                              </p:par>
                              <p:par>
                                <p:cTn id="48" presetID="10" presetClass="entr" presetSubtype="0" fill="hold" nodeType="withEffect">
                                  <p:stCondLst>
                                    <p:cond delay="0"/>
                                  </p:stCondLst>
                                  <p:childTnLst>
                                    <p:set>
                                      <p:cBhvr>
                                        <p:cTn id="49" dur="1" fill="hold">
                                          <p:stCondLst>
                                            <p:cond delay="0"/>
                                          </p:stCondLst>
                                        </p:cTn>
                                        <p:tgtEl>
                                          <p:spTgt spid="89162"/>
                                        </p:tgtEl>
                                        <p:attrNameLst>
                                          <p:attrName>style.visibility</p:attrName>
                                        </p:attrNameLst>
                                      </p:cBhvr>
                                      <p:to>
                                        <p:strVal val="visible"/>
                                      </p:to>
                                    </p:set>
                                    <p:animEffect transition="in" filter="fade">
                                      <p:cBhvr>
                                        <p:cTn id="50" dur="700"/>
                                        <p:tgtEl>
                                          <p:spTgt spid="89162"/>
                                        </p:tgtEl>
                                      </p:cBhvr>
                                    </p:animEffect>
                                  </p:childTnLst>
                                </p:cTn>
                              </p:par>
                              <p:par>
                                <p:cTn id="51" presetID="26" presetClass="emph" presetSubtype="0" repeatCount="3000" fill="hold" nodeType="withEffect">
                                  <p:stCondLst>
                                    <p:cond delay="0"/>
                                  </p:stCondLst>
                                  <p:childTnLst>
                                    <p:animEffect transition="out" filter="fade">
                                      <p:cBhvr>
                                        <p:cTn id="52" dur="633" tmFilter="0, 0; .2, .5; .8, .5; 1, 0"/>
                                        <p:tgtEl>
                                          <p:spTgt spid="89162"/>
                                        </p:tgtEl>
                                      </p:cBhvr>
                                    </p:animEffect>
                                    <p:animScale>
                                      <p:cBhvr>
                                        <p:cTn id="53" dur="317" autoRev="1" fill="hold"/>
                                        <p:tgtEl>
                                          <p:spTgt spid="89162"/>
                                        </p:tgtEl>
                                      </p:cBhvr>
                                      <p:by x="105000" y="105000"/>
                                    </p:animScale>
                                  </p:childTnLst>
                                </p:cTn>
                              </p:par>
                              <p:par>
                                <p:cTn id="54" presetID="24" presetClass="emph" presetSubtype="0" fill="hold" grpId="1" nodeType="withEffect">
                                  <p:stCondLst>
                                    <p:cond delay="1400"/>
                                  </p:stCondLst>
                                  <p:childTnLst>
                                    <p:animClr clrSpc="hsl" dir="cw">
                                      <p:cBhvr override="childStyle">
                                        <p:cTn id="55" dur="500" fill="hold"/>
                                        <p:tgtEl>
                                          <p:spTgt spid="89140"/>
                                        </p:tgtEl>
                                        <p:attrNameLst>
                                          <p:attrName>style.color</p:attrName>
                                        </p:attrNameLst>
                                      </p:cBhvr>
                                      <p:by>
                                        <p:hsl h="0" s="-12549" l="-25098"/>
                                      </p:by>
                                    </p:animClr>
                                    <p:animClr clrSpc="hsl" dir="cw">
                                      <p:cBhvr>
                                        <p:cTn id="56" dur="500" fill="hold"/>
                                        <p:tgtEl>
                                          <p:spTgt spid="89140"/>
                                        </p:tgtEl>
                                        <p:attrNameLst>
                                          <p:attrName>fillcolor</p:attrName>
                                        </p:attrNameLst>
                                      </p:cBhvr>
                                      <p:by>
                                        <p:hsl h="0" s="-12549" l="-25098"/>
                                      </p:by>
                                    </p:animClr>
                                    <p:animClr clrSpc="hsl" dir="cw">
                                      <p:cBhvr>
                                        <p:cTn id="57" dur="500" fill="hold"/>
                                        <p:tgtEl>
                                          <p:spTgt spid="89140"/>
                                        </p:tgtEl>
                                        <p:attrNameLst>
                                          <p:attrName>stroke.color</p:attrName>
                                        </p:attrNameLst>
                                      </p:cBhvr>
                                      <p:by>
                                        <p:hsl h="0" s="-12549" l="-25098"/>
                                      </p:by>
                                    </p:animClr>
                                    <p:set>
                                      <p:cBhvr>
                                        <p:cTn id="58" dur="500" fill="hold"/>
                                        <p:tgtEl>
                                          <p:spTgt spid="89140"/>
                                        </p:tgtEl>
                                        <p:attrNameLst>
                                          <p:attrName>fill.type</p:attrName>
                                        </p:attrNameLst>
                                      </p:cBhvr>
                                      <p:to>
                                        <p:strVal val="solid"/>
                                      </p:to>
                                    </p:set>
                                  </p:childTnLst>
                                </p:cTn>
                              </p:par>
                              <p:par>
                                <p:cTn id="59" presetID="24" presetClass="emph" presetSubtype="0" fill="hold" grpId="1" nodeType="withEffect">
                                  <p:stCondLst>
                                    <p:cond delay="1400"/>
                                  </p:stCondLst>
                                  <p:childTnLst>
                                    <p:animClr clrSpc="hsl" dir="cw">
                                      <p:cBhvr override="childStyle">
                                        <p:cTn id="60" dur="500" fill="hold"/>
                                        <p:tgtEl>
                                          <p:spTgt spid="89139"/>
                                        </p:tgtEl>
                                        <p:attrNameLst>
                                          <p:attrName>style.color</p:attrName>
                                        </p:attrNameLst>
                                      </p:cBhvr>
                                      <p:by>
                                        <p:hsl h="0" s="-12549" l="-25098"/>
                                      </p:by>
                                    </p:animClr>
                                    <p:animClr clrSpc="hsl" dir="cw">
                                      <p:cBhvr>
                                        <p:cTn id="61" dur="500" fill="hold"/>
                                        <p:tgtEl>
                                          <p:spTgt spid="89139"/>
                                        </p:tgtEl>
                                        <p:attrNameLst>
                                          <p:attrName>fillcolor</p:attrName>
                                        </p:attrNameLst>
                                      </p:cBhvr>
                                      <p:by>
                                        <p:hsl h="0" s="-12549" l="-25098"/>
                                      </p:by>
                                    </p:animClr>
                                    <p:animClr clrSpc="hsl" dir="cw">
                                      <p:cBhvr>
                                        <p:cTn id="62" dur="500" fill="hold"/>
                                        <p:tgtEl>
                                          <p:spTgt spid="89139"/>
                                        </p:tgtEl>
                                        <p:attrNameLst>
                                          <p:attrName>stroke.color</p:attrName>
                                        </p:attrNameLst>
                                      </p:cBhvr>
                                      <p:by>
                                        <p:hsl h="0" s="-12549" l="-25098"/>
                                      </p:by>
                                    </p:animClr>
                                    <p:set>
                                      <p:cBhvr>
                                        <p:cTn id="63" dur="500" fill="hold"/>
                                        <p:tgtEl>
                                          <p:spTgt spid="89139"/>
                                        </p:tgtEl>
                                        <p:attrNameLst>
                                          <p:attrName>fill.type</p:attrName>
                                        </p:attrNameLst>
                                      </p:cBhvr>
                                      <p:to>
                                        <p:strVal val="solid"/>
                                      </p:to>
                                    </p:set>
                                  </p:childTnLst>
                                </p:cTn>
                              </p:par>
                              <p:par>
                                <p:cTn id="64" presetID="24" presetClass="emph" presetSubtype="0" fill="hold" grpId="1" nodeType="withEffect">
                                  <p:stCondLst>
                                    <p:cond delay="1400"/>
                                  </p:stCondLst>
                                  <p:childTnLst>
                                    <p:animClr clrSpc="hsl" dir="cw">
                                      <p:cBhvr override="childStyle">
                                        <p:cTn id="65" dur="500" fill="hold"/>
                                        <p:tgtEl>
                                          <p:spTgt spid="89138"/>
                                        </p:tgtEl>
                                        <p:attrNameLst>
                                          <p:attrName>style.color</p:attrName>
                                        </p:attrNameLst>
                                      </p:cBhvr>
                                      <p:by>
                                        <p:hsl h="0" s="-12549" l="-25098"/>
                                      </p:by>
                                    </p:animClr>
                                    <p:animClr clrSpc="hsl" dir="cw">
                                      <p:cBhvr>
                                        <p:cTn id="66" dur="500" fill="hold"/>
                                        <p:tgtEl>
                                          <p:spTgt spid="89138"/>
                                        </p:tgtEl>
                                        <p:attrNameLst>
                                          <p:attrName>fillcolor</p:attrName>
                                        </p:attrNameLst>
                                      </p:cBhvr>
                                      <p:by>
                                        <p:hsl h="0" s="-12549" l="-25098"/>
                                      </p:by>
                                    </p:animClr>
                                    <p:animClr clrSpc="hsl" dir="cw">
                                      <p:cBhvr>
                                        <p:cTn id="67" dur="500" fill="hold"/>
                                        <p:tgtEl>
                                          <p:spTgt spid="89138"/>
                                        </p:tgtEl>
                                        <p:attrNameLst>
                                          <p:attrName>stroke.color</p:attrName>
                                        </p:attrNameLst>
                                      </p:cBhvr>
                                      <p:by>
                                        <p:hsl h="0" s="-12549" l="-25098"/>
                                      </p:by>
                                    </p:animClr>
                                    <p:set>
                                      <p:cBhvr>
                                        <p:cTn id="68" dur="500" fill="hold"/>
                                        <p:tgtEl>
                                          <p:spTgt spid="89138"/>
                                        </p:tgtEl>
                                        <p:attrNameLst>
                                          <p:attrName>fill.type</p:attrName>
                                        </p:attrNameLst>
                                      </p:cBhvr>
                                      <p:to>
                                        <p:strVal val="solid"/>
                                      </p:to>
                                    </p:set>
                                  </p:childTnLst>
                                </p:cTn>
                              </p:par>
                              <p:par>
                                <p:cTn id="69" presetID="24" presetClass="emph" presetSubtype="0" fill="hold" grpId="1" nodeType="withEffect">
                                  <p:stCondLst>
                                    <p:cond delay="1400"/>
                                  </p:stCondLst>
                                  <p:childTnLst>
                                    <p:animClr clrSpc="hsl" dir="cw">
                                      <p:cBhvr override="childStyle">
                                        <p:cTn id="70" dur="500" fill="hold"/>
                                        <p:tgtEl>
                                          <p:spTgt spid="89137"/>
                                        </p:tgtEl>
                                        <p:attrNameLst>
                                          <p:attrName>style.color</p:attrName>
                                        </p:attrNameLst>
                                      </p:cBhvr>
                                      <p:by>
                                        <p:hsl h="0" s="-12549" l="-25098"/>
                                      </p:by>
                                    </p:animClr>
                                    <p:animClr clrSpc="hsl" dir="cw">
                                      <p:cBhvr>
                                        <p:cTn id="71" dur="500" fill="hold"/>
                                        <p:tgtEl>
                                          <p:spTgt spid="89137"/>
                                        </p:tgtEl>
                                        <p:attrNameLst>
                                          <p:attrName>fillcolor</p:attrName>
                                        </p:attrNameLst>
                                      </p:cBhvr>
                                      <p:by>
                                        <p:hsl h="0" s="-12549" l="-25098"/>
                                      </p:by>
                                    </p:animClr>
                                    <p:animClr clrSpc="hsl" dir="cw">
                                      <p:cBhvr>
                                        <p:cTn id="72" dur="500" fill="hold"/>
                                        <p:tgtEl>
                                          <p:spTgt spid="89137"/>
                                        </p:tgtEl>
                                        <p:attrNameLst>
                                          <p:attrName>stroke.color</p:attrName>
                                        </p:attrNameLst>
                                      </p:cBhvr>
                                      <p:by>
                                        <p:hsl h="0" s="-12549" l="-25098"/>
                                      </p:by>
                                    </p:animClr>
                                    <p:set>
                                      <p:cBhvr>
                                        <p:cTn id="73" dur="500" fill="hold"/>
                                        <p:tgtEl>
                                          <p:spTgt spid="89137"/>
                                        </p:tgtEl>
                                        <p:attrNameLst>
                                          <p:attrName>fill.type</p:attrName>
                                        </p:attrNameLst>
                                      </p:cBhvr>
                                      <p:to>
                                        <p:strVal val="solid"/>
                                      </p:to>
                                    </p:set>
                                  </p:childTnLst>
                                </p:cTn>
                              </p:par>
                              <p:par>
                                <p:cTn id="74" presetID="15" presetClass="entr" presetSubtype="0" fill="hold" grpId="0" nodeType="withEffect">
                                  <p:stCondLst>
                                    <p:cond delay="2100"/>
                                  </p:stCondLst>
                                  <p:iterate type="lt">
                                    <p:tmPct val="0"/>
                                  </p:iterate>
                                  <p:childTnLst>
                                    <p:set>
                                      <p:cBhvr>
                                        <p:cTn id="75" dur="1" fill="hold">
                                          <p:stCondLst>
                                            <p:cond delay="0"/>
                                          </p:stCondLst>
                                        </p:cTn>
                                        <p:tgtEl>
                                          <p:spTgt spid="2">
                                            <p:txEl>
                                              <p:pRg st="0" end="0"/>
                                            </p:txEl>
                                          </p:spTgt>
                                        </p:tgtEl>
                                        <p:attrNameLst>
                                          <p:attrName>style.visibility</p:attrName>
                                        </p:attrNameLst>
                                      </p:cBhvr>
                                      <p:to>
                                        <p:strVal val="visible"/>
                                      </p:to>
                                    </p:set>
                                    <p:anim calcmode="lin" valueType="num">
                                      <p:cBhvr>
                                        <p:cTn id="76" dur="600" fill="hold"/>
                                        <p:tgtEl>
                                          <p:spTgt spid="2">
                                            <p:txEl>
                                              <p:pRg st="0" end="0"/>
                                            </p:txEl>
                                          </p:spTgt>
                                        </p:tgtEl>
                                        <p:attrNameLst>
                                          <p:attrName>ppt_w</p:attrName>
                                        </p:attrNameLst>
                                      </p:cBhvr>
                                      <p:tavLst>
                                        <p:tav tm="0">
                                          <p:val>
                                            <p:fltVal val="0"/>
                                          </p:val>
                                        </p:tav>
                                        <p:tav tm="100000">
                                          <p:val>
                                            <p:strVal val="#ppt_w"/>
                                          </p:val>
                                        </p:tav>
                                      </p:tavLst>
                                    </p:anim>
                                    <p:anim calcmode="lin" valueType="num">
                                      <p:cBhvr>
                                        <p:cTn id="77" dur="600" fill="hold"/>
                                        <p:tgtEl>
                                          <p:spTgt spid="2">
                                            <p:txEl>
                                              <p:pRg st="0" end="0"/>
                                            </p:txEl>
                                          </p:spTgt>
                                        </p:tgtEl>
                                        <p:attrNameLst>
                                          <p:attrName>ppt_h</p:attrName>
                                        </p:attrNameLst>
                                      </p:cBhvr>
                                      <p:tavLst>
                                        <p:tav tm="0">
                                          <p:val>
                                            <p:fltVal val="0"/>
                                          </p:val>
                                        </p:tav>
                                        <p:tav tm="100000">
                                          <p:val>
                                            <p:strVal val="#ppt_h"/>
                                          </p:val>
                                        </p:tav>
                                      </p:tavLst>
                                    </p:anim>
                                    <p:anim calcmode="lin" valueType="num">
                                      <p:cBhvr>
                                        <p:cTn id="78" dur="6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79" dur="6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par>
                                <p:cTn id="80" presetID="15" presetClass="entr" presetSubtype="0" fill="hold" grpId="0" nodeType="withEffect">
                                  <p:stCondLst>
                                    <p:cond delay="2700"/>
                                  </p:stCondLst>
                                  <p:iterate type="lt">
                                    <p:tmPct val="0"/>
                                  </p:iterate>
                                  <p:childTnLst>
                                    <p:set>
                                      <p:cBhvr>
                                        <p:cTn id="81" dur="1" fill="hold">
                                          <p:stCondLst>
                                            <p:cond delay="0"/>
                                          </p:stCondLst>
                                        </p:cTn>
                                        <p:tgtEl>
                                          <p:spTgt spid="49">
                                            <p:txEl>
                                              <p:pRg st="0" end="0"/>
                                            </p:txEl>
                                          </p:spTgt>
                                        </p:tgtEl>
                                        <p:attrNameLst>
                                          <p:attrName>style.visibility</p:attrName>
                                        </p:attrNameLst>
                                      </p:cBhvr>
                                      <p:to>
                                        <p:strVal val="visible"/>
                                      </p:to>
                                    </p:set>
                                    <p:anim calcmode="lin" valueType="num">
                                      <p:cBhvr>
                                        <p:cTn id="82" dur="6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83" dur="600" fill="hold"/>
                                        <p:tgtEl>
                                          <p:spTgt spid="49">
                                            <p:txEl>
                                              <p:pRg st="0" end="0"/>
                                            </p:txEl>
                                          </p:spTgt>
                                        </p:tgtEl>
                                        <p:attrNameLst>
                                          <p:attrName>ppt_h</p:attrName>
                                        </p:attrNameLst>
                                      </p:cBhvr>
                                      <p:tavLst>
                                        <p:tav tm="0">
                                          <p:val>
                                            <p:fltVal val="0"/>
                                          </p:val>
                                        </p:tav>
                                        <p:tav tm="100000">
                                          <p:val>
                                            <p:strVal val="#ppt_h"/>
                                          </p:val>
                                        </p:tav>
                                      </p:tavLst>
                                    </p:anim>
                                    <p:anim calcmode="lin" valueType="num">
                                      <p:cBhvr>
                                        <p:cTn id="84" dur="600" fill="hold"/>
                                        <p:tgtEl>
                                          <p:spTgt spid="4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85" dur="600" fill="hold"/>
                                        <p:tgtEl>
                                          <p:spTgt spid="49">
                                            <p:txEl>
                                              <p:pRg st="0" end="0"/>
                                            </p:txEl>
                                          </p:spTgt>
                                        </p:tgtEl>
                                        <p:attrNameLst>
                                          <p:attrName>ppt_y</p:attrName>
                                        </p:attrNameLst>
                                      </p:cBhvr>
                                      <p:tavLst>
                                        <p:tav tm="0" fmla="#ppt_y+(sin(-2*pi*(1-$))*-#ppt_x+cos(-2*pi*(1-$))*(1-#ppt_y))*(1-$)">
                                          <p:val>
                                            <p:fltVal val="0"/>
                                          </p:val>
                                        </p:tav>
                                        <p:tav tm="100000">
                                          <p:val>
                                            <p:fltVal val="1"/>
                                          </p:val>
                                        </p:tav>
                                      </p:tavLst>
                                    </p:anim>
                                  </p:childTnLst>
                                </p:cTn>
                              </p:par>
                              <p:par>
                                <p:cTn id="86" presetID="15" presetClass="entr" presetSubtype="0" fill="hold" grpId="0" nodeType="withEffect">
                                  <p:stCondLst>
                                    <p:cond delay="3300"/>
                                  </p:stCondLst>
                                  <p:iterate type="lt">
                                    <p:tmPct val="0"/>
                                  </p:iterate>
                                  <p:childTnLst>
                                    <p:set>
                                      <p:cBhvr>
                                        <p:cTn id="87" dur="1" fill="hold">
                                          <p:stCondLst>
                                            <p:cond delay="0"/>
                                          </p:stCondLst>
                                        </p:cTn>
                                        <p:tgtEl>
                                          <p:spTgt spid="51">
                                            <p:txEl>
                                              <p:pRg st="0" end="0"/>
                                            </p:txEl>
                                          </p:spTgt>
                                        </p:tgtEl>
                                        <p:attrNameLst>
                                          <p:attrName>style.visibility</p:attrName>
                                        </p:attrNameLst>
                                      </p:cBhvr>
                                      <p:to>
                                        <p:strVal val="visible"/>
                                      </p:to>
                                    </p:set>
                                    <p:anim calcmode="lin" valueType="num">
                                      <p:cBhvr>
                                        <p:cTn id="88" dur="6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89" dur="600" fill="hold"/>
                                        <p:tgtEl>
                                          <p:spTgt spid="51">
                                            <p:txEl>
                                              <p:pRg st="0" end="0"/>
                                            </p:txEl>
                                          </p:spTgt>
                                        </p:tgtEl>
                                        <p:attrNameLst>
                                          <p:attrName>ppt_h</p:attrName>
                                        </p:attrNameLst>
                                      </p:cBhvr>
                                      <p:tavLst>
                                        <p:tav tm="0">
                                          <p:val>
                                            <p:fltVal val="0"/>
                                          </p:val>
                                        </p:tav>
                                        <p:tav tm="100000">
                                          <p:val>
                                            <p:strVal val="#ppt_h"/>
                                          </p:val>
                                        </p:tav>
                                      </p:tavLst>
                                    </p:anim>
                                    <p:anim calcmode="lin" valueType="num">
                                      <p:cBhvr>
                                        <p:cTn id="90" dur="600" fill="hold"/>
                                        <p:tgtEl>
                                          <p:spTgt spid="5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91" dur="600" fill="hold"/>
                                        <p:tgtEl>
                                          <p:spTgt spid="51">
                                            <p:txEl>
                                              <p:pRg st="0" end="0"/>
                                            </p:txEl>
                                          </p:spTgt>
                                        </p:tgtEl>
                                        <p:attrNameLst>
                                          <p:attrName>ppt_y</p:attrName>
                                        </p:attrNameLst>
                                      </p:cBhvr>
                                      <p:tavLst>
                                        <p:tav tm="0" fmla="#ppt_y+(sin(-2*pi*(1-$))*-#ppt_x+cos(-2*pi*(1-$))*(1-#ppt_y))*(1-$)">
                                          <p:val>
                                            <p:fltVal val="0"/>
                                          </p:val>
                                        </p:tav>
                                        <p:tav tm="100000">
                                          <p:val>
                                            <p:fltVal val="1"/>
                                          </p:val>
                                        </p:tav>
                                      </p:tavLst>
                                    </p:anim>
                                  </p:childTnLst>
                                </p:cTn>
                              </p:par>
                              <p:par>
                                <p:cTn id="92" presetID="15" presetClass="entr" presetSubtype="0" fill="hold" grpId="0" nodeType="withEffect">
                                  <p:stCondLst>
                                    <p:cond delay="3900"/>
                                  </p:stCondLst>
                                  <p:iterate type="lt">
                                    <p:tmPct val="0"/>
                                  </p:iterate>
                                  <p:childTnLst>
                                    <p:set>
                                      <p:cBhvr>
                                        <p:cTn id="93" dur="1" fill="hold">
                                          <p:stCondLst>
                                            <p:cond delay="0"/>
                                          </p:stCondLst>
                                        </p:cTn>
                                        <p:tgtEl>
                                          <p:spTgt spid="50">
                                            <p:txEl>
                                              <p:pRg st="0" end="0"/>
                                            </p:txEl>
                                          </p:spTgt>
                                        </p:tgtEl>
                                        <p:attrNameLst>
                                          <p:attrName>style.visibility</p:attrName>
                                        </p:attrNameLst>
                                      </p:cBhvr>
                                      <p:to>
                                        <p:strVal val="visible"/>
                                      </p:to>
                                    </p:set>
                                    <p:anim calcmode="lin" valueType="num">
                                      <p:cBhvr>
                                        <p:cTn id="94" dur="600" fill="hold"/>
                                        <p:tgtEl>
                                          <p:spTgt spid="50">
                                            <p:txEl>
                                              <p:pRg st="0" end="0"/>
                                            </p:txEl>
                                          </p:spTgt>
                                        </p:tgtEl>
                                        <p:attrNameLst>
                                          <p:attrName>ppt_w</p:attrName>
                                        </p:attrNameLst>
                                      </p:cBhvr>
                                      <p:tavLst>
                                        <p:tav tm="0">
                                          <p:val>
                                            <p:fltVal val="0"/>
                                          </p:val>
                                        </p:tav>
                                        <p:tav tm="100000">
                                          <p:val>
                                            <p:strVal val="#ppt_w"/>
                                          </p:val>
                                        </p:tav>
                                      </p:tavLst>
                                    </p:anim>
                                    <p:anim calcmode="lin" valueType="num">
                                      <p:cBhvr>
                                        <p:cTn id="95" dur="600" fill="hold"/>
                                        <p:tgtEl>
                                          <p:spTgt spid="50">
                                            <p:txEl>
                                              <p:pRg st="0" end="0"/>
                                            </p:txEl>
                                          </p:spTgt>
                                        </p:tgtEl>
                                        <p:attrNameLst>
                                          <p:attrName>ppt_h</p:attrName>
                                        </p:attrNameLst>
                                      </p:cBhvr>
                                      <p:tavLst>
                                        <p:tav tm="0">
                                          <p:val>
                                            <p:fltVal val="0"/>
                                          </p:val>
                                        </p:tav>
                                        <p:tav tm="100000">
                                          <p:val>
                                            <p:strVal val="#ppt_h"/>
                                          </p:val>
                                        </p:tav>
                                      </p:tavLst>
                                    </p:anim>
                                    <p:anim calcmode="lin" valueType="num">
                                      <p:cBhvr>
                                        <p:cTn id="96" dur="600" fill="hold"/>
                                        <p:tgtEl>
                                          <p:spTgt spid="5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97" dur="600" fill="hold"/>
                                        <p:tgtEl>
                                          <p:spTgt spid="50">
                                            <p:txEl>
                                              <p:pRg st="0" end="0"/>
                                            </p:txEl>
                                          </p:spTgt>
                                        </p:tgtEl>
                                        <p:attrNameLst>
                                          <p:attrName>ppt_y</p:attrName>
                                        </p:attrNameLst>
                                      </p:cBhvr>
                                      <p:tavLst>
                                        <p:tav tm="0" fmla="#ppt_y+(sin(-2*pi*(1-$))*-#ppt_x+cos(-2*pi*(1-$))*(1-#ppt_y))*(1-$)">
                                          <p:val>
                                            <p:fltVal val="0"/>
                                          </p:val>
                                        </p:tav>
                                        <p:tav tm="100000">
                                          <p:val>
                                            <p:fltVal val="1"/>
                                          </p:val>
                                        </p:tav>
                                      </p:tavLst>
                                    </p:anim>
                                  </p:childTnLst>
                                </p:cTn>
                              </p:par>
                              <p:par>
                                <p:cTn id="98" presetID="34" presetClass="emph" presetSubtype="0" fill="hold" grpId="1" nodeType="withEffect">
                                  <p:stCondLst>
                                    <p:cond delay="5100"/>
                                  </p:stCondLst>
                                  <p:iterate type="lt">
                                    <p:tmPct val="10000"/>
                                  </p:iterate>
                                  <p:childTnLst>
                                    <p:animMotion origin="layout" path="M 0.0 0.0 L 0.0 -0.07213" pathEditMode="relative" ptsTypes="">
                                      <p:cBhvr>
                                        <p:cTn id="99" dur="250" accel="50000" decel="50000" autoRev="1" fill="hold">
                                          <p:stCondLst>
                                            <p:cond delay="0"/>
                                          </p:stCondLst>
                                        </p:cTn>
                                        <p:tgtEl>
                                          <p:spTgt spid="2">
                                            <p:txEl>
                                              <p:pRg st="0" end="0"/>
                                            </p:txEl>
                                          </p:spTgt>
                                        </p:tgtEl>
                                        <p:attrNameLst>
                                          <p:attrName>ppt_x</p:attrName>
                                          <p:attrName>ppt_y</p:attrName>
                                        </p:attrNameLst>
                                      </p:cBhvr>
                                    </p:animMotion>
                                    <p:animRot by="1500000">
                                      <p:cBhvr>
                                        <p:cTn id="100" dur="125" fill="hold">
                                          <p:stCondLst>
                                            <p:cond delay="0"/>
                                          </p:stCondLst>
                                        </p:cTn>
                                        <p:tgtEl>
                                          <p:spTgt spid="2">
                                            <p:txEl>
                                              <p:pRg st="0" end="0"/>
                                            </p:txEl>
                                          </p:spTgt>
                                        </p:tgtEl>
                                        <p:attrNameLst>
                                          <p:attrName>r</p:attrName>
                                        </p:attrNameLst>
                                      </p:cBhvr>
                                    </p:animRot>
                                    <p:animRot by="-1500000">
                                      <p:cBhvr>
                                        <p:cTn id="101" dur="125" fill="hold">
                                          <p:stCondLst>
                                            <p:cond delay="125"/>
                                          </p:stCondLst>
                                        </p:cTn>
                                        <p:tgtEl>
                                          <p:spTgt spid="2">
                                            <p:txEl>
                                              <p:pRg st="0" end="0"/>
                                            </p:txEl>
                                          </p:spTgt>
                                        </p:tgtEl>
                                        <p:attrNameLst>
                                          <p:attrName>r</p:attrName>
                                        </p:attrNameLst>
                                      </p:cBhvr>
                                    </p:animRot>
                                    <p:animRot by="-1500000">
                                      <p:cBhvr>
                                        <p:cTn id="102" dur="125" fill="hold">
                                          <p:stCondLst>
                                            <p:cond delay="250"/>
                                          </p:stCondLst>
                                        </p:cTn>
                                        <p:tgtEl>
                                          <p:spTgt spid="2">
                                            <p:txEl>
                                              <p:pRg st="0" end="0"/>
                                            </p:txEl>
                                          </p:spTgt>
                                        </p:tgtEl>
                                        <p:attrNameLst>
                                          <p:attrName>r</p:attrName>
                                        </p:attrNameLst>
                                      </p:cBhvr>
                                    </p:animRot>
                                    <p:animRot by="1500000">
                                      <p:cBhvr>
                                        <p:cTn id="103" dur="125" fill="hold">
                                          <p:stCondLst>
                                            <p:cond delay="375"/>
                                          </p:stCondLst>
                                        </p:cTn>
                                        <p:tgtEl>
                                          <p:spTgt spid="2">
                                            <p:txEl>
                                              <p:pRg st="0" end="0"/>
                                            </p:txEl>
                                          </p:spTgt>
                                        </p:tgtEl>
                                        <p:attrNameLst>
                                          <p:attrName>r</p:attrName>
                                        </p:attrNameLst>
                                      </p:cBhvr>
                                    </p:animRot>
                                  </p:childTnLst>
                                </p:cTn>
                              </p:par>
                              <p:par>
                                <p:cTn id="104" presetID="34" presetClass="emph" presetSubtype="0" fill="hold" grpId="1" nodeType="withEffect">
                                  <p:stCondLst>
                                    <p:cond delay="5100"/>
                                  </p:stCondLst>
                                  <p:iterate type="lt">
                                    <p:tmPct val="10000"/>
                                  </p:iterate>
                                  <p:childTnLst>
                                    <p:animMotion origin="layout" path="M 0.0 0.0 L 0.0 -0.07213" pathEditMode="relative" ptsTypes="">
                                      <p:cBhvr>
                                        <p:cTn id="105" dur="250" accel="50000" decel="50000" autoRev="1" fill="hold">
                                          <p:stCondLst>
                                            <p:cond delay="0"/>
                                          </p:stCondLst>
                                        </p:cTn>
                                        <p:tgtEl>
                                          <p:spTgt spid="49">
                                            <p:txEl>
                                              <p:pRg st="0" end="0"/>
                                            </p:txEl>
                                          </p:spTgt>
                                        </p:tgtEl>
                                        <p:attrNameLst>
                                          <p:attrName>ppt_x</p:attrName>
                                          <p:attrName>ppt_y</p:attrName>
                                        </p:attrNameLst>
                                      </p:cBhvr>
                                    </p:animMotion>
                                    <p:animRot by="1500000">
                                      <p:cBhvr>
                                        <p:cTn id="106" dur="125" fill="hold">
                                          <p:stCondLst>
                                            <p:cond delay="0"/>
                                          </p:stCondLst>
                                        </p:cTn>
                                        <p:tgtEl>
                                          <p:spTgt spid="49">
                                            <p:txEl>
                                              <p:pRg st="0" end="0"/>
                                            </p:txEl>
                                          </p:spTgt>
                                        </p:tgtEl>
                                        <p:attrNameLst>
                                          <p:attrName>r</p:attrName>
                                        </p:attrNameLst>
                                      </p:cBhvr>
                                    </p:animRot>
                                    <p:animRot by="-1500000">
                                      <p:cBhvr>
                                        <p:cTn id="107" dur="125" fill="hold">
                                          <p:stCondLst>
                                            <p:cond delay="125"/>
                                          </p:stCondLst>
                                        </p:cTn>
                                        <p:tgtEl>
                                          <p:spTgt spid="49">
                                            <p:txEl>
                                              <p:pRg st="0" end="0"/>
                                            </p:txEl>
                                          </p:spTgt>
                                        </p:tgtEl>
                                        <p:attrNameLst>
                                          <p:attrName>r</p:attrName>
                                        </p:attrNameLst>
                                      </p:cBhvr>
                                    </p:animRot>
                                    <p:animRot by="-1500000">
                                      <p:cBhvr>
                                        <p:cTn id="108" dur="125" fill="hold">
                                          <p:stCondLst>
                                            <p:cond delay="250"/>
                                          </p:stCondLst>
                                        </p:cTn>
                                        <p:tgtEl>
                                          <p:spTgt spid="49">
                                            <p:txEl>
                                              <p:pRg st="0" end="0"/>
                                            </p:txEl>
                                          </p:spTgt>
                                        </p:tgtEl>
                                        <p:attrNameLst>
                                          <p:attrName>r</p:attrName>
                                        </p:attrNameLst>
                                      </p:cBhvr>
                                    </p:animRot>
                                    <p:animRot by="1500000">
                                      <p:cBhvr>
                                        <p:cTn id="109" dur="125" fill="hold">
                                          <p:stCondLst>
                                            <p:cond delay="375"/>
                                          </p:stCondLst>
                                        </p:cTn>
                                        <p:tgtEl>
                                          <p:spTgt spid="49">
                                            <p:txEl>
                                              <p:pRg st="0" end="0"/>
                                            </p:txEl>
                                          </p:spTgt>
                                        </p:tgtEl>
                                        <p:attrNameLst>
                                          <p:attrName>r</p:attrName>
                                        </p:attrNameLst>
                                      </p:cBhvr>
                                    </p:animRot>
                                  </p:childTnLst>
                                </p:cTn>
                              </p:par>
                              <p:par>
                                <p:cTn id="110" presetID="34" presetClass="emph" presetSubtype="0" fill="hold" grpId="1" nodeType="withEffect">
                                  <p:stCondLst>
                                    <p:cond delay="5100"/>
                                  </p:stCondLst>
                                  <p:iterate type="lt">
                                    <p:tmPct val="10000"/>
                                  </p:iterate>
                                  <p:childTnLst>
                                    <p:animMotion origin="layout" path="M 0.0 0.0 L 0.0 -0.07213" pathEditMode="relative" ptsTypes="">
                                      <p:cBhvr>
                                        <p:cTn id="111" dur="250" accel="50000" decel="50000" autoRev="1" fill="hold">
                                          <p:stCondLst>
                                            <p:cond delay="0"/>
                                          </p:stCondLst>
                                        </p:cTn>
                                        <p:tgtEl>
                                          <p:spTgt spid="51">
                                            <p:txEl>
                                              <p:pRg st="0" end="0"/>
                                            </p:txEl>
                                          </p:spTgt>
                                        </p:tgtEl>
                                        <p:attrNameLst>
                                          <p:attrName>ppt_x</p:attrName>
                                          <p:attrName>ppt_y</p:attrName>
                                        </p:attrNameLst>
                                      </p:cBhvr>
                                    </p:animMotion>
                                    <p:animRot by="1500000">
                                      <p:cBhvr>
                                        <p:cTn id="112" dur="125" fill="hold">
                                          <p:stCondLst>
                                            <p:cond delay="0"/>
                                          </p:stCondLst>
                                        </p:cTn>
                                        <p:tgtEl>
                                          <p:spTgt spid="51">
                                            <p:txEl>
                                              <p:pRg st="0" end="0"/>
                                            </p:txEl>
                                          </p:spTgt>
                                        </p:tgtEl>
                                        <p:attrNameLst>
                                          <p:attrName>r</p:attrName>
                                        </p:attrNameLst>
                                      </p:cBhvr>
                                    </p:animRot>
                                    <p:animRot by="-1500000">
                                      <p:cBhvr>
                                        <p:cTn id="113" dur="125" fill="hold">
                                          <p:stCondLst>
                                            <p:cond delay="125"/>
                                          </p:stCondLst>
                                        </p:cTn>
                                        <p:tgtEl>
                                          <p:spTgt spid="51">
                                            <p:txEl>
                                              <p:pRg st="0" end="0"/>
                                            </p:txEl>
                                          </p:spTgt>
                                        </p:tgtEl>
                                        <p:attrNameLst>
                                          <p:attrName>r</p:attrName>
                                        </p:attrNameLst>
                                      </p:cBhvr>
                                    </p:animRot>
                                    <p:animRot by="-1500000">
                                      <p:cBhvr>
                                        <p:cTn id="114" dur="125" fill="hold">
                                          <p:stCondLst>
                                            <p:cond delay="250"/>
                                          </p:stCondLst>
                                        </p:cTn>
                                        <p:tgtEl>
                                          <p:spTgt spid="51">
                                            <p:txEl>
                                              <p:pRg st="0" end="0"/>
                                            </p:txEl>
                                          </p:spTgt>
                                        </p:tgtEl>
                                        <p:attrNameLst>
                                          <p:attrName>r</p:attrName>
                                        </p:attrNameLst>
                                      </p:cBhvr>
                                    </p:animRot>
                                    <p:animRot by="1500000">
                                      <p:cBhvr>
                                        <p:cTn id="115" dur="125" fill="hold">
                                          <p:stCondLst>
                                            <p:cond delay="375"/>
                                          </p:stCondLst>
                                        </p:cTn>
                                        <p:tgtEl>
                                          <p:spTgt spid="51">
                                            <p:txEl>
                                              <p:pRg st="0" end="0"/>
                                            </p:txEl>
                                          </p:spTgt>
                                        </p:tgtEl>
                                        <p:attrNameLst>
                                          <p:attrName>r</p:attrName>
                                        </p:attrNameLst>
                                      </p:cBhvr>
                                    </p:animRot>
                                  </p:childTnLst>
                                </p:cTn>
                              </p:par>
                              <p:par>
                                <p:cTn id="116" presetID="34" presetClass="emph" presetSubtype="0" fill="hold" grpId="1" nodeType="withEffect">
                                  <p:stCondLst>
                                    <p:cond delay="5100"/>
                                  </p:stCondLst>
                                  <p:iterate type="lt">
                                    <p:tmPct val="10000"/>
                                  </p:iterate>
                                  <p:childTnLst>
                                    <p:animMotion origin="layout" path="M 0.0 0.0 L 0.0 -0.07213" pathEditMode="relative" ptsTypes="">
                                      <p:cBhvr>
                                        <p:cTn id="117" dur="250" accel="50000" decel="50000" autoRev="1" fill="hold">
                                          <p:stCondLst>
                                            <p:cond delay="0"/>
                                          </p:stCondLst>
                                        </p:cTn>
                                        <p:tgtEl>
                                          <p:spTgt spid="50">
                                            <p:txEl>
                                              <p:pRg st="0" end="0"/>
                                            </p:txEl>
                                          </p:spTgt>
                                        </p:tgtEl>
                                        <p:attrNameLst>
                                          <p:attrName>ppt_x</p:attrName>
                                          <p:attrName>ppt_y</p:attrName>
                                        </p:attrNameLst>
                                      </p:cBhvr>
                                    </p:animMotion>
                                    <p:animRot by="1500000">
                                      <p:cBhvr>
                                        <p:cTn id="118" dur="125" fill="hold">
                                          <p:stCondLst>
                                            <p:cond delay="0"/>
                                          </p:stCondLst>
                                        </p:cTn>
                                        <p:tgtEl>
                                          <p:spTgt spid="50">
                                            <p:txEl>
                                              <p:pRg st="0" end="0"/>
                                            </p:txEl>
                                          </p:spTgt>
                                        </p:tgtEl>
                                        <p:attrNameLst>
                                          <p:attrName>r</p:attrName>
                                        </p:attrNameLst>
                                      </p:cBhvr>
                                    </p:animRot>
                                    <p:animRot by="-1500000">
                                      <p:cBhvr>
                                        <p:cTn id="119" dur="125" fill="hold">
                                          <p:stCondLst>
                                            <p:cond delay="125"/>
                                          </p:stCondLst>
                                        </p:cTn>
                                        <p:tgtEl>
                                          <p:spTgt spid="50">
                                            <p:txEl>
                                              <p:pRg st="0" end="0"/>
                                            </p:txEl>
                                          </p:spTgt>
                                        </p:tgtEl>
                                        <p:attrNameLst>
                                          <p:attrName>r</p:attrName>
                                        </p:attrNameLst>
                                      </p:cBhvr>
                                    </p:animRot>
                                    <p:animRot by="-1500000">
                                      <p:cBhvr>
                                        <p:cTn id="120" dur="125" fill="hold">
                                          <p:stCondLst>
                                            <p:cond delay="250"/>
                                          </p:stCondLst>
                                        </p:cTn>
                                        <p:tgtEl>
                                          <p:spTgt spid="50">
                                            <p:txEl>
                                              <p:pRg st="0" end="0"/>
                                            </p:txEl>
                                          </p:spTgt>
                                        </p:tgtEl>
                                        <p:attrNameLst>
                                          <p:attrName>r</p:attrName>
                                        </p:attrNameLst>
                                      </p:cBhvr>
                                    </p:animRot>
                                    <p:animRot by="1500000">
                                      <p:cBhvr>
                                        <p:cTn id="121" dur="125" fill="hold">
                                          <p:stCondLst>
                                            <p:cond delay="375"/>
                                          </p:stCondLst>
                                        </p:cTn>
                                        <p:tgtEl>
                                          <p:spTgt spid="50">
                                            <p:txEl>
                                              <p:pRg st="0" end="0"/>
                                            </p:txEl>
                                          </p:spTgt>
                                        </p:tgtEl>
                                        <p:attrNameLst>
                                          <p:attrName>r</p:attrName>
                                        </p:attrNameLst>
                                      </p:cBhvr>
                                    </p:animRot>
                                  </p:childTnLst>
                                </p:cTn>
                              </p:par>
                            </p:childTnLst>
                          </p:cTn>
                        </p:par>
                        <p:par>
                          <p:cTn id="122" fill="hold">
                            <p:stCondLst>
                              <p:cond delay="8000"/>
                            </p:stCondLst>
                            <p:childTnLst>
                              <p:par>
                                <p:cTn id="123" presetID="21" presetClass="entr" presetSubtype="1" fill="hold" nodeType="afterEffect">
                                  <p:stCondLst>
                                    <p:cond delay="0"/>
                                  </p:stCondLst>
                                  <p:childTnLst>
                                    <p:set>
                                      <p:cBhvr>
                                        <p:cTn id="124" dur="1" fill="hold">
                                          <p:stCondLst>
                                            <p:cond delay="0"/>
                                          </p:stCondLst>
                                        </p:cTn>
                                        <p:tgtEl>
                                          <p:spTgt spid="4"/>
                                        </p:tgtEl>
                                        <p:attrNameLst>
                                          <p:attrName>style.visibility</p:attrName>
                                        </p:attrNameLst>
                                      </p:cBhvr>
                                      <p:to>
                                        <p:strVal val="visible"/>
                                      </p:to>
                                    </p:set>
                                    <p:animEffect transition="in" filter="wheel(1)">
                                      <p:cBhvr>
                                        <p:cTn id="125" dur="2000"/>
                                        <p:tgtEl>
                                          <p:spTgt spid="4"/>
                                        </p:tgtEl>
                                      </p:cBhvr>
                                    </p:animEffect>
                                  </p:childTnLst>
                                </p:cTn>
                              </p:par>
                              <p:par>
                                <p:cTn id="126" presetID="42" presetClass="path" presetSubtype="0" accel="50000" decel="50000" fill="hold" nodeType="withEffect">
                                  <p:stCondLst>
                                    <p:cond delay="2000"/>
                                  </p:stCondLst>
                                  <p:childTnLst>
                                    <p:animMotion origin="layout" path="M 3.88889E-6 -2.36891E-6 L 0.00607 0.35873 " pathEditMode="relative" rAng="0" ptsTypes="AA">
                                      <p:cBhvr>
                                        <p:cTn id="127" dur="2000" fill="hold"/>
                                        <p:tgtEl>
                                          <p:spTgt spid="4"/>
                                        </p:tgtEl>
                                        <p:attrNameLst>
                                          <p:attrName>ppt_x</p:attrName>
                                          <p:attrName>ppt_y</p:attrName>
                                        </p:attrNameLst>
                                      </p:cBhvr>
                                      <p:rCtr x="295" y="179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P spid="89090" grpId="1"/>
      <p:bldP spid="89134" grpId="0" animBg="1"/>
      <p:bldP spid="89137" grpId="0" animBg="1"/>
      <p:bldP spid="89137" grpId="1" animBg="1"/>
      <p:bldP spid="89138" grpId="0" animBg="1"/>
      <p:bldP spid="89138" grpId="1" animBg="1"/>
      <p:bldP spid="89139" grpId="0" animBg="1"/>
      <p:bldP spid="89139" grpId="1" animBg="1"/>
      <p:bldP spid="89140" grpId="0" animBg="1"/>
      <p:bldP spid="89140" grpId="1" animBg="1"/>
      <p:bldP spid="2" grpId="0" build="p"/>
      <p:bldP spid="2" grpId="1" build="allAtOnce"/>
      <p:bldP spid="49" grpId="0" build="p"/>
      <p:bldP spid="49" grpId="1" build="allAtOnce"/>
      <p:bldP spid="50" grpId="0" build="p"/>
      <p:bldP spid="50" grpId="1" build="allAtOnce"/>
      <p:bldP spid="51" grpId="0" build="p"/>
      <p:bldP spid="51" grpId="1"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19400" y="293949"/>
            <a:ext cx="4419600" cy="830997"/>
          </a:xfrm>
          <a:prstGeom prst="rect">
            <a:avLst/>
          </a:prstGeom>
          <a:noFill/>
        </p:spPr>
        <p:txBody>
          <a:bodyPr wrap="square" rtlCol="0">
            <a:spAutoFit/>
          </a:bodyPr>
          <a:lstStyle/>
          <a:p>
            <a:r>
              <a:rPr lang="zh-CN" altLang="en-US" sz="4800" dirty="0" smtClean="0"/>
              <a:t>一、平台简介</a:t>
            </a:r>
            <a:endParaRPr lang="zh-CN" altLang="en-US" sz="4800" dirty="0"/>
          </a:p>
        </p:txBody>
      </p:sp>
      <p:sp>
        <p:nvSpPr>
          <p:cNvPr id="4" name="TextBox 3"/>
          <p:cNvSpPr txBox="1"/>
          <p:nvPr/>
        </p:nvSpPr>
        <p:spPr>
          <a:xfrm>
            <a:off x="762000" y="1325882"/>
            <a:ext cx="3200400" cy="461665"/>
          </a:xfrm>
          <a:prstGeom prst="rect">
            <a:avLst/>
          </a:prstGeom>
          <a:noFill/>
        </p:spPr>
        <p:txBody>
          <a:bodyPr wrap="square" rtlCol="0">
            <a:spAutoFit/>
          </a:bodyPr>
          <a:lstStyle/>
          <a:p>
            <a:r>
              <a:rPr lang="zh-CN" altLang="zh-CN" sz="2400" b="1" dirty="0"/>
              <a:t>省科技文献共享平台</a:t>
            </a:r>
            <a:endParaRPr lang="zh-CN" altLang="en-US" sz="2400" b="1" dirty="0"/>
          </a:p>
        </p:txBody>
      </p:sp>
      <p:sp>
        <p:nvSpPr>
          <p:cNvPr id="7" name="右箭头 6"/>
          <p:cNvSpPr/>
          <p:nvPr/>
        </p:nvSpPr>
        <p:spPr>
          <a:xfrm>
            <a:off x="1288831" y="2221514"/>
            <a:ext cx="2673569" cy="68580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dirty="0"/>
          </a:p>
        </p:txBody>
      </p:sp>
      <p:sp>
        <p:nvSpPr>
          <p:cNvPr id="8" name="TextBox 7"/>
          <p:cNvSpPr txBox="1"/>
          <p:nvPr/>
        </p:nvSpPr>
        <p:spPr>
          <a:xfrm>
            <a:off x="1243201" y="2417379"/>
            <a:ext cx="2390398" cy="646331"/>
          </a:xfrm>
          <a:prstGeom prst="rect">
            <a:avLst/>
          </a:prstGeom>
          <a:noFill/>
        </p:spPr>
        <p:txBody>
          <a:bodyPr wrap="none" rtlCol="0">
            <a:spAutoFit/>
          </a:bodyPr>
          <a:lstStyle/>
          <a:p>
            <a:r>
              <a:rPr lang="en-US" altLang="zh-CN" dirty="0"/>
              <a:t>1</a:t>
            </a:r>
            <a:r>
              <a:rPr lang="zh-CN" altLang="en-US" dirty="0"/>
              <a:t>、科技文献资源现状</a:t>
            </a:r>
          </a:p>
          <a:p>
            <a:endParaRPr lang="zh-CN" altLang="en-US" dirty="0"/>
          </a:p>
        </p:txBody>
      </p:sp>
      <p:graphicFrame>
        <p:nvGraphicFramePr>
          <p:cNvPr id="9" name="图示 8"/>
          <p:cNvGraphicFramePr/>
          <p:nvPr>
            <p:extLst>
              <p:ext uri="{D42A27DB-BD31-4B8C-83A1-F6EECF244321}">
                <p14:modId xmlns:p14="http://schemas.microsoft.com/office/powerpoint/2010/main" val="3273148534"/>
              </p:ext>
            </p:extLst>
          </p:nvPr>
        </p:nvGraphicFramePr>
        <p:xfrm>
          <a:off x="4648200" y="1325882"/>
          <a:ext cx="3467100" cy="2331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右箭头 9"/>
          <p:cNvSpPr/>
          <p:nvPr/>
        </p:nvSpPr>
        <p:spPr>
          <a:xfrm>
            <a:off x="1325616" y="5244084"/>
            <a:ext cx="2636783" cy="68580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11" name="TextBox 10"/>
          <p:cNvSpPr txBox="1"/>
          <p:nvPr/>
        </p:nvSpPr>
        <p:spPr>
          <a:xfrm>
            <a:off x="1479331" y="5402318"/>
            <a:ext cx="1467068" cy="369332"/>
          </a:xfrm>
          <a:prstGeom prst="rect">
            <a:avLst/>
          </a:prstGeom>
          <a:noFill/>
        </p:spPr>
        <p:txBody>
          <a:bodyPr wrap="none" rtlCol="0">
            <a:spAutoFit/>
          </a:bodyPr>
          <a:lstStyle/>
          <a:p>
            <a:r>
              <a:rPr lang="en-US" altLang="zh-CN" dirty="0" smtClean="0"/>
              <a:t>2</a:t>
            </a:r>
            <a:r>
              <a:rPr lang="zh-CN" altLang="en-US" dirty="0" smtClean="0"/>
              <a:t>、主要目标</a:t>
            </a:r>
            <a:endParaRPr lang="zh-CN" altLang="en-US" dirty="0"/>
          </a:p>
        </p:txBody>
      </p:sp>
      <p:graphicFrame>
        <p:nvGraphicFramePr>
          <p:cNvPr id="12" name="图示 11"/>
          <p:cNvGraphicFramePr/>
          <p:nvPr>
            <p:extLst>
              <p:ext uri="{D42A27DB-BD31-4B8C-83A1-F6EECF244321}">
                <p14:modId xmlns:p14="http://schemas.microsoft.com/office/powerpoint/2010/main" val="3562877745"/>
              </p:ext>
            </p:extLst>
          </p:nvPr>
        </p:nvGraphicFramePr>
        <p:xfrm>
          <a:off x="4495800" y="3880945"/>
          <a:ext cx="4038599" cy="2971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27" presetClass="emph" presetSubtype="0" repeatCount="2000" fill="remove" grpId="1" nodeType="withEffect">
                                  <p:stCondLst>
                                    <p:cond delay="900"/>
                                  </p:stCondLst>
                                  <p:childTnLst>
                                    <p:animClr clrSpc="rgb" dir="cw">
                                      <p:cBhvr override="childStyle">
                                        <p:cTn id="9" dur="250" autoRev="1" fill="remove"/>
                                        <p:tgtEl>
                                          <p:spTgt spid="3"/>
                                        </p:tgtEl>
                                        <p:attrNameLst>
                                          <p:attrName>style.color</p:attrName>
                                        </p:attrNameLst>
                                      </p:cBhvr>
                                      <p:to>
                                        <a:schemeClr val="bg1"/>
                                      </p:to>
                                    </p:animClr>
                                    <p:animClr clrSpc="rgb" dir="cw">
                                      <p:cBhvr>
                                        <p:cTn id="10" dur="250" autoRev="1" fill="remove"/>
                                        <p:tgtEl>
                                          <p:spTgt spid="3"/>
                                        </p:tgtEl>
                                        <p:attrNameLst>
                                          <p:attrName>fillcolor</p:attrName>
                                        </p:attrNameLst>
                                      </p:cBhvr>
                                      <p:to>
                                        <a:schemeClr val="bg1"/>
                                      </p:to>
                                    </p:animClr>
                                    <p:set>
                                      <p:cBhvr>
                                        <p:cTn id="11" dur="250" autoRev="1" fill="remove"/>
                                        <p:tgtEl>
                                          <p:spTgt spid="3"/>
                                        </p:tgtEl>
                                        <p:attrNameLst>
                                          <p:attrName>fill.type</p:attrName>
                                        </p:attrNameLst>
                                      </p:cBhvr>
                                      <p:to>
                                        <p:strVal val="solid"/>
                                      </p:to>
                                    </p:set>
                                    <p:set>
                                      <p:cBhvr>
                                        <p:cTn id="12" dur="250" autoRev="1" fill="remove"/>
                                        <p:tgtEl>
                                          <p:spTgt spid="3"/>
                                        </p:tgtEl>
                                        <p:attrNameLst>
                                          <p:attrName>fill.on</p:attrName>
                                        </p:attrNameLst>
                                      </p:cBhvr>
                                      <p:to>
                                        <p:strVal val="true"/>
                                      </p:to>
                                    </p:set>
                                  </p:childTnLst>
                                </p:cTn>
                              </p:par>
                              <p:par>
                                <p:cTn id="13" presetID="2" presetClass="entr" presetSubtype="8" fill="hold" grpId="0" nodeType="withEffect">
                                  <p:stCondLst>
                                    <p:cond delay="20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32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8" fill="hold" grpId="0" nodeType="withEffect">
                                  <p:stCondLst>
                                    <p:cond delay="320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22" presetClass="entr" presetSubtype="8" fill="hold" grpId="0" nodeType="withEffect">
                                  <p:stCondLst>
                                    <p:cond delay="3700"/>
                                  </p:stCondLst>
                                  <p:childTnLst>
                                    <p:set>
                                      <p:cBhvr>
                                        <p:cTn id="24" dur="1" fill="hold">
                                          <p:stCondLst>
                                            <p:cond delay="0"/>
                                          </p:stCondLst>
                                        </p:cTn>
                                        <p:tgtEl>
                                          <p:spTgt spid="9">
                                            <p:graphicEl>
                                              <a:dgm id="{8790B12F-F004-48E8-8079-34C630B19C65}"/>
                                            </p:graphicEl>
                                          </p:spTgt>
                                        </p:tgtEl>
                                        <p:attrNameLst>
                                          <p:attrName>style.visibility</p:attrName>
                                        </p:attrNameLst>
                                      </p:cBhvr>
                                      <p:to>
                                        <p:strVal val="visible"/>
                                      </p:to>
                                    </p:set>
                                    <p:animEffect transition="in" filter="wipe(left)">
                                      <p:cBhvr>
                                        <p:cTn id="25" dur="500"/>
                                        <p:tgtEl>
                                          <p:spTgt spid="9">
                                            <p:graphicEl>
                                              <a:dgm id="{8790B12F-F004-48E8-8079-34C630B19C65}"/>
                                            </p:graphicEl>
                                          </p:spTgt>
                                        </p:tgtEl>
                                      </p:cBhvr>
                                    </p:animEffect>
                                  </p:childTnLst>
                                </p:cTn>
                              </p:par>
                              <p:par>
                                <p:cTn id="26" presetID="22" presetClass="entr" presetSubtype="8" fill="hold" grpId="0" nodeType="withEffect">
                                  <p:stCondLst>
                                    <p:cond delay="4200"/>
                                  </p:stCondLst>
                                  <p:childTnLst>
                                    <p:set>
                                      <p:cBhvr>
                                        <p:cTn id="27" dur="1" fill="hold">
                                          <p:stCondLst>
                                            <p:cond delay="0"/>
                                          </p:stCondLst>
                                        </p:cTn>
                                        <p:tgtEl>
                                          <p:spTgt spid="9">
                                            <p:graphicEl>
                                              <a:dgm id="{92E04C91-4C40-4F2A-95D4-F39C1048CB37}"/>
                                            </p:graphicEl>
                                          </p:spTgt>
                                        </p:tgtEl>
                                        <p:attrNameLst>
                                          <p:attrName>style.visibility</p:attrName>
                                        </p:attrNameLst>
                                      </p:cBhvr>
                                      <p:to>
                                        <p:strVal val="visible"/>
                                      </p:to>
                                    </p:set>
                                    <p:animEffect transition="in" filter="wipe(left)">
                                      <p:cBhvr>
                                        <p:cTn id="28" dur="500"/>
                                        <p:tgtEl>
                                          <p:spTgt spid="9">
                                            <p:graphicEl>
                                              <a:dgm id="{92E04C91-4C40-4F2A-95D4-F39C1048CB37}"/>
                                            </p:graphicEl>
                                          </p:spTgt>
                                        </p:tgtEl>
                                      </p:cBhvr>
                                    </p:animEffect>
                                  </p:childTnLst>
                                </p:cTn>
                              </p:par>
                              <p:par>
                                <p:cTn id="29" presetID="22" presetClass="entr" presetSubtype="8" fill="hold" grpId="0" nodeType="withEffect">
                                  <p:stCondLst>
                                    <p:cond delay="4700"/>
                                  </p:stCondLst>
                                  <p:childTnLst>
                                    <p:set>
                                      <p:cBhvr>
                                        <p:cTn id="30" dur="1" fill="hold">
                                          <p:stCondLst>
                                            <p:cond delay="0"/>
                                          </p:stCondLst>
                                        </p:cTn>
                                        <p:tgtEl>
                                          <p:spTgt spid="9">
                                            <p:graphicEl>
                                              <a:dgm id="{52B4E547-7553-4C3F-ABCD-81AC2CEC73A7}"/>
                                            </p:graphicEl>
                                          </p:spTgt>
                                        </p:tgtEl>
                                        <p:attrNameLst>
                                          <p:attrName>style.visibility</p:attrName>
                                        </p:attrNameLst>
                                      </p:cBhvr>
                                      <p:to>
                                        <p:strVal val="visible"/>
                                      </p:to>
                                    </p:set>
                                    <p:animEffect transition="in" filter="wipe(left)">
                                      <p:cBhvr>
                                        <p:cTn id="31" dur="500"/>
                                        <p:tgtEl>
                                          <p:spTgt spid="9">
                                            <p:graphicEl>
                                              <a:dgm id="{52B4E547-7553-4C3F-ABCD-81AC2CEC73A7}"/>
                                            </p:graphicEl>
                                          </p:spTgt>
                                        </p:tgtEl>
                                      </p:cBhvr>
                                    </p:animEffect>
                                  </p:childTnLst>
                                </p:cTn>
                              </p:par>
                              <p:par>
                                <p:cTn id="32" presetID="22" presetClass="entr" presetSubtype="8" fill="hold" grpId="0" nodeType="withEffect">
                                  <p:stCondLst>
                                    <p:cond delay="580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par>
                                <p:cTn id="35" presetID="22" presetClass="entr" presetSubtype="8" fill="hold" grpId="0" nodeType="withEffect">
                                  <p:stCondLst>
                                    <p:cond delay="580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par>
                          <p:cTn id="38" fill="hold">
                            <p:stCondLst>
                              <p:cond delay="6300"/>
                            </p:stCondLst>
                            <p:childTnLst>
                              <p:par>
                                <p:cTn id="39" presetID="49" presetClass="entr" presetSubtype="0" decel="100000" fill="hold" grpId="0" nodeType="afterEffect">
                                  <p:stCondLst>
                                    <p:cond delay="0"/>
                                  </p:stCondLst>
                                  <p:childTnLst>
                                    <p:set>
                                      <p:cBhvr>
                                        <p:cTn id="40" dur="1" fill="hold">
                                          <p:stCondLst>
                                            <p:cond delay="0"/>
                                          </p:stCondLst>
                                        </p:cTn>
                                        <p:tgtEl>
                                          <p:spTgt spid="12">
                                            <p:graphicEl>
                                              <a:dgm id="{5727B96E-FEDB-44AF-A7CA-A48DEABA371E}"/>
                                            </p:graphicEl>
                                          </p:spTgt>
                                        </p:tgtEl>
                                        <p:attrNameLst>
                                          <p:attrName>style.visibility</p:attrName>
                                        </p:attrNameLst>
                                      </p:cBhvr>
                                      <p:to>
                                        <p:strVal val="visible"/>
                                      </p:to>
                                    </p:set>
                                    <p:anim calcmode="lin" valueType="num">
                                      <p:cBhvr>
                                        <p:cTn id="41" dur="300" fill="hold"/>
                                        <p:tgtEl>
                                          <p:spTgt spid="12">
                                            <p:graphicEl>
                                              <a:dgm id="{5727B96E-FEDB-44AF-A7CA-A48DEABA371E}"/>
                                            </p:graphicEl>
                                          </p:spTgt>
                                        </p:tgtEl>
                                        <p:attrNameLst>
                                          <p:attrName>ppt_w</p:attrName>
                                        </p:attrNameLst>
                                      </p:cBhvr>
                                      <p:tavLst>
                                        <p:tav tm="0">
                                          <p:val>
                                            <p:fltVal val="0"/>
                                          </p:val>
                                        </p:tav>
                                        <p:tav tm="100000">
                                          <p:val>
                                            <p:strVal val="#ppt_w"/>
                                          </p:val>
                                        </p:tav>
                                      </p:tavLst>
                                    </p:anim>
                                    <p:anim calcmode="lin" valueType="num">
                                      <p:cBhvr>
                                        <p:cTn id="42" dur="300" fill="hold"/>
                                        <p:tgtEl>
                                          <p:spTgt spid="12">
                                            <p:graphicEl>
                                              <a:dgm id="{5727B96E-FEDB-44AF-A7CA-A48DEABA371E}"/>
                                            </p:graphicEl>
                                          </p:spTgt>
                                        </p:tgtEl>
                                        <p:attrNameLst>
                                          <p:attrName>ppt_h</p:attrName>
                                        </p:attrNameLst>
                                      </p:cBhvr>
                                      <p:tavLst>
                                        <p:tav tm="0">
                                          <p:val>
                                            <p:fltVal val="0"/>
                                          </p:val>
                                        </p:tav>
                                        <p:tav tm="100000">
                                          <p:val>
                                            <p:strVal val="#ppt_h"/>
                                          </p:val>
                                        </p:tav>
                                      </p:tavLst>
                                    </p:anim>
                                    <p:anim calcmode="lin" valueType="num">
                                      <p:cBhvr>
                                        <p:cTn id="43" dur="300" fill="hold"/>
                                        <p:tgtEl>
                                          <p:spTgt spid="12">
                                            <p:graphicEl>
                                              <a:dgm id="{5727B96E-FEDB-44AF-A7CA-A48DEABA371E}"/>
                                            </p:graphicEl>
                                          </p:spTgt>
                                        </p:tgtEl>
                                        <p:attrNameLst>
                                          <p:attrName>style.rotation</p:attrName>
                                        </p:attrNameLst>
                                      </p:cBhvr>
                                      <p:tavLst>
                                        <p:tav tm="0">
                                          <p:val>
                                            <p:fltVal val="360"/>
                                          </p:val>
                                        </p:tav>
                                        <p:tav tm="100000">
                                          <p:val>
                                            <p:fltVal val="0"/>
                                          </p:val>
                                        </p:tav>
                                      </p:tavLst>
                                    </p:anim>
                                    <p:animEffect transition="in" filter="fade">
                                      <p:cBhvr>
                                        <p:cTn id="44" dur="300"/>
                                        <p:tgtEl>
                                          <p:spTgt spid="12">
                                            <p:graphicEl>
                                              <a:dgm id="{5727B96E-FEDB-44AF-A7CA-A48DEABA371E}"/>
                                            </p:graphicEl>
                                          </p:spTgt>
                                        </p:tgtEl>
                                      </p:cBhvr>
                                    </p:animEffect>
                                  </p:childTnLst>
                                </p:cTn>
                              </p:par>
                            </p:childTnLst>
                          </p:cTn>
                        </p:par>
                        <p:par>
                          <p:cTn id="45" fill="hold">
                            <p:stCondLst>
                              <p:cond delay="6600"/>
                            </p:stCondLst>
                            <p:childTnLst>
                              <p:par>
                                <p:cTn id="46" presetID="49" presetClass="entr" presetSubtype="0" decel="100000" fill="hold" grpId="0" nodeType="afterEffect">
                                  <p:stCondLst>
                                    <p:cond delay="0"/>
                                  </p:stCondLst>
                                  <p:childTnLst>
                                    <p:set>
                                      <p:cBhvr>
                                        <p:cTn id="47" dur="1" fill="hold">
                                          <p:stCondLst>
                                            <p:cond delay="0"/>
                                          </p:stCondLst>
                                        </p:cTn>
                                        <p:tgtEl>
                                          <p:spTgt spid="12">
                                            <p:graphicEl>
                                              <a:dgm id="{F2414C25-6237-462B-B2C8-C818606E0220}"/>
                                            </p:graphicEl>
                                          </p:spTgt>
                                        </p:tgtEl>
                                        <p:attrNameLst>
                                          <p:attrName>style.visibility</p:attrName>
                                        </p:attrNameLst>
                                      </p:cBhvr>
                                      <p:to>
                                        <p:strVal val="visible"/>
                                      </p:to>
                                    </p:set>
                                    <p:anim calcmode="lin" valueType="num">
                                      <p:cBhvr>
                                        <p:cTn id="48" dur="300" fill="hold"/>
                                        <p:tgtEl>
                                          <p:spTgt spid="12">
                                            <p:graphicEl>
                                              <a:dgm id="{F2414C25-6237-462B-B2C8-C818606E0220}"/>
                                            </p:graphicEl>
                                          </p:spTgt>
                                        </p:tgtEl>
                                        <p:attrNameLst>
                                          <p:attrName>ppt_w</p:attrName>
                                        </p:attrNameLst>
                                      </p:cBhvr>
                                      <p:tavLst>
                                        <p:tav tm="0">
                                          <p:val>
                                            <p:fltVal val="0"/>
                                          </p:val>
                                        </p:tav>
                                        <p:tav tm="100000">
                                          <p:val>
                                            <p:strVal val="#ppt_w"/>
                                          </p:val>
                                        </p:tav>
                                      </p:tavLst>
                                    </p:anim>
                                    <p:anim calcmode="lin" valueType="num">
                                      <p:cBhvr>
                                        <p:cTn id="49" dur="300" fill="hold"/>
                                        <p:tgtEl>
                                          <p:spTgt spid="12">
                                            <p:graphicEl>
                                              <a:dgm id="{F2414C25-6237-462B-B2C8-C818606E0220}"/>
                                            </p:graphicEl>
                                          </p:spTgt>
                                        </p:tgtEl>
                                        <p:attrNameLst>
                                          <p:attrName>ppt_h</p:attrName>
                                        </p:attrNameLst>
                                      </p:cBhvr>
                                      <p:tavLst>
                                        <p:tav tm="0">
                                          <p:val>
                                            <p:fltVal val="0"/>
                                          </p:val>
                                        </p:tav>
                                        <p:tav tm="100000">
                                          <p:val>
                                            <p:strVal val="#ppt_h"/>
                                          </p:val>
                                        </p:tav>
                                      </p:tavLst>
                                    </p:anim>
                                    <p:anim calcmode="lin" valueType="num">
                                      <p:cBhvr>
                                        <p:cTn id="50" dur="300" fill="hold"/>
                                        <p:tgtEl>
                                          <p:spTgt spid="12">
                                            <p:graphicEl>
                                              <a:dgm id="{F2414C25-6237-462B-B2C8-C818606E0220}"/>
                                            </p:graphicEl>
                                          </p:spTgt>
                                        </p:tgtEl>
                                        <p:attrNameLst>
                                          <p:attrName>style.rotation</p:attrName>
                                        </p:attrNameLst>
                                      </p:cBhvr>
                                      <p:tavLst>
                                        <p:tav tm="0">
                                          <p:val>
                                            <p:fltVal val="360"/>
                                          </p:val>
                                        </p:tav>
                                        <p:tav tm="100000">
                                          <p:val>
                                            <p:fltVal val="0"/>
                                          </p:val>
                                        </p:tav>
                                      </p:tavLst>
                                    </p:anim>
                                    <p:animEffect transition="in" filter="fade">
                                      <p:cBhvr>
                                        <p:cTn id="51" dur="300"/>
                                        <p:tgtEl>
                                          <p:spTgt spid="12">
                                            <p:graphicEl>
                                              <a:dgm id="{F2414C25-6237-462B-B2C8-C818606E0220}"/>
                                            </p:graphicEl>
                                          </p:spTgt>
                                        </p:tgtEl>
                                      </p:cBhvr>
                                    </p:animEffect>
                                  </p:childTnLst>
                                </p:cTn>
                              </p:par>
                            </p:childTnLst>
                          </p:cTn>
                        </p:par>
                        <p:par>
                          <p:cTn id="52" fill="hold">
                            <p:stCondLst>
                              <p:cond delay="6900"/>
                            </p:stCondLst>
                            <p:childTnLst>
                              <p:par>
                                <p:cTn id="53" presetID="49" presetClass="entr" presetSubtype="0" decel="100000" fill="hold" grpId="0" nodeType="afterEffect">
                                  <p:stCondLst>
                                    <p:cond delay="0"/>
                                  </p:stCondLst>
                                  <p:childTnLst>
                                    <p:set>
                                      <p:cBhvr>
                                        <p:cTn id="54" dur="1" fill="hold">
                                          <p:stCondLst>
                                            <p:cond delay="0"/>
                                          </p:stCondLst>
                                        </p:cTn>
                                        <p:tgtEl>
                                          <p:spTgt spid="12">
                                            <p:graphicEl>
                                              <a:dgm id="{452CD019-FF8D-4942-B9AF-EF86ED4DD972}"/>
                                            </p:graphicEl>
                                          </p:spTgt>
                                        </p:tgtEl>
                                        <p:attrNameLst>
                                          <p:attrName>style.visibility</p:attrName>
                                        </p:attrNameLst>
                                      </p:cBhvr>
                                      <p:to>
                                        <p:strVal val="visible"/>
                                      </p:to>
                                    </p:set>
                                    <p:anim calcmode="lin" valueType="num">
                                      <p:cBhvr>
                                        <p:cTn id="55" dur="300" fill="hold"/>
                                        <p:tgtEl>
                                          <p:spTgt spid="12">
                                            <p:graphicEl>
                                              <a:dgm id="{452CD019-FF8D-4942-B9AF-EF86ED4DD972}"/>
                                            </p:graphicEl>
                                          </p:spTgt>
                                        </p:tgtEl>
                                        <p:attrNameLst>
                                          <p:attrName>ppt_w</p:attrName>
                                        </p:attrNameLst>
                                      </p:cBhvr>
                                      <p:tavLst>
                                        <p:tav tm="0">
                                          <p:val>
                                            <p:fltVal val="0"/>
                                          </p:val>
                                        </p:tav>
                                        <p:tav tm="100000">
                                          <p:val>
                                            <p:strVal val="#ppt_w"/>
                                          </p:val>
                                        </p:tav>
                                      </p:tavLst>
                                    </p:anim>
                                    <p:anim calcmode="lin" valueType="num">
                                      <p:cBhvr>
                                        <p:cTn id="56" dur="300" fill="hold"/>
                                        <p:tgtEl>
                                          <p:spTgt spid="12">
                                            <p:graphicEl>
                                              <a:dgm id="{452CD019-FF8D-4942-B9AF-EF86ED4DD972}"/>
                                            </p:graphicEl>
                                          </p:spTgt>
                                        </p:tgtEl>
                                        <p:attrNameLst>
                                          <p:attrName>ppt_h</p:attrName>
                                        </p:attrNameLst>
                                      </p:cBhvr>
                                      <p:tavLst>
                                        <p:tav tm="0">
                                          <p:val>
                                            <p:fltVal val="0"/>
                                          </p:val>
                                        </p:tav>
                                        <p:tav tm="100000">
                                          <p:val>
                                            <p:strVal val="#ppt_h"/>
                                          </p:val>
                                        </p:tav>
                                      </p:tavLst>
                                    </p:anim>
                                    <p:anim calcmode="lin" valueType="num">
                                      <p:cBhvr>
                                        <p:cTn id="57" dur="300" fill="hold"/>
                                        <p:tgtEl>
                                          <p:spTgt spid="12">
                                            <p:graphicEl>
                                              <a:dgm id="{452CD019-FF8D-4942-B9AF-EF86ED4DD972}"/>
                                            </p:graphicEl>
                                          </p:spTgt>
                                        </p:tgtEl>
                                        <p:attrNameLst>
                                          <p:attrName>style.rotation</p:attrName>
                                        </p:attrNameLst>
                                      </p:cBhvr>
                                      <p:tavLst>
                                        <p:tav tm="0">
                                          <p:val>
                                            <p:fltVal val="360"/>
                                          </p:val>
                                        </p:tav>
                                        <p:tav tm="100000">
                                          <p:val>
                                            <p:fltVal val="0"/>
                                          </p:val>
                                        </p:tav>
                                      </p:tavLst>
                                    </p:anim>
                                    <p:animEffect transition="in" filter="fade">
                                      <p:cBhvr>
                                        <p:cTn id="58" dur="300"/>
                                        <p:tgtEl>
                                          <p:spTgt spid="12">
                                            <p:graphicEl>
                                              <a:dgm id="{452CD019-FF8D-4942-B9AF-EF86ED4DD972}"/>
                                            </p:graphicEl>
                                          </p:spTgt>
                                        </p:tgtEl>
                                      </p:cBhvr>
                                    </p:animEffect>
                                  </p:childTnLst>
                                </p:cTn>
                              </p:par>
                            </p:childTnLst>
                          </p:cTn>
                        </p:par>
                        <p:par>
                          <p:cTn id="59" fill="hold">
                            <p:stCondLst>
                              <p:cond delay="7200"/>
                            </p:stCondLst>
                            <p:childTnLst>
                              <p:par>
                                <p:cTn id="60" presetID="49" presetClass="entr" presetSubtype="0" decel="100000" fill="hold" grpId="0" nodeType="afterEffect">
                                  <p:stCondLst>
                                    <p:cond delay="0"/>
                                  </p:stCondLst>
                                  <p:childTnLst>
                                    <p:set>
                                      <p:cBhvr>
                                        <p:cTn id="61" dur="1" fill="hold">
                                          <p:stCondLst>
                                            <p:cond delay="0"/>
                                          </p:stCondLst>
                                        </p:cTn>
                                        <p:tgtEl>
                                          <p:spTgt spid="12">
                                            <p:graphicEl>
                                              <a:dgm id="{A16953D7-01E6-4D70-8B57-78C5C3923334}"/>
                                            </p:graphicEl>
                                          </p:spTgt>
                                        </p:tgtEl>
                                        <p:attrNameLst>
                                          <p:attrName>style.visibility</p:attrName>
                                        </p:attrNameLst>
                                      </p:cBhvr>
                                      <p:to>
                                        <p:strVal val="visible"/>
                                      </p:to>
                                    </p:set>
                                    <p:anim calcmode="lin" valueType="num">
                                      <p:cBhvr>
                                        <p:cTn id="62" dur="300" fill="hold"/>
                                        <p:tgtEl>
                                          <p:spTgt spid="12">
                                            <p:graphicEl>
                                              <a:dgm id="{A16953D7-01E6-4D70-8B57-78C5C3923334}"/>
                                            </p:graphicEl>
                                          </p:spTgt>
                                        </p:tgtEl>
                                        <p:attrNameLst>
                                          <p:attrName>ppt_w</p:attrName>
                                        </p:attrNameLst>
                                      </p:cBhvr>
                                      <p:tavLst>
                                        <p:tav tm="0">
                                          <p:val>
                                            <p:fltVal val="0"/>
                                          </p:val>
                                        </p:tav>
                                        <p:tav tm="100000">
                                          <p:val>
                                            <p:strVal val="#ppt_w"/>
                                          </p:val>
                                        </p:tav>
                                      </p:tavLst>
                                    </p:anim>
                                    <p:anim calcmode="lin" valueType="num">
                                      <p:cBhvr>
                                        <p:cTn id="63" dur="300" fill="hold"/>
                                        <p:tgtEl>
                                          <p:spTgt spid="12">
                                            <p:graphicEl>
                                              <a:dgm id="{A16953D7-01E6-4D70-8B57-78C5C3923334}"/>
                                            </p:graphicEl>
                                          </p:spTgt>
                                        </p:tgtEl>
                                        <p:attrNameLst>
                                          <p:attrName>ppt_h</p:attrName>
                                        </p:attrNameLst>
                                      </p:cBhvr>
                                      <p:tavLst>
                                        <p:tav tm="0">
                                          <p:val>
                                            <p:fltVal val="0"/>
                                          </p:val>
                                        </p:tav>
                                        <p:tav tm="100000">
                                          <p:val>
                                            <p:strVal val="#ppt_h"/>
                                          </p:val>
                                        </p:tav>
                                      </p:tavLst>
                                    </p:anim>
                                    <p:anim calcmode="lin" valueType="num">
                                      <p:cBhvr>
                                        <p:cTn id="64" dur="300" fill="hold"/>
                                        <p:tgtEl>
                                          <p:spTgt spid="12">
                                            <p:graphicEl>
                                              <a:dgm id="{A16953D7-01E6-4D70-8B57-78C5C3923334}"/>
                                            </p:graphicEl>
                                          </p:spTgt>
                                        </p:tgtEl>
                                        <p:attrNameLst>
                                          <p:attrName>style.rotation</p:attrName>
                                        </p:attrNameLst>
                                      </p:cBhvr>
                                      <p:tavLst>
                                        <p:tav tm="0">
                                          <p:val>
                                            <p:fltVal val="360"/>
                                          </p:val>
                                        </p:tav>
                                        <p:tav tm="100000">
                                          <p:val>
                                            <p:fltVal val="0"/>
                                          </p:val>
                                        </p:tav>
                                      </p:tavLst>
                                    </p:anim>
                                    <p:animEffect transition="in" filter="fade">
                                      <p:cBhvr>
                                        <p:cTn id="65" dur="300"/>
                                        <p:tgtEl>
                                          <p:spTgt spid="12">
                                            <p:graphicEl>
                                              <a:dgm id="{A16953D7-01E6-4D70-8B57-78C5C3923334}"/>
                                            </p:graphicEl>
                                          </p:spTgt>
                                        </p:tgtEl>
                                      </p:cBhvr>
                                    </p:animEffect>
                                  </p:childTnLst>
                                </p:cTn>
                              </p:par>
                            </p:childTnLst>
                          </p:cTn>
                        </p:par>
                        <p:par>
                          <p:cTn id="66" fill="hold">
                            <p:stCondLst>
                              <p:cond delay="7500"/>
                            </p:stCondLst>
                            <p:childTnLst>
                              <p:par>
                                <p:cTn id="67" presetID="49" presetClass="entr" presetSubtype="0" decel="100000" fill="hold" grpId="0" nodeType="afterEffect">
                                  <p:stCondLst>
                                    <p:cond delay="0"/>
                                  </p:stCondLst>
                                  <p:childTnLst>
                                    <p:set>
                                      <p:cBhvr>
                                        <p:cTn id="68" dur="1" fill="hold">
                                          <p:stCondLst>
                                            <p:cond delay="0"/>
                                          </p:stCondLst>
                                        </p:cTn>
                                        <p:tgtEl>
                                          <p:spTgt spid="12">
                                            <p:graphicEl>
                                              <a:dgm id="{16E8FE8E-819F-42BE-B29E-60B79DD49AC6}"/>
                                            </p:graphicEl>
                                          </p:spTgt>
                                        </p:tgtEl>
                                        <p:attrNameLst>
                                          <p:attrName>style.visibility</p:attrName>
                                        </p:attrNameLst>
                                      </p:cBhvr>
                                      <p:to>
                                        <p:strVal val="visible"/>
                                      </p:to>
                                    </p:set>
                                    <p:anim calcmode="lin" valueType="num">
                                      <p:cBhvr>
                                        <p:cTn id="69" dur="300" fill="hold"/>
                                        <p:tgtEl>
                                          <p:spTgt spid="12">
                                            <p:graphicEl>
                                              <a:dgm id="{16E8FE8E-819F-42BE-B29E-60B79DD49AC6}"/>
                                            </p:graphicEl>
                                          </p:spTgt>
                                        </p:tgtEl>
                                        <p:attrNameLst>
                                          <p:attrName>ppt_w</p:attrName>
                                        </p:attrNameLst>
                                      </p:cBhvr>
                                      <p:tavLst>
                                        <p:tav tm="0">
                                          <p:val>
                                            <p:fltVal val="0"/>
                                          </p:val>
                                        </p:tav>
                                        <p:tav tm="100000">
                                          <p:val>
                                            <p:strVal val="#ppt_w"/>
                                          </p:val>
                                        </p:tav>
                                      </p:tavLst>
                                    </p:anim>
                                    <p:anim calcmode="lin" valueType="num">
                                      <p:cBhvr>
                                        <p:cTn id="70" dur="300" fill="hold"/>
                                        <p:tgtEl>
                                          <p:spTgt spid="12">
                                            <p:graphicEl>
                                              <a:dgm id="{16E8FE8E-819F-42BE-B29E-60B79DD49AC6}"/>
                                            </p:graphicEl>
                                          </p:spTgt>
                                        </p:tgtEl>
                                        <p:attrNameLst>
                                          <p:attrName>ppt_h</p:attrName>
                                        </p:attrNameLst>
                                      </p:cBhvr>
                                      <p:tavLst>
                                        <p:tav tm="0">
                                          <p:val>
                                            <p:fltVal val="0"/>
                                          </p:val>
                                        </p:tav>
                                        <p:tav tm="100000">
                                          <p:val>
                                            <p:strVal val="#ppt_h"/>
                                          </p:val>
                                        </p:tav>
                                      </p:tavLst>
                                    </p:anim>
                                    <p:anim calcmode="lin" valueType="num">
                                      <p:cBhvr>
                                        <p:cTn id="71" dur="300" fill="hold"/>
                                        <p:tgtEl>
                                          <p:spTgt spid="12">
                                            <p:graphicEl>
                                              <a:dgm id="{16E8FE8E-819F-42BE-B29E-60B79DD49AC6}"/>
                                            </p:graphicEl>
                                          </p:spTgt>
                                        </p:tgtEl>
                                        <p:attrNameLst>
                                          <p:attrName>style.rotation</p:attrName>
                                        </p:attrNameLst>
                                      </p:cBhvr>
                                      <p:tavLst>
                                        <p:tav tm="0">
                                          <p:val>
                                            <p:fltVal val="360"/>
                                          </p:val>
                                        </p:tav>
                                        <p:tav tm="100000">
                                          <p:val>
                                            <p:fltVal val="0"/>
                                          </p:val>
                                        </p:tav>
                                      </p:tavLst>
                                    </p:anim>
                                    <p:animEffect transition="in" filter="fade">
                                      <p:cBhvr>
                                        <p:cTn id="72" dur="300"/>
                                        <p:tgtEl>
                                          <p:spTgt spid="12">
                                            <p:graphicEl>
                                              <a:dgm id="{16E8FE8E-819F-42BE-B29E-60B79DD49AC6}"/>
                                            </p:graphicEl>
                                          </p:spTgt>
                                        </p:tgtEl>
                                      </p:cBhvr>
                                    </p:animEffect>
                                  </p:childTnLst>
                                </p:cTn>
                              </p:par>
                            </p:childTnLst>
                          </p:cTn>
                        </p:par>
                        <p:par>
                          <p:cTn id="73" fill="hold">
                            <p:stCondLst>
                              <p:cond delay="7800"/>
                            </p:stCondLst>
                            <p:childTnLst>
                              <p:par>
                                <p:cTn id="74" presetID="49" presetClass="entr" presetSubtype="0" decel="100000" fill="hold" grpId="0" nodeType="afterEffect">
                                  <p:stCondLst>
                                    <p:cond delay="0"/>
                                  </p:stCondLst>
                                  <p:childTnLst>
                                    <p:set>
                                      <p:cBhvr>
                                        <p:cTn id="75" dur="1" fill="hold">
                                          <p:stCondLst>
                                            <p:cond delay="0"/>
                                          </p:stCondLst>
                                        </p:cTn>
                                        <p:tgtEl>
                                          <p:spTgt spid="12">
                                            <p:graphicEl>
                                              <a:dgm id="{1C7D4B37-535B-452D-9ECD-2FB52574B65E}"/>
                                            </p:graphicEl>
                                          </p:spTgt>
                                        </p:tgtEl>
                                        <p:attrNameLst>
                                          <p:attrName>style.visibility</p:attrName>
                                        </p:attrNameLst>
                                      </p:cBhvr>
                                      <p:to>
                                        <p:strVal val="visible"/>
                                      </p:to>
                                    </p:set>
                                    <p:anim calcmode="lin" valueType="num">
                                      <p:cBhvr>
                                        <p:cTn id="76" dur="300" fill="hold"/>
                                        <p:tgtEl>
                                          <p:spTgt spid="12">
                                            <p:graphicEl>
                                              <a:dgm id="{1C7D4B37-535B-452D-9ECD-2FB52574B65E}"/>
                                            </p:graphicEl>
                                          </p:spTgt>
                                        </p:tgtEl>
                                        <p:attrNameLst>
                                          <p:attrName>ppt_w</p:attrName>
                                        </p:attrNameLst>
                                      </p:cBhvr>
                                      <p:tavLst>
                                        <p:tav tm="0">
                                          <p:val>
                                            <p:fltVal val="0"/>
                                          </p:val>
                                        </p:tav>
                                        <p:tav tm="100000">
                                          <p:val>
                                            <p:strVal val="#ppt_w"/>
                                          </p:val>
                                        </p:tav>
                                      </p:tavLst>
                                    </p:anim>
                                    <p:anim calcmode="lin" valueType="num">
                                      <p:cBhvr>
                                        <p:cTn id="77" dur="300" fill="hold"/>
                                        <p:tgtEl>
                                          <p:spTgt spid="12">
                                            <p:graphicEl>
                                              <a:dgm id="{1C7D4B37-535B-452D-9ECD-2FB52574B65E}"/>
                                            </p:graphicEl>
                                          </p:spTgt>
                                        </p:tgtEl>
                                        <p:attrNameLst>
                                          <p:attrName>ppt_h</p:attrName>
                                        </p:attrNameLst>
                                      </p:cBhvr>
                                      <p:tavLst>
                                        <p:tav tm="0">
                                          <p:val>
                                            <p:fltVal val="0"/>
                                          </p:val>
                                        </p:tav>
                                        <p:tav tm="100000">
                                          <p:val>
                                            <p:strVal val="#ppt_h"/>
                                          </p:val>
                                        </p:tav>
                                      </p:tavLst>
                                    </p:anim>
                                    <p:anim calcmode="lin" valueType="num">
                                      <p:cBhvr>
                                        <p:cTn id="78" dur="300" fill="hold"/>
                                        <p:tgtEl>
                                          <p:spTgt spid="12">
                                            <p:graphicEl>
                                              <a:dgm id="{1C7D4B37-535B-452D-9ECD-2FB52574B65E}"/>
                                            </p:graphicEl>
                                          </p:spTgt>
                                        </p:tgtEl>
                                        <p:attrNameLst>
                                          <p:attrName>style.rotation</p:attrName>
                                        </p:attrNameLst>
                                      </p:cBhvr>
                                      <p:tavLst>
                                        <p:tav tm="0">
                                          <p:val>
                                            <p:fltVal val="360"/>
                                          </p:val>
                                        </p:tav>
                                        <p:tav tm="100000">
                                          <p:val>
                                            <p:fltVal val="0"/>
                                          </p:val>
                                        </p:tav>
                                      </p:tavLst>
                                    </p:anim>
                                    <p:animEffect transition="in" filter="fade">
                                      <p:cBhvr>
                                        <p:cTn id="79" dur="300"/>
                                        <p:tgtEl>
                                          <p:spTgt spid="12">
                                            <p:graphicEl>
                                              <a:dgm id="{1C7D4B37-535B-452D-9ECD-2FB52574B65E}"/>
                                            </p:graphicEl>
                                          </p:spTgt>
                                        </p:tgtEl>
                                      </p:cBhvr>
                                    </p:animEffect>
                                  </p:childTnLst>
                                </p:cTn>
                              </p:par>
                            </p:childTnLst>
                          </p:cTn>
                        </p:par>
                        <p:par>
                          <p:cTn id="80" fill="hold">
                            <p:stCondLst>
                              <p:cond delay="8100"/>
                            </p:stCondLst>
                            <p:childTnLst>
                              <p:par>
                                <p:cTn id="81" presetID="49" presetClass="entr" presetSubtype="0" decel="100000" fill="hold" grpId="0" nodeType="afterEffect">
                                  <p:stCondLst>
                                    <p:cond delay="0"/>
                                  </p:stCondLst>
                                  <p:childTnLst>
                                    <p:set>
                                      <p:cBhvr>
                                        <p:cTn id="82" dur="1" fill="hold">
                                          <p:stCondLst>
                                            <p:cond delay="0"/>
                                          </p:stCondLst>
                                        </p:cTn>
                                        <p:tgtEl>
                                          <p:spTgt spid="12">
                                            <p:graphicEl>
                                              <a:dgm id="{8F158678-9B14-4D56-A13C-848D5747AF5B}"/>
                                            </p:graphicEl>
                                          </p:spTgt>
                                        </p:tgtEl>
                                        <p:attrNameLst>
                                          <p:attrName>style.visibility</p:attrName>
                                        </p:attrNameLst>
                                      </p:cBhvr>
                                      <p:to>
                                        <p:strVal val="visible"/>
                                      </p:to>
                                    </p:set>
                                    <p:anim calcmode="lin" valueType="num">
                                      <p:cBhvr>
                                        <p:cTn id="83" dur="300" fill="hold"/>
                                        <p:tgtEl>
                                          <p:spTgt spid="12">
                                            <p:graphicEl>
                                              <a:dgm id="{8F158678-9B14-4D56-A13C-848D5747AF5B}"/>
                                            </p:graphicEl>
                                          </p:spTgt>
                                        </p:tgtEl>
                                        <p:attrNameLst>
                                          <p:attrName>ppt_w</p:attrName>
                                        </p:attrNameLst>
                                      </p:cBhvr>
                                      <p:tavLst>
                                        <p:tav tm="0">
                                          <p:val>
                                            <p:fltVal val="0"/>
                                          </p:val>
                                        </p:tav>
                                        <p:tav tm="100000">
                                          <p:val>
                                            <p:strVal val="#ppt_w"/>
                                          </p:val>
                                        </p:tav>
                                      </p:tavLst>
                                    </p:anim>
                                    <p:anim calcmode="lin" valueType="num">
                                      <p:cBhvr>
                                        <p:cTn id="84" dur="300" fill="hold"/>
                                        <p:tgtEl>
                                          <p:spTgt spid="12">
                                            <p:graphicEl>
                                              <a:dgm id="{8F158678-9B14-4D56-A13C-848D5747AF5B}"/>
                                            </p:graphicEl>
                                          </p:spTgt>
                                        </p:tgtEl>
                                        <p:attrNameLst>
                                          <p:attrName>ppt_h</p:attrName>
                                        </p:attrNameLst>
                                      </p:cBhvr>
                                      <p:tavLst>
                                        <p:tav tm="0">
                                          <p:val>
                                            <p:fltVal val="0"/>
                                          </p:val>
                                        </p:tav>
                                        <p:tav tm="100000">
                                          <p:val>
                                            <p:strVal val="#ppt_h"/>
                                          </p:val>
                                        </p:tav>
                                      </p:tavLst>
                                    </p:anim>
                                    <p:anim calcmode="lin" valueType="num">
                                      <p:cBhvr>
                                        <p:cTn id="85" dur="300" fill="hold"/>
                                        <p:tgtEl>
                                          <p:spTgt spid="12">
                                            <p:graphicEl>
                                              <a:dgm id="{8F158678-9B14-4D56-A13C-848D5747AF5B}"/>
                                            </p:graphicEl>
                                          </p:spTgt>
                                        </p:tgtEl>
                                        <p:attrNameLst>
                                          <p:attrName>style.rotation</p:attrName>
                                        </p:attrNameLst>
                                      </p:cBhvr>
                                      <p:tavLst>
                                        <p:tav tm="0">
                                          <p:val>
                                            <p:fltVal val="360"/>
                                          </p:val>
                                        </p:tav>
                                        <p:tav tm="100000">
                                          <p:val>
                                            <p:fltVal val="0"/>
                                          </p:val>
                                        </p:tav>
                                      </p:tavLst>
                                    </p:anim>
                                    <p:animEffect transition="in" filter="fade">
                                      <p:cBhvr>
                                        <p:cTn id="86" dur="300"/>
                                        <p:tgtEl>
                                          <p:spTgt spid="12">
                                            <p:graphicEl>
                                              <a:dgm id="{8F158678-9B14-4D56-A13C-848D5747AF5B}"/>
                                            </p:graphicEl>
                                          </p:spTgt>
                                        </p:tgtEl>
                                      </p:cBhvr>
                                    </p:animEffect>
                                  </p:childTnLst>
                                </p:cTn>
                              </p:par>
                            </p:childTnLst>
                          </p:cTn>
                        </p:par>
                        <p:par>
                          <p:cTn id="87" fill="hold">
                            <p:stCondLst>
                              <p:cond delay="8400"/>
                            </p:stCondLst>
                            <p:childTnLst>
                              <p:par>
                                <p:cTn id="88" presetID="49" presetClass="entr" presetSubtype="0" decel="100000" fill="hold" grpId="0" nodeType="afterEffect">
                                  <p:stCondLst>
                                    <p:cond delay="0"/>
                                  </p:stCondLst>
                                  <p:childTnLst>
                                    <p:set>
                                      <p:cBhvr>
                                        <p:cTn id="89" dur="1" fill="hold">
                                          <p:stCondLst>
                                            <p:cond delay="0"/>
                                          </p:stCondLst>
                                        </p:cTn>
                                        <p:tgtEl>
                                          <p:spTgt spid="12">
                                            <p:graphicEl>
                                              <a:dgm id="{4445C837-9369-46E9-9899-C4838C3E62B0}"/>
                                            </p:graphicEl>
                                          </p:spTgt>
                                        </p:tgtEl>
                                        <p:attrNameLst>
                                          <p:attrName>style.visibility</p:attrName>
                                        </p:attrNameLst>
                                      </p:cBhvr>
                                      <p:to>
                                        <p:strVal val="visible"/>
                                      </p:to>
                                    </p:set>
                                    <p:anim calcmode="lin" valueType="num">
                                      <p:cBhvr>
                                        <p:cTn id="90" dur="300" fill="hold"/>
                                        <p:tgtEl>
                                          <p:spTgt spid="12">
                                            <p:graphicEl>
                                              <a:dgm id="{4445C837-9369-46E9-9899-C4838C3E62B0}"/>
                                            </p:graphicEl>
                                          </p:spTgt>
                                        </p:tgtEl>
                                        <p:attrNameLst>
                                          <p:attrName>ppt_w</p:attrName>
                                        </p:attrNameLst>
                                      </p:cBhvr>
                                      <p:tavLst>
                                        <p:tav tm="0">
                                          <p:val>
                                            <p:fltVal val="0"/>
                                          </p:val>
                                        </p:tav>
                                        <p:tav tm="100000">
                                          <p:val>
                                            <p:strVal val="#ppt_w"/>
                                          </p:val>
                                        </p:tav>
                                      </p:tavLst>
                                    </p:anim>
                                    <p:anim calcmode="lin" valueType="num">
                                      <p:cBhvr>
                                        <p:cTn id="91" dur="300" fill="hold"/>
                                        <p:tgtEl>
                                          <p:spTgt spid="12">
                                            <p:graphicEl>
                                              <a:dgm id="{4445C837-9369-46E9-9899-C4838C3E62B0}"/>
                                            </p:graphicEl>
                                          </p:spTgt>
                                        </p:tgtEl>
                                        <p:attrNameLst>
                                          <p:attrName>ppt_h</p:attrName>
                                        </p:attrNameLst>
                                      </p:cBhvr>
                                      <p:tavLst>
                                        <p:tav tm="0">
                                          <p:val>
                                            <p:fltVal val="0"/>
                                          </p:val>
                                        </p:tav>
                                        <p:tav tm="100000">
                                          <p:val>
                                            <p:strVal val="#ppt_h"/>
                                          </p:val>
                                        </p:tav>
                                      </p:tavLst>
                                    </p:anim>
                                    <p:anim calcmode="lin" valueType="num">
                                      <p:cBhvr>
                                        <p:cTn id="92" dur="300" fill="hold"/>
                                        <p:tgtEl>
                                          <p:spTgt spid="12">
                                            <p:graphicEl>
                                              <a:dgm id="{4445C837-9369-46E9-9899-C4838C3E62B0}"/>
                                            </p:graphicEl>
                                          </p:spTgt>
                                        </p:tgtEl>
                                        <p:attrNameLst>
                                          <p:attrName>style.rotation</p:attrName>
                                        </p:attrNameLst>
                                      </p:cBhvr>
                                      <p:tavLst>
                                        <p:tav tm="0">
                                          <p:val>
                                            <p:fltVal val="360"/>
                                          </p:val>
                                        </p:tav>
                                        <p:tav tm="100000">
                                          <p:val>
                                            <p:fltVal val="0"/>
                                          </p:val>
                                        </p:tav>
                                      </p:tavLst>
                                    </p:anim>
                                    <p:animEffect transition="in" filter="fade">
                                      <p:cBhvr>
                                        <p:cTn id="93" dur="300"/>
                                        <p:tgtEl>
                                          <p:spTgt spid="12">
                                            <p:graphicEl>
                                              <a:dgm id="{4445C837-9369-46E9-9899-C4838C3E62B0}"/>
                                            </p:graphicEl>
                                          </p:spTgt>
                                        </p:tgtEl>
                                      </p:cBhvr>
                                    </p:animEffect>
                                  </p:childTnLst>
                                </p:cTn>
                              </p:par>
                            </p:childTnLst>
                          </p:cTn>
                        </p:par>
                        <p:par>
                          <p:cTn id="94" fill="hold">
                            <p:stCondLst>
                              <p:cond delay="8700"/>
                            </p:stCondLst>
                            <p:childTnLst>
                              <p:par>
                                <p:cTn id="95" presetID="49" presetClass="entr" presetSubtype="0" decel="100000" fill="hold" grpId="0" nodeType="afterEffect">
                                  <p:stCondLst>
                                    <p:cond delay="0"/>
                                  </p:stCondLst>
                                  <p:childTnLst>
                                    <p:set>
                                      <p:cBhvr>
                                        <p:cTn id="96" dur="1" fill="hold">
                                          <p:stCondLst>
                                            <p:cond delay="0"/>
                                          </p:stCondLst>
                                        </p:cTn>
                                        <p:tgtEl>
                                          <p:spTgt spid="12">
                                            <p:graphicEl>
                                              <a:dgm id="{C1416188-3EFF-4EA8-BBCC-F9A05B4607CD}"/>
                                            </p:graphicEl>
                                          </p:spTgt>
                                        </p:tgtEl>
                                        <p:attrNameLst>
                                          <p:attrName>style.visibility</p:attrName>
                                        </p:attrNameLst>
                                      </p:cBhvr>
                                      <p:to>
                                        <p:strVal val="visible"/>
                                      </p:to>
                                    </p:set>
                                    <p:anim calcmode="lin" valueType="num">
                                      <p:cBhvr>
                                        <p:cTn id="97" dur="300" fill="hold"/>
                                        <p:tgtEl>
                                          <p:spTgt spid="12">
                                            <p:graphicEl>
                                              <a:dgm id="{C1416188-3EFF-4EA8-BBCC-F9A05B4607CD}"/>
                                            </p:graphicEl>
                                          </p:spTgt>
                                        </p:tgtEl>
                                        <p:attrNameLst>
                                          <p:attrName>ppt_w</p:attrName>
                                        </p:attrNameLst>
                                      </p:cBhvr>
                                      <p:tavLst>
                                        <p:tav tm="0">
                                          <p:val>
                                            <p:fltVal val="0"/>
                                          </p:val>
                                        </p:tav>
                                        <p:tav tm="100000">
                                          <p:val>
                                            <p:strVal val="#ppt_w"/>
                                          </p:val>
                                        </p:tav>
                                      </p:tavLst>
                                    </p:anim>
                                    <p:anim calcmode="lin" valueType="num">
                                      <p:cBhvr>
                                        <p:cTn id="98" dur="300" fill="hold"/>
                                        <p:tgtEl>
                                          <p:spTgt spid="12">
                                            <p:graphicEl>
                                              <a:dgm id="{C1416188-3EFF-4EA8-BBCC-F9A05B4607CD}"/>
                                            </p:graphicEl>
                                          </p:spTgt>
                                        </p:tgtEl>
                                        <p:attrNameLst>
                                          <p:attrName>ppt_h</p:attrName>
                                        </p:attrNameLst>
                                      </p:cBhvr>
                                      <p:tavLst>
                                        <p:tav tm="0">
                                          <p:val>
                                            <p:fltVal val="0"/>
                                          </p:val>
                                        </p:tav>
                                        <p:tav tm="100000">
                                          <p:val>
                                            <p:strVal val="#ppt_h"/>
                                          </p:val>
                                        </p:tav>
                                      </p:tavLst>
                                    </p:anim>
                                    <p:anim calcmode="lin" valueType="num">
                                      <p:cBhvr>
                                        <p:cTn id="99" dur="300" fill="hold"/>
                                        <p:tgtEl>
                                          <p:spTgt spid="12">
                                            <p:graphicEl>
                                              <a:dgm id="{C1416188-3EFF-4EA8-BBCC-F9A05B4607CD}"/>
                                            </p:graphicEl>
                                          </p:spTgt>
                                        </p:tgtEl>
                                        <p:attrNameLst>
                                          <p:attrName>style.rotation</p:attrName>
                                        </p:attrNameLst>
                                      </p:cBhvr>
                                      <p:tavLst>
                                        <p:tav tm="0">
                                          <p:val>
                                            <p:fltVal val="360"/>
                                          </p:val>
                                        </p:tav>
                                        <p:tav tm="100000">
                                          <p:val>
                                            <p:fltVal val="0"/>
                                          </p:val>
                                        </p:tav>
                                      </p:tavLst>
                                    </p:anim>
                                    <p:animEffect transition="in" filter="fade">
                                      <p:cBhvr>
                                        <p:cTn id="100" dur="300"/>
                                        <p:tgtEl>
                                          <p:spTgt spid="12">
                                            <p:graphicEl>
                                              <a:dgm id="{C1416188-3EFF-4EA8-BBCC-F9A05B4607CD}"/>
                                            </p:graphicEl>
                                          </p:spTgt>
                                        </p:tgtEl>
                                      </p:cBhvr>
                                    </p:animEffect>
                                  </p:childTnLst>
                                </p:cTn>
                              </p:par>
                            </p:childTnLst>
                          </p:cTn>
                        </p:par>
                        <p:par>
                          <p:cTn id="101" fill="hold">
                            <p:stCondLst>
                              <p:cond delay="9000"/>
                            </p:stCondLst>
                            <p:childTnLst>
                              <p:par>
                                <p:cTn id="102" presetID="49" presetClass="entr" presetSubtype="0" decel="100000" fill="hold" grpId="0" nodeType="afterEffect">
                                  <p:stCondLst>
                                    <p:cond delay="0"/>
                                  </p:stCondLst>
                                  <p:childTnLst>
                                    <p:set>
                                      <p:cBhvr>
                                        <p:cTn id="103" dur="1" fill="hold">
                                          <p:stCondLst>
                                            <p:cond delay="0"/>
                                          </p:stCondLst>
                                        </p:cTn>
                                        <p:tgtEl>
                                          <p:spTgt spid="12">
                                            <p:graphicEl>
                                              <a:dgm id="{B9D481FB-C768-4925-A5A7-0D6FAAB6C60B}"/>
                                            </p:graphicEl>
                                          </p:spTgt>
                                        </p:tgtEl>
                                        <p:attrNameLst>
                                          <p:attrName>style.visibility</p:attrName>
                                        </p:attrNameLst>
                                      </p:cBhvr>
                                      <p:to>
                                        <p:strVal val="visible"/>
                                      </p:to>
                                    </p:set>
                                    <p:anim calcmode="lin" valueType="num">
                                      <p:cBhvr>
                                        <p:cTn id="104" dur="300" fill="hold"/>
                                        <p:tgtEl>
                                          <p:spTgt spid="12">
                                            <p:graphicEl>
                                              <a:dgm id="{B9D481FB-C768-4925-A5A7-0D6FAAB6C60B}"/>
                                            </p:graphicEl>
                                          </p:spTgt>
                                        </p:tgtEl>
                                        <p:attrNameLst>
                                          <p:attrName>ppt_w</p:attrName>
                                        </p:attrNameLst>
                                      </p:cBhvr>
                                      <p:tavLst>
                                        <p:tav tm="0">
                                          <p:val>
                                            <p:fltVal val="0"/>
                                          </p:val>
                                        </p:tav>
                                        <p:tav tm="100000">
                                          <p:val>
                                            <p:strVal val="#ppt_w"/>
                                          </p:val>
                                        </p:tav>
                                      </p:tavLst>
                                    </p:anim>
                                    <p:anim calcmode="lin" valueType="num">
                                      <p:cBhvr>
                                        <p:cTn id="105" dur="300" fill="hold"/>
                                        <p:tgtEl>
                                          <p:spTgt spid="12">
                                            <p:graphicEl>
                                              <a:dgm id="{B9D481FB-C768-4925-A5A7-0D6FAAB6C60B}"/>
                                            </p:graphicEl>
                                          </p:spTgt>
                                        </p:tgtEl>
                                        <p:attrNameLst>
                                          <p:attrName>ppt_h</p:attrName>
                                        </p:attrNameLst>
                                      </p:cBhvr>
                                      <p:tavLst>
                                        <p:tav tm="0">
                                          <p:val>
                                            <p:fltVal val="0"/>
                                          </p:val>
                                        </p:tav>
                                        <p:tav tm="100000">
                                          <p:val>
                                            <p:strVal val="#ppt_h"/>
                                          </p:val>
                                        </p:tav>
                                      </p:tavLst>
                                    </p:anim>
                                    <p:anim calcmode="lin" valueType="num">
                                      <p:cBhvr>
                                        <p:cTn id="106" dur="300" fill="hold"/>
                                        <p:tgtEl>
                                          <p:spTgt spid="12">
                                            <p:graphicEl>
                                              <a:dgm id="{B9D481FB-C768-4925-A5A7-0D6FAAB6C60B}"/>
                                            </p:graphicEl>
                                          </p:spTgt>
                                        </p:tgtEl>
                                        <p:attrNameLst>
                                          <p:attrName>style.rotation</p:attrName>
                                        </p:attrNameLst>
                                      </p:cBhvr>
                                      <p:tavLst>
                                        <p:tav tm="0">
                                          <p:val>
                                            <p:fltVal val="360"/>
                                          </p:val>
                                        </p:tav>
                                        <p:tav tm="100000">
                                          <p:val>
                                            <p:fltVal val="0"/>
                                          </p:val>
                                        </p:tav>
                                      </p:tavLst>
                                    </p:anim>
                                    <p:animEffect transition="in" filter="fade">
                                      <p:cBhvr>
                                        <p:cTn id="107" dur="300"/>
                                        <p:tgtEl>
                                          <p:spTgt spid="12">
                                            <p:graphicEl>
                                              <a:dgm id="{B9D481FB-C768-4925-A5A7-0D6FAAB6C60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7" grpId="0" animBg="1"/>
      <p:bldP spid="8" grpId="0"/>
      <p:bldGraphic spid="9" grpId="0" uiExpand="1">
        <p:bldSub>
          <a:bldDgm bld="one"/>
        </p:bldSub>
      </p:bldGraphic>
      <p:bldP spid="10" grpId="0" animBg="1"/>
      <p:bldP spid="11" grpId="0"/>
      <p:bldGraphic spid="12" grpId="0" uiExpand="1">
        <p:bldSub>
          <a:bldDgm bld="lvl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19400" y="293949"/>
            <a:ext cx="4267200" cy="830997"/>
          </a:xfrm>
          <a:prstGeom prst="rect">
            <a:avLst/>
          </a:prstGeom>
          <a:noFill/>
        </p:spPr>
        <p:txBody>
          <a:bodyPr wrap="square" rtlCol="0">
            <a:spAutoFit/>
          </a:bodyPr>
          <a:lstStyle/>
          <a:p>
            <a:r>
              <a:rPr lang="zh-CN" altLang="en-US" sz="4800" dirty="0" smtClean="0"/>
              <a:t>一、平台简介</a:t>
            </a:r>
            <a:endParaRPr lang="zh-CN" altLang="en-US" sz="4800" dirty="0"/>
          </a:p>
        </p:txBody>
      </p:sp>
      <p:sp>
        <p:nvSpPr>
          <p:cNvPr id="5" name="TextBox 4"/>
          <p:cNvSpPr txBox="1"/>
          <p:nvPr/>
        </p:nvSpPr>
        <p:spPr>
          <a:xfrm>
            <a:off x="838200" y="1600200"/>
            <a:ext cx="2489638" cy="523220"/>
          </a:xfrm>
          <a:prstGeom prst="rect">
            <a:avLst/>
          </a:prstGeom>
          <a:noFill/>
        </p:spPr>
        <p:txBody>
          <a:bodyPr wrap="square" rtlCol="0">
            <a:spAutoFit/>
          </a:bodyPr>
          <a:lstStyle/>
          <a:p>
            <a:r>
              <a:rPr lang="en-US" altLang="zh-CN" sz="2800" dirty="0" smtClean="0"/>
              <a:t>3</a:t>
            </a:r>
            <a:r>
              <a:rPr lang="zh-CN" altLang="en-US" sz="2800" dirty="0" smtClean="0"/>
              <a:t>、</a:t>
            </a:r>
            <a:r>
              <a:rPr lang="zh-CN" altLang="zh-CN" sz="2800" dirty="0" smtClean="0"/>
              <a:t>建设</a:t>
            </a:r>
            <a:r>
              <a:rPr lang="zh-CN" altLang="zh-CN" sz="2800" dirty="0"/>
              <a:t>内容</a:t>
            </a:r>
            <a:endParaRPr lang="zh-CN" altLang="en-US" sz="2800" dirty="0"/>
          </a:p>
        </p:txBody>
      </p:sp>
      <p:graphicFrame>
        <p:nvGraphicFramePr>
          <p:cNvPr id="7" name="图示 6"/>
          <p:cNvGraphicFramePr/>
          <p:nvPr>
            <p:extLst>
              <p:ext uri="{D42A27DB-BD31-4B8C-83A1-F6EECF244321}">
                <p14:modId xmlns:p14="http://schemas.microsoft.com/office/powerpoint/2010/main" val="3674493958"/>
              </p:ext>
            </p:extLst>
          </p:nvPr>
        </p:nvGraphicFramePr>
        <p:xfrm>
          <a:off x="931480" y="2438400"/>
          <a:ext cx="644284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圆角矩形 10"/>
          <p:cNvSpPr/>
          <p:nvPr/>
        </p:nvSpPr>
        <p:spPr>
          <a:xfrm>
            <a:off x="838200" y="2514600"/>
            <a:ext cx="7848600" cy="3352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zh-CN" altLang="zh-CN" sz="2800" dirty="0">
                <a:solidFill>
                  <a:schemeClr val="tx1"/>
                </a:solidFill>
              </a:rPr>
              <a:t>目前该平台主要以省内高校图书馆</a:t>
            </a:r>
            <a:r>
              <a:rPr lang="zh-CN" altLang="zh-CN" sz="2800" dirty="0" smtClean="0">
                <a:solidFill>
                  <a:schemeClr val="tx1"/>
                </a:solidFill>
              </a:rPr>
              <a:t>为依托</a:t>
            </a:r>
            <a:r>
              <a:rPr lang="zh-CN" altLang="zh-CN" sz="2800" dirty="0">
                <a:solidFill>
                  <a:schemeClr val="tx1"/>
                </a:solidFill>
              </a:rPr>
              <a:t>，建立科技文献共享服务平台，积极为我省高等院校、科研院所、大中型企业等文献需求</a:t>
            </a:r>
            <a:r>
              <a:rPr lang="zh-CN" altLang="zh-CN" sz="2800" dirty="0" smtClean="0">
                <a:solidFill>
                  <a:schemeClr val="tx1"/>
                </a:solidFill>
              </a:rPr>
              <a:t>单位和个人</a:t>
            </a:r>
            <a:r>
              <a:rPr lang="zh-CN" altLang="zh-CN" sz="2800" dirty="0">
                <a:solidFill>
                  <a:schemeClr val="tx1"/>
                </a:solidFill>
              </a:rPr>
              <a:t>提供科技文献检索与获取</a:t>
            </a:r>
            <a:r>
              <a:rPr lang="zh-CN" altLang="zh-CN" sz="2800" dirty="0" smtClean="0">
                <a:solidFill>
                  <a:schemeClr val="tx1"/>
                </a:solidFill>
              </a:rPr>
              <a:t>服务</a:t>
            </a:r>
            <a:r>
              <a:rPr lang="zh-CN" altLang="en-US" sz="2800" dirty="0" smtClean="0">
                <a:solidFill>
                  <a:schemeClr val="tx1"/>
                </a:solidFill>
              </a:rPr>
              <a:t>。</a:t>
            </a:r>
            <a:endParaRPr lang="zh-CN" altLang="en-US" sz="28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7" presetClass="emph" presetSubtype="0" repeatCount="2000" fill="remove" grpId="1" nodeType="withEffect">
                                  <p:stCondLst>
                                    <p:cond delay="900"/>
                                  </p:stCondLst>
                                  <p:childTnLst>
                                    <p:animClr clrSpc="rgb" dir="cw">
                                      <p:cBhvr override="childStyle">
                                        <p:cTn id="9" dur="250" autoRev="1" fill="remove"/>
                                        <p:tgtEl>
                                          <p:spTgt spid="4"/>
                                        </p:tgtEl>
                                        <p:attrNameLst>
                                          <p:attrName>style.color</p:attrName>
                                        </p:attrNameLst>
                                      </p:cBhvr>
                                      <p:to>
                                        <a:schemeClr val="bg1"/>
                                      </p:to>
                                    </p:animClr>
                                    <p:animClr clrSpc="rgb" dir="cw">
                                      <p:cBhvr>
                                        <p:cTn id="10" dur="250" autoRev="1" fill="remove"/>
                                        <p:tgtEl>
                                          <p:spTgt spid="4"/>
                                        </p:tgtEl>
                                        <p:attrNameLst>
                                          <p:attrName>fillcolor</p:attrName>
                                        </p:attrNameLst>
                                      </p:cBhvr>
                                      <p:to>
                                        <a:schemeClr val="bg1"/>
                                      </p:to>
                                    </p:animClr>
                                    <p:set>
                                      <p:cBhvr>
                                        <p:cTn id="11" dur="250" autoRev="1" fill="remove"/>
                                        <p:tgtEl>
                                          <p:spTgt spid="4"/>
                                        </p:tgtEl>
                                        <p:attrNameLst>
                                          <p:attrName>fill.type</p:attrName>
                                        </p:attrNameLst>
                                      </p:cBhvr>
                                      <p:to>
                                        <p:strVal val="solid"/>
                                      </p:to>
                                    </p:set>
                                    <p:set>
                                      <p:cBhvr>
                                        <p:cTn id="12" dur="250" autoRev="1" fill="remove"/>
                                        <p:tgtEl>
                                          <p:spTgt spid="4"/>
                                        </p:tgtEl>
                                        <p:attrNameLst>
                                          <p:attrName>fill.on</p:attrName>
                                        </p:attrNameLst>
                                      </p:cBhvr>
                                      <p:to>
                                        <p:strVal val="true"/>
                                      </p:to>
                                    </p:set>
                                  </p:childTnLst>
                                </p:cTn>
                              </p:par>
                              <p:par>
                                <p:cTn id="13" presetID="37" presetClass="entr" presetSubtype="0" fill="hold" grpId="0" nodeType="withEffect">
                                  <p:stCondLst>
                                    <p:cond delay="900"/>
                                  </p:stCondLst>
                                  <p:iterate type="wd">
                                    <p:tmPct val="0"/>
                                  </p:iterate>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900" decel="100000" fill="hold"/>
                                        <p:tgtEl>
                                          <p:spTgt spid="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9" presetID="34" presetClass="emph" presetSubtype="0" fill="hold" grpId="1" nodeType="withEffect">
                                  <p:stCondLst>
                                    <p:cond delay="1100"/>
                                  </p:stCondLst>
                                  <p:iterate type="wd">
                                    <p:tmPct val="10000"/>
                                  </p:iterate>
                                  <p:childTnLst>
                                    <p:animMotion origin="layout" path="M 0.0 0.0 L 0.0 -0.07213" pathEditMode="relative" ptsTypes="">
                                      <p:cBhvr>
                                        <p:cTn id="20" dur="250" accel="50000" decel="50000" autoRev="1" fill="hold">
                                          <p:stCondLst>
                                            <p:cond delay="0"/>
                                          </p:stCondLst>
                                        </p:cTn>
                                        <p:tgtEl>
                                          <p:spTgt spid="5"/>
                                        </p:tgtEl>
                                        <p:attrNameLst>
                                          <p:attrName>ppt_x</p:attrName>
                                          <p:attrName>ppt_y</p:attrName>
                                        </p:attrNameLst>
                                      </p:cBhvr>
                                    </p:animMotion>
                                    <p:animRot by="1500000">
                                      <p:cBhvr>
                                        <p:cTn id="21" dur="125" fill="hold">
                                          <p:stCondLst>
                                            <p:cond delay="0"/>
                                          </p:stCondLst>
                                        </p:cTn>
                                        <p:tgtEl>
                                          <p:spTgt spid="5"/>
                                        </p:tgtEl>
                                        <p:attrNameLst>
                                          <p:attrName>r</p:attrName>
                                        </p:attrNameLst>
                                      </p:cBhvr>
                                    </p:animRot>
                                    <p:animRot by="-1500000">
                                      <p:cBhvr>
                                        <p:cTn id="22" dur="125" fill="hold">
                                          <p:stCondLst>
                                            <p:cond delay="125"/>
                                          </p:stCondLst>
                                        </p:cTn>
                                        <p:tgtEl>
                                          <p:spTgt spid="5"/>
                                        </p:tgtEl>
                                        <p:attrNameLst>
                                          <p:attrName>r</p:attrName>
                                        </p:attrNameLst>
                                      </p:cBhvr>
                                    </p:animRot>
                                    <p:animRot by="-1500000">
                                      <p:cBhvr>
                                        <p:cTn id="23" dur="125" fill="hold">
                                          <p:stCondLst>
                                            <p:cond delay="250"/>
                                          </p:stCondLst>
                                        </p:cTn>
                                        <p:tgtEl>
                                          <p:spTgt spid="5"/>
                                        </p:tgtEl>
                                        <p:attrNameLst>
                                          <p:attrName>r</p:attrName>
                                        </p:attrNameLst>
                                      </p:cBhvr>
                                    </p:animRot>
                                    <p:animRot by="1500000">
                                      <p:cBhvr>
                                        <p:cTn id="24" dur="125" fill="hold">
                                          <p:stCondLst>
                                            <p:cond delay="375"/>
                                          </p:stCondLst>
                                        </p:cTn>
                                        <p:tgtEl>
                                          <p:spTgt spid="5"/>
                                        </p:tgtEl>
                                        <p:attrNameLst>
                                          <p:attrName>r</p:attrName>
                                        </p:attrNameLst>
                                      </p:cBhvr>
                                    </p:animRot>
                                  </p:childTnLst>
                                </p:cTn>
                              </p:par>
                              <p:par>
                                <p:cTn id="25" presetID="25" presetClass="entr" presetSubtype="0" fill="hold" grpId="0" nodeType="withEffect">
                                  <p:stCondLst>
                                    <p:cond delay="2100"/>
                                  </p:stCondLst>
                                  <p:childTnLst>
                                    <p:set>
                                      <p:cBhvr>
                                        <p:cTn id="26" dur="1" fill="hold">
                                          <p:stCondLst>
                                            <p:cond delay="0"/>
                                          </p:stCondLst>
                                        </p:cTn>
                                        <p:tgtEl>
                                          <p:spTgt spid="7">
                                            <p:graphicEl>
                                              <a:dgm id="{A228FF92-FC14-4276-AE7D-0CCC8B89E3F1}"/>
                                            </p:graphicEl>
                                          </p:spTgt>
                                        </p:tgtEl>
                                        <p:attrNameLst>
                                          <p:attrName>style.visibility</p:attrName>
                                        </p:attrNameLst>
                                      </p:cBhvr>
                                      <p:to>
                                        <p:strVal val="visible"/>
                                      </p:to>
                                    </p:set>
                                    <p:anim calcmode="lin" valueType="num">
                                      <p:cBhvr>
                                        <p:cTn id="27" dur="500" decel="50000" fill="hold">
                                          <p:stCondLst>
                                            <p:cond delay="0"/>
                                          </p:stCondLst>
                                        </p:cTn>
                                        <p:tgtEl>
                                          <p:spTgt spid="7">
                                            <p:graphicEl>
                                              <a:dgm id="{A228FF92-FC14-4276-AE7D-0CCC8B89E3F1}"/>
                                            </p:graphic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7">
                                            <p:graphicEl>
                                              <a:dgm id="{A228FF92-FC14-4276-AE7D-0CCC8B89E3F1}"/>
                                            </p:graphic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7">
                                            <p:graphicEl>
                                              <a:dgm id="{A228FF92-FC14-4276-AE7D-0CCC8B89E3F1}"/>
                                            </p:graphicEl>
                                          </p:spTgt>
                                        </p:tgtEl>
                                        <p:attrNameLst>
                                          <p:attrName>ppt_w</p:attrName>
                                        </p:attrNameLst>
                                      </p:cBhvr>
                                      <p:tavLst>
                                        <p:tav tm="0">
                                          <p:val>
                                            <p:strVal val="#ppt_w*.05"/>
                                          </p:val>
                                        </p:tav>
                                        <p:tav tm="100000">
                                          <p:val>
                                            <p:strVal val="#ppt_w"/>
                                          </p:val>
                                        </p:tav>
                                      </p:tavLst>
                                    </p:anim>
                                    <p:anim calcmode="lin" valueType="num">
                                      <p:cBhvr>
                                        <p:cTn id="30" dur="1000" fill="hold"/>
                                        <p:tgtEl>
                                          <p:spTgt spid="7">
                                            <p:graphicEl>
                                              <a:dgm id="{A228FF92-FC14-4276-AE7D-0CCC8B89E3F1}"/>
                                            </p:graphic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7">
                                            <p:graphicEl>
                                              <a:dgm id="{A228FF92-FC14-4276-AE7D-0CCC8B89E3F1}"/>
                                            </p:graphic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7">
                                            <p:graphicEl>
                                              <a:dgm id="{A228FF92-FC14-4276-AE7D-0CCC8B89E3F1}"/>
                                            </p:graphic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7">
                                            <p:graphicEl>
                                              <a:dgm id="{A228FF92-FC14-4276-AE7D-0CCC8B89E3F1}"/>
                                            </p:graphic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7">
                                            <p:graphicEl>
                                              <a:dgm id="{A228FF92-FC14-4276-AE7D-0CCC8B89E3F1}"/>
                                            </p:graphicEl>
                                          </p:spTgt>
                                        </p:tgtEl>
                                      </p:cBhvr>
                                    </p:animEffect>
                                  </p:childTnLst>
                                </p:cTn>
                              </p:par>
                              <p:par>
                                <p:cTn id="35" presetID="25" presetClass="entr" presetSubtype="0" fill="hold" grpId="0" nodeType="withEffect">
                                  <p:stCondLst>
                                    <p:cond delay="3000"/>
                                  </p:stCondLst>
                                  <p:childTnLst>
                                    <p:set>
                                      <p:cBhvr>
                                        <p:cTn id="36" dur="1" fill="hold">
                                          <p:stCondLst>
                                            <p:cond delay="0"/>
                                          </p:stCondLst>
                                        </p:cTn>
                                        <p:tgtEl>
                                          <p:spTgt spid="7">
                                            <p:graphicEl>
                                              <a:dgm id="{8C5146A7-3C93-464F-A3E8-E0095C1269AA}"/>
                                            </p:graphicEl>
                                          </p:spTgt>
                                        </p:tgtEl>
                                        <p:attrNameLst>
                                          <p:attrName>style.visibility</p:attrName>
                                        </p:attrNameLst>
                                      </p:cBhvr>
                                      <p:to>
                                        <p:strVal val="visible"/>
                                      </p:to>
                                    </p:set>
                                    <p:anim calcmode="lin" valueType="num">
                                      <p:cBhvr>
                                        <p:cTn id="37" dur="500" decel="50000" fill="hold">
                                          <p:stCondLst>
                                            <p:cond delay="0"/>
                                          </p:stCondLst>
                                        </p:cTn>
                                        <p:tgtEl>
                                          <p:spTgt spid="7">
                                            <p:graphicEl>
                                              <a:dgm id="{8C5146A7-3C93-464F-A3E8-E0095C1269AA}"/>
                                            </p:graphic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7">
                                            <p:graphicEl>
                                              <a:dgm id="{8C5146A7-3C93-464F-A3E8-E0095C1269AA}"/>
                                            </p:graphic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7">
                                            <p:graphicEl>
                                              <a:dgm id="{8C5146A7-3C93-464F-A3E8-E0095C1269AA}"/>
                                            </p:graphicEl>
                                          </p:spTgt>
                                        </p:tgtEl>
                                        <p:attrNameLst>
                                          <p:attrName>ppt_w</p:attrName>
                                        </p:attrNameLst>
                                      </p:cBhvr>
                                      <p:tavLst>
                                        <p:tav tm="0">
                                          <p:val>
                                            <p:strVal val="#ppt_w*.05"/>
                                          </p:val>
                                        </p:tav>
                                        <p:tav tm="100000">
                                          <p:val>
                                            <p:strVal val="#ppt_w"/>
                                          </p:val>
                                        </p:tav>
                                      </p:tavLst>
                                    </p:anim>
                                    <p:anim calcmode="lin" valueType="num">
                                      <p:cBhvr>
                                        <p:cTn id="40" dur="1000" fill="hold"/>
                                        <p:tgtEl>
                                          <p:spTgt spid="7">
                                            <p:graphicEl>
                                              <a:dgm id="{8C5146A7-3C93-464F-A3E8-E0095C1269AA}"/>
                                            </p:graphic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7">
                                            <p:graphicEl>
                                              <a:dgm id="{8C5146A7-3C93-464F-A3E8-E0095C1269AA}"/>
                                            </p:graphic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7">
                                            <p:graphicEl>
                                              <a:dgm id="{8C5146A7-3C93-464F-A3E8-E0095C1269AA}"/>
                                            </p:graphic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7">
                                            <p:graphicEl>
                                              <a:dgm id="{8C5146A7-3C93-464F-A3E8-E0095C1269AA}"/>
                                            </p:graphic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7">
                                            <p:graphicEl>
                                              <a:dgm id="{8C5146A7-3C93-464F-A3E8-E0095C1269AA}"/>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grpId="0" nodeType="clickEffect">
                                  <p:stCondLst>
                                    <p:cond delay="0"/>
                                  </p:stCondLst>
                                  <p:iterate type="lt">
                                    <p:tmPct val="10000"/>
                                  </p:iterate>
                                  <p:childTnLst>
                                    <p:set>
                                      <p:cBhvr>
                                        <p:cTn id="48" dur="1" fill="hold">
                                          <p:stCondLst>
                                            <p:cond delay="0"/>
                                          </p:stCondLst>
                                        </p:cTn>
                                        <p:tgtEl>
                                          <p:spTgt spid="11">
                                            <p:bg/>
                                          </p:spTgt>
                                        </p:tgtEl>
                                        <p:attrNameLst>
                                          <p:attrName>style.visibility</p:attrName>
                                        </p:attrNameLst>
                                      </p:cBhvr>
                                      <p:to>
                                        <p:strVal val="visible"/>
                                      </p:to>
                                    </p:set>
                                    <p:anim calcmode="lin" valueType="num">
                                      <p:cBhvr>
                                        <p:cTn id="49" dur="500" fill="hold"/>
                                        <p:tgtEl>
                                          <p:spTgt spid="11">
                                            <p:bg/>
                                          </p:spTgt>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1">
                                            <p:bg/>
                                          </p:spTgt>
                                        </p:tgtEl>
                                        <p:attrNameLst>
                                          <p:attrName>ppt_y</p:attrName>
                                        </p:attrNameLst>
                                      </p:cBhvr>
                                      <p:tavLst>
                                        <p:tav tm="0">
                                          <p:val>
                                            <p:strVal val="#ppt_y"/>
                                          </p:val>
                                        </p:tav>
                                        <p:tav tm="100000">
                                          <p:val>
                                            <p:strVal val="#ppt_y"/>
                                          </p:val>
                                        </p:tav>
                                      </p:tavLst>
                                    </p:anim>
                                    <p:anim calcmode="lin" valueType="num">
                                      <p:cBhvr>
                                        <p:cTn id="51" dur="500" fill="hold"/>
                                        <p:tgtEl>
                                          <p:spTgt spid="11">
                                            <p:bg/>
                                          </p:spTgt>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1">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11">
                                            <p:bg/>
                                          </p:spTgt>
                                        </p:tgtEl>
                                      </p:cBhvr>
                                    </p:animEffect>
                                  </p:childTnLst>
                                </p:cTn>
                              </p:par>
                              <p:par>
                                <p:cTn id="54" presetID="41" presetClass="entr" presetSubtype="0" fill="hold" grpId="0" nodeType="withEffect">
                                  <p:stCondLst>
                                    <p:cond delay="700"/>
                                  </p:stCondLst>
                                  <p:iterate type="lt">
                                    <p:tmPct val="10000"/>
                                  </p:iterate>
                                  <p:childTnLst>
                                    <p:set>
                                      <p:cBhvr>
                                        <p:cTn id="55" dur="1" fill="hold">
                                          <p:stCondLst>
                                            <p:cond delay="0"/>
                                          </p:stCondLst>
                                        </p:cTn>
                                        <p:tgtEl>
                                          <p:spTgt spid="11">
                                            <p:txEl>
                                              <p:pRg st="0" end="0"/>
                                            </p:txEl>
                                          </p:spTgt>
                                        </p:tgtEl>
                                        <p:attrNameLst>
                                          <p:attrName>style.visibility</p:attrName>
                                        </p:attrNameLst>
                                      </p:cBhvr>
                                      <p:to>
                                        <p:strVal val="visible"/>
                                      </p:to>
                                    </p:set>
                                    <p:anim calcmode="lin" valueType="num">
                                      <p:cBhvr>
                                        <p:cTn id="56"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58"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Graphic spid="7" grpId="0" uiExpand="1">
        <p:bldSub>
          <a:bldDgm bld="lvlOne"/>
        </p:bldSub>
      </p:bldGraphic>
      <p:bldP spid="11"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页脚占位符 3"/>
          <p:cNvSpPr>
            <a:spLocks noGrp="1"/>
          </p:cNvSpPr>
          <p:nvPr>
            <p:ph type="ftr" sz="quarter" idx="10"/>
          </p:nvPr>
        </p:nvSpPr>
        <p:spPr/>
        <p:txBody>
          <a:bodyPr/>
          <a:lstStyle/>
          <a:p>
            <a:r>
              <a:rPr lang="en-US" altLang="zh-CN"/>
              <a:t>Company Logo</a:t>
            </a:r>
          </a:p>
        </p:txBody>
      </p:sp>
      <p:sp>
        <p:nvSpPr>
          <p:cNvPr id="89090" name="Rectangle 2"/>
          <p:cNvSpPr>
            <a:spLocks noGrp="1" noChangeArrowheads="1"/>
          </p:cNvSpPr>
          <p:nvPr>
            <p:ph type="title"/>
          </p:nvPr>
        </p:nvSpPr>
        <p:spPr/>
        <p:txBody>
          <a:bodyPr/>
          <a:lstStyle/>
          <a:p>
            <a:r>
              <a:rPr lang="zh-CN" altLang="en-US" sz="5400" dirty="0" smtClean="0">
                <a:ea typeface="宋体" charset="-122"/>
              </a:rPr>
              <a:t>平台分析</a:t>
            </a:r>
            <a:endParaRPr lang="en-US" altLang="zh-CN" sz="5400" dirty="0">
              <a:ea typeface="宋体" charset="-122"/>
            </a:endParaRPr>
          </a:p>
        </p:txBody>
      </p:sp>
      <p:sp>
        <p:nvSpPr>
          <p:cNvPr id="89091" name="Text Box 3"/>
          <p:cNvSpPr txBox="1">
            <a:spLocks noChangeArrowheads="1"/>
          </p:cNvSpPr>
          <p:nvPr/>
        </p:nvSpPr>
        <p:spPr bwMode="auto">
          <a:xfrm>
            <a:off x="1660526" y="7223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zh-CN"/>
          </a:p>
        </p:txBody>
      </p:sp>
      <p:sp>
        <p:nvSpPr>
          <p:cNvPr id="89134" name="AutoShape 46"/>
          <p:cNvSpPr>
            <a:spLocks noChangeArrowheads="1"/>
          </p:cNvSpPr>
          <p:nvPr/>
        </p:nvSpPr>
        <p:spPr bwMode="ltGray">
          <a:xfrm rot="5400000">
            <a:off x="-2422526" y="14747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89135" name="AutoShape 47"/>
          <p:cNvSpPr>
            <a:spLocks noChangeArrowheads="1"/>
          </p:cNvSpPr>
          <p:nvPr/>
        </p:nvSpPr>
        <p:spPr bwMode="ltGray">
          <a:xfrm rot="5400000" flipH="1">
            <a:off x="-2016919" y="1910558"/>
            <a:ext cx="4032251"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chemeClr val="hlink">
                  <a:alpha val="56000"/>
                </a:schemeClr>
              </a:gs>
              <a:gs pos="100000">
                <a:schemeClr val="hlink">
                  <a:gamma/>
                  <a:tint val="0"/>
                  <a:invGamma/>
                  <a:alpha val="48000"/>
                </a:schemeClr>
              </a:gs>
            </a:gsLst>
            <a:lin ang="540000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89137" name="AutoShape 49"/>
          <p:cNvSpPr>
            <a:spLocks noChangeArrowheads="1"/>
          </p:cNvSpPr>
          <p:nvPr/>
        </p:nvSpPr>
        <p:spPr bwMode="gray">
          <a:xfrm>
            <a:off x="2317750" y="4271963"/>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hlink">
                        <a:gamma/>
                        <a:tint val="0"/>
                        <a:invGamma/>
                      </a:schemeClr>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zh-CN" altLang="en-US" sz="2400" b="1" dirty="0">
                <a:solidFill>
                  <a:schemeClr val="tx2"/>
                </a:solidFill>
                <a:ea typeface="宋体" charset="-122"/>
              </a:rPr>
              <a:t>比较分析</a:t>
            </a:r>
            <a:endParaRPr lang="en-US" altLang="zh-CN" sz="2400" b="1" dirty="0">
              <a:solidFill>
                <a:schemeClr val="tx2"/>
              </a:solidFill>
              <a:ea typeface="宋体" charset="-122"/>
            </a:endParaRPr>
          </a:p>
        </p:txBody>
      </p:sp>
      <p:sp>
        <p:nvSpPr>
          <p:cNvPr id="89138" name="AutoShape 50"/>
          <p:cNvSpPr>
            <a:spLocks noChangeArrowheads="1"/>
          </p:cNvSpPr>
          <p:nvPr/>
        </p:nvSpPr>
        <p:spPr bwMode="gray">
          <a:xfrm>
            <a:off x="2438400" y="3379661"/>
            <a:ext cx="4298950" cy="587503"/>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zh-CN" altLang="en-US" sz="2400" b="1" dirty="0">
                <a:solidFill>
                  <a:schemeClr val="tx2"/>
                </a:solidFill>
                <a:ea typeface="宋体" charset="-122"/>
              </a:rPr>
              <a:t>检索状况</a:t>
            </a:r>
            <a:endParaRPr lang="en-US" altLang="zh-CN" sz="2400" b="1" dirty="0">
              <a:solidFill>
                <a:schemeClr val="tx2"/>
              </a:solidFill>
              <a:ea typeface="宋体" charset="-122"/>
            </a:endParaRPr>
          </a:p>
        </p:txBody>
      </p:sp>
      <p:sp>
        <p:nvSpPr>
          <p:cNvPr id="89139" name="AutoShape 51"/>
          <p:cNvSpPr>
            <a:spLocks noChangeArrowheads="1"/>
          </p:cNvSpPr>
          <p:nvPr/>
        </p:nvSpPr>
        <p:spPr bwMode="gray">
          <a:xfrm>
            <a:off x="2286000" y="2541461"/>
            <a:ext cx="4451350" cy="55734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hlink">
                        <a:gamma/>
                        <a:tint val="0"/>
                        <a:invGamma/>
                      </a:schemeClr>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zh-CN" altLang="en-US" sz="2400" b="1" dirty="0">
                <a:solidFill>
                  <a:schemeClr val="tx2"/>
                </a:solidFill>
                <a:ea typeface="宋体" charset="-122"/>
              </a:rPr>
              <a:t>平台特色</a:t>
            </a:r>
            <a:endParaRPr lang="en-US" altLang="zh-CN" sz="2400" b="1" dirty="0">
              <a:solidFill>
                <a:schemeClr val="tx2"/>
              </a:solidFill>
              <a:ea typeface="宋体" charset="-122"/>
            </a:endParaRPr>
          </a:p>
        </p:txBody>
      </p:sp>
      <p:sp>
        <p:nvSpPr>
          <p:cNvPr id="89140" name="AutoShape 52"/>
          <p:cNvSpPr>
            <a:spLocks noChangeArrowheads="1"/>
          </p:cNvSpPr>
          <p:nvPr/>
        </p:nvSpPr>
        <p:spPr bwMode="gray">
          <a:xfrm>
            <a:off x="1765300" y="1858962"/>
            <a:ext cx="4972050" cy="4699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zh-CN" altLang="en-US" sz="2400" b="1" dirty="0" smtClean="0">
                <a:solidFill>
                  <a:schemeClr val="tx2"/>
                </a:solidFill>
                <a:ea typeface="宋体" charset="-122"/>
              </a:rPr>
              <a:t>平台简介</a:t>
            </a:r>
            <a:endParaRPr lang="en-US" altLang="zh-CN" sz="2400" b="1" dirty="0">
              <a:solidFill>
                <a:schemeClr val="tx2"/>
              </a:solidFill>
              <a:ea typeface="宋体" charset="-122"/>
            </a:endParaRPr>
          </a:p>
        </p:txBody>
      </p:sp>
      <p:grpSp>
        <p:nvGrpSpPr>
          <p:cNvPr id="89141" name="Group 53"/>
          <p:cNvGrpSpPr>
            <a:grpSpLocks/>
          </p:cNvGrpSpPr>
          <p:nvPr/>
        </p:nvGrpSpPr>
        <p:grpSpPr bwMode="auto">
          <a:xfrm>
            <a:off x="1447800" y="1864760"/>
            <a:ext cx="381000" cy="519388"/>
            <a:chOff x="2078" y="1304"/>
            <a:chExt cx="1615" cy="2367"/>
          </a:xfrm>
        </p:grpSpPr>
        <p:sp>
          <p:nvSpPr>
            <p:cNvPr id="89142" name="Oval 54"/>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89143" name="Oval 55"/>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89144" name="Oval 56"/>
            <p:cNvSpPr>
              <a:spLocks noChangeArrowheads="1"/>
            </p:cNvSpPr>
            <p:nvPr/>
          </p:nvSpPr>
          <p:spPr bwMode="gray">
            <a:xfrm>
              <a:off x="2254" y="1304"/>
              <a:ext cx="1101" cy="236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89145" name="Oval 57"/>
            <p:cNvSpPr>
              <a:spLocks noChangeArrowheads="1"/>
            </p:cNvSpPr>
            <p:nvPr/>
          </p:nvSpPr>
          <p:spPr bwMode="gray">
            <a:xfrm>
              <a:off x="2254" y="1304"/>
              <a:ext cx="1101" cy="2367"/>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89146" name="Oval 58"/>
            <p:cNvSpPr>
              <a:spLocks noChangeArrowheads="1"/>
            </p:cNvSpPr>
            <p:nvPr/>
          </p:nvSpPr>
          <p:spPr bwMode="gray">
            <a:xfrm>
              <a:off x="2337" y="1304"/>
              <a:ext cx="1096" cy="236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89147" name="Oval 59"/>
            <p:cNvSpPr>
              <a:spLocks noChangeArrowheads="1"/>
            </p:cNvSpPr>
            <p:nvPr/>
          </p:nvSpPr>
          <p:spPr bwMode="gray">
            <a:xfrm>
              <a:off x="2337" y="1304"/>
              <a:ext cx="1096" cy="2367"/>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grpSp>
      <p:grpSp>
        <p:nvGrpSpPr>
          <p:cNvPr id="89148" name="Group 60"/>
          <p:cNvGrpSpPr>
            <a:grpSpLocks/>
          </p:cNvGrpSpPr>
          <p:nvPr/>
        </p:nvGrpSpPr>
        <p:grpSpPr bwMode="auto">
          <a:xfrm>
            <a:off x="1981200" y="2628040"/>
            <a:ext cx="381000" cy="519245"/>
            <a:chOff x="2078" y="1387"/>
            <a:chExt cx="1615" cy="2201"/>
          </a:xfrm>
        </p:grpSpPr>
        <p:sp>
          <p:nvSpPr>
            <p:cNvPr id="89149" name="Oval 61"/>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89150" name="Oval 62"/>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89151" name="Oval 63"/>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89152" name="Oval 64"/>
            <p:cNvSpPr>
              <a:spLocks noChangeArrowheads="1"/>
            </p:cNvSpPr>
            <p:nvPr/>
          </p:nvSpPr>
          <p:spPr bwMode="gray">
            <a:xfrm>
              <a:off x="2254" y="1387"/>
              <a:ext cx="1101" cy="2201"/>
            </a:xfrm>
            <a:prstGeom prst="ellipse">
              <a:avLst/>
            </a:prstGeom>
            <a:gradFill rotWithShape="1">
              <a:gsLst>
                <a:gs pos="0">
                  <a:srgbClr val="48BE67">
                    <a:gamma/>
                    <a:shade val="0"/>
                    <a:invGamma/>
                  </a:srgbClr>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89153" name="Oval 65"/>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89154" name="Oval 66"/>
            <p:cNvSpPr>
              <a:spLocks noChangeArrowheads="1"/>
            </p:cNvSpPr>
            <p:nvPr/>
          </p:nvSpPr>
          <p:spPr bwMode="gray">
            <a:xfrm>
              <a:off x="2337" y="1387"/>
              <a:ext cx="1096" cy="2201"/>
            </a:xfrm>
            <a:prstGeom prst="ellipse">
              <a:avLst/>
            </a:prstGeom>
            <a:gradFill rotWithShape="1">
              <a:gsLst>
                <a:gs pos="0">
                  <a:srgbClr val="48BE67"/>
                </a:gs>
                <a:gs pos="100000">
                  <a:srgbClr val="48BE67">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grpSp>
      <p:grpSp>
        <p:nvGrpSpPr>
          <p:cNvPr id="89155" name="Group 67"/>
          <p:cNvGrpSpPr>
            <a:grpSpLocks/>
          </p:cNvGrpSpPr>
          <p:nvPr/>
        </p:nvGrpSpPr>
        <p:grpSpPr bwMode="auto">
          <a:xfrm>
            <a:off x="2133600" y="3466240"/>
            <a:ext cx="381000" cy="519245"/>
            <a:chOff x="2078" y="1387"/>
            <a:chExt cx="1615" cy="2201"/>
          </a:xfrm>
        </p:grpSpPr>
        <p:sp>
          <p:nvSpPr>
            <p:cNvPr id="89156" name="Oval 6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89157" name="Oval 6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89158" name="Oval 70"/>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89159" name="Oval 71"/>
            <p:cNvSpPr>
              <a:spLocks noChangeArrowheads="1"/>
            </p:cNvSpPr>
            <p:nvPr/>
          </p:nvSpPr>
          <p:spPr bwMode="gray">
            <a:xfrm>
              <a:off x="2254" y="1387"/>
              <a:ext cx="1101" cy="2201"/>
            </a:xfrm>
            <a:prstGeom prst="ellipse">
              <a:avLst/>
            </a:prstGeom>
            <a:gradFill rotWithShape="1">
              <a:gsLst>
                <a:gs pos="0">
                  <a:srgbClr val="21B3E1"/>
                </a:gs>
                <a:gs pos="100000">
                  <a:srgbClr val="21B3E1">
                    <a:gamma/>
                    <a:shade val="46275"/>
                    <a:invGamma/>
                  </a:srgbClr>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89160" name="Oval 72"/>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89161" name="Oval 73"/>
            <p:cNvSpPr>
              <a:spLocks noChangeArrowheads="1"/>
            </p:cNvSpPr>
            <p:nvPr/>
          </p:nvSpPr>
          <p:spPr bwMode="gray">
            <a:xfrm>
              <a:off x="2337" y="1387"/>
              <a:ext cx="1096" cy="2201"/>
            </a:xfrm>
            <a:prstGeom prst="ellipse">
              <a:avLst/>
            </a:prstGeom>
            <a:gradFill rotWithShape="1">
              <a:gsLst>
                <a:gs pos="0">
                  <a:srgbClr val="21B3E1"/>
                </a:gs>
                <a:gs pos="100000">
                  <a:srgbClr val="21B3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grpSp>
      <p:grpSp>
        <p:nvGrpSpPr>
          <p:cNvPr id="89162" name="Group 74"/>
          <p:cNvGrpSpPr>
            <a:grpSpLocks/>
          </p:cNvGrpSpPr>
          <p:nvPr/>
        </p:nvGrpSpPr>
        <p:grpSpPr bwMode="auto">
          <a:xfrm>
            <a:off x="1981200" y="4304440"/>
            <a:ext cx="381000" cy="519245"/>
            <a:chOff x="2078" y="1387"/>
            <a:chExt cx="1615" cy="2201"/>
          </a:xfrm>
        </p:grpSpPr>
        <p:sp>
          <p:nvSpPr>
            <p:cNvPr id="89163" name="Oval 75"/>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89164" name="Oval 76"/>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89165" name="Oval 77"/>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89166" name="Oval 78"/>
            <p:cNvSpPr>
              <a:spLocks noChangeArrowheads="1"/>
            </p:cNvSpPr>
            <p:nvPr/>
          </p:nvSpPr>
          <p:spPr bwMode="gray">
            <a:xfrm>
              <a:off x="2254" y="1387"/>
              <a:ext cx="1101" cy="2201"/>
            </a:xfrm>
            <a:prstGeom prst="ellipse">
              <a:avLst/>
            </a:prstGeom>
            <a:gradFill rotWithShape="1">
              <a:gsLst>
                <a:gs pos="0">
                  <a:srgbClr val="8D67E1">
                    <a:gamma/>
                    <a:shade val="0"/>
                    <a:invGamma/>
                  </a:srgbClr>
                </a:gs>
                <a:gs pos="100000">
                  <a:srgbClr val="8D67E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89167" name="Oval 79"/>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89168" name="Oval 80"/>
            <p:cNvSpPr>
              <a:spLocks noChangeArrowheads="1"/>
            </p:cNvSpPr>
            <p:nvPr/>
          </p:nvSpPr>
          <p:spPr bwMode="gray">
            <a:xfrm>
              <a:off x="2337" y="1387"/>
              <a:ext cx="1096" cy="2201"/>
            </a:xfrm>
            <a:prstGeom prst="ellipse">
              <a:avLst/>
            </a:prstGeom>
            <a:gradFill rotWithShape="1">
              <a:gsLst>
                <a:gs pos="0">
                  <a:srgbClr val="8D67E1"/>
                </a:gs>
                <a:gs pos="100000">
                  <a:srgbClr val="8D67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grpSp>
      <p:sp>
        <p:nvSpPr>
          <p:cNvPr id="2" name="矩形 1"/>
          <p:cNvSpPr/>
          <p:nvPr/>
        </p:nvSpPr>
        <p:spPr>
          <a:xfrm>
            <a:off x="1447800" y="1813167"/>
            <a:ext cx="375018" cy="523220"/>
          </a:xfrm>
          <a:prstGeom prst="rect">
            <a:avLst/>
          </a:prstGeom>
          <a:noFill/>
        </p:spPr>
        <p:txBody>
          <a:bodyPr wrap="square" lIns="91440" tIns="45720" rIns="91440" bIns="45720">
            <a:spAutoFit/>
          </a:bodyPr>
          <a:lstStyle/>
          <a:p>
            <a:pPr algn="ctr"/>
            <a:r>
              <a:rPr lang="en-US" altLang="zh-CN"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1</a:t>
            </a:r>
            <a:endParaRPr lang="zh-CN" alt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49" name="矩形 48"/>
          <p:cNvSpPr/>
          <p:nvPr/>
        </p:nvSpPr>
        <p:spPr>
          <a:xfrm>
            <a:off x="1984073" y="2619191"/>
            <a:ext cx="375018" cy="523220"/>
          </a:xfrm>
          <a:prstGeom prst="rect">
            <a:avLst/>
          </a:prstGeom>
          <a:noFill/>
        </p:spPr>
        <p:txBody>
          <a:bodyPr wrap="square" lIns="91440" tIns="45720" rIns="91440" bIns="45720">
            <a:spAutoFit/>
          </a:bodyPr>
          <a:lstStyle/>
          <a:p>
            <a:pPr algn="ctr"/>
            <a:r>
              <a:rPr lang="en-US" altLang="zh-CN"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2</a:t>
            </a:r>
            <a:endParaRPr lang="zh-CN" alt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0" name="矩形 49"/>
          <p:cNvSpPr/>
          <p:nvPr/>
        </p:nvSpPr>
        <p:spPr>
          <a:xfrm>
            <a:off x="1967795" y="4303197"/>
            <a:ext cx="375018" cy="523220"/>
          </a:xfrm>
          <a:prstGeom prst="rect">
            <a:avLst/>
          </a:prstGeom>
          <a:noFill/>
        </p:spPr>
        <p:txBody>
          <a:bodyPr wrap="square" lIns="91440" tIns="45720" rIns="91440" bIns="45720">
            <a:spAutoFit/>
          </a:bodyPr>
          <a:lstStyle/>
          <a:p>
            <a:pPr algn="ctr"/>
            <a:r>
              <a:rPr lang="en-US" altLang="zh-CN"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4</a:t>
            </a:r>
            <a:endParaRPr lang="zh-CN" alt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1" name="矩形 50"/>
          <p:cNvSpPr/>
          <p:nvPr/>
        </p:nvSpPr>
        <p:spPr>
          <a:xfrm>
            <a:off x="2094953" y="3466240"/>
            <a:ext cx="375018" cy="523220"/>
          </a:xfrm>
          <a:prstGeom prst="rect">
            <a:avLst/>
          </a:prstGeom>
          <a:noFill/>
        </p:spPr>
        <p:txBody>
          <a:bodyPr wrap="square" lIns="91440" tIns="45720" rIns="91440" bIns="45720">
            <a:spAutoFit/>
          </a:bodyPr>
          <a:lstStyle/>
          <a:p>
            <a:pPr algn="ctr"/>
            <a:r>
              <a:rPr lang="en-US" altLang="zh-CN"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3</a:t>
            </a:r>
            <a:endParaRPr lang="zh-CN" alt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grpSp>
        <p:nvGrpSpPr>
          <p:cNvPr id="4" name="组合 3"/>
          <p:cNvGrpSpPr/>
          <p:nvPr/>
        </p:nvGrpSpPr>
        <p:grpSpPr>
          <a:xfrm>
            <a:off x="-452685" y="-5788023"/>
            <a:ext cx="10081120" cy="13630219"/>
            <a:chOff x="1403648" y="-1644219"/>
            <a:chExt cx="6336704" cy="6797993"/>
          </a:xfrm>
        </p:grpSpPr>
        <p:sp>
          <p:nvSpPr>
            <p:cNvPr id="53" name="矩形 52"/>
            <p:cNvSpPr/>
            <p:nvPr/>
          </p:nvSpPr>
          <p:spPr>
            <a:xfrm>
              <a:off x="1403648" y="1240180"/>
              <a:ext cx="6336704" cy="3913594"/>
            </a:xfrm>
            <a:prstGeom prst="rect">
              <a:avLst/>
            </a:prstGeom>
            <a:solidFill>
              <a:schemeClr val="tx2">
                <a:alpha val="90000"/>
              </a:schemeClr>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403648" y="-1644219"/>
              <a:ext cx="6336704" cy="2477793"/>
            </a:xfrm>
            <a:prstGeom prst="rect">
              <a:avLst/>
            </a:prstGeom>
            <a:solidFill>
              <a:schemeClr val="tx2">
                <a:alpha val="90000"/>
              </a:schemeClr>
            </a:solidFill>
            <a:ln>
              <a:noFill/>
            </a:ln>
            <a:effectLst>
              <a:glow rad="63500">
                <a:schemeClr val="accent3">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extLst>
      <p:ext uri="{BB962C8B-B14F-4D97-AF65-F5344CB8AC3E}">
        <p14:creationId xmlns:p14="http://schemas.microsoft.com/office/powerpoint/2010/main" val="399661584"/>
      </p:ext>
    </p:extLst>
  </p:cSld>
  <p:clrMapOvr>
    <a:masterClrMapping/>
  </p:clrMapOvr>
  <mc:AlternateContent xmlns:mc="http://schemas.openxmlformats.org/markup-compatibility/2006" xmlns:p14="http://schemas.microsoft.com/office/powerpoint/2010/main">
    <mc:Choice Requires="p14">
      <p:transition spd="slow" p14:dur="2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42" presetClass="path" presetSubtype="0" accel="50000" decel="50000" fill="hold" nodeType="withEffect">
                                  <p:stCondLst>
                                    <p:cond delay="2200"/>
                                  </p:stCondLst>
                                  <p:childTnLst>
                                    <p:animMotion origin="layout" path="M 0.00607 0.35873 L 0.00607 0.4707 " pathEditMode="relative" rAng="0" ptsTypes="AA">
                                      <p:cBhvr>
                                        <p:cTn id="9" dur="2000" fill="hold"/>
                                        <p:tgtEl>
                                          <p:spTgt spid="4"/>
                                        </p:tgtEl>
                                        <p:attrNameLst>
                                          <p:attrName>ppt_x</p:attrName>
                                          <p:attrName>ppt_y</p:attrName>
                                        </p:attrNameLst>
                                      </p:cBhvr>
                                      <p:rCtr x="0" y="55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4845" y="1447800"/>
            <a:ext cx="7543800" cy="1752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altLang="zh-CN" sz="2800" dirty="0" smtClean="0">
                <a:solidFill>
                  <a:schemeClr val="tx1"/>
                </a:solidFill>
              </a:rPr>
              <a:t>1. </a:t>
            </a:r>
            <a:r>
              <a:rPr lang="zh-CN" altLang="zh-CN" sz="2800" dirty="0" smtClean="0">
                <a:solidFill>
                  <a:schemeClr val="tx1"/>
                </a:solidFill>
              </a:rPr>
              <a:t>共享平台利用现有文献资源 ，硬件设施利用已用网络环境</a:t>
            </a:r>
            <a:r>
              <a:rPr lang="zh-CN" altLang="en-US" sz="2800" dirty="0" smtClean="0">
                <a:solidFill>
                  <a:schemeClr val="tx1"/>
                </a:solidFill>
              </a:rPr>
              <a:t>，</a:t>
            </a:r>
            <a:r>
              <a:rPr lang="zh-CN" altLang="zh-CN" sz="2800" dirty="0" smtClean="0">
                <a:solidFill>
                  <a:schemeClr val="tx1"/>
                </a:solidFill>
              </a:rPr>
              <a:t>节省了大量的基础建设费用</a:t>
            </a:r>
            <a:endParaRPr lang="zh-CN" altLang="en-US" sz="2800" dirty="0">
              <a:solidFill>
                <a:schemeClr val="tx1"/>
              </a:solidFill>
            </a:endParaRPr>
          </a:p>
        </p:txBody>
      </p:sp>
      <p:sp>
        <p:nvSpPr>
          <p:cNvPr id="3" name="标题 1"/>
          <p:cNvSpPr txBox="1">
            <a:spLocks/>
          </p:cNvSpPr>
          <p:nvPr/>
        </p:nvSpPr>
        <p:spPr>
          <a:xfrm>
            <a:off x="680545" y="313887"/>
            <a:ext cx="7772400" cy="147002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a:lstStyle>
          <a:p>
            <a:r>
              <a:rPr lang="zh-CN" altLang="en-US" dirty="0" smtClean="0"/>
              <a:t>二、平台建设特色</a:t>
            </a:r>
            <a:endParaRPr lang="zh-CN" altLang="en-US" dirty="0"/>
          </a:p>
        </p:txBody>
      </p:sp>
      <p:sp>
        <p:nvSpPr>
          <p:cNvPr id="4" name="矩形 3"/>
          <p:cNvSpPr/>
          <p:nvPr/>
        </p:nvSpPr>
        <p:spPr>
          <a:xfrm>
            <a:off x="781707" y="3731172"/>
            <a:ext cx="7543800" cy="1752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altLang="zh-CN" sz="2800" dirty="0" smtClean="0">
                <a:solidFill>
                  <a:schemeClr val="tx1"/>
                </a:solidFill>
              </a:rPr>
              <a:t>2.</a:t>
            </a:r>
            <a:r>
              <a:rPr lang="zh-CN" altLang="zh-CN" sz="2800" dirty="0" smtClean="0"/>
              <a:t>采用分布式</a:t>
            </a:r>
            <a:r>
              <a:rPr lang="zh-CN" altLang="zh-CN" sz="2800" dirty="0"/>
              <a:t>与集中式结合的二层结构，</a:t>
            </a:r>
            <a:r>
              <a:rPr lang="zh-CN" altLang="zh-CN" sz="2800" dirty="0" smtClean="0"/>
              <a:t>使系统</a:t>
            </a:r>
            <a:r>
              <a:rPr lang="zh-CN" altLang="zh-CN" sz="2800" dirty="0"/>
              <a:t>构架更符合文献分布的实际物理环境，可提供的文献的覆盖面更为</a:t>
            </a:r>
            <a:r>
              <a:rPr lang="zh-CN" altLang="zh-CN" sz="2800" dirty="0" smtClean="0"/>
              <a:t>广泛，</a:t>
            </a:r>
            <a:r>
              <a:rPr lang="zh-CN" altLang="zh-CN" sz="2800" dirty="0"/>
              <a:t>文献管理更加有序，资源整合更加合理，使用更加方便</a:t>
            </a:r>
            <a:endParaRPr lang="zh-CN" altLang="en-US" sz="28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56" presetClass="entr" presetSubtype="0" fill="hold" grpId="0" nodeType="withEffect">
                                  <p:stCondLst>
                                    <p:cond delay="0"/>
                                  </p:stCondLst>
                                  <p:iterate type="lt">
                                    <p:tmPct val="4872"/>
                                  </p:iterate>
                                  <p:childTnLst>
                                    <p:set>
                                      <p:cBhvr>
                                        <p:cTn id="22" dur="1" fill="hold">
                                          <p:stCondLst>
                                            <p:cond delay="0"/>
                                          </p:stCondLst>
                                        </p:cTn>
                                        <p:tgtEl>
                                          <p:spTgt spid="2"/>
                                        </p:tgtEl>
                                        <p:attrNameLst>
                                          <p:attrName>style.visibility</p:attrName>
                                        </p:attrNameLst>
                                      </p:cBhvr>
                                      <p:to>
                                        <p:strVal val="visible"/>
                                      </p:to>
                                    </p:set>
                                    <p:anim by="(-#ppt_w*2)" calcmode="lin" valueType="num">
                                      <p:cBhvr rctx="PPT">
                                        <p:cTn id="23" dur="500" autoRev="1" fill="hold">
                                          <p:stCondLst>
                                            <p:cond delay="0"/>
                                          </p:stCondLst>
                                        </p:cTn>
                                        <p:tgtEl>
                                          <p:spTgt spid="2"/>
                                        </p:tgtEl>
                                        <p:attrNameLst>
                                          <p:attrName>ppt_w</p:attrName>
                                        </p:attrNameLst>
                                      </p:cBhvr>
                                    </p:anim>
                                    <p:anim by="(#ppt_w*0.50)" calcmode="lin" valueType="num">
                                      <p:cBhvr>
                                        <p:cTn id="24" dur="500" decel="50000" autoRev="1" fill="hold">
                                          <p:stCondLst>
                                            <p:cond delay="0"/>
                                          </p:stCondLst>
                                        </p:cTn>
                                        <p:tgtEl>
                                          <p:spTgt spid="2"/>
                                        </p:tgtEl>
                                        <p:attrNameLst>
                                          <p:attrName>ppt_x</p:attrName>
                                        </p:attrNameLst>
                                      </p:cBhvr>
                                    </p:anim>
                                    <p:anim from="(-#ppt_h/2)" to="(#ppt_y)" calcmode="lin" valueType="num">
                                      <p:cBhvr>
                                        <p:cTn id="25" dur="1000" fill="hold">
                                          <p:stCondLst>
                                            <p:cond delay="0"/>
                                          </p:stCondLst>
                                        </p:cTn>
                                        <p:tgtEl>
                                          <p:spTgt spid="2"/>
                                        </p:tgtEl>
                                        <p:attrNameLst>
                                          <p:attrName>ppt_y</p:attrName>
                                        </p:attrNameLst>
                                      </p:cBhvr>
                                    </p:anim>
                                    <p:animRot by="21600000">
                                      <p:cBhvr>
                                        <p:cTn id="26" dur="1000" fill="hold">
                                          <p:stCondLst>
                                            <p:cond delay="0"/>
                                          </p:stCondLst>
                                        </p:cTn>
                                        <p:tgtEl>
                                          <p:spTgt spid="2"/>
                                        </p:tgtEl>
                                        <p:attrNameLst>
                                          <p:attrName>r</p:attrName>
                                        </p:attrNameLst>
                                      </p:cBhvr>
                                    </p:animRot>
                                  </p:childTnLst>
                                </p:cTn>
                              </p:par>
                            </p:childTnLst>
                          </p:cTn>
                        </p:par>
                        <p:par>
                          <p:cTn id="27" fill="hold">
                            <p:stCondLst>
                              <p:cond delay="2900"/>
                            </p:stCondLst>
                            <p:childTnLst>
                              <p:par>
                                <p:cTn id="28" presetID="56" presetClass="entr" presetSubtype="0" fill="hold" grpId="0" nodeType="afterEffect">
                                  <p:stCondLst>
                                    <p:cond delay="0"/>
                                  </p:stCondLst>
                                  <p:iterate type="lt">
                                    <p:tmPct val="3247"/>
                                  </p:iterate>
                                  <p:childTnLst>
                                    <p:set>
                                      <p:cBhvr>
                                        <p:cTn id="29" dur="1" fill="hold">
                                          <p:stCondLst>
                                            <p:cond delay="0"/>
                                          </p:stCondLst>
                                        </p:cTn>
                                        <p:tgtEl>
                                          <p:spTgt spid="4"/>
                                        </p:tgtEl>
                                        <p:attrNameLst>
                                          <p:attrName>style.visibility</p:attrName>
                                        </p:attrNameLst>
                                      </p:cBhvr>
                                      <p:to>
                                        <p:strVal val="visible"/>
                                      </p:to>
                                    </p:set>
                                    <p:anim by="(-#ppt_w*2)" calcmode="lin" valueType="num">
                                      <p:cBhvr rctx="PPT">
                                        <p:cTn id="30" dur="500" autoRev="1" fill="hold">
                                          <p:stCondLst>
                                            <p:cond delay="0"/>
                                          </p:stCondLst>
                                        </p:cTn>
                                        <p:tgtEl>
                                          <p:spTgt spid="4"/>
                                        </p:tgtEl>
                                        <p:attrNameLst>
                                          <p:attrName>ppt_w</p:attrName>
                                        </p:attrNameLst>
                                      </p:cBhvr>
                                    </p:anim>
                                    <p:anim by="(#ppt_w*0.50)" calcmode="lin" valueType="num">
                                      <p:cBhvr>
                                        <p:cTn id="31" dur="500" decel="50000" autoRev="1" fill="hold">
                                          <p:stCondLst>
                                            <p:cond delay="0"/>
                                          </p:stCondLst>
                                        </p:cTn>
                                        <p:tgtEl>
                                          <p:spTgt spid="4"/>
                                        </p:tgtEl>
                                        <p:attrNameLst>
                                          <p:attrName>ppt_x</p:attrName>
                                        </p:attrNameLst>
                                      </p:cBhvr>
                                    </p:anim>
                                    <p:anim from="(-#ppt_h/2)" to="(#ppt_y)" calcmode="lin" valueType="num">
                                      <p:cBhvr>
                                        <p:cTn id="32" dur="1000" fill="hold">
                                          <p:stCondLst>
                                            <p:cond delay="0"/>
                                          </p:stCondLst>
                                        </p:cTn>
                                        <p:tgtEl>
                                          <p:spTgt spid="4"/>
                                        </p:tgtEl>
                                        <p:attrNameLst>
                                          <p:attrName>ppt_y</p:attrName>
                                        </p:attrNameLst>
                                      </p:cBhvr>
                                    </p:anim>
                                    <p:animRot by="21600000">
                                      <p:cBhvr>
                                        <p:cTn id="33"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组合 2"/>
          <p:cNvGrpSpPr>
            <a:grpSpLocks/>
          </p:cNvGrpSpPr>
          <p:nvPr/>
        </p:nvGrpSpPr>
        <p:grpSpPr bwMode="auto">
          <a:xfrm>
            <a:off x="13944600" y="685800"/>
            <a:ext cx="30776863" cy="4689475"/>
            <a:chOff x="76200" y="1566081"/>
            <a:chExt cx="30776863" cy="4689049"/>
          </a:xfrm>
        </p:grpSpPr>
        <p:pic>
          <p:nvPicPr>
            <p:cNvPr id="10" name="内容占位符 3" descr="IMG_2956.JPG"/>
            <p:cNvPicPr>
              <a:picLocks noChangeAspect="1"/>
            </p:cNvPicPr>
            <p:nvPr/>
          </p:nvPicPr>
          <p:blipFill>
            <a:blip r:embed="rId2"/>
            <a:stretch>
              <a:fillRect/>
            </a:stretch>
          </p:blipFill>
          <p:spPr bwMode="auto">
            <a:xfrm>
              <a:off x="76200" y="1566081"/>
              <a:ext cx="5883275" cy="4679525"/>
            </a:xfrm>
            <a:prstGeom prst="rect">
              <a:avLst/>
            </a:prstGeom>
            <a:noFill/>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8" name="组合 10"/>
            <p:cNvGrpSpPr>
              <a:grpSpLocks/>
            </p:cNvGrpSpPr>
            <p:nvPr/>
          </p:nvGrpSpPr>
          <p:grpSpPr bwMode="auto">
            <a:xfrm>
              <a:off x="5867400" y="1575605"/>
              <a:ext cx="24985663" cy="4679525"/>
              <a:chOff x="5867400" y="1448224"/>
              <a:chExt cx="24985200" cy="4679576"/>
            </a:xfrm>
          </p:grpSpPr>
          <p:pic>
            <p:nvPicPr>
              <p:cNvPr id="12" name="图片 11" descr="IMG_2959.JPG"/>
              <p:cNvPicPr>
                <a:picLocks noChangeAspect="1"/>
              </p:cNvPicPr>
              <p:nvPr/>
            </p:nvPicPr>
            <p:blipFill>
              <a:blip r:embed="rId3"/>
              <a:stretch>
                <a:fillRect/>
              </a:stretch>
            </p:blipFill>
            <p:spPr>
              <a:xfrm>
                <a:off x="5867400" y="1448224"/>
                <a:ext cx="6387982" cy="4679576"/>
              </a:xfrm>
              <a:prstGeom prst="rect">
                <a:avLst/>
              </a:prstGeom>
              <a:ln>
                <a:noFill/>
              </a:ln>
              <a:effectLst>
                <a:outerShdw blurRad="190500" algn="tl" rotWithShape="0">
                  <a:srgbClr val="000000">
                    <a:alpha val="70000"/>
                  </a:srgbClr>
                </a:outerShdw>
              </a:effectLst>
            </p:spPr>
          </p:pic>
          <p:pic>
            <p:nvPicPr>
              <p:cNvPr id="13" name="图片 12" descr="IMG_2962.JPG"/>
              <p:cNvPicPr>
                <a:picLocks noChangeAspect="1"/>
              </p:cNvPicPr>
              <p:nvPr/>
            </p:nvPicPr>
            <p:blipFill>
              <a:blip r:embed="rId4"/>
              <a:stretch>
                <a:fillRect/>
              </a:stretch>
            </p:blipFill>
            <p:spPr>
              <a:xfrm>
                <a:off x="12268081" y="1448224"/>
                <a:ext cx="6240347" cy="4679576"/>
              </a:xfrm>
              <a:prstGeom prst="rect">
                <a:avLst/>
              </a:prstGeom>
              <a:ln>
                <a:noFill/>
              </a:ln>
              <a:effectLst>
                <a:outerShdw blurRad="190500" algn="tl" rotWithShape="0">
                  <a:srgbClr val="000000">
                    <a:alpha val="70000"/>
                  </a:srgbClr>
                </a:outerShdw>
              </a:effectLst>
            </p:spPr>
          </p:pic>
          <p:pic>
            <p:nvPicPr>
              <p:cNvPr id="14" name="图片 13" descr="IMG_2963.JPG"/>
              <p:cNvPicPr>
                <a:picLocks noChangeAspect="1"/>
              </p:cNvPicPr>
              <p:nvPr/>
            </p:nvPicPr>
            <p:blipFill>
              <a:blip r:embed="rId5"/>
              <a:stretch>
                <a:fillRect/>
              </a:stretch>
            </p:blipFill>
            <p:spPr>
              <a:xfrm>
                <a:off x="18440167" y="1448224"/>
                <a:ext cx="6240347" cy="4679576"/>
              </a:xfrm>
              <a:prstGeom prst="rect">
                <a:avLst/>
              </a:prstGeom>
              <a:ln>
                <a:noFill/>
              </a:ln>
              <a:effectLst>
                <a:outerShdw blurRad="190500" algn="tl" rotWithShape="0">
                  <a:srgbClr val="000000">
                    <a:alpha val="70000"/>
                  </a:srgbClr>
                </a:outerShdw>
              </a:effectLst>
            </p:spPr>
          </p:pic>
          <p:pic>
            <p:nvPicPr>
              <p:cNvPr id="15" name="图片 14" descr="IMG_2965.JPG"/>
              <p:cNvPicPr>
                <a:picLocks noChangeAspect="1"/>
              </p:cNvPicPr>
              <p:nvPr/>
            </p:nvPicPr>
            <p:blipFill>
              <a:blip r:embed="rId6"/>
              <a:stretch>
                <a:fillRect/>
              </a:stretch>
            </p:blipFill>
            <p:spPr>
              <a:xfrm>
                <a:off x="24612253" y="1448224"/>
                <a:ext cx="6240347" cy="4679576"/>
              </a:xfrm>
              <a:prstGeom prst="rect">
                <a:avLst/>
              </a:prstGeom>
              <a:ln>
                <a:noFill/>
              </a:ln>
              <a:effectLst>
                <a:outerShdw blurRad="190500" algn="tl" rotWithShape="0">
                  <a:srgbClr val="000000">
                    <a:alpha val="70000"/>
                  </a:srgbClr>
                </a:outerShdw>
              </a:effectLst>
            </p:spPr>
          </p:pic>
        </p:grpSp>
      </p:grpSp>
      <p:sp>
        <p:nvSpPr>
          <p:cNvPr id="11" name="标题 1"/>
          <p:cNvSpPr txBox="1">
            <a:spLocks/>
          </p:cNvSpPr>
          <p:nvPr/>
        </p:nvSpPr>
        <p:spPr>
          <a:xfrm>
            <a:off x="680545" y="313887"/>
            <a:ext cx="7772400" cy="147002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a:lstStyle>
          <a:p>
            <a:r>
              <a:rPr lang="zh-CN" altLang="en-US" dirty="0" smtClean="0"/>
              <a:t>二、平台建设特色</a:t>
            </a:r>
            <a:endParaRPr lang="zh-CN" altLang="en-US" dirty="0"/>
          </a:p>
        </p:txBody>
      </p:sp>
      <p:sp>
        <p:nvSpPr>
          <p:cNvPr id="16" name="矩形 15"/>
          <p:cNvSpPr/>
          <p:nvPr/>
        </p:nvSpPr>
        <p:spPr>
          <a:xfrm>
            <a:off x="751490" y="1057274"/>
            <a:ext cx="7281041" cy="298970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altLang="zh-CN" sz="2800" dirty="0"/>
              <a:t>3. </a:t>
            </a:r>
            <a:r>
              <a:rPr lang="zh-CN" altLang="zh-CN" sz="2800" dirty="0" smtClean="0"/>
              <a:t>以</a:t>
            </a:r>
            <a:r>
              <a:rPr lang="zh-CN" altLang="zh-CN" sz="2800" dirty="0"/>
              <a:t>“共建、共知、共享 ”为主要目的提供文献服务</a:t>
            </a:r>
            <a:r>
              <a:rPr lang="zh-CN" altLang="zh-CN" sz="2800" dirty="0" smtClean="0"/>
              <a:t>，系统</a:t>
            </a:r>
            <a:r>
              <a:rPr lang="zh-CN" altLang="zh-CN" sz="2800" dirty="0"/>
              <a:t>建设的思想出发点合理，使得在有限的经费条件下可提供同样种类、相同水平的服务。服务标准没有降低，反而会因为共建积极性的提高，系统的可用性会大大提高，</a:t>
            </a:r>
            <a:r>
              <a:rPr lang="zh-CN" altLang="zh-CN" sz="2800" dirty="0" smtClean="0"/>
              <a:t>后续经费</a:t>
            </a:r>
            <a:r>
              <a:rPr lang="zh-CN" altLang="zh-CN" sz="2800" dirty="0"/>
              <a:t>会大大降低。</a:t>
            </a:r>
          </a:p>
          <a:p>
            <a:endParaRPr lang="zh-CN" altLang="zh-CN" sz="2800" dirty="0"/>
          </a:p>
        </p:txBody>
      </p:sp>
      <p:sp>
        <p:nvSpPr>
          <p:cNvPr id="17" name="矩形 16"/>
          <p:cNvSpPr/>
          <p:nvPr/>
        </p:nvSpPr>
        <p:spPr>
          <a:xfrm>
            <a:off x="751490" y="4260850"/>
            <a:ext cx="7281041" cy="2209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altLang="zh-CN" sz="2800" dirty="0" smtClean="0"/>
              <a:t>4.</a:t>
            </a:r>
            <a:r>
              <a:rPr lang="zh-CN" altLang="zh-CN" sz="2800" dirty="0" smtClean="0"/>
              <a:t>有效减少</a:t>
            </a:r>
            <a:r>
              <a:rPr lang="zh-CN" altLang="zh-CN" sz="2800" dirty="0"/>
              <a:t>硬件</a:t>
            </a:r>
            <a:r>
              <a:rPr lang="zh-CN" altLang="zh-CN" sz="2800" dirty="0" smtClean="0"/>
              <a:t>设备</a:t>
            </a:r>
            <a:r>
              <a:rPr lang="zh-CN" altLang="en-US" sz="2800" dirty="0" smtClean="0"/>
              <a:t>、</a:t>
            </a:r>
            <a:r>
              <a:rPr lang="zh-CN" altLang="zh-CN" sz="2800" dirty="0" smtClean="0"/>
              <a:t>文献</a:t>
            </a:r>
            <a:r>
              <a:rPr lang="zh-CN" altLang="zh-CN" sz="2800" dirty="0"/>
              <a:t>资源等重复建设问题，实现了实质性的共享。</a:t>
            </a:r>
          </a:p>
          <a:p>
            <a:endParaRPr lang="zh-CN" altLang="zh-CN" sz="2800"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par>
                                <p:cTn id="21" presetID="56" presetClass="entr" presetSubtype="0" fill="hold" grpId="0" nodeType="withEffect">
                                  <p:stCondLst>
                                    <p:cond delay="0"/>
                                  </p:stCondLst>
                                  <p:iterate type="lt">
                                    <p:tmPct val="4872"/>
                                  </p:iterate>
                                  <p:childTnLst>
                                    <p:set>
                                      <p:cBhvr>
                                        <p:cTn id="22" dur="1" fill="hold">
                                          <p:stCondLst>
                                            <p:cond delay="0"/>
                                          </p:stCondLst>
                                        </p:cTn>
                                        <p:tgtEl>
                                          <p:spTgt spid="16"/>
                                        </p:tgtEl>
                                        <p:attrNameLst>
                                          <p:attrName>style.visibility</p:attrName>
                                        </p:attrNameLst>
                                      </p:cBhvr>
                                      <p:to>
                                        <p:strVal val="visible"/>
                                      </p:to>
                                    </p:set>
                                    <p:anim by="(-#ppt_w*2)" calcmode="lin" valueType="num">
                                      <p:cBhvr rctx="PPT">
                                        <p:cTn id="23" dur="500" autoRev="1" fill="hold">
                                          <p:stCondLst>
                                            <p:cond delay="0"/>
                                          </p:stCondLst>
                                        </p:cTn>
                                        <p:tgtEl>
                                          <p:spTgt spid="16"/>
                                        </p:tgtEl>
                                        <p:attrNameLst>
                                          <p:attrName>ppt_w</p:attrName>
                                        </p:attrNameLst>
                                      </p:cBhvr>
                                    </p:anim>
                                    <p:anim by="(#ppt_w*0.50)" calcmode="lin" valueType="num">
                                      <p:cBhvr>
                                        <p:cTn id="24" dur="500" decel="50000" autoRev="1" fill="hold">
                                          <p:stCondLst>
                                            <p:cond delay="0"/>
                                          </p:stCondLst>
                                        </p:cTn>
                                        <p:tgtEl>
                                          <p:spTgt spid="16"/>
                                        </p:tgtEl>
                                        <p:attrNameLst>
                                          <p:attrName>ppt_x</p:attrName>
                                        </p:attrNameLst>
                                      </p:cBhvr>
                                    </p:anim>
                                    <p:anim from="(-#ppt_h/2)" to="(#ppt_y)" calcmode="lin" valueType="num">
                                      <p:cBhvr>
                                        <p:cTn id="25" dur="1000" fill="hold">
                                          <p:stCondLst>
                                            <p:cond delay="0"/>
                                          </p:stCondLst>
                                        </p:cTn>
                                        <p:tgtEl>
                                          <p:spTgt spid="16"/>
                                        </p:tgtEl>
                                        <p:attrNameLst>
                                          <p:attrName>ppt_y</p:attrName>
                                        </p:attrNameLst>
                                      </p:cBhvr>
                                    </p:anim>
                                    <p:animRot by="21600000">
                                      <p:cBhvr>
                                        <p:cTn id="26" dur="1000" fill="hold">
                                          <p:stCondLst>
                                            <p:cond delay="0"/>
                                          </p:stCondLst>
                                        </p:cTn>
                                        <p:tgtEl>
                                          <p:spTgt spid="16"/>
                                        </p:tgtEl>
                                        <p:attrNameLst>
                                          <p:attrName>r</p:attrName>
                                        </p:attrNameLst>
                                      </p:cBhvr>
                                    </p:animRot>
                                  </p:childTnLst>
                                </p:cTn>
                              </p:par>
                            </p:childTnLst>
                          </p:cTn>
                        </p:par>
                        <p:par>
                          <p:cTn id="27" fill="hold">
                            <p:stCondLst>
                              <p:cond delay="6310"/>
                            </p:stCondLst>
                            <p:childTnLst>
                              <p:par>
                                <p:cTn id="28" presetID="56" presetClass="entr" presetSubtype="0" fill="hold" grpId="0" nodeType="afterEffect">
                                  <p:stCondLst>
                                    <p:cond delay="0"/>
                                  </p:stCondLst>
                                  <p:iterate type="lt">
                                    <p:tmPct val="4872"/>
                                  </p:iterate>
                                  <p:childTnLst>
                                    <p:set>
                                      <p:cBhvr>
                                        <p:cTn id="29" dur="1" fill="hold">
                                          <p:stCondLst>
                                            <p:cond delay="0"/>
                                          </p:stCondLst>
                                        </p:cTn>
                                        <p:tgtEl>
                                          <p:spTgt spid="17"/>
                                        </p:tgtEl>
                                        <p:attrNameLst>
                                          <p:attrName>style.visibility</p:attrName>
                                        </p:attrNameLst>
                                      </p:cBhvr>
                                      <p:to>
                                        <p:strVal val="visible"/>
                                      </p:to>
                                    </p:set>
                                    <p:anim by="(-#ppt_w*2)" calcmode="lin" valueType="num">
                                      <p:cBhvr rctx="PPT">
                                        <p:cTn id="30" dur="500" autoRev="1" fill="hold">
                                          <p:stCondLst>
                                            <p:cond delay="0"/>
                                          </p:stCondLst>
                                        </p:cTn>
                                        <p:tgtEl>
                                          <p:spTgt spid="17"/>
                                        </p:tgtEl>
                                        <p:attrNameLst>
                                          <p:attrName>ppt_w</p:attrName>
                                        </p:attrNameLst>
                                      </p:cBhvr>
                                    </p:anim>
                                    <p:anim by="(#ppt_w*0.50)" calcmode="lin" valueType="num">
                                      <p:cBhvr>
                                        <p:cTn id="31" dur="500" decel="50000" autoRev="1" fill="hold">
                                          <p:stCondLst>
                                            <p:cond delay="0"/>
                                          </p:stCondLst>
                                        </p:cTn>
                                        <p:tgtEl>
                                          <p:spTgt spid="17"/>
                                        </p:tgtEl>
                                        <p:attrNameLst>
                                          <p:attrName>ppt_x</p:attrName>
                                        </p:attrNameLst>
                                      </p:cBhvr>
                                    </p:anim>
                                    <p:anim from="(-#ppt_h/2)" to="(#ppt_y)" calcmode="lin" valueType="num">
                                      <p:cBhvr>
                                        <p:cTn id="32" dur="1000" fill="hold">
                                          <p:stCondLst>
                                            <p:cond delay="0"/>
                                          </p:stCondLst>
                                        </p:cTn>
                                        <p:tgtEl>
                                          <p:spTgt spid="17"/>
                                        </p:tgtEl>
                                        <p:attrNameLst>
                                          <p:attrName>ppt_y</p:attrName>
                                        </p:attrNameLst>
                                      </p:cBhvr>
                                    </p:anim>
                                    <p:animRot by="21600000">
                                      <p:cBhvr>
                                        <p:cTn id="33" dur="1000" fill="hold">
                                          <p:stCondLst>
                                            <p:cond delay="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704191" y="221428"/>
            <a:ext cx="7772400" cy="147002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a:lstStyle>
          <a:p>
            <a:r>
              <a:rPr lang="zh-CN" altLang="en-US" dirty="0" smtClean="0"/>
              <a:t>二、平台建设特色</a:t>
            </a:r>
            <a:endParaRPr lang="zh-CN" altLang="en-US" dirty="0"/>
          </a:p>
        </p:txBody>
      </p:sp>
      <p:sp>
        <p:nvSpPr>
          <p:cNvPr id="3" name="矩形 2"/>
          <p:cNvSpPr/>
          <p:nvPr/>
        </p:nvSpPr>
        <p:spPr>
          <a:xfrm>
            <a:off x="986657" y="956440"/>
            <a:ext cx="7281041" cy="2667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altLang="zh-CN" sz="2800" dirty="0" smtClean="0"/>
              <a:t>5.</a:t>
            </a:r>
            <a:r>
              <a:rPr lang="zh-CN" altLang="zh-CN" sz="2800" dirty="0" smtClean="0"/>
              <a:t>该平台的构架和理念是目前国内唯一不同</a:t>
            </a:r>
            <a:r>
              <a:rPr lang="zh-CN" altLang="en-US" sz="2800" dirty="0" smtClean="0"/>
              <a:t>于</a:t>
            </a:r>
            <a:r>
              <a:rPr lang="zh-CN" altLang="zh-CN" sz="2800" dirty="0" smtClean="0"/>
              <a:t>其他省</a:t>
            </a:r>
            <a:r>
              <a:rPr lang="zh-CN" altLang="en-US" sz="2800" dirty="0" smtClean="0"/>
              <a:t>的</a:t>
            </a:r>
            <a:r>
              <a:rPr lang="zh-CN" altLang="zh-CN" sz="2800" dirty="0" smtClean="0"/>
              <a:t>同类型平台，它把平台上的文献建设的着重点放在现有文献的充分利用上，还结合了文献传递等服务，使平台的实用性更加突出，和国家建设的目标完全一致。</a:t>
            </a:r>
            <a:endParaRPr lang="zh-CN" altLang="zh-CN" sz="2800" dirty="0"/>
          </a:p>
        </p:txBody>
      </p:sp>
      <p:sp>
        <p:nvSpPr>
          <p:cNvPr id="4" name="矩形 3"/>
          <p:cNvSpPr/>
          <p:nvPr/>
        </p:nvSpPr>
        <p:spPr>
          <a:xfrm>
            <a:off x="986657" y="3681248"/>
            <a:ext cx="7281041" cy="302451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altLang="zh-CN" sz="2800" dirty="0"/>
              <a:t>6</a:t>
            </a:r>
            <a:r>
              <a:rPr lang="zh-CN" altLang="zh-CN" sz="2800" dirty="0"/>
              <a:t>、域内资源整合系统的信息管理和信息组织方式代表了一种互联网信息的管理模式</a:t>
            </a:r>
            <a:r>
              <a:rPr lang="zh-CN" altLang="zh-CN" sz="2800" dirty="0" smtClean="0"/>
              <a:t>。按照</a:t>
            </a:r>
            <a:r>
              <a:rPr lang="zh-CN" altLang="zh-CN" sz="2800" dirty="0"/>
              <a:t>这种模式组织起来的科技文献的信息集合，是信息共享中信息组织模式的发展方向。为今后科技文献信息的管理、</a:t>
            </a:r>
            <a:r>
              <a:rPr lang="zh-CN" altLang="zh-CN" sz="2800" dirty="0" smtClean="0"/>
              <a:t>利用提供</a:t>
            </a:r>
            <a:r>
              <a:rPr lang="zh-CN" altLang="zh-CN" sz="2800" dirty="0"/>
              <a:t>了可持续发展的基本模式。</a:t>
            </a:r>
          </a:p>
          <a:p>
            <a:endParaRPr lang="zh-CN" altLang="zh-CN" sz="2800" dirty="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800"/>
                            </p:stCondLst>
                            <p:childTnLst>
                              <p:par>
                                <p:cTn id="22" presetID="56" presetClass="entr" presetSubtype="0" fill="hold" grpId="0" nodeType="afterEffect">
                                  <p:stCondLst>
                                    <p:cond delay="0"/>
                                  </p:stCondLst>
                                  <p:iterate type="lt">
                                    <p:tmPct val="4872"/>
                                  </p:iterate>
                                  <p:childTnLst>
                                    <p:set>
                                      <p:cBhvr>
                                        <p:cTn id="23" dur="1" fill="hold">
                                          <p:stCondLst>
                                            <p:cond delay="0"/>
                                          </p:stCondLst>
                                        </p:cTn>
                                        <p:tgtEl>
                                          <p:spTgt spid="3"/>
                                        </p:tgtEl>
                                        <p:attrNameLst>
                                          <p:attrName>style.visibility</p:attrName>
                                        </p:attrNameLst>
                                      </p:cBhvr>
                                      <p:to>
                                        <p:strVal val="visible"/>
                                      </p:to>
                                    </p:set>
                                    <p:anim by="(-#ppt_w*2)" calcmode="lin" valueType="num">
                                      <p:cBhvr rctx="PPT">
                                        <p:cTn id="24" dur="500" autoRev="1" fill="hold">
                                          <p:stCondLst>
                                            <p:cond delay="0"/>
                                          </p:stCondLst>
                                        </p:cTn>
                                        <p:tgtEl>
                                          <p:spTgt spid="3"/>
                                        </p:tgtEl>
                                        <p:attrNameLst>
                                          <p:attrName>ppt_w</p:attrName>
                                        </p:attrNameLst>
                                      </p:cBhvr>
                                    </p:anim>
                                    <p:anim by="(#ppt_w*0.50)" calcmode="lin" valueType="num">
                                      <p:cBhvr>
                                        <p:cTn id="25" dur="500" decel="50000" autoRev="1" fill="hold">
                                          <p:stCondLst>
                                            <p:cond delay="0"/>
                                          </p:stCondLst>
                                        </p:cTn>
                                        <p:tgtEl>
                                          <p:spTgt spid="3"/>
                                        </p:tgtEl>
                                        <p:attrNameLst>
                                          <p:attrName>ppt_x</p:attrName>
                                        </p:attrNameLst>
                                      </p:cBhvr>
                                    </p:anim>
                                    <p:anim from="(-#ppt_h/2)" to="(#ppt_y)" calcmode="lin" valueType="num">
                                      <p:cBhvr>
                                        <p:cTn id="26" dur="1000" fill="hold">
                                          <p:stCondLst>
                                            <p:cond delay="0"/>
                                          </p:stCondLst>
                                        </p:cTn>
                                        <p:tgtEl>
                                          <p:spTgt spid="3"/>
                                        </p:tgtEl>
                                        <p:attrNameLst>
                                          <p:attrName>ppt_y</p:attrName>
                                        </p:attrNameLst>
                                      </p:cBhvr>
                                    </p:anim>
                                    <p:animRot by="21600000">
                                      <p:cBhvr>
                                        <p:cTn id="27" dur="1000" fill="hold">
                                          <p:stCondLst>
                                            <p:cond delay="0"/>
                                          </p:stCondLst>
                                        </p:cTn>
                                        <p:tgtEl>
                                          <p:spTgt spid="3"/>
                                        </p:tgtEl>
                                        <p:attrNameLst>
                                          <p:attrName>r</p:attrName>
                                        </p:attrNameLst>
                                      </p:cBhvr>
                                    </p:animRot>
                                  </p:childTnLst>
                                </p:cTn>
                              </p:par>
                            </p:childTnLst>
                          </p:cTn>
                        </p:par>
                        <p:par>
                          <p:cTn id="28" fill="hold">
                            <p:stCondLst>
                              <p:cond delay="8379"/>
                            </p:stCondLst>
                            <p:childTnLst>
                              <p:par>
                                <p:cTn id="29" presetID="56" presetClass="entr" presetSubtype="0" fill="hold" grpId="0" nodeType="afterEffect">
                                  <p:stCondLst>
                                    <p:cond delay="0"/>
                                  </p:stCondLst>
                                  <p:iterate type="lt">
                                    <p:tmPct val="4872"/>
                                  </p:iterate>
                                  <p:childTnLst>
                                    <p:set>
                                      <p:cBhvr>
                                        <p:cTn id="30" dur="1" fill="hold">
                                          <p:stCondLst>
                                            <p:cond delay="0"/>
                                          </p:stCondLst>
                                        </p:cTn>
                                        <p:tgtEl>
                                          <p:spTgt spid="4"/>
                                        </p:tgtEl>
                                        <p:attrNameLst>
                                          <p:attrName>style.visibility</p:attrName>
                                        </p:attrNameLst>
                                      </p:cBhvr>
                                      <p:to>
                                        <p:strVal val="visible"/>
                                      </p:to>
                                    </p:set>
                                    <p:anim by="(-#ppt_w*2)" calcmode="lin" valueType="num">
                                      <p:cBhvr rctx="PPT">
                                        <p:cTn id="31" dur="500" autoRev="1" fill="hold">
                                          <p:stCondLst>
                                            <p:cond delay="0"/>
                                          </p:stCondLst>
                                        </p:cTn>
                                        <p:tgtEl>
                                          <p:spTgt spid="4"/>
                                        </p:tgtEl>
                                        <p:attrNameLst>
                                          <p:attrName>ppt_w</p:attrName>
                                        </p:attrNameLst>
                                      </p:cBhvr>
                                    </p:anim>
                                    <p:anim by="(#ppt_w*0.50)" calcmode="lin" valueType="num">
                                      <p:cBhvr>
                                        <p:cTn id="32" dur="500" decel="50000" autoRev="1" fill="hold">
                                          <p:stCondLst>
                                            <p:cond delay="0"/>
                                          </p:stCondLst>
                                        </p:cTn>
                                        <p:tgtEl>
                                          <p:spTgt spid="4"/>
                                        </p:tgtEl>
                                        <p:attrNameLst>
                                          <p:attrName>ppt_x</p:attrName>
                                        </p:attrNameLst>
                                      </p:cBhvr>
                                    </p:anim>
                                    <p:anim from="(-#ppt_h/2)" to="(#ppt_y)" calcmode="lin" valueType="num">
                                      <p:cBhvr>
                                        <p:cTn id="33" dur="1000" fill="hold">
                                          <p:stCondLst>
                                            <p:cond delay="0"/>
                                          </p:stCondLst>
                                        </p:cTn>
                                        <p:tgtEl>
                                          <p:spTgt spid="4"/>
                                        </p:tgtEl>
                                        <p:attrNameLst>
                                          <p:attrName>ppt_y</p:attrName>
                                        </p:attrNameLst>
                                      </p:cBhvr>
                                    </p:anim>
                                    <p:animRot by="21600000">
                                      <p:cBhvr>
                                        <p:cTn id="34"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zh-CN" altLang="en-US" sz="5400" dirty="0" smtClean="0">
                <a:ea typeface="宋体" charset="-122"/>
              </a:rPr>
              <a:t>平台分析</a:t>
            </a:r>
            <a:endParaRPr lang="en-US" altLang="zh-CN" sz="5400" dirty="0">
              <a:ea typeface="宋体" charset="-122"/>
            </a:endParaRPr>
          </a:p>
        </p:txBody>
      </p:sp>
      <p:sp>
        <p:nvSpPr>
          <p:cNvPr id="89091" name="Text Box 3"/>
          <p:cNvSpPr txBox="1">
            <a:spLocks noChangeArrowheads="1"/>
          </p:cNvSpPr>
          <p:nvPr/>
        </p:nvSpPr>
        <p:spPr bwMode="auto">
          <a:xfrm>
            <a:off x="1660526" y="7223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zh-CN"/>
          </a:p>
        </p:txBody>
      </p:sp>
      <p:sp>
        <p:nvSpPr>
          <p:cNvPr id="89134" name="AutoShape 46"/>
          <p:cNvSpPr>
            <a:spLocks noChangeArrowheads="1"/>
          </p:cNvSpPr>
          <p:nvPr/>
        </p:nvSpPr>
        <p:spPr bwMode="ltGray">
          <a:xfrm rot="5400000">
            <a:off x="-2422526" y="14747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89135" name="AutoShape 47"/>
          <p:cNvSpPr>
            <a:spLocks noChangeArrowheads="1"/>
          </p:cNvSpPr>
          <p:nvPr/>
        </p:nvSpPr>
        <p:spPr bwMode="ltGray">
          <a:xfrm rot="5400000" flipH="1">
            <a:off x="-2016919" y="1910558"/>
            <a:ext cx="4032251"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chemeClr val="hlink">
                  <a:alpha val="56000"/>
                </a:schemeClr>
              </a:gs>
              <a:gs pos="100000">
                <a:schemeClr val="hlink">
                  <a:gamma/>
                  <a:tint val="0"/>
                  <a:invGamma/>
                  <a:alpha val="48000"/>
                </a:schemeClr>
              </a:gs>
            </a:gsLst>
            <a:lin ang="540000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89137" name="AutoShape 49"/>
          <p:cNvSpPr>
            <a:spLocks noChangeArrowheads="1"/>
          </p:cNvSpPr>
          <p:nvPr/>
        </p:nvSpPr>
        <p:spPr bwMode="gray">
          <a:xfrm>
            <a:off x="2317750" y="4271963"/>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hlink">
                        <a:gamma/>
                        <a:tint val="0"/>
                        <a:invGamma/>
                      </a:schemeClr>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zh-CN" altLang="en-US" sz="2400" b="1" dirty="0">
                <a:solidFill>
                  <a:schemeClr val="tx2"/>
                </a:solidFill>
                <a:ea typeface="宋体" charset="-122"/>
              </a:rPr>
              <a:t>比较分析</a:t>
            </a:r>
            <a:endParaRPr lang="en-US" altLang="zh-CN" sz="2400" b="1" dirty="0">
              <a:solidFill>
                <a:schemeClr val="tx2"/>
              </a:solidFill>
              <a:ea typeface="宋体" charset="-122"/>
            </a:endParaRPr>
          </a:p>
        </p:txBody>
      </p:sp>
      <p:sp>
        <p:nvSpPr>
          <p:cNvPr id="89138" name="AutoShape 50"/>
          <p:cNvSpPr>
            <a:spLocks noChangeArrowheads="1"/>
          </p:cNvSpPr>
          <p:nvPr/>
        </p:nvSpPr>
        <p:spPr bwMode="gray">
          <a:xfrm>
            <a:off x="2438400" y="3379661"/>
            <a:ext cx="4298950" cy="587503"/>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zh-CN" altLang="en-US" sz="2400" b="1" dirty="0">
                <a:solidFill>
                  <a:schemeClr val="tx2"/>
                </a:solidFill>
                <a:ea typeface="宋体" charset="-122"/>
              </a:rPr>
              <a:t>检索状况</a:t>
            </a:r>
            <a:endParaRPr lang="en-US" altLang="zh-CN" sz="2400" b="1" dirty="0">
              <a:solidFill>
                <a:schemeClr val="tx2"/>
              </a:solidFill>
              <a:ea typeface="宋体" charset="-122"/>
            </a:endParaRPr>
          </a:p>
        </p:txBody>
      </p:sp>
      <p:sp>
        <p:nvSpPr>
          <p:cNvPr id="89139" name="AutoShape 51"/>
          <p:cNvSpPr>
            <a:spLocks noChangeArrowheads="1"/>
          </p:cNvSpPr>
          <p:nvPr/>
        </p:nvSpPr>
        <p:spPr bwMode="gray">
          <a:xfrm>
            <a:off x="2286000" y="2541461"/>
            <a:ext cx="4451350" cy="55734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hlink">
                        <a:gamma/>
                        <a:tint val="0"/>
                        <a:invGamma/>
                      </a:schemeClr>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zh-CN" altLang="en-US" sz="2400" b="1" dirty="0">
                <a:solidFill>
                  <a:schemeClr val="tx2"/>
                </a:solidFill>
                <a:ea typeface="宋体" charset="-122"/>
              </a:rPr>
              <a:t>平台特色</a:t>
            </a:r>
            <a:endParaRPr lang="en-US" altLang="zh-CN" sz="2400" b="1" dirty="0">
              <a:solidFill>
                <a:schemeClr val="tx2"/>
              </a:solidFill>
              <a:ea typeface="宋体" charset="-122"/>
            </a:endParaRPr>
          </a:p>
        </p:txBody>
      </p:sp>
      <p:sp>
        <p:nvSpPr>
          <p:cNvPr id="89140" name="AutoShape 52"/>
          <p:cNvSpPr>
            <a:spLocks noChangeArrowheads="1"/>
          </p:cNvSpPr>
          <p:nvPr/>
        </p:nvSpPr>
        <p:spPr bwMode="gray">
          <a:xfrm>
            <a:off x="1765300" y="1858962"/>
            <a:ext cx="4972050" cy="4699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zh-CN" altLang="en-US" sz="2400" b="1" dirty="0" smtClean="0">
                <a:solidFill>
                  <a:schemeClr val="tx2"/>
                </a:solidFill>
                <a:ea typeface="宋体" charset="-122"/>
              </a:rPr>
              <a:t>平台简介</a:t>
            </a:r>
            <a:endParaRPr lang="en-US" altLang="zh-CN" sz="2400" b="1" dirty="0">
              <a:solidFill>
                <a:schemeClr val="tx2"/>
              </a:solidFill>
              <a:ea typeface="宋体" charset="-122"/>
            </a:endParaRPr>
          </a:p>
        </p:txBody>
      </p:sp>
      <p:grpSp>
        <p:nvGrpSpPr>
          <p:cNvPr id="89141" name="Group 53"/>
          <p:cNvGrpSpPr>
            <a:grpSpLocks/>
          </p:cNvGrpSpPr>
          <p:nvPr/>
        </p:nvGrpSpPr>
        <p:grpSpPr bwMode="auto">
          <a:xfrm>
            <a:off x="1447800" y="1864760"/>
            <a:ext cx="381000" cy="519388"/>
            <a:chOff x="2078" y="1304"/>
            <a:chExt cx="1615" cy="2367"/>
          </a:xfrm>
        </p:grpSpPr>
        <p:sp>
          <p:nvSpPr>
            <p:cNvPr id="89142" name="Oval 54"/>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89143" name="Oval 55"/>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89144" name="Oval 56"/>
            <p:cNvSpPr>
              <a:spLocks noChangeArrowheads="1"/>
            </p:cNvSpPr>
            <p:nvPr/>
          </p:nvSpPr>
          <p:spPr bwMode="gray">
            <a:xfrm>
              <a:off x="2254" y="1304"/>
              <a:ext cx="1101" cy="236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89145" name="Oval 57"/>
            <p:cNvSpPr>
              <a:spLocks noChangeArrowheads="1"/>
            </p:cNvSpPr>
            <p:nvPr/>
          </p:nvSpPr>
          <p:spPr bwMode="gray">
            <a:xfrm>
              <a:off x="2254" y="1304"/>
              <a:ext cx="1101" cy="2367"/>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89146" name="Oval 58"/>
            <p:cNvSpPr>
              <a:spLocks noChangeArrowheads="1"/>
            </p:cNvSpPr>
            <p:nvPr/>
          </p:nvSpPr>
          <p:spPr bwMode="gray">
            <a:xfrm>
              <a:off x="2337" y="1304"/>
              <a:ext cx="1096" cy="236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89147" name="Oval 59"/>
            <p:cNvSpPr>
              <a:spLocks noChangeArrowheads="1"/>
            </p:cNvSpPr>
            <p:nvPr/>
          </p:nvSpPr>
          <p:spPr bwMode="gray">
            <a:xfrm>
              <a:off x="2337" y="1304"/>
              <a:ext cx="1096" cy="2367"/>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grpSp>
      <p:grpSp>
        <p:nvGrpSpPr>
          <p:cNvPr id="89148" name="Group 60"/>
          <p:cNvGrpSpPr>
            <a:grpSpLocks/>
          </p:cNvGrpSpPr>
          <p:nvPr/>
        </p:nvGrpSpPr>
        <p:grpSpPr bwMode="auto">
          <a:xfrm>
            <a:off x="1981200" y="2628040"/>
            <a:ext cx="381000" cy="519245"/>
            <a:chOff x="2078" y="1387"/>
            <a:chExt cx="1615" cy="2201"/>
          </a:xfrm>
        </p:grpSpPr>
        <p:sp>
          <p:nvSpPr>
            <p:cNvPr id="89149" name="Oval 61"/>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89150" name="Oval 62"/>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89151" name="Oval 63"/>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89152" name="Oval 64"/>
            <p:cNvSpPr>
              <a:spLocks noChangeArrowheads="1"/>
            </p:cNvSpPr>
            <p:nvPr/>
          </p:nvSpPr>
          <p:spPr bwMode="gray">
            <a:xfrm>
              <a:off x="2254" y="1387"/>
              <a:ext cx="1101" cy="2201"/>
            </a:xfrm>
            <a:prstGeom prst="ellipse">
              <a:avLst/>
            </a:prstGeom>
            <a:gradFill rotWithShape="1">
              <a:gsLst>
                <a:gs pos="0">
                  <a:srgbClr val="48BE67">
                    <a:gamma/>
                    <a:shade val="0"/>
                    <a:invGamma/>
                  </a:srgbClr>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89153" name="Oval 65"/>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89154" name="Oval 66"/>
            <p:cNvSpPr>
              <a:spLocks noChangeArrowheads="1"/>
            </p:cNvSpPr>
            <p:nvPr/>
          </p:nvSpPr>
          <p:spPr bwMode="gray">
            <a:xfrm>
              <a:off x="2337" y="1387"/>
              <a:ext cx="1096" cy="2201"/>
            </a:xfrm>
            <a:prstGeom prst="ellipse">
              <a:avLst/>
            </a:prstGeom>
            <a:gradFill rotWithShape="1">
              <a:gsLst>
                <a:gs pos="0">
                  <a:srgbClr val="48BE67"/>
                </a:gs>
                <a:gs pos="100000">
                  <a:srgbClr val="48BE67">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grpSp>
      <p:grpSp>
        <p:nvGrpSpPr>
          <p:cNvPr id="89155" name="Group 67"/>
          <p:cNvGrpSpPr>
            <a:grpSpLocks/>
          </p:cNvGrpSpPr>
          <p:nvPr/>
        </p:nvGrpSpPr>
        <p:grpSpPr bwMode="auto">
          <a:xfrm>
            <a:off x="2133600" y="3466240"/>
            <a:ext cx="381000" cy="519245"/>
            <a:chOff x="2078" y="1387"/>
            <a:chExt cx="1615" cy="2201"/>
          </a:xfrm>
        </p:grpSpPr>
        <p:sp>
          <p:nvSpPr>
            <p:cNvPr id="89156" name="Oval 6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89157" name="Oval 6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89158" name="Oval 70"/>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89159" name="Oval 71"/>
            <p:cNvSpPr>
              <a:spLocks noChangeArrowheads="1"/>
            </p:cNvSpPr>
            <p:nvPr/>
          </p:nvSpPr>
          <p:spPr bwMode="gray">
            <a:xfrm>
              <a:off x="2254" y="1387"/>
              <a:ext cx="1101" cy="2201"/>
            </a:xfrm>
            <a:prstGeom prst="ellipse">
              <a:avLst/>
            </a:prstGeom>
            <a:gradFill rotWithShape="1">
              <a:gsLst>
                <a:gs pos="0">
                  <a:srgbClr val="21B3E1"/>
                </a:gs>
                <a:gs pos="100000">
                  <a:srgbClr val="21B3E1">
                    <a:gamma/>
                    <a:shade val="46275"/>
                    <a:invGamma/>
                  </a:srgbClr>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89160" name="Oval 72"/>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89161" name="Oval 73"/>
            <p:cNvSpPr>
              <a:spLocks noChangeArrowheads="1"/>
            </p:cNvSpPr>
            <p:nvPr/>
          </p:nvSpPr>
          <p:spPr bwMode="gray">
            <a:xfrm>
              <a:off x="2337" y="1387"/>
              <a:ext cx="1096" cy="2201"/>
            </a:xfrm>
            <a:prstGeom prst="ellipse">
              <a:avLst/>
            </a:prstGeom>
            <a:gradFill rotWithShape="1">
              <a:gsLst>
                <a:gs pos="0">
                  <a:srgbClr val="21B3E1"/>
                </a:gs>
                <a:gs pos="100000">
                  <a:srgbClr val="21B3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grpSp>
      <p:grpSp>
        <p:nvGrpSpPr>
          <p:cNvPr id="89162" name="Group 74"/>
          <p:cNvGrpSpPr>
            <a:grpSpLocks/>
          </p:cNvGrpSpPr>
          <p:nvPr/>
        </p:nvGrpSpPr>
        <p:grpSpPr bwMode="auto">
          <a:xfrm>
            <a:off x="1981200" y="4304440"/>
            <a:ext cx="381000" cy="519245"/>
            <a:chOff x="2078" y="1387"/>
            <a:chExt cx="1615" cy="2201"/>
          </a:xfrm>
        </p:grpSpPr>
        <p:sp>
          <p:nvSpPr>
            <p:cNvPr id="89163" name="Oval 75"/>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89164" name="Oval 76"/>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89165" name="Oval 77"/>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89166" name="Oval 78"/>
            <p:cNvSpPr>
              <a:spLocks noChangeArrowheads="1"/>
            </p:cNvSpPr>
            <p:nvPr/>
          </p:nvSpPr>
          <p:spPr bwMode="gray">
            <a:xfrm>
              <a:off x="2254" y="1387"/>
              <a:ext cx="1101" cy="2201"/>
            </a:xfrm>
            <a:prstGeom prst="ellipse">
              <a:avLst/>
            </a:prstGeom>
            <a:gradFill rotWithShape="1">
              <a:gsLst>
                <a:gs pos="0">
                  <a:srgbClr val="8D67E1">
                    <a:gamma/>
                    <a:shade val="0"/>
                    <a:invGamma/>
                  </a:srgbClr>
                </a:gs>
                <a:gs pos="100000">
                  <a:srgbClr val="8D67E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zh-CN" altLang="en-US"/>
            </a:p>
          </p:txBody>
        </p:sp>
        <p:sp>
          <p:nvSpPr>
            <p:cNvPr id="89167" name="Oval 79"/>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89168" name="Oval 80"/>
            <p:cNvSpPr>
              <a:spLocks noChangeArrowheads="1"/>
            </p:cNvSpPr>
            <p:nvPr/>
          </p:nvSpPr>
          <p:spPr bwMode="gray">
            <a:xfrm>
              <a:off x="2337" y="1387"/>
              <a:ext cx="1096" cy="2201"/>
            </a:xfrm>
            <a:prstGeom prst="ellipse">
              <a:avLst/>
            </a:prstGeom>
            <a:gradFill rotWithShape="1">
              <a:gsLst>
                <a:gs pos="0">
                  <a:srgbClr val="8D67E1"/>
                </a:gs>
                <a:gs pos="100000">
                  <a:srgbClr val="8D67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grpSp>
      <p:sp>
        <p:nvSpPr>
          <p:cNvPr id="2" name="矩形 1"/>
          <p:cNvSpPr/>
          <p:nvPr/>
        </p:nvSpPr>
        <p:spPr>
          <a:xfrm>
            <a:off x="1447800" y="1813167"/>
            <a:ext cx="375018" cy="523220"/>
          </a:xfrm>
          <a:prstGeom prst="rect">
            <a:avLst/>
          </a:prstGeom>
          <a:noFill/>
        </p:spPr>
        <p:txBody>
          <a:bodyPr wrap="square" lIns="91440" tIns="45720" rIns="91440" bIns="45720">
            <a:spAutoFit/>
          </a:bodyPr>
          <a:lstStyle/>
          <a:p>
            <a:pPr algn="ctr"/>
            <a:r>
              <a:rPr lang="en-US" altLang="zh-CN"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1</a:t>
            </a:r>
            <a:endParaRPr lang="zh-CN" alt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49" name="矩形 48"/>
          <p:cNvSpPr/>
          <p:nvPr/>
        </p:nvSpPr>
        <p:spPr>
          <a:xfrm>
            <a:off x="1984073" y="2619191"/>
            <a:ext cx="375018" cy="523220"/>
          </a:xfrm>
          <a:prstGeom prst="rect">
            <a:avLst/>
          </a:prstGeom>
          <a:noFill/>
        </p:spPr>
        <p:txBody>
          <a:bodyPr wrap="square" lIns="91440" tIns="45720" rIns="91440" bIns="45720">
            <a:spAutoFit/>
          </a:bodyPr>
          <a:lstStyle/>
          <a:p>
            <a:pPr algn="ctr"/>
            <a:r>
              <a:rPr lang="en-US" altLang="zh-CN"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2</a:t>
            </a:r>
            <a:endParaRPr lang="zh-CN" alt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0" name="矩形 49"/>
          <p:cNvSpPr/>
          <p:nvPr/>
        </p:nvSpPr>
        <p:spPr>
          <a:xfrm>
            <a:off x="1967795" y="4303197"/>
            <a:ext cx="375018" cy="523220"/>
          </a:xfrm>
          <a:prstGeom prst="rect">
            <a:avLst/>
          </a:prstGeom>
          <a:noFill/>
        </p:spPr>
        <p:txBody>
          <a:bodyPr wrap="square" lIns="91440" tIns="45720" rIns="91440" bIns="45720">
            <a:spAutoFit/>
          </a:bodyPr>
          <a:lstStyle/>
          <a:p>
            <a:pPr algn="ctr"/>
            <a:r>
              <a:rPr lang="en-US" altLang="zh-CN"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4</a:t>
            </a:r>
            <a:endParaRPr lang="zh-CN" alt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1" name="矩形 50"/>
          <p:cNvSpPr/>
          <p:nvPr/>
        </p:nvSpPr>
        <p:spPr>
          <a:xfrm>
            <a:off x="2094953" y="3466240"/>
            <a:ext cx="375018" cy="523220"/>
          </a:xfrm>
          <a:prstGeom prst="rect">
            <a:avLst/>
          </a:prstGeom>
          <a:noFill/>
        </p:spPr>
        <p:txBody>
          <a:bodyPr wrap="square" lIns="91440" tIns="45720" rIns="91440" bIns="45720">
            <a:spAutoFit/>
          </a:bodyPr>
          <a:lstStyle/>
          <a:p>
            <a:pPr algn="ctr"/>
            <a:r>
              <a:rPr lang="en-US" altLang="zh-CN"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3</a:t>
            </a:r>
            <a:endParaRPr lang="zh-CN" alt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grpSp>
        <p:nvGrpSpPr>
          <p:cNvPr id="4" name="组合 3"/>
          <p:cNvGrpSpPr/>
          <p:nvPr/>
        </p:nvGrpSpPr>
        <p:grpSpPr>
          <a:xfrm>
            <a:off x="-452685" y="-5788023"/>
            <a:ext cx="10081120" cy="13630219"/>
            <a:chOff x="1403648" y="-1644219"/>
            <a:chExt cx="6336704" cy="6797993"/>
          </a:xfrm>
        </p:grpSpPr>
        <p:sp>
          <p:nvSpPr>
            <p:cNvPr id="53" name="矩形 52"/>
            <p:cNvSpPr/>
            <p:nvPr/>
          </p:nvSpPr>
          <p:spPr>
            <a:xfrm>
              <a:off x="1403648" y="1240180"/>
              <a:ext cx="6336704" cy="3913594"/>
            </a:xfrm>
            <a:prstGeom prst="rect">
              <a:avLst/>
            </a:prstGeom>
            <a:solidFill>
              <a:schemeClr val="tx2">
                <a:alpha val="90000"/>
              </a:schemeClr>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403648" y="-1644219"/>
              <a:ext cx="6336704" cy="2477793"/>
            </a:xfrm>
            <a:prstGeom prst="rect">
              <a:avLst/>
            </a:prstGeom>
            <a:solidFill>
              <a:schemeClr val="tx2">
                <a:alpha val="90000"/>
              </a:schemeClr>
            </a:solidFill>
            <a:ln>
              <a:noFill/>
            </a:ln>
            <a:effectLst>
              <a:glow rad="63500">
                <a:schemeClr val="accent3">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extLst>
      <p:ext uri="{BB962C8B-B14F-4D97-AF65-F5344CB8AC3E}">
        <p14:creationId xmlns:p14="http://schemas.microsoft.com/office/powerpoint/2010/main" val="3996615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42" presetClass="path" presetSubtype="0" accel="50000" decel="50000" fill="hold" nodeType="withEffect">
                                  <p:stCondLst>
                                    <p:cond delay="2300"/>
                                  </p:stCondLst>
                                  <p:childTnLst>
                                    <p:animMotion origin="layout" path="M 0.00607 0.4707 L 0.00607 0.59655 " pathEditMode="relative" rAng="0" ptsTypes="AA">
                                      <p:cBhvr>
                                        <p:cTn id="9" dur="2000" fill="hold"/>
                                        <p:tgtEl>
                                          <p:spTgt spid="4"/>
                                        </p:tgtEl>
                                        <p:attrNameLst>
                                          <p:attrName>ppt_x</p:attrName>
                                          <p:attrName>ppt_y</p:attrName>
                                        </p:attrNameLst>
                                      </p:cBhvr>
                                      <p:rCtr x="0" y="62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861</TotalTime>
  <Words>663</Words>
  <Application>Microsoft Office PowerPoint</Application>
  <PresentationFormat>全屏显示(4:3)</PresentationFormat>
  <Paragraphs>87</Paragraphs>
  <Slides>18</Slides>
  <Notes>2</Notes>
  <HiddenSlides>0</HiddenSlides>
  <MMClips>0</MMClips>
  <ScaleCrop>false</ScaleCrop>
  <HeadingPairs>
    <vt:vector size="4" baseType="variant">
      <vt:variant>
        <vt:lpstr>主题</vt:lpstr>
      </vt:variant>
      <vt:variant>
        <vt:i4>1</vt:i4>
      </vt:variant>
      <vt:variant>
        <vt:lpstr>幻灯片标题</vt:lpstr>
      </vt:variant>
      <vt:variant>
        <vt:i4>18</vt:i4>
      </vt:variant>
    </vt:vector>
  </HeadingPairs>
  <TitlesOfParts>
    <vt:vector size="19" baseType="lpstr">
      <vt:lpstr>默认设计模板</vt:lpstr>
      <vt:lpstr>PowerPoint 演示文稿</vt:lpstr>
      <vt:lpstr>平台分析</vt:lpstr>
      <vt:lpstr>PowerPoint 演示文稿</vt:lpstr>
      <vt:lpstr>PowerPoint 演示文稿</vt:lpstr>
      <vt:lpstr>平台分析</vt:lpstr>
      <vt:lpstr>PowerPoint 演示文稿</vt:lpstr>
      <vt:lpstr>PowerPoint 演示文稿</vt:lpstr>
      <vt:lpstr>PowerPoint 演示文稿</vt:lpstr>
      <vt:lpstr>平台分析</vt:lpstr>
      <vt:lpstr>PowerPoint 演示文稿</vt:lpstr>
      <vt:lpstr>PowerPoint 演示文稿</vt:lpstr>
      <vt:lpstr>PowerPoint 演示文稿</vt:lpstr>
      <vt:lpstr>PowerPoint 演示文稿</vt:lpstr>
      <vt:lpstr>PowerPoint 演示文稿</vt:lpstr>
      <vt:lpstr>PowerPoint 演示文稿</vt:lpstr>
      <vt:lpstr>平台分析</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Kooksy</dc:creator>
  <cp:lastModifiedBy>lenovo</cp:lastModifiedBy>
  <cp:revision>86</cp:revision>
  <cp:lastPrinted>1601-01-01T00:00:00Z</cp:lastPrinted>
  <dcterms:created xsi:type="dcterms:W3CDTF">1601-01-01T00:00:00Z</dcterms:created>
  <dcterms:modified xsi:type="dcterms:W3CDTF">2012-06-10T08:40:40Z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