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2" r:id="rId2"/>
    <p:sldId id="504" r:id="rId3"/>
    <p:sldId id="586" r:id="rId4"/>
    <p:sldId id="584" r:id="rId5"/>
    <p:sldId id="581" r:id="rId6"/>
    <p:sldId id="585" r:id="rId7"/>
    <p:sldId id="589" r:id="rId8"/>
    <p:sldId id="588" r:id="rId9"/>
    <p:sldId id="587" r:id="rId10"/>
    <p:sldId id="590" r:id="rId11"/>
    <p:sldId id="591" r:id="rId12"/>
    <p:sldId id="592" r:id="rId13"/>
    <p:sldId id="595" r:id="rId14"/>
    <p:sldId id="594" r:id="rId15"/>
    <p:sldId id="596" r:id="rId16"/>
    <p:sldId id="597" r:id="rId17"/>
    <p:sldId id="599" r:id="rId18"/>
    <p:sldId id="598" r:id="rId19"/>
    <p:sldId id="582" r:id="rId20"/>
    <p:sldId id="583" r:id="rId21"/>
    <p:sldId id="593" r:id="rId22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CE0AEDC-A270-4C27-9C49-EACF16CBD816}">
          <p14:sldIdLst>
            <p14:sldId id="482"/>
            <p14:sldId id="504"/>
            <p14:sldId id="586"/>
            <p14:sldId id="584"/>
            <p14:sldId id="581"/>
            <p14:sldId id="585"/>
            <p14:sldId id="589"/>
            <p14:sldId id="588"/>
            <p14:sldId id="587"/>
            <p14:sldId id="590"/>
            <p14:sldId id="591"/>
            <p14:sldId id="592"/>
            <p14:sldId id="595"/>
            <p14:sldId id="594"/>
            <p14:sldId id="596"/>
            <p14:sldId id="597"/>
            <p14:sldId id="599"/>
            <p14:sldId id="598"/>
            <p14:sldId id="582"/>
            <p14:sldId id="583"/>
            <p14:sldId id="5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C10"/>
    <a:srgbClr val="1AA907"/>
    <a:srgbClr val="007EB8"/>
    <a:srgbClr val="2C843B"/>
    <a:srgbClr val="1C9430"/>
    <a:srgbClr val="006CA7"/>
    <a:srgbClr val="C1E3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6"/>
      </p:cViewPr>
      <p:guideLst>
        <p:guide orient="horz" pos="2304"/>
        <p:guide pos="144"/>
      </p:guideLst>
    </p:cSldViewPr>
  </p:slideViewPr>
  <p:outlineViewPr>
    <p:cViewPr>
      <p:scale>
        <a:sx n="33" d="100"/>
        <a:sy n="33" d="100"/>
      </p:scale>
      <p:origin x="0" y="12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-3024" y="-11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CE9AA5-A66D-4C99-B501-D463BC0D42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639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3A69B1-7C99-4B67-9257-6F15858643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042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AF991EB-C83E-4AAB-8825-563BB11CD7F4}" type="slidenum">
              <a:rPr lang="en-US" altLang="zh-CN" sz="1200"/>
              <a:pPr/>
              <a:t>1</a:t>
            </a:fld>
            <a:endParaRPr lang="en-US" altLang="zh-CN" sz="1200"/>
          </a:p>
        </p:txBody>
      </p:sp>
      <p:sp>
        <p:nvSpPr>
          <p:cNvPr id="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66E328-622D-4E7D-9A2D-724D5F41A072}" type="slidenum">
              <a:rPr lang="en-US" altLang="zh-CN" sz="1200"/>
              <a:pPr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6463"/>
            <a:ext cx="14779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3" descr="TitleSlide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82295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2057400"/>
            <a:ext cx="426720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89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2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4478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82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4478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82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33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58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1028" name="Picture 12" descr="smallblue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5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11913"/>
            <a:ext cx="1219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MS PGothic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MS PGothic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MS PGothic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MS PGothic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7FB8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931863" indent="-463550" algn="l" rtl="0" eaLnBrk="0" fontAlgn="base" hangingPunct="0">
        <a:spcBef>
          <a:spcPct val="20000"/>
        </a:spcBef>
        <a:spcAft>
          <a:spcPct val="0"/>
        </a:spcAft>
        <a:buClr>
          <a:srgbClr val="007FB8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331913" indent="-398463" algn="l" rtl="0" eaLnBrk="0" fontAlgn="base" hangingPunct="0">
        <a:spcBef>
          <a:spcPct val="20000"/>
        </a:spcBef>
        <a:spcAft>
          <a:spcPct val="0"/>
        </a:spcAft>
        <a:buClr>
          <a:srgbClr val="007FB8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6573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ChangeArrowheads="1"/>
          </p:cNvSpPr>
          <p:nvPr/>
        </p:nvSpPr>
        <p:spPr bwMode="auto">
          <a:xfrm>
            <a:off x="152400" y="152400"/>
            <a:ext cx="1066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5122" name="Picture 4" descr="World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28600"/>
            <a:ext cx="86899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52400" y="63246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5786438" y="5707063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1400">
                <a:solidFill>
                  <a:srgbClr val="007FB8"/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3415" y="5521585"/>
            <a:ext cx="551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小组成员：肖建军  彭进发  王航威  徐伟  王帅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3" y="2024417"/>
            <a:ext cx="79676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219200" y="381000"/>
            <a:ext cx="8229600" cy="10715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武大</a:t>
            </a:r>
            <a:r>
              <a:rPr lang="en-US" altLang="zh-CN" dirty="0" smtClean="0"/>
              <a:t>VS</a:t>
            </a:r>
            <a:r>
              <a:rPr lang="zh-CN" altLang="en-US" dirty="0" smtClean="0"/>
              <a:t>厦大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1714488"/>
            <a:ext cx="8401080" cy="4857784"/>
          </a:xfrm>
          <a:prstGeom prst="rect">
            <a:avLst/>
          </a:prstGeom>
        </p:spPr>
        <p:txBody>
          <a:bodyPr/>
          <a:lstStyle>
            <a:lvl1pPr marL="466725" indent="-466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931863" indent="-463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33191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657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从两者主页以及数据库导航页我们可以看出：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她们数据库分类大致相同，都包括：中文数据库、外文数据库、特色数据库等。此外，厦大设有两个有意思的导航：试用数据库和停用数据库。其中，试用数据库中好多国外的全文网络数据库，当然我们这的设备不给力，链接很困难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）数据库作为数字化资源，她们有点不注重网页外表了，尤其是厦大，在数据库网页中一半的网页空间无任何东西。再怎么说，虽然为追寻知识者服务，但也要显得一个学校的大度气质吧。哈哈！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219200" y="642918"/>
            <a:ext cx="7686700" cy="12858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）检索比较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 descr="155T14463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4214810" cy="4857760"/>
          </a:xfrm>
          <a:prstGeom prst="rect">
            <a:avLst/>
          </a:prstGeom>
        </p:spPr>
      </p:pic>
      <p:pic>
        <p:nvPicPr>
          <p:cNvPr id="5" name="图片 4" descr="20118415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000240"/>
            <a:ext cx="4357686" cy="4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2954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厦大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428624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500175"/>
            <a:ext cx="47148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76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5240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武大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7"/>
            <a:ext cx="43576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7"/>
            <a:ext cx="46434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78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pjf\Desktop\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7157"/>
            <a:ext cx="19812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7126" y="40758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厦门大学电子图书系统的导航栏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07126" y="1266967"/>
            <a:ext cx="4091185" cy="3731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Arabic Typesetting" pitchFamily="66" charset="-78"/>
                <a:cs typeface="Arabic Typesetting" pitchFamily="66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主要分为三部分：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CALIS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学科导航库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、读者推荐免费资源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、中国图书馆分类法导航栏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1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pjf\Desktop\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221087"/>
            <a:ext cx="81057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5931" y="116632"/>
            <a:ext cx="80313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中国高等教育文献保障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系统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(CALIS):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是经国务院批准的我国高等教育“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211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工程”“九五”“十五”总体规划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三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个公共服务体系之一。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CALIS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的宗旨是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在教育部的领导下，把国家的投资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现代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图书馆理念、先进的技术手段、高校丰富的文献资源和人力资源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整合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起来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，建设以中国高等教育数字图书馆为核心的教育文献联合保障体系，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实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现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信息资源共建、共知、共享，以发挥最大的社会效益和经济效益，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中国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的高等教育服务。 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</a:b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5931" y="2322457"/>
            <a:ext cx="7571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重点学科网络资源导航门户：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中国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高等教育文献保障系统（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CALIS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）在“九五”期间启动了“重点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学科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网络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资源导航库”（以下简称“导航库”）项目，目的是将因特网中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相关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重点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学科的最优秀的网站信息提供给读者，帮助高校科研人员快速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准确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地获取所需的相关权威机构、出版物、专家、学术动态等信息。</a:t>
            </a:r>
          </a:p>
        </p:txBody>
      </p:sp>
    </p:spTree>
    <p:extLst>
      <p:ext uri="{BB962C8B-B14F-4D97-AF65-F5344CB8AC3E}">
        <p14:creationId xmlns:p14="http://schemas.microsoft.com/office/powerpoint/2010/main" val="17975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jf\Desktop\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4416803"/>
            <a:ext cx="81057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496" y="0"/>
            <a:ext cx="89595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“重点学科网络资源导航库”是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CALIS“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十五”重点建设项目之一。目标是采用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CALIS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网络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资源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元数据标准，开发一个智能化网络资源收集与管理系统，建立覆盖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多个一级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学科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的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网络资源学科导航数据库和相应的服务平台。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　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主要建设内容：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　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开发一个智能的网络资源导航系统资源建设平台、用户服务平台及资源收集与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整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理平台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，以实现网络资源的规范搜集、分类、组织和序化整理，并能对导航信息进行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途径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内容揭示。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　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形成相关标准与规范，包括资源选择标准、资源描述标准、导航资源类型标准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软件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需求报告、项目管理细则。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　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建立一个至少覆盖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个一级学科的系统的、完整的网络资源学科导航数据库。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每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个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学科的导航内容应包括支撑学科发展的必备内容和可选内容，应涵盖该学科下所有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重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二级学科。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　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建立一个支持项目可持续发展的机制，包括项目管理模式、项目运作模式以及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系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统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运作模式。</a:t>
            </a:r>
            <a:b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　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5.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配合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CALIS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评估子项目，建立本项目的评估方法，并提供统计数据接口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47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pjf\Desktop\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" y="260647"/>
            <a:ext cx="576064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1124743"/>
            <a:ext cx="2827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读者推荐免费学术资源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是厦门大学图书馆推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出的个性化服务，是由读者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自由分享个人所喜爱的、所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熟悉的网络学术共享资源，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其中包括综合、数学、物理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等众多的学术资源库。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50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pjf\Desktop\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123"/>
            <a:ext cx="12668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339752" y="548680"/>
            <a:ext cx="6647974" cy="5029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厦门大学图书馆电子资源采用了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中国图书馆分类法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，这使得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读者同样按照查找图书的方式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方便、准确、快捷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地在浩如烟海的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网络电子资源中找到自己所需要的信息。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中国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图书馆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分类法：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中国图书馆分类法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，是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我国图书馆和情报单位普遍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使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用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的一部综合性的分类法。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由中国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图书馆图书分类法编辑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委员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会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编。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中图法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使用字母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与数字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相结合的混合号码，基本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采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用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层累制编号法。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中图法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主要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供大型图书馆图书分类使用。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8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/>
          <a:stretch/>
        </p:blipFill>
        <p:spPr bwMode="auto">
          <a:xfrm>
            <a:off x="715086" y="3691895"/>
            <a:ext cx="400124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8" y="1524000"/>
            <a:ext cx="3781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048486" y="3128665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C0C1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PK</a:t>
            </a:r>
            <a:endParaRPr lang="zh-CN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C0C1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2" t="50000"/>
          <a:stretch/>
        </p:blipFill>
        <p:spPr bwMode="auto">
          <a:xfrm>
            <a:off x="1295400" y="5105400"/>
            <a:ext cx="2822187" cy="72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7"/>
          <a:stretch/>
        </p:blipFill>
        <p:spPr bwMode="auto">
          <a:xfrm>
            <a:off x="1295400" y="2362200"/>
            <a:ext cx="2312157" cy="7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 bwMode="auto">
          <a:xfrm>
            <a:off x="4716328" y="838200"/>
            <a:ext cx="0" cy="548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181600" y="2591642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两者均提供了“我的收藏”服务，及“检索结果”保存。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75" y="2884858"/>
            <a:ext cx="1113032" cy="2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58604" y="1828800"/>
            <a:ext cx="5867400" cy="399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11401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武汉大学和厦门大学作为中国南方知名的院校之中的两所，她们的电子资源门户资源广泛，我们有必要做一下比较分析，从而对电子资源门户有进一步的了解。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11401"/>
              </a:buClr>
              <a:buSzPct val="90000"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本篇主要对门户中数据库的相关方面做一下分析比较。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11401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hlinkClick r:id="" action="ppaction://noaction"/>
              </a:rPr>
              <a:t> 1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hlinkClick r:id="" action="ppaction://noaction"/>
              </a:rPr>
              <a:t>，主页概览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11401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，数据库比较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11401"/>
              </a:buClr>
              <a:buSzPct val="90000"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hlinkClick r:id="" action="ppaction://noaction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hlinkClick r:id="" action="ppaction://noaction"/>
              </a:rPr>
              <a:t>，总结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752600" y="228600"/>
            <a:ext cx="5786478" cy="10715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sz="5400" smtClean="0"/>
              <a:t>数据库篇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47734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4152900" cy="3352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武汉大学的电子资源门户相比，厦门大学的电子资源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门户除了提供数据库检索途径外，还提供了资源检索服务，涵盖：馆藏书刊、电子期刊、数据库、预约书、古籍珍贵图书、报纸、民国期刊查询、民国期刊专题库。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4236"/>
            <a:ext cx="4310755" cy="46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324600"/>
            <a:ext cx="1638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3716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14282" y="1643050"/>
            <a:ext cx="8501122" cy="4214842"/>
          </a:xfrm>
          <a:prstGeom prst="rect">
            <a:avLst/>
          </a:prstGeom>
        </p:spPr>
        <p:txBody>
          <a:bodyPr>
            <a:normAutofit/>
          </a:bodyPr>
          <a:lstStyle>
            <a:lvl1pPr marL="466725" indent="-466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931863" indent="-463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33191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657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此，我们仅仅简单的看一下两所院校图书馆电子资源门户的数据库方面。总体看来，作为学校重要的一个大的资源储备库，她们与一般的数据库有着不同，因为她们的主要服务对象是学生或教师，这也就决定了她们的设计与一般的数据库有所不同。但是，她们还有许多地方需要完善，如网页设计方面，国外文献数据库链接问题等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国之名校，各有千秋！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3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371600" y="381000"/>
            <a:ext cx="7543824" cy="1643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en-US" altLang="zh-CN" smtClean="0"/>
              <a:t>1,</a:t>
            </a:r>
            <a:r>
              <a:rPr lang="zh-CN" altLang="en-US" smtClean="0"/>
              <a:t>主页概览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33400" y="2438400"/>
            <a:ext cx="8229600" cy="2000264"/>
          </a:xfrm>
          <a:prstGeom prst="rect">
            <a:avLst/>
          </a:prstGeom>
        </p:spPr>
        <p:txBody>
          <a:bodyPr/>
          <a:lstStyle>
            <a:lvl1pPr marL="466725" indent="-466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931863" indent="-463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33191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657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作为教育部门的知识储备库，武大和厦大图书馆有着共同的特点：主页不花俏，毕竟是公共非盈利机构嘛。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76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295400" y="355616"/>
            <a:ext cx="8229600" cy="9397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厦门大学知识资源港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30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695400" y="274638"/>
            <a:ext cx="7143800" cy="8683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武大图书馆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82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219200" y="500042"/>
            <a:ext cx="8229600" cy="135732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en-US" altLang="zh-CN" dirty="0" smtClean="0"/>
              <a:t>2</a:t>
            </a:r>
            <a:r>
              <a:rPr lang="zh-CN" altLang="en-US" dirty="0" smtClean="0"/>
              <a:t>、数据库比较</a:t>
            </a:r>
            <a:endParaRPr lang="zh-CN" altLang="en-US" dirty="0"/>
          </a:p>
        </p:txBody>
      </p:sp>
      <p:sp>
        <p:nvSpPr>
          <p:cNvPr id="4" name="内容占位符 5"/>
          <p:cNvSpPr txBox="1">
            <a:spLocks/>
          </p:cNvSpPr>
          <p:nvPr/>
        </p:nvSpPr>
        <p:spPr>
          <a:xfrm>
            <a:off x="457200" y="2500306"/>
            <a:ext cx="6472254" cy="1643074"/>
          </a:xfrm>
          <a:prstGeom prst="rect">
            <a:avLst/>
          </a:prstGeom>
        </p:spPr>
        <p:txBody>
          <a:bodyPr/>
          <a:lstStyle>
            <a:lvl1pPr marL="466725" indent="-466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931863" indent="-463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33191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B8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657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）数据库分类比较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）检索比较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1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457300" y="381000"/>
            <a:ext cx="7686700" cy="14287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）数据库分类比较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 descr="155T14463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4214810" cy="4857760"/>
          </a:xfrm>
          <a:prstGeom prst="rect">
            <a:avLst/>
          </a:prstGeom>
        </p:spPr>
      </p:pic>
      <p:pic>
        <p:nvPicPr>
          <p:cNvPr id="5" name="图片 4" descr="20118415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000240"/>
            <a:ext cx="4357686" cy="4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133600" y="274638"/>
            <a:ext cx="8229600" cy="9397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smtClean="0"/>
              <a:t>厦大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72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6317346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524000" y="274638"/>
            <a:ext cx="8229600" cy="9397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FB8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zh-CN" altLang="en-US" dirty="0" smtClean="0"/>
              <a:t>武大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6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FFFFFF"/>
      </a:lt1>
      <a:dk2>
        <a:srgbClr val="00B4F0"/>
      </a:dk2>
      <a:lt2>
        <a:srgbClr val="FFFFFF"/>
      </a:lt2>
      <a:accent1>
        <a:srgbClr val="9A9A9A"/>
      </a:accent1>
      <a:accent2>
        <a:srgbClr val="656565"/>
      </a:accent2>
      <a:accent3>
        <a:srgbClr val="FFFFFF"/>
      </a:accent3>
      <a:accent4>
        <a:srgbClr val="2A2A2A"/>
      </a:accent4>
      <a:accent5>
        <a:srgbClr val="CACACA"/>
      </a:accent5>
      <a:accent6>
        <a:srgbClr val="5B5B5B"/>
      </a:accent6>
      <a:hlink>
        <a:srgbClr val="00B4F0"/>
      </a:hlink>
      <a:folHlink>
        <a:srgbClr val="99999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18981</TotalTime>
  <Words>854</Words>
  <Application>Microsoft Office PowerPoint</Application>
  <PresentationFormat>全屏显示(4:3)</PresentationFormat>
  <Paragraphs>100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Blank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LinkedIn</dc:creator>
  <cp:lastModifiedBy>小军</cp:lastModifiedBy>
  <cp:revision>1980</cp:revision>
  <cp:lastPrinted>2012-02-22T15:31:39Z</cp:lastPrinted>
  <dcterms:created xsi:type="dcterms:W3CDTF">2011-09-26T21:12:43Z</dcterms:created>
  <dcterms:modified xsi:type="dcterms:W3CDTF">2012-06-10T12:14:32Z</dcterms:modified>
</cp:coreProperties>
</file>