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2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08" autoAdjust="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08EB-03B2-41DC-AEB5-CF17F7CC4A4C}" type="datetimeFigureOut">
              <a:rPr lang="zh-CN" altLang="en-US" smtClean="0"/>
              <a:pPr/>
              <a:t>2012-6-10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75E8-8031-481F-84DD-BCD524AF298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08EB-03B2-41DC-AEB5-CF17F7CC4A4C}" type="datetimeFigureOut">
              <a:rPr lang="zh-CN" altLang="en-US" smtClean="0"/>
              <a:pPr/>
              <a:t>2012-6-10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75E8-8031-481F-84DD-BCD524AF298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08EB-03B2-41DC-AEB5-CF17F7CC4A4C}" type="datetimeFigureOut">
              <a:rPr lang="zh-CN" altLang="en-US" smtClean="0"/>
              <a:pPr/>
              <a:t>2012-6-10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75E8-8031-481F-84DD-BCD524AF298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08EB-03B2-41DC-AEB5-CF17F7CC4A4C}" type="datetimeFigureOut">
              <a:rPr lang="zh-CN" altLang="en-US" smtClean="0"/>
              <a:pPr/>
              <a:t>2012-6-10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75E8-8031-481F-84DD-BCD524AF298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08EB-03B2-41DC-AEB5-CF17F7CC4A4C}" type="datetimeFigureOut">
              <a:rPr lang="zh-CN" altLang="en-US" smtClean="0"/>
              <a:pPr/>
              <a:t>2012-6-10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75E8-8031-481F-84DD-BCD524AF298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08EB-03B2-41DC-AEB5-CF17F7CC4A4C}" type="datetimeFigureOut">
              <a:rPr lang="zh-CN" altLang="en-US" smtClean="0"/>
              <a:pPr/>
              <a:t>2012-6-10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75E8-8031-481F-84DD-BCD524AF298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08EB-03B2-41DC-AEB5-CF17F7CC4A4C}" type="datetimeFigureOut">
              <a:rPr lang="zh-CN" altLang="en-US" smtClean="0"/>
              <a:pPr/>
              <a:t>2012-6-10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75E8-8031-481F-84DD-BCD524AF298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08EB-03B2-41DC-AEB5-CF17F7CC4A4C}" type="datetimeFigureOut">
              <a:rPr lang="zh-CN" altLang="en-US" smtClean="0"/>
              <a:pPr/>
              <a:t>2012-6-10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75E8-8031-481F-84DD-BCD524AF298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08EB-03B2-41DC-AEB5-CF17F7CC4A4C}" type="datetimeFigureOut">
              <a:rPr lang="zh-CN" altLang="en-US" smtClean="0"/>
              <a:pPr/>
              <a:t>2012-6-10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75E8-8031-481F-84DD-BCD524AF298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08EB-03B2-41DC-AEB5-CF17F7CC4A4C}" type="datetimeFigureOut">
              <a:rPr lang="zh-CN" altLang="en-US" smtClean="0"/>
              <a:pPr/>
              <a:t>2012-6-10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75E8-8031-481F-84DD-BCD524AF298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08EB-03B2-41DC-AEB5-CF17F7CC4A4C}" type="datetimeFigureOut">
              <a:rPr lang="zh-CN" altLang="en-US" smtClean="0"/>
              <a:pPr/>
              <a:t>2012-6-10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75E8-8031-481F-84DD-BCD524AF298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608EB-03B2-41DC-AEB5-CF17F7CC4A4C}" type="datetimeFigureOut">
              <a:rPr lang="zh-CN" altLang="en-US" smtClean="0"/>
              <a:pPr/>
              <a:t>2012-6-10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E75E8-8031-481F-84DD-BCD524AF298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&#28165;&#21326;&#22823;&#23398;&#22270;&#20070;&#39302;&#30005;&#23376;&#36164;&#28304;&#38376;&#25143;&#20171;&#32461;.ppt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hyperlink" Target="&#21271;&#24072;&#22823;&#30005;&#23376;&#36164;&#28304;&#38376;&#25143;.ppt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_110809224204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071670" y="5715016"/>
            <a:ext cx="5357850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214414" y="571480"/>
            <a:ext cx="636584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58000" dir="5400000" sy="-100000" algn="bl" rotWithShape="0"/>
                </a:effectLst>
              </a:rPr>
              <a:t>电子资源门户系统</a:t>
            </a:r>
            <a:endParaRPr lang="zh-CN" altLang="en-US" sz="6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1" name="TextBox 10">
            <a:hlinkClick r:id="rId3" action="ppaction://hlinkpres?slideindex=1&amp;slidetitle="/>
          </p:cNvPr>
          <p:cNvSpPr txBox="1"/>
          <p:nvPr/>
        </p:nvSpPr>
        <p:spPr>
          <a:xfrm>
            <a:off x="1285852" y="2071678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u="sng" dirty="0" smtClean="0">
                <a:solidFill>
                  <a:srgbClr val="0000FF"/>
                </a:solidFill>
              </a:rPr>
              <a:t>清华大学门户系统</a:t>
            </a:r>
            <a:endParaRPr lang="zh-CN" altLang="en-US" sz="3600" b="1" u="sng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2714620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——</a:t>
            </a:r>
            <a:r>
              <a:rPr lang="zh-CN" altLang="en-US" dirty="0" smtClean="0"/>
              <a:t>贾亚敏（</a:t>
            </a:r>
            <a:r>
              <a:rPr lang="en-US" altLang="zh-CN" dirty="0" smtClean="0"/>
              <a:t>2010302330015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13" name="TextBox 12">
            <a:hlinkClick r:id="rId4" action="ppaction://hlinkpres?slideindex=1&amp;slidetitle="/>
          </p:cNvPr>
          <p:cNvSpPr txBox="1"/>
          <p:nvPr/>
        </p:nvSpPr>
        <p:spPr>
          <a:xfrm>
            <a:off x="1285852" y="3286124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u="sng" dirty="0" smtClean="0">
                <a:solidFill>
                  <a:srgbClr val="0000FF"/>
                </a:solidFill>
              </a:rPr>
              <a:t>北师大</a:t>
            </a:r>
            <a:r>
              <a:rPr lang="zh-CN" altLang="en-US" sz="3600" b="1" u="sng" dirty="0" smtClean="0">
                <a:solidFill>
                  <a:srgbClr val="0000FF"/>
                </a:solidFill>
              </a:rPr>
              <a:t>门户系统</a:t>
            </a:r>
            <a:endParaRPr lang="zh-CN" altLang="en-US" sz="3600" b="1" u="sng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3438" y="3857628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——</a:t>
            </a:r>
            <a:r>
              <a:rPr lang="zh-CN" altLang="en-US" dirty="0" smtClean="0"/>
              <a:t>张秋子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2010302330013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15" name="TextBox 14">
            <a:hlinkClick r:id="rId5" action="ppaction://hlinksldjump"/>
          </p:cNvPr>
          <p:cNvSpPr txBox="1"/>
          <p:nvPr/>
        </p:nvSpPr>
        <p:spPr>
          <a:xfrm>
            <a:off x="1285852" y="4572008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u="sng" dirty="0" smtClean="0">
                <a:solidFill>
                  <a:srgbClr val="0000FF"/>
                </a:solidFill>
              </a:rPr>
              <a:t>与武大</a:t>
            </a:r>
            <a:r>
              <a:rPr lang="zh-CN" altLang="en-US" sz="3600" b="1" u="sng" dirty="0" smtClean="0">
                <a:solidFill>
                  <a:srgbClr val="0000FF"/>
                </a:solidFill>
              </a:rPr>
              <a:t>门户系统</a:t>
            </a:r>
            <a:r>
              <a:rPr lang="zh-CN" altLang="en-US" sz="3600" b="1" u="sng" dirty="0" smtClean="0">
                <a:solidFill>
                  <a:srgbClr val="0000FF"/>
                </a:solidFill>
              </a:rPr>
              <a:t>比较</a:t>
            </a:r>
            <a:endParaRPr lang="zh-CN" altLang="en-US" sz="3600" b="1" u="sng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6314" y="5214950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——</a:t>
            </a:r>
            <a:r>
              <a:rPr lang="zh-CN" altLang="en-US" dirty="0" smtClean="0"/>
              <a:t>赵喜梅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2010302330010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011091763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4414" y="571480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三、关于数据库</a:t>
            </a:r>
            <a:endParaRPr lang="zh-CN" alt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1142985"/>
            <a:ext cx="75009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清华大学与武汉大学电子资源门户中对于数据库的分类大致相同，都有本馆涉及的所有数据库、按学科分类、按资源类型分类、多途径查找及快速检索集，另还有按首字母及关键词检索方式，清华大学还提供了常用的数据库；而北京师范大学对于数据库的分类略有不同，且展示形式不同，其对于数据库的选择主要是下拉列表形式，其分为了学科、资源类型、揭示层次（包含了全文等）、语种以及提供的关键词查找方式。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</a:t>
            </a:r>
            <a:r>
              <a:rPr lang="zh-CN" altLang="en-US" dirty="0" smtClean="0"/>
              <a:t>另外，三所高校订购的数据库总量上有很大差别。</a:t>
            </a:r>
            <a:endParaRPr lang="en-US" altLang="zh-CN" dirty="0" smtClean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3248"/>
            <a:ext cx="91440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71942"/>
            <a:ext cx="91440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5214950"/>
            <a:ext cx="470535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5143512"/>
            <a:ext cx="2143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5715008" y="335756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清华大学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286380" y="428625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武汉大学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928926" y="578645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北京师范大学</a:t>
            </a:r>
            <a:endParaRPr lang="zh-CN" altLang="en-US" dirty="0"/>
          </a:p>
        </p:txBody>
      </p:sp>
      <p:cxnSp>
        <p:nvCxnSpPr>
          <p:cNvPr id="23" name="直接箭头连接符 22"/>
          <p:cNvCxnSpPr/>
          <p:nvPr/>
        </p:nvCxnSpPr>
        <p:spPr>
          <a:xfrm flipV="1">
            <a:off x="2500298" y="5500702"/>
            <a:ext cx="928694" cy="42862"/>
          </a:xfrm>
          <a:prstGeom prst="straightConnector1">
            <a:avLst/>
          </a:prstGeom>
          <a:ln w="44450" cmpd="sng">
            <a:solidFill>
              <a:srgbClr val="FF0000"/>
            </a:solidFill>
            <a:headEnd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8423910" y="3357562"/>
            <a:ext cx="720090" cy="642942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zh-CN" altLang="en-US"/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8423910" y="4071942"/>
            <a:ext cx="720090" cy="946142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zh-CN" altLang="en-US"/>
          </a:p>
        </p:txBody>
      </p:sp>
      <p:sp>
        <p:nvSpPr>
          <p:cNvPr id="28" name="Rectangle 16"/>
          <p:cNvSpPr>
            <a:spLocks noChangeArrowheads="1"/>
          </p:cNvSpPr>
          <p:nvPr/>
        </p:nvSpPr>
        <p:spPr bwMode="auto">
          <a:xfrm>
            <a:off x="5000628" y="5429264"/>
            <a:ext cx="720090" cy="428628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011091763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857232"/>
            <a:ext cx="7143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28628" y="92867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清华大学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1785926"/>
            <a:ext cx="71438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8628" y="192880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武汉</a:t>
            </a:r>
            <a:r>
              <a:rPr lang="zh-CN" altLang="en-US" dirty="0" smtClean="0"/>
              <a:t>大学</a:t>
            </a:r>
            <a:endParaRPr lang="zh-CN" alt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2571744"/>
            <a:ext cx="211455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2500306"/>
            <a:ext cx="221457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28596" y="292893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北京师范大学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85852" y="21429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数据库分类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011091763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785794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清华大学将每个分类中的类一一列出，分类比较细；武汉大学有些分类中又运用了两级学科目录；北师大则直接在下拉列表中选择。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857364"/>
            <a:ext cx="8501122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214686"/>
            <a:ext cx="64865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857884" y="192880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清华大学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14876" y="3929066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武汉</a:t>
            </a:r>
            <a:r>
              <a:rPr lang="zh-CN" altLang="en-US" dirty="0" smtClean="0"/>
              <a:t>大学</a:t>
            </a:r>
            <a:endParaRPr lang="en-US" altLang="zh-CN" dirty="0" smtClean="0"/>
          </a:p>
          <a:p>
            <a:r>
              <a:rPr lang="zh-CN" altLang="en-US" dirty="0"/>
              <a:t>两级</a:t>
            </a:r>
            <a:r>
              <a:rPr lang="zh-CN" altLang="en-US" dirty="0" smtClean="0"/>
              <a:t>学科目录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011091763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786050" y="214290"/>
            <a:ext cx="3143272" cy="5115405"/>
            <a:chOff x="2928926" y="928670"/>
            <a:chExt cx="3143272" cy="5544057"/>
          </a:xfrm>
        </p:grpSpPr>
        <p:cxnSp>
          <p:nvCxnSpPr>
            <p:cNvPr id="4" name="直接箭头连接符 3"/>
            <p:cNvCxnSpPr/>
            <p:nvPr/>
          </p:nvCxnSpPr>
          <p:spPr>
            <a:xfrm>
              <a:off x="2928926" y="3643314"/>
              <a:ext cx="1000132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43372" y="928670"/>
              <a:ext cx="1928826" cy="5544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组合 5"/>
          <p:cNvGrpSpPr/>
          <p:nvPr/>
        </p:nvGrpSpPr>
        <p:grpSpPr>
          <a:xfrm>
            <a:off x="2714612" y="1357298"/>
            <a:ext cx="2571768" cy="3585032"/>
            <a:chOff x="3000364" y="2071678"/>
            <a:chExt cx="2571768" cy="3585032"/>
          </a:xfrm>
        </p:grpSpPr>
        <p:cxnSp>
          <p:nvCxnSpPr>
            <p:cNvPr id="7" name="直接箭头连接符 6"/>
            <p:cNvCxnSpPr/>
            <p:nvPr/>
          </p:nvCxnSpPr>
          <p:spPr>
            <a:xfrm>
              <a:off x="3000364" y="4071942"/>
              <a:ext cx="1000132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71934" y="2071678"/>
              <a:ext cx="1500198" cy="3585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9" name="组合 8"/>
          <p:cNvGrpSpPr/>
          <p:nvPr/>
        </p:nvGrpSpPr>
        <p:grpSpPr>
          <a:xfrm>
            <a:off x="2928926" y="3429000"/>
            <a:ext cx="2633304" cy="1143008"/>
            <a:chOff x="3071802" y="4000504"/>
            <a:chExt cx="2633304" cy="1143008"/>
          </a:xfrm>
        </p:grpSpPr>
        <p:cxnSp>
          <p:nvCxnSpPr>
            <p:cNvPr id="10" name="直接箭头连接符 9"/>
            <p:cNvCxnSpPr/>
            <p:nvPr/>
          </p:nvCxnSpPr>
          <p:spPr>
            <a:xfrm>
              <a:off x="3071802" y="4500570"/>
              <a:ext cx="1000132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43372" y="4000504"/>
              <a:ext cx="1561734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2214554"/>
            <a:ext cx="221457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71472" y="85723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北师大  下拉列表方式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011091763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571480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清华大学与武汉大学电子资源门户还提供了多途径查询功能，而北师大的跨库查询实际上也是一种多途径查询，它将各种查询进行了融合。同时，清华大学与武汉大学还分别提供了快速检索集。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857364"/>
            <a:ext cx="821537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0034" y="150017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清华大学</a:t>
            </a:r>
            <a:endParaRPr lang="zh-CN" alt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857497"/>
            <a:ext cx="207170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2857496"/>
            <a:ext cx="160020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3643314"/>
            <a:ext cx="5481650" cy="128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011091763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00108"/>
            <a:ext cx="721523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857364"/>
            <a:ext cx="10382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1857364"/>
            <a:ext cx="928694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142976" y="64291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武汉</a:t>
            </a:r>
            <a:r>
              <a:rPr lang="zh-CN" altLang="en-US" dirty="0" smtClean="0"/>
              <a:t>大学</a:t>
            </a:r>
            <a:endParaRPr lang="zh-CN" altLang="en-US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2143116"/>
            <a:ext cx="6286544" cy="342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011091763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14" y="571480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四</a:t>
            </a:r>
            <a:r>
              <a:rPr lang="zh-CN" altLang="en-US" sz="3200" b="1" dirty="0" smtClean="0"/>
              <a:t>、高级检索及检索结果</a:t>
            </a:r>
            <a:endParaRPr lang="zh-CN" alt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1214422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清华大学与武汉大学提供高级检索界面，北师大的检索本质上也属于一种高级检索。</a:t>
            </a:r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214554"/>
            <a:ext cx="7572428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011091763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356"/>
            <a:ext cx="914400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2500298" y="2643182"/>
            <a:ext cx="1214446" cy="15716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643934" y="3571876"/>
            <a:ext cx="500066" cy="29289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072066" y="3000372"/>
            <a:ext cx="428628" cy="5000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011091763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714356"/>
            <a:ext cx="750099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9" y="3429000"/>
            <a:ext cx="7572428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011091763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b="23418"/>
          <a:stretch>
            <a:fillRect/>
          </a:stretch>
        </p:blipFill>
        <p:spPr>
          <a:xfrm>
            <a:off x="428596" y="1000108"/>
            <a:ext cx="8358246" cy="4973633"/>
          </a:xfrm>
          <a:prstGeom prst="rect">
            <a:avLst/>
          </a:prstGeom>
          <a:noFill/>
          <a:ln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429652" y="3214686"/>
            <a:ext cx="344821" cy="2266799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zh-CN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2285992"/>
            <a:ext cx="9429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01105171447549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57224" y="2000240"/>
            <a:ext cx="78374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三</a:t>
            </a:r>
            <a:r>
              <a:rPr lang="zh-CN" alt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所高校</a:t>
            </a:r>
            <a:endParaRPr lang="en-US" altLang="zh-CN" sz="5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zh-CN" alt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电子资源门户系统的比较</a:t>
            </a:r>
            <a:endParaRPr lang="zh-CN" alt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011091763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14" y="571480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五、电子期刊</a:t>
            </a:r>
            <a:endParaRPr lang="zh-CN" alt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1357298"/>
            <a:ext cx="76438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清华大学的电子期刊导航是基于图书馆内部的一个链接，直接链接到了清华大学电子期刊导航系统；另两所高校则是在现有页面内直接打开期刊导航，同时我校也提供了链接入口。</a:t>
            </a:r>
            <a:endParaRPr lang="en-US" altLang="zh-CN" dirty="0" smtClean="0"/>
          </a:p>
          <a:p>
            <a:r>
              <a:rPr lang="zh-CN" altLang="en-US" dirty="0" smtClean="0"/>
              <a:t>        与前面类似，清华大学与武汉大学的期刊导航页面相似，大的分类方式全部展示，一目了然；而北师大的期刊导航页面则使用了标签按钮来展示。</a:t>
            </a:r>
            <a:endParaRPr lang="en-US" altLang="zh-CN" dirty="0" smtClean="0"/>
          </a:p>
          <a:p>
            <a:r>
              <a:rPr lang="zh-CN" altLang="en-US" dirty="0" smtClean="0"/>
              <a:t>         三者的所分类别大致相同。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3011091763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19" y="571480"/>
            <a:ext cx="9020175" cy="562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214282" y="1857364"/>
            <a:ext cx="8215370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011091763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747713"/>
            <a:ext cx="914400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0" y="1571612"/>
            <a:ext cx="2214546" cy="5000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714876" y="171448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与清华大学界面相仿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14282" y="2214554"/>
            <a:ext cx="7929618" cy="5000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011091763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71546"/>
            <a:ext cx="7572428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571472" y="2643182"/>
            <a:ext cx="4714908" cy="5000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011091763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642918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原文查找功能</a:t>
            </a:r>
            <a:endParaRPr lang="zh-CN" altLang="en-US" sz="24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72866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7158" y="1214422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清华大学在期刊导航末尾处提供了单篇论文查找功能。武大在期刊导航中未提供。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3500438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北师大也在此提供了原文查找，而在总的导航中没有其他类型文献的原文查找。</a:t>
            </a:r>
            <a:endParaRPr lang="zh-CN" alt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857628"/>
            <a:ext cx="7358114" cy="277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3714744" y="4071942"/>
            <a:ext cx="2643206" cy="5000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14348" y="2143116"/>
            <a:ext cx="1071570" cy="7858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572000" y="2143116"/>
            <a:ext cx="785818" cy="5000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00034" y="4286256"/>
            <a:ext cx="500066" cy="17859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011091763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14" y="571480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六</a:t>
            </a:r>
            <a:r>
              <a:rPr lang="zh-CN" altLang="en-US" sz="3200" b="1" dirty="0" smtClean="0"/>
              <a:t>、获取原文</a:t>
            </a:r>
            <a:endParaRPr lang="zh-CN" alt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1285860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只有清华大学和武汉大学在总的导航栏中提供了获取原文的功能，而且两者的界面雷同，均提供了论文、期刊、图书的原文查找。</a:t>
            </a:r>
            <a:endParaRPr lang="en-US" altLang="zh-CN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643182"/>
            <a:ext cx="383857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2643182"/>
            <a:ext cx="435771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14348" y="2143116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清华大学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查找原文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43504" y="2214554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武汉大学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获取原文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571472" y="2857496"/>
            <a:ext cx="428628" cy="21431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357686" y="2857496"/>
            <a:ext cx="500066" cy="2500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3011091763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4414" y="571480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七、个人收藏</a:t>
            </a:r>
            <a:endParaRPr lang="zh-CN" alt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1214422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三个门户均提供了收藏功能，但是只有登录用户才能使用。另外，北师大和武大提供了直接进入个人收藏（我的空间）的快速入口，在其中可以找到用户收藏的数据库或文献。</a:t>
            </a:r>
            <a:endParaRPr lang="zh-CN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4282" y="2357430"/>
            <a:ext cx="8497887" cy="3876685"/>
          </a:xfrm>
          <a:prstGeom prst="rect">
            <a:avLst/>
          </a:prstGeom>
          <a:noFill/>
          <a:ln/>
        </p:spPr>
      </p:pic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4643438" y="2571744"/>
            <a:ext cx="3956050" cy="1109738"/>
            <a:chOff x="0" y="0"/>
            <a:chExt cx="6228" cy="2268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6228" cy="2268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4536" y="680"/>
              <a:ext cx="794" cy="907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3011091763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4414" y="571480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一、门户系统入口</a:t>
            </a:r>
            <a:endParaRPr lang="zh-CN" alt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1142984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</a:t>
            </a:r>
            <a:r>
              <a:rPr lang="zh-CN" altLang="en-US" dirty="0" smtClean="0"/>
              <a:t>三所高校在图书馆首页上均有电子资源门户系统的入口，名称上略有不同。清华大学的“学术信息资源门户”在资源目录下；北京师范大学的“电子资源”同样位于该馆的资源目录下；我校名为“电子资源门户”，位于资源导览条目中。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786058"/>
            <a:ext cx="757242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785918" y="278605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清华大学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3011091763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14" y="571480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一、门户系统入口</a:t>
            </a:r>
            <a:endParaRPr lang="zh-CN" altLang="en-US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857364"/>
            <a:ext cx="271464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71538" y="128586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北京师范大学</a:t>
            </a:r>
            <a:endParaRPr lang="zh-CN" alt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857364"/>
            <a:ext cx="485778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000496" y="4929198"/>
            <a:ext cx="1657350" cy="50482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357686" y="128586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武汉大学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011091763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14" y="571480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二</a:t>
            </a:r>
            <a:r>
              <a:rPr lang="zh-CN" altLang="en-US" sz="3200" b="1" dirty="0" smtClean="0"/>
              <a:t>、门户系统首页</a:t>
            </a:r>
            <a:endParaRPr lang="zh-CN" alt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1428736"/>
            <a:ext cx="67866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三所高校电子资源门户的页面导航类似，均有数据库检索、电子期刊检索及原文查找。不过在某些细节上有些不同。清华大学分为了上述三部分</a:t>
            </a:r>
            <a:r>
              <a:rPr lang="zh-CN" altLang="en-US" dirty="0"/>
              <a:t>同时</a:t>
            </a:r>
            <a:r>
              <a:rPr lang="zh-CN" altLang="en-US" dirty="0" smtClean="0"/>
              <a:t>也有收藏功能，但导航中未显示；北京师范大学将期刊与原文融合，并提供了跨库检索功能，同时还增加了对于用户的一种人性化管理，即我的空间；武汉大学在上述三部分的基础上也增加了我的收藏功能，便于快速查找。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</a:t>
            </a:r>
            <a:r>
              <a:rPr lang="zh-CN" altLang="en-US" dirty="0" smtClean="0"/>
              <a:t>在数据库检索页面，清华大学与武汉大学更为类似，提供了对于数据库的检索及所需文献关键词的快速检索方式，且布局相似，检索步骤雷同；对于北京师范大学，无论在布局还是数据库分类上都有自己的特色，且对于数据库的查找，提供了查找数据库的单独页面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011091763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57158" y="1000108"/>
            <a:ext cx="8286808" cy="5143536"/>
            <a:chOff x="214282" y="714356"/>
            <a:chExt cx="8929718" cy="6000792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82" y="714356"/>
              <a:ext cx="8929718" cy="6000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矩形 3"/>
            <p:cNvSpPr/>
            <p:nvPr/>
          </p:nvSpPr>
          <p:spPr>
            <a:xfrm>
              <a:off x="357158" y="2857496"/>
              <a:ext cx="6858048" cy="10001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509558" y="4438656"/>
              <a:ext cx="4143404" cy="171451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285720" y="1643050"/>
              <a:ext cx="4143404" cy="10001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15140" y="3000372"/>
              <a:ext cx="18573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FF0000"/>
                  </a:solidFill>
                </a:rPr>
                <a:t>第一步</a:t>
              </a:r>
              <a:endParaRPr lang="zh-CN" alt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29058" y="1785926"/>
              <a:ext cx="18573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FF0000"/>
                  </a:solidFill>
                </a:rPr>
                <a:t>第三步</a:t>
              </a:r>
              <a:endParaRPr lang="zh-CN" altLang="en-US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357554" y="571480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清华大学</a:t>
            </a:r>
            <a:endParaRPr lang="zh-CN" alt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714612" y="4714884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第二步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011091763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0430" y="714356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武汉</a:t>
            </a:r>
            <a:r>
              <a:rPr lang="zh-CN" altLang="en-US" sz="2400" dirty="0" smtClean="0"/>
              <a:t>大学</a:t>
            </a:r>
            <a:endParaRPr lang="zh-CN" altLang="en-US" sz="2400" dirty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/>
          <a:srcRect r="12190" b="30679"/>
          <a:stretch>
            <a:fillRect/>
          </a:stretch>
        </p:blipFill>
        <p:spPr>
          <a:xfrm>
            <a:off x="285720" y="1428736"/>
            <a:ext cx="8475663" cy="4391025"/>
          </a:xfrm>
          <a:prstGeom prst="rect">
            <a:avLst/>
          </a:prstGeom>
          <a:noFill/>
          <a:ln/>
        </p:spPr>
      </p:pic>
      <p:grpSp>
        <p:nvGrpSpPr>
          <p:cNvPr id="4" name="组合 3"/>
          <p:cNvGrpSpPr/>
          <p:nvPr/>
        </p:nvGrpSpPr>
        <p:grpSpPr>
          <a:xfrm>
            <a:off x="34925" y="1412875"/>
            <a:ext cx="8764588" cy="4391025"/>
            <a:chOff x="34925" y="1412875"/>
            <a:chExt cx="8764588" cy="4391025"/>
          </a:xfrm>
        </p:grpSpPr>
        <p:pic>
          <p:nvPicPr>
            <p:cNvPr id="5" name="Picture 3"/>
            <p:cNvPicPr>
              <a:picLocks noGrp="1" noChangeAspect="1" noChangeArrowheads="1"/>
            </p:cNvPicPr>
            <p:nvPr>
              <p:ph idx="1"/>
            </p:nvPr>
          </p:nvPicPr>
          <p:blipFill>
            <a:blip r:embed="rId3"/>
            <a:srcRect r="12190" b="30679"/>
            <a:stretch>
              <a:fillRect/>
            </a:stretch>
          </p:blipFill>
          <p:spPr>
            <a:xfrm>
              <a:off x="323850" y="1412875"/>
              <a:ext cx="8475663" cy="4391025"/>
            </a:xfrm>
            <a:noFill/>
            <a:ln/>
          </p:spPr>
        </p:pic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323850" y="2133600"/>
              <a:ext cx="4176713" cy="287338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23850" y="2133600"/>
              <a:ext cx="1008063" cy="287338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396875" y="3502025"/>
              <a:ext cx="7777798" cy="720725"/>
              <a:chOff x="0" y="0"/>
              <a:chExt cx="12249" cy="1136"/>
            </a:xfrm>
          </p:grpSpPr>
          <p:sp>
            <p:nvSpPr>
              <p:cNvPr id="15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249" cy="1136"/>
              </a:xfrm>
              <a:prstGeom prst="rect">
                <a:avLst/>
              </a:prstGeom>
              <a:noFill/>
              <a:ln w="28575" cap="flat" cmpd="sng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zh-CN" altLang="en-US"/>
              </a:p>
            </p:txBody>
          </p:sp>
          <p:grpSp>
            <p:nvGrpSpPr>
              <p:cNvPr id="16" name="Group 8"/>
              <p:cNvGrpSpPr>
                <a:grpSpLocks/>
              </p:cNvGrpSpPr>
              <p:nvPr/>
            </p:nvGrpSpPr>
            <p:grpSpPr bwMode="auto">
              <a:xfrm>
                <a:off x="3628" y="1021"/>
                <a:ext cx="7371" cy="1"/>
                <a:chOff x="0" y="0"/>
                <a:chExt cx="7371" cy="1"/>
              </a:xfrm>
            </p:grpSpPr>
            <p:sp>
              <p:nvSpPr>
                <p:cNvPr id="18" name="Line 9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1248" cy="1"/>
                </a:xfrm>
                <a:prstGeom prst="line">
                  <a:avLst/>
                </a:prstGeom>
                <a:noFill/>
                <a:ln w="28575" cap="flat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" name="Line 10"/>
                <p:cNvSpPr>
                  <a:spLocks noChangeShapeType="1"/>
                </p:cNvSpPr>
                <p:nvPr/>
              </p:nvSpPr>
              <p:spPr bwMode="auto">
                <a:xfrm>
                  <a:off x="1701" y="0"/>
                  <a:ext cx="1248" cy="1"/>
                </a:xfrm>
                <a:prstGeom prst="line">
                  <a:avLst/>
                </a:prstGeom>
                <a:noFill/>
                <a:ln w="28575" cap="flat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" name="Line 11"/>
                <p:cNvSpPr>
                  <a:spLocks noChangeShapeType="1"/>
                </p:cNvSpPr>
                <p:nvPr/>
              </p:nvSpPr>
              <p:spPr bwMode="auto">
                <a:xfrm>
                  <a:off x="3175" y="0"/>
                  <a:ext cx="1248" cy="1"/>
                </a:xfrm>
                <a:prstGeom prst="line">
                  <a:avLst/>
                </a:prstGeom>
                <a:noFill/>
                <a:ln w="28575" cap="flat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" name="Line 12"/>
                <p:cNvSpPr>
                  <a:spLocks noChangeShapeType="1"/>
                </p:cNvSpPr>
                <p:nvPr/>
              </p:nvSpPr>
              <p:spPr bwMode="auto">
                <a:xfrm>
                  <a:off x="4649" y="0"/>
                  <a:ext cx="1248" cy="1"/>
                </a:xfrm>
                <a:prstGeom prst="line">
                  <a:avLst/>
                </a:prstGeom>
                <a:noFill/>
                <a:ln w="28575" cap="flat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" name="Line 13"/>
                <p:cNvSpPr>
                  <a:spLocks noChangeShapeType="1"/>
                </p:cNvSpPr>
                <p:nvPr/>
              </p:nvSpPr>
              <p:spPr bwMode="auto">
                <a:xfrm>
                  <a:off x="6124" y="0"/>
                  <a:ext cx="1247" cy="1"/>
                </a:xfrm>
                <a:prstGeom prst="line">
                  <a:avLst/>
                </a:prstGeom>
                <a:noFill/>
                <a:ln w="28575" cap="flat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7" name="Rectangle 14"/>
              <p:cNvSpPr>
                <a:spLocks noChangeArrowheads="1"/>
              </p:cNvSpPr>
              <p:nvPr/>
            </p:nvSpPr>
            <p:spPr bwMode="auto">
              <a:xfrm>
                <a:off x="3402" y="1"/>
                <a:ext cx="2835" cy="341"/>
              </a:xfrm>
              <a:prstGeom prst="rect">
                <a:avLst/>
              </a:prstGeom>
              <a:noFill/>
              <a:ln w="9525" cmpd="sng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zh-CN" altLang="en-US" b="1" dirty="0">
                    <a:solidFill>
                      <a:srgbClr val="FF0000"/>
                    </a:solidFill>
                  </a:rPr>
                  <a:t>第一步：</a:t>
                </a:r>
              </a:p>
            </p:txBody>
          </p:sp>
        </p:grpSp>
        <p:grpSp>
          <p:nvGrpSpPr>
            <p:cNvPr id="9" name="Group 15"/>
            <p:cNvGrpSpPr>
              <a:grpSpLocks/>
            </p:cNvGrpSpPr>
            <p:nvPr/>
          </p:nvGrpSpPr>
          <p:grpSpPr bwMode="auto">
            <a:xfrm>
              <a:off x="34925" y="4510088"/>
              <a:ext cx="720725" cy="1079500"/>
              <a:chOff x="0" y="0"/>
              <a:chExt cx="1135" cy="1700"/>
            </a:xfrm>
          </p:grpSpPr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1" y="0"/>
                <a:ext cx="1134" cy="1700"/>
              </a:xfrm>
              <a:prstGeom prst="rect">
                <a:avLst/>
              </a:prstGeom>
              <a:noFill/>
              <a:ln w="28575" cap="flat" cmpd="sng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4" name="Rectangle 17"/>
              <p:cNvSpPr>
                <a:spLocks noChangeArrowheads="1"/>
              </p:cNvSpPr>
              <p:nvPr/>
            </p:nvSpPr>
            <p:spPr bwMode="auto">
              <a:xfrm>
                <a:off x="0" y="225"/>
                <a:ext cx="681" cy="1134"/>
              </a:xfrm>
              <a:prstGeom prst="rect">
                <a:avLst/>
              </a:prstGeom>
              <a:noFill/>
              <a:ln w="9525" cmpd="sng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zh-CN" altLang="en-US" b="1" dirty="0">
                    <a:solidFill>
                      <a:srgbClr val="FF0000"/>
                    </a:solidFill>
                  </a:rPr>
                  <a:t>第</a:t>
                </a:r>
              </a:p>
              <a:p>
                <a:pPr algn="ctr"/>
                <a:r>
                  <a:rPr lang="zh-CN" altLang="en-US" b="1" dirty="0">
                    <a:solidFill>
                      <a:srgbClr val="FF0000"/>
                    </a:solidFill>
                  </a:rPr>
                  <a:t>二</a:t>
                </a:r>
              </a:p>
              <a:p>
                <a:pPr algn="ctr"/>
                <a:r>
                  <a:rPr lang="zh-CN" altLang="en-US" b="1" dirty="0">
                    <a:solidFill>
                      <a:srgbClr val="FF0000"/>
                    </a:solidFill>
                  </a:rPr>
                  <a:t>步</a:t>
                </a:r>
              </a:p>
            </p:txBody>
          </p:sp>
        </p:grpSp>
        <p:grpSp>
          <p:nvGrpSpPr>
            <p:cNvPr id="10" name="Group 18"/>
            <p:cNvGrpSpPr>
              <a:grpSpLocks/>
            </p:cNvGrpSpPr>
            <p:nvPr/>
          </p:nvGrpSpPr>
          <p:grpSpPr bwMode="auto">
            <a:xfrm>
              <a:off x="395288" y="2708275"/>
              <a:ext cx="4392612" cy="793750"/>
              <a:chOff x="0" y="0"/>
              <a:chExt cx="6918" cy="1248"/>
            </a:xfrm>
          </p:grpSpPr>
          <p:sp>
            <p:nvSpPr>
              <p:cNvPr id="11" name="Rectangle 1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918" cy="1248"/>
              </a:xfrm>
              <a:prstGeom prst="rect">
                <a:avLst/>
              </a:prstGeom>
              <a:noFill/>
              <a:ln w="28575" cap="flat" cmpd="sng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2" name="Rectangle 2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268" cy="567"/>
              </a:xfrm>
              <a:prstGeom prst="rect">
                <a:avLst/>
              </a:prstGeom>
              <a:noFill/>
              <a:ln w="9525" cmpd="sng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zh-CN" altLang="en-US" b="1">
                    <a:solidFill>
                      <a:srgbClr val="FF0000"/>
                    </a:solidFill>
                  </a:rPr>
                  <a:t>第三步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011091763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1071546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14356"/>
            <a:ext cx="814393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214678" y="5214950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北京师范大学</a:t>
            </a:r>
            <a:endParaRPr lang="zh-CN" altLang="en-US" sz="2400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71472" y="1357298"/>
            <a:ext cx="1143008" cy="328614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zh-CN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857356" y="1357298"/>
            <a:ext cx="4500594" cy="100013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zh-CN" altLang="en-US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500034" y="3071810"/>
            <a:ext cx="1800152" cy="216344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CN" altLang="en-US" b="1" dirty="0">
                <a:solidFill>
                  <a:srgbClr val="FF0000"/>
                </a:solidFill>
              </a:rPr>
              <a:t>第一步：</a:t>
            </a: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5572132" y="1571612"/>
            <a:ext cx="432435" cy="72009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CN" altLang="en-US" b="1" dirty="0">
                <a:solidFill>
                  <a:srgbClr val="FF0000"/>
                </a:solidFill>
              </a:rPr>
              <a:t>第</a:t>
            </a:r>
          </a:p>
          <a:p>
            <a:pPr algn="ctr"/>
            <a:r>
              <a:rPr lang="zh-CN" altLang="en-US" b="1" dirty="0">
                <a:solidFill>
                  <a:srgbClr val="FF0000"/>
                </a:solidFill>
              </a:rPr>
              <a:t>二</a:t>
            </a:r>
          </a:p>
          <a:p>
            <a:pPr algn="ctr"/>
            <a:r>
              <a:rPr lang="zh-CN" altLang="en-US" b="1" dirty="0">
                <a:solidFill>
                  <a:srgbClr val="FF0000"/>
                </a:solidFill>
              </a:rPr>
              <a:t>步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786578" y="1214421"/>
            <a:ext cx="1785950" cy="221457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zh-CN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2428868"/>
            <a:ext cx="464347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928794" y="2500307"/>
            <a:ext cx="4643470" cy="928694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zh-CN" altLang="en-US"/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5286380" y="2643182"/>
            <a:ext cx="432435" cy="72009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CN" altLang="en-US" b="1" dirty="0">
                <a:solidFill>
                  <a:srgbClr val="FF0000"/>
                </a:solidFill>
              </a:rPr>
              <a:t>第</a:t>
            </a:r>
          </a:p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三</a:t>
            </a:r>
            <a:endParaRPr lang="zh-CN" altLang="en-US" b="1" dirty="0">
              <a:solidFill>
                <a:srgbClr val="FF0000"/>
              </a:solidFill>
            </a:endParaRPr>
          </a:p>
          <a:p>
            <a:pPr algn="ctr"/>
            <a:r>
              <a:rPr lang="zh-CN" altLang="en-US" b="1" dirty="0">
                <a:solidFill>
                  <a:srgbClr val="FF0000"/>
                </a:solidFill>
              </a:rPr>
              <a:t>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011091763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71546"/>
            <a:ext cx="86487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143108" y="642918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北京师范大学</a:t>
            </a:r>
            <a:endParaRPr lang="zh-CN" altLang="en-US" sz="2400" dirty="0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928662" y="2000240"/>
            <a:ext cx="6643734" cy="264320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zh-CN" altLang="en-US"/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2857488" y="2714620"/>
            <a:ext cx="1800152" cy="216344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CN" altLang="en-US" b="1" dirty="0">
                <a:solidFill>
                  <a:srgbClr val="FF0000"/>
                </a:solidFill>
              </a:rPr>
              <a:t>第一步：</a:t>
            </a: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8215338" y="1928802"/>
            <a:ext cx="720090" cy="10795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zh-CN" altLang="en-US"/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8215338" y="2285992"/>
            <a:ext cx="432435" cy="72009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CN" altLang="en-US" b="1" dirty="0">
                <a:solidFill>
                  <a:srgbClr val="FF0000"/>
                </a:solidFill>
              </a:rPr>
              <a:t>第</a:t>
            </a:r>
          </a:p>
          <a:p>
            <a:pPr algn="ctr"/>
            <a:r>
              <a:rPr lang="zh-CN" altLang="en-US" b="1" dirty="0">
                <a:solidFill>
                  <a:srgbClr val="FF0000"/>
                </a:solidFill>
              </a:rPr>
              <a:t>二</a:t>
            </a:r>
          </a:p>
          <a:p>
            <a:pPr algn="ctr"/>
            <a:r>
              <a:rPr lang="zh-CN" altLang="en-US" b="1" dirty="0">
                <a:solidFill>
                  <a:srgbClr val="FF0000"/>
                </a:solidFill>
              </a:rPr>
              <a:t>步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72198" y="485776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搜索数据库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851</Words>
  <Application>Microsoft Office PowerPoint</Application>
  <PresentationFormat>全屏显示(4:3)</PresentationFormat>
  <Paragraphs>76</Paragraphs>
  <Slides>26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</vt:vector>
  </TitlesOfParts>
  <Company>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bingning</dc:creator>
  <cp:lastModifiedBy>bingning</cp:lastModifiedBy>
  <cp:revision>20</cp:revision>
  <dcterms:created xsi:type="dcterms:W3CDTF">2012-06-10T04:18:28Z</dcterms:created>
  <dcterms:modified xsi:type="dcterms:W3CDTF">2012-06-10T07:33:20Z</dcterms:modified>
</cp:coreProperties>
</file>