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67" r:id="rId3"/>
    <p:sldId id="268" r:id="rId4"/>
    <p:sldId id="269" r:id="rId5"/>
    <p:sldId id="270" r:id="rId6"/>
    <p:sldId id="271" r:id="rId7"/>
    <p:sldId id="272" r:id="rId8"/>
    <p:sldId id="273" r:id="rId9"/>
    <p:sldId id="274" r:id="rId10"/>
    <p:sldId id="279" r:id="rId11"/>
    <p:sldId id="278" r:id="rId12"/>
    <p:sldId id="256" r:id="rId13"/>
    <p:sldId id="280" r:id="rId14"/>
    <p:sldId id="281" r:id="rId15"/>
    <p:sldId id="275" r:id="rId16"/>
    <p:sldId id="276" r:id="rId17"/>
    <p:sldId id="277" r:id="rId18"/>
    <p:sldId id="257" r:id="rId19"/>
    <p:sldId id="258" r:id="rId20"/>
    <p:sldId id="259" r:id="rId21"/>
    <p:sldId id="260" r:id="rId22"/>
    <p:sldId id="261" r:id="rId23"/>
    <p:sldId id="262" r:id="rId24"/>
    <p:sldId id="263" r:id="rId25"/>
    <p:sldId id="265" r:id="rId26"/>
    <p:sldId id="264"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F9847-C91B-4BD8-937F-76FD99770E71}" type="datetimeFigureOut">
              <a:rPr lang="zh-CN" altLang="en-US" smtClean="0"/>
              <a:t>2012/6/10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AB886-FBF5-4515-910C-0858F6615B3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6C69CB9-574F-4C9F-8D46-C7A8327EC9F1}" type="slidenum">
              <a:rPr lang="zh-CN" altLang="en-US" smtClean="0"/>
              <a:pPr/>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2012/6/10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2051720" y="3356992"/>
            <a:ext cx="5040560" cy="2520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 name="矩形 1"/>
          <p:cNvSpPr/>
          <p:nvPr/>
        </p:nvSpPr>
        <p:spPr>
          <a:xfrm>
            <a:off x="323528" y="836712"/>
            <a:ext cx="8533105" cy="1754326"/>
          </a:xfrm>
          <a:prstGeom prst="rect">
            <a:avLst/>
          </a:prstGeom>
          <a:noFill/>
        </p:spPr>
        <p:txBody>
          <a:bodyPr wrap="none" lIns="91440" tIns="45720" rIns="91440" bIns="45720">
            <a:spAutoFit/>
          </a:bodyPr>
          <a:lstStyle/>
          <a:p>
            <a:pPr algn="ctr"/>
            <a:r>
              <a:rPr lang="zh-CN" alt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武汉大学电子资源门户与其</a:t>
            </a:r>
            <a:endParaRPr lang="en-US" altLang="zh-CN"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zh-CN" alt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他高校电子资源门户的比较</a:t>
            </a:r>
            <a:endPar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2267744" y="3933056"/>
            <a:ext cx="6120680" cy="1477328"/>
          </a:xfrm>
          <a:prstGeom prst="rect">
            <a:avLst/>
          </a:prstGeom>
          <a:noFill/>
        </p:spPr>
        <p:txBody>
          <a:bodyPr wrap="square" rtlCol="0">
            <a:spAutoFit/>
          </a:bodyPr>
          <a:lstStyle/>
          <a:p>
            <a:r>
              <a:rPr lang="en-US" altLang="zh-CN" dirty="0" smtClean="0"/>
              <a:t>2010302330014  </a:t>
            </a:r>
            <a:r>
              <a:rPr lang="zh-CN" altLang="en-US" dirty="0" smtClean="0"/>
              <a:t>旷</a:t>
            </a:r>
            <a:r>
              <a:rPr lang="zh-CN" altLang="en-US" dirty="0" smtClean="0"/>
              <a:t>佩玉          </a:t>
            </a:r>
            <a:r>
              <a:rPr lang="en-US" altLang="zh-CN" dirty="0" err="1" smtClean="0"/>
              <a:t>metalib</a:t>
            </a:r>
            <a:r>
              <a:rPr lang="en-US" altLang="zh-CN" dirty="0" smtClean="0"/>
              <a:t>-SFX</a:t>
            </a:r>
            <a:r>
              <a:rPr lang="zh-CN" altLang="en-US" dirty="0" smtClean="0"/>
              <a:t> </a:t>
            </a:r>
            <a:r>
              <a:rPr lang="en-US" altLang="zh-CN" dirty="0" smtClean="0"/>
              <a:t>PB</a:t>
            </a:r>
            <a:r>
              <a:rPr lang="zh-CN" altLang="en-US" dirty="0" smtClean="0"/>
              <a:t>作品</a:t>
            </a:r>
            <a:endParaRPr lang="en-US" altLang="zh-CN" dirty="0" smtClean="0"/>
          </a:p>
          <a:p>
            <a:r>
              <a:rPr lang="en-US" altLang="zh-CN" dirty="0" smtClean="0"/>
              <a:t>2010302330030  </a:t>
            </a:r>
            <a:r>
              <a:rPr lang="zh-CN" altLang="en-US" dirty="0" smtClean="0"/>
              <a:t>陈迪               武大与清华比较</a:t>
            </a:r>
            <a:endParaRPr lang="en-US" altLang="zh-CN" dirty="0" smtClean="0"/>
          </a:p>
          <a:p>
            <a:r>
              <a:rPr lang="en-US" altLang="zh-CN" dirty="0" smtClean="0"/>
              <a:t>2010302330004  </a:t>
            </a:r>
            <a:r>
              <a:rPr lang="zh-CN" altLang="en-US" dirty="0" smtClean="0"/>
              <a:t>旷佩玲</a:t>
            </a:r>
            <a:endParaRPr lang="en-US" altLang="zh-CN" sz="3200" dirty="0" smtClean="0"/>
          </a:p>
          <a:p>
            <a:r>
              <a:rPr lang="en-US" altLang="zh-CN" dirty="0" smtClean="0"/>
              <a:t>2010302330003  </a:t>
            </a:r>
            <a:r>
              <a:rPr lang="zh-CN" altLang="en-US" dirty="0" smtClean="0"/>
              <a:t>张璐</a:t>
            </a:r>
            <a:endParaRPr lang="en-US" altLang="zh-CN" dirty="0" smtClean="0"/>
          </a:p>
          <a:p>
            <a:endParaRPr lang="zh-CN" altLang="en-US" dirty="0"/>
          </a:p>
        </p:txBody>
      </p:sp>
      <p:sp>
        <p:nvSpPr>
          <p:cNvPr id="4" name="右大括号 3"/>
          <p:cNvSpPr/>
          <p:nvPr/>
        </p:nvSpPr>
        <p:spPr>
          <a:xfrm>
            <a:off x="4860032" y="4581128"/>
            <a:ext cx="288032" cy="50405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5" name="TextBox 4"/>
          <p:cNvSpPr txBox="1"/>
          <p:nvPr/>
        </p:nvSpPr>
        <p:spPr>
          <a:xfrm>
            <a:off x="5148064" y="4653136"/>
            <a:ext cx="1872208" cy="369332"/>
          </a:xfrm>
          <a:prstGeom prst="rect">
            <a:avLst/>
          </a:prstGeom>
          <a:noFill/>
        </p:spPr>
        <p:txBody>
          <a:bodyPr wrap="square" rtlCol="0">
            <a:spAutoFit/>
          </a:bodyPr>
          <a:lstStyle/>
          <a:p>
            <a:r>
              <a:rPr lang="zh-CN" altLang="en-US" dirty="0" smtClean="0"/>
              <a:t>武大与北师比较</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5235" t="11914" r="6249" b="11181"/>
          <a:stretch>
            <a:fillRect/>
          </a:stretch>
        </p:blipFill>
        <p:spPr bwMode="auto">
          <a:xfrm>
            <a:off x="-285784" y="-357214"/>
            <a:ext cx="9572692" cy="7500990"/>
          </a:xfrm>
          <a:prstGeom prst="rect">
            <a:avLst/>
          </a:prstGeom>
          <a:noFill/>
          <a:ln w="9525">
            <a:noFill/>
            <a:miter lim="800000"/>
            <a:headEnd/>
            <a:tailEnd/>
          </a:ln>
          <a:effectLst/>
        </p:spPr>
      </p:pic>
      <p:sp>
        <p:nvSpPr>
          <p:cNvPr id="2" name="标题 1"/>
          <p:cNvSpPr>
            <a:spLocks noGrp="1"/>
          </p:cNvSpPr>
          <p:nvPr>
            <p:ph type="ctrTitle"/>
          </p:nvPr>
        </p:nvSpPr>
        <p:spPr/>
        <p:txBody>
          <a:bodyPr/>
          <a:lstStyle/>
          <a:p>
            <a:r>
              <a:rPr lang="zh-CN" altLang="en-US" dirty="0" smtClean="0">
                <a:solidFill>
                  <a:srgbClr val="FF0000"/>
                </a:solidFill>
              </a:rPr>
              <a:t>北师学术资源门户系统</a:t>
            </a:r>
            <a:r>
              <a:rPr lang="en-US" altLang="zh-CN" dirty="0" smtClean="0">
                <a:solidFill>
                  <a:srgbClr val="FF0000"/>
                </a:solidFill>
              </a:rPr>
              <a:t>SFX</a:t>
            </a:r>
            <a:endParaRPr lang="zh-CN" altLang="en-US" dirty="0">
              <a:solidFill>
                <a:srgbClr val="FF0000"/>
              </a:solidFill>
            </a:endParaRPr>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1643050"/>
            <a:ext cx="6858048" cy="923330"/>
          </a:xfrm>
          <a:prstGeom prst="rect">
            <a:avLst/>
          </a:prstGeom>
          <a:noFill/>
        </p:spPr>
        <p:txBody>
          <a:bodyPr wrap="square" rtlCol="0">
            <a:spAutoFit/>
          </a:bodyPr>
          <a:lstStyle/>
          <a:p>
            <a:r>
              <a:rPr lang="zh-CN" altLang="en-US" dirty="0" smtClean="0"/>
              <a:t>整体说来，清华大学的信息资源么胡和武汉大学的信息资源门户基本上相类似，整体构架相同，清华大学的数据库更为为完善一些，并且有自己的特点。</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矩形 1"/>
          <p:cNvSpPr/>
          <p:nvPr/>
        </p:nvSpPr>
        <p:spPr>
          <a:xfrm>
            <a:off x="0" y="0"/>
            <a:ext cx="4572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 name="矩形 3"/>
          <p:cNvSpPr/>
          <p:nvPr/>
        </p:nvSpPr>
        <p:spPr>
          <a:xfrm>
            <a:off x="5214942" y="1714488"/>
            <a:ext cx="15760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北师</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矩形 4"/>
          <p:cNvSpPr/>
          <p:nvPr/>
        </p:nvSpPr>
        <p:spPr>
          <a:xfrm>
            <a:off x="4000496" y="1714488"/>
            <a:ext cx="1051891" cy="923330"/>
          </a:xfrm>
          <a:prstGeom prst="rect">
            <a:avLst/>
          </a:prstGeom>
          <a:noFill/>
        </p:spPr>
        <p:txBody>
          <a:bodyPr wrap="none" lIns="91440" tIns="45720" rIns="91440" bIns="45720">
            <a:spAutoFit/>
          </a:bodyPr>
          <a:lstStyle/>
          <a:p>
            <a:pPr algn="ctr"/>
            <a:r>
              <a:rPr lang="en-US" altLang="zh-CN"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zh-CN" alt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endParaRPr lang="zh-CN" alt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矩形 5"/>
          <p:cNvSpPr/>
          <p:nvPr/>
        </p:nvSpPr>
        <p:spPr>
          <a:xfrm>
            <a:off x="2285984" y="1714488"/>
            <a:ext cx="15760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solidFill>
                  <a:schemeClr val="tx1">
                    <a:lumMod val="85000"/>
                    <a:lumOff val="15000"/>
                  </a:schemeClr>
                </a:solidFill>
                <a:effectLst>
                  <a:outerShdw blurRad="50800" dist="39000" dir="5460000" algn="tl">
                    <a:srgbClr val="000000">
                      <a:alpha val="38000"/>
                    </a:srgbClr>
                  </a:outerShdw>
                </a:effectLst>
              </a:rPr>
              <a:t>武大</a:t>
            </a:r>
            <a:endParaRPr lang="zh-CN" altLang="en-US" sz="5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7" name="矩形 6"/>
          <p:cNvSpPr/>
          <p:nvPr/>
        </p:nvSpPr>
        <p:spPr>
          <a:xfrm>
            <a:off x="1714480" y="2786058"/>
            <a:ext cx="2646878" cy="584775"/>
          </a:xfrm>
          <a:prstGeom prst="rect">
            <a:avLst/>
          </a:prstGeom>
          <a:noFill/>
        </p:spPr>
        <p:txBody>
          <a:bodyPr wrap="none" lIns="91440" tIns="45720" rIns="91440" bIns="45720">
            <a:spAutoFit/>
          </a:bodyPr>
          <a:lstStyle/>
          <a:p>
            <a:pPr algn="ctr"/>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电子资源门户</a:t>
            </a:r>
            <a:endParaRPr lang="zh-CN" alt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矩形 7"/>
          <p:cNvSpPr/>
          <p:nvPr/>
        </p:nvSpPr>
        <p:spPr>
          <a:xfrm>
            <a:off x="4786314" y="2786058"/>
            <a:ext cx="2646878" cy="584775"/>
          </a:xfrm>
          <a:prstGeom prst="rect">
            <a:avLst/>
          </a:prstGeom>
          <a:noFill/>
        </p:spPr>
        <p:txBody>
          <a:bodyPr wrap="none" lIns="91440" tIns="45720" rIns="91440" bIns="45720">
            <a:spAutoFit/>
          </a:bodyPr>
          <a:lstStyle/>
          <a:p>
            <a:pPr algn="ctr"/>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学术资源门户</a:t>
            </a:r>
            <a:endParaRPr lang="zh-CN" alt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入口</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dirty="0" smtClean="0"/>
              <a:t>入口一</a:t>
            </a:r>
            <a:endParaRPr lang="en-US" altLang="zh-CN" dirty="0" smtClean="0"/>
          </a:p>
          <a:p>
            <a:pPr>
              <a:buNone/>
            </a:pPr>
            <a:r>
              <a:rPr lang="zh-CN" altLang="en-US" dirty="0" smtClean="0"/>
              <a:t>北京师范                           武大</a:t>
            </a:r>
            <a:endParaRPr lang="en-US" altLang="zh-CN" dirty="0" smtClean="0"/>
          </a:p>
          <a:p>
            <a:endParaRPr lang="en-US" altLang="zh-CN" dirty="0" smtClean="0"/>
          </a:p>
          <a:p>
            <a:endParaRPr lang="en-US" altLang="zh-CN" dirty="0" smtClean="0">
              <a:latin typeface="+mj-ea"/>
              <a:ea typeface="+mj-ea"/>
            </a:endParaRPr>
          </a:p>
          <a:p>
            <a:endParaRPr lang="en-US" altLang="zh-CN" dirty="0" smtClean="0">
              <a:latin typeface="+mj-ea"/>
              <a:ea typeface="+mj-ea"/>
            </a:endParaRPr>
          </a:p>
          <a:p>
            <a:endParaRPr lang="en-US" altLang="zh-CN" dirty="0" smtClean="0"/>
          </a:p>
          <a:p>
            <a:endParaRPr lang="en-US" altLang="zh-CN" dirty="0" smtClean="0"/>
          </a:p>
          <a:p>
            <a:endParaRPr lang="en-US" altLang="zh-CN" dirty="0" smtClean="0"/>
          </a:p>
          <a:p>
            <a:endParaRPr lang="en-US" altLang="zh-CN" dirty="0" smtClean="0"/>
          </a:p>
          <a:p>
            <a:r>
              <a:rPr lang="zh-CN" altLang="en-US" dirty="0" smtClean="0"/>
              <a:t>入口二</a:t>
            </a:r>
            <a:endParaRPr lang="en-US" altLang="zh-CN" dirty="0" smtClean="0"/>
          </a:p>
          <a:p>
            <a:r>
              <a:rPr lang="zh-CN" altLang="en-US" dirty="0" smtClean="0"/>
              <a:t>北京师范大学</a:t>
            </a:r>
            <a:r>
              <a:rPr lang="en-US" altLang="zh-CN" dirty="0" smtClean="0"/>
              <a:t>http://search.lib.bnu.edu.cn:8332/V</a:t>
            </a:r>
          </a:p>
          <a:p>
            <a:r>
              <a:rPr lang="zh-CN" altLang="en-US" dirty="0" smtClean="0"/>
              <a:t>武汉大学</a:t>
            </a:r>
            <a:endParaRPr lang="en-US" altLang="zh-CN" dirty="0" smtClean="0"/>
          </a:p>
          <a:p>
            <a:r>
              <a:rPr lang="zh-CN" altLang="en-US" dirty="0" smtClean="0"/>
              <a:t>http://metalib.lib.whu.edu.cn/V/</a:t>
            </a:r>
          </a:p>
          <a:p>
            <a:endParaRPr lang="zh-CN" altLang="en-US" dirty="0"/>
          </a:p>
        </p:txBody>
      </p:sp>
      <p:pic>
        <p:nvPicPr>
          <p:cNvPr id="5" name="Picture 4"/>
          <p:cNvPicPr>
            <a:picLocks noChangeAspect="1" noChangeArrowheads="1"/>
          </p:cNvPicPr>
          <p:nvPr/>
        </p:nvPicPr>
        <p:blipFill>
          <a:blip r:embed="rId2" cstate="print"/>
          <a:srcRect r="49844" b="962"/>
          <a:stretch>
            <a:fillRect/>
          </a:stretch>
        </p:blipFill>
        <p:spPr bwMode="auto">
          <a:xfrm>
            <a:off x="5500694" y="2285992"/>
            <a:ext cx="2784295" cy="2286016"/>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l="15820" t="45410" r="50196" b="31152"/>
          <a:stretch>
            <a:fillRect/>
          </a:stretch>
        </p:blipFill>
        <p:spPr bwMode="auto">
          <a:xfrm>
            <a:off x="571472" y="2428868"/>
            <a:ext cx="3929090" cy="2167773"/>
          </a:xfrm>
          <a:prstGeom prst="rect">
            <a:avLst/>
          </a:prstGeom>
          <a:noFill/>
          <a:ln w="9525" cmpd="sng">
            <a:noFill/>
            <a:miter lim="800000"/>
            <a:headEnd/>
            <a:tailEnd/>
          </a:ln>
          <a:effectLst/>
        </p:spPr>
      </p:pic>
      <p:sp>
        <p:nvSpPr>
          <p:cNvPr id="7" name="矩形 6"/>
          <p:cNvSpPr/>
          <p:nvPr/>
        </p:nvSpPr>
        <p:spPr>
          <a:xfrm>
            <a:off x="857224" y="3143248"/>
            <a:ext cx="642942"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矩形 7"/>
          <p:cNvSpPr/>
          <p:nvPr/>
        </p:nvSpPr>
        <p:spPr>
          <a:xfrm>
            <a:off x="5929322" y="4071942"/>
            <a:ext cx="142876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门户主页面</a:t>
            </a:r>
            <a:endParaRPr lang="zh-CN" altLang="en-US" dirty="0"/>
          </a:p>
        </p:txBody>
      </p:sp>
      <p:pic>
        <p:nvPicPr>
          <p:cNvPr id="2050" name="Picture 2"/>
          <p:cNvPicPr>
            <a:picLocks noGrp="1" noChangeAspect="1" noChangeArrowheads="1"/>
          </p:cNvPicPr>
          <p:nvPr>
            <p:ph idx="1"/>
          </p:nvPr>
        </p:nvPicPr>
        <p:blipFill>
          <a:blip r:embed="rId2" cstate="print"/>
          <a:srcRect l="9910" t="11036" r="4505" b="56306"/>
          <a:stretch>
            <a:fillRect/>
          </a:stretch>
        </p:blipFill>
        <p:spPr bwMode="auto">
          <a:xfrm>
            <a:off x="428596" y="1285860"/>
            <a:ext cx="7224456" cy="2357454"/>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r="12190" b="41829"/>
          <a:stretch>
            <a:fillRect/>
          </a:stretch>
        </p:blipFill>
        <p:spPr>
          <a:xfrm>
            <a:off x="500034" y="4000504"/>
            <a:ext cx="6929486" cy="2665165"/>
          </a:xfrm>
          <a:prstGeom prst="rect">
            <a:avLst/>
          </a:prstGeom>
          <a:noFill/>
          <a:ln/>
        </p:spPr>
      </p:pic>
      <p:sp>
        <p:nvSpPr>
          <p:cNvPr id="7" name="Rectangle 4"/>
          <p:cNvSpPr>
            <a:spLocks noChangeArrowheads="1"/>
          </p:cNvSpPr>
          <p:nvPr/>
        </p:nvSpPr>
        <p:spPr bwMode="auto">
          <a:xfrm>
            <a:off x="500034" y="4500570"/>
            <a:ext cx="4176713" cy="287338"/>
          </a:xfrm>
          <a:prstGeom prst="rect">
            <a:avLst/>
          </a:prstGeom>
          <a:noFill/>
          <a:ln w="28575" cap="flat" cmpd="sng">
            <a:solidFill>
              <a:srgbClr val="FF0000"/>
            </a:solidFill>
            <a:miter lim="800000"/>
            <a:headEnd/>
            <a:tailEnd/>
          </a:ln>
          <a:effectLst/>
        </p:spPr>
        <p:txBody>
          <a:bodyPr anchor="ctr"/>
          <a:lstStyle/>
          <a:p>
            <a:endParaRPr lang="zh-CN" altLang="en-US"/>
          </a:p>
        </p:txBody>
      </p:sp>
      <p:sp>
        <p:nvSpPr>
          <p:cNvPr id="8" name="Rectangle 4"/>
          <p:cNvSpPr>
            <a:spLocks noChangeArrowheads="1"/>
          </p:cNvSpPr>
          <p:nvPr/>
        </p:nvSpPr>
        <p:spPr bwMode="auto">
          <a:xfrm>
            <a:off x="428596" y="2000240"/>
            <a:ext cx="4176713" cy="287338"/>
          </a:xfrm>
          <a:prstGeom prst="rect">
            <a:avLst/>
          </a:prstGeom>
          <a:noFill/>
          <a:ln w="28575" cap="flat" cmpd="sng">
            <a:solidFill>
              <a:srgbClr val="FF0000"/>
            </a:solidFill>
            <a:miter lim="800000"/>
            <a:headEnd/>
            <a:tailEnd/>
          </a:ln>
          <a:effectLst/>
        </p:spPr>
        <p:txBody>
          <a:bodyPr anchor="ctr"/>
          <a:lstStyle/>
          <a:p>
            <a:endParaRPr lang="zh-CN" altLang="en-US"/>
          </a:p>
        </p:txBody>
      </p:sp>
      <p:sp>
        <p:nvSpPr>
          <p:cNvPr id="9" name="矩形 8"/>
          <p:cNvSpPr/>
          <p:nvPr/>
        </p:nvSpPr>
        <p:spPr>
          <a:xfrm>
            <a:off x="7786710" y="500042"/>
            <a:ext cx="1357290" cy="6143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北京师范以跨库检索为其主页面，武大以数据库检索为其主页面</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642918"/>
            <a:ext cx="8572560" cy="4271521"/>
          </a:xfrm>
          <a:prstGeom prst="rect">
            <a:avLst/>
          </a:prstGeom>
          <a:ln>
            <a:headEnd/>
            <a:tailEnd/>
          </a:ln>
        </p:spPr>
        <p:style>
          <a:lnRef idx="1">
            <a:schemeClr val="accent4"/>
          </a:lnRef>
          <a:fillRef idx="2">
            <a:schemeClr val="accent4"/>
          </a:fillRef>
          <a:effectRef idx="1">
            <a:schemeClr val="accent4"/>
          </a:effectRef>
          <a:fontRef idx="minor">
            <a:schemeClr val="dk1"/>
          </a:fontRef>
        </p:style>
      </p:pic>
      <p:sp>
        <p:nvSpPr>
          <p:cNvPr id="3" name="TextBox 2"/>
          <p:cNvSpPr txBox="1"/>
          <p:nvPr/>
        </p:nvSpPr>
        <p:spPr>
          <a:xfrm>
            <a:off x="1285852" y="5643578"/>
            <a:ext cx="6000792" cy="923330"/>
          </a:xfrm>
          <a:prstGeom prst="rect">
            <a:avLst/>
          </a:prstGeom>
          <a:noFill/>
        </p:spPr>
        <p:txBody>
          <a:bodyPr wrap="square" rtlCol="0">
            <a:spAutoFit/>
          </a:bodyPr>
          <a:lstStyle/>
          <a:p>
            <a:r>
              <a:rPr lang="zh-CN" altLang="en-US" dirty="0" smtClean="0"/>
              <a:t>清华大学有一个数据库导航系统，并且针对校外人士有专门的校外访问和资源下载服务，而武大图书馆则没有，想要下载文献资源必须有校园登录</a:t>
            </a:r>
            <a:endParaRPr lang="zh-CN" altLang="en-US" dirty="0"/>
          </a:p>
        </p:txBody>
      </p:sp>
      <p:sp>
        <p:nvSpPr>
          <p:cNvPr id="4" name="矩形 3"/>
          <p:cNvSpPr/>
          <p:nvPr/>
        </p:nvSpPr>
        <p:spPr>
          <a:xfrm>
            <a:off x="0" y="0"/>
            <a:ext cx="321471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800" dirty="0" smtClean="0">
                <a:ln w="11430"/>
                <a:solidFill>
                  <a:srgbClr val="7030A0"/>
                </a:solidFill>
                <a:latin typeface="华文楷体" pitchFamily="2" charset="-122"/>
                <a:ea typeface="华文楷体" pitchFamily="2" charset="-122"/>
              </a:rPr>
              <a:t>THU</a:t>
            </a:r>
            <a:r>
              <a:rPr lang="zh-CN" altLang="en-US" sz="2800" dirty="0" smtClean="0">
                <a:ln w="11430"/>
                <a:solidFill>
                  <a:srgbClr val="7030A0"/>
                </a:solidFill>
                <a:latin typeface="华文楷体" pitchFamily="2" charset="-122"/>
                <a:ea typeface="华文楷体" pitchFamily="2" charset="-122"/>
              </a:rPr>
              <a:t>特色</a:t>
            </a:r>
            <a:endParaRPr lang="zh-CN" altLang="en-US" sz="2800" cap="none" spc="0" dirty="0">
              <a:ln w="11430"/>
              <a:solidFill>
                <a:srgbClr val="7030A0"/>
              </a:solidFill>
              <a:latin typeface="华文楷体" pitchFamily="2" charset="-122"/>
              <a:ea typeface="华文楷体"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8858250" cy="4933964"/>
          </a:xfrm>
          <a:prstGeom prst="rect">
            <a:avLst/>
          </a:prstGeom>
          <a:noFill/>
          <a:ln w="9525">
            <a:noFill/>
            <a:miter lim="800000"/>
            <a:headEnd/>
            <a:tailEnd/>
          </a:ln>
        </p:spPr>
      </p:pic>
      <p:sp>
        <p:nvSpPr>
          <p:cNvPr id="3" name="TextBox 2"/>
          <p:cNvSpPr txBox="1"/>
          <p:nvPr/>
        </p:nvSpPr>
        <p:spPr>
          <a:xfrm>
            <a:off x="1285852" y="5715016"/>
            <a:ext cx="6143668" cy="646331"/>
          </a:xfrm>
          <a:prstGeom prst="rect">
            <a:avLst/>
          </a:prstGeom>
          <a:noFill/>
        </p:spPr>
        <p:txBody>
          <a:bodyPr wrap="square" rtlCol="0">
            <a:spAutoFit/>
          </a:bodyPr>
          <a:lstStyle/>
          <a:p>
            <a:r>
              <a:rPr lang="zh-CN" altLang="en-US" dirty="0" smtClean="0"/>
              <a:t>值得一提的是清华大学信息资源门户中有一个学生优秀作品数据库，这个数据库中有本科生的作业和优秀毕业论文。</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6572264" cy="2828923"/>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2809875"/>
            <a:ext cx="4643470" cy="404812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357686" y="1357298"/>
            <a:ext cx="4786314" cy="4500570"/>
          </a:xfrm>
          <a:prstGeom prst="rect">
            <a:avLst/>
          </a:prstGeom>
          <a:noFill/>
          <a:ln w="9525">
            <a:noFill/>
            <a:miter lim="800000"/>
            <a:headEnd/>
            <a:tailEnd/>
          </a:ln>
        </p:spPr>
      </p:pic>
      <p:sp>
        <p:nvSpPr>
          <p:cNvPr id="5" name="TextBox 4"/>
          <p:cNvSpPr txBox="1"/>
          <p:nvPr/>
        </p:nvSpPr>
        <p:spPr>
          <a:xfrm>
            <a:off x="4286248" y="6215082"/>
            <a:ext cx="3500462" cy="646331"/>
          </a:xfrm>
          <a:prstGeom prst="rect">
            <a:avLst/>
          </a:prstGeom>
          <a:noFill/>
        </p:spPr>
        <p:txBody>
          <a:bodyPr wrap="square" rtlCol="0">
            <a:spAutoFit/>
          </a:bodyPr>
          <a:lstStyle/>
          <a:p>
            <a:r>
              <a:rPr lang="zh-CN" altLang="en-US" dirty="0" smtClean="0"/>
              <a:t>并且这些论文可以通过</a:t>
            </a:r>
            <a:r>
              <a:rPr lang="en-US" altLang="zh-CN" dirty="0" smtClean="0"/>
              <a:t>RSS</a:t>
            </a:r>
            <a:r>
              <a:rPr lang="zh-CN" altLang="en-US" dirty="0" smtClean="0"/>
              <a:t>订阅，校外人士也可以下载访问</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1480"/>
            <a:ext cx="5000628"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CN" altLang="en-US" sz="3600" dirty="0" smtClean="0"/>
              <a:t>跨库检索比较</a:t>
            </a:r>
            <a:endParaRPr lang="zh-CN" altLang="en-US" sz="3600" dirty="0"/>
          </a:p>
        </p:txBody>
      </p:sp>
      <p:pic>
        <p:nvPicPr>
          <p:cNvPr id="1026" name="Picture 2"/>
          <p:cNvPicPr>
            <a:picLocks noChangeAspect="1" noChangeArrowheads="1"/>
          </p:cNvPicPr>
          <p:nvPr/>
        </p:nvPicPr>
        <p:blipFill>
          <a:blip r:embed="rId2" cstate="print"/>
          <a:srcRect/>
          <a:stretch>
            <a:fillRect/>
          </a:stretch>
        </p:blipFill>
        <p:spPr bwMode="auto">
          <a:xfrm>
            <a:off x="3714744" y="1428736"/>
            <a:ext cx="5140904" cy="2357454"/>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1643042" y="2214554"/>
            <a:ext cx="1420581" cy="76944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altLang="zh-CN" sz="4400" b="1" cap="none" spc="0" dirty="0" smtClean="0">
                <a:ln/>
                <a:solidFill>
                  <a:schemeClr val="accent5">
                    <a:tint val="50000"/>
                    <a:satMod val="180000"/>
                  </a:schemeClr>
                </a:solidFill>
                <a:effectLst/>
              </a:rPr>
              <a:t>WHU</a:t>
            </a:r>
            <a:endParaRPr lang="zh-CN" altLang="en-US" sz="4400" b="1" cap="none" spc="0" dirty="0">
              <a:ln/>
              <a:solidFill>
                <a:schemeClr val="accent5">
                  <a:tint val="50000"/>
                  <a:satMod val="180000"/>
                </a:schemeClr>
              </a:solidFill>
              <a:effectLst/>
            </a:endParaRPr>
          </a:p>
        </p:txBody>
      </p:sp>
      <p:pic>
        <p:nvPicPr>
          <p:cNvPr id="1027" name="Picture 3"/>
          <p:cNvPicPr>
            <a:picLocks noChangeAspect="1" noChangeArrowheads="1"/>
          </p:cNvPicPr>
          <p:nvPr/>
        </p:nvPicPr>
        <p:blipFill>
          <a:blip r:embed="rId3" cstate="print"/>
          <a:srcRect/>
          <a:stretch>
            <a:fillRect/>
          </a:stretch>
        </p:blipFill>
        <p:spPr bwMode="auto">
          <a:xfrm>
            <a:off x="142844" y="3929066"/>
            <a:ext cx="4857752" cy="2714644"/>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6000760" y="5000636"/>
            <a:ext cx="1266693" cy="523220"/>
          </a:xfrm>
          <a:prstGeom prst="rect">
            <a:avLst/>
          </a:prstGeom>
        </p:spPr>
        <p:txBody>
          <a:bodyPr wrap="none">
            <a:spAutoFit/>
          </a:bodyPr>
          <a:lstStyle/>
          <a:p>
            <a:pPr algn="ctr"/>
            <a:r>
              <a:rPr lang="zh-CN" altLang="en-US" sz="2800" b="1" dirty="0" smtClean="0">
                <a:ln/>
                <a:solidFill>
                  <a:schemeClr val="tx2">
                    <a:lumMod val="60000"/>
                    <a:lumOff val="40000"/>
                  </a:schemeClr>
                </a:solidFill>
              </a:rPr>
              <a:t>北师大</a:t>
            </a:r>
            <a:endParaRPr lang="zh-CN" altLang="en-US" sz="2800" b="1" dirty="0">
              <a:ln/>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235742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smtClean="0">
                <a:solidFill>
                  <a:schemeClr val="tx2">
                    <a:lumMod val="60000"/>
                    <a:lumOff val="40000"/>
                  </a:schemeClr>
                </a:solidFill>
              </a:rPr>
              <a:t>WHU</a:t>
            </a:r>
            <a:endParaRPr lang="zh-CN" altLang="en-US" dirty="0">
              <a:solidFill>
                <a:schemeClr val="tx2">
                  <a:lumMod val="60000"/>
                  <a:lumOff val="40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4429124" y="857232"/>
            <a:ext cx="4457710" cy="550204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28596" y="1928802"/>
            <a:ext cx="3643338"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dirty="0" smtClean="0"/>
              <a:t>我校电子资源门户并未为跨库搜索单立门户，所以所谓跨库搜索的实现只要在电子资源门户的首页下方的海量数据库中进行勾选即可。这样的方式虽然看起来略微凌乱，但实则非常方便和快捷。用户可直接选择需要的数据库，一步到位。</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928802"/>
            <a:ext cx="7500990" cy="1200329"/>
          </a:xfrm>
          <a:prstGeom prst="rect">
            <a:avLst/>
          </a:prstGeom>
          <a:noFill/>
        </p:spPr>
        <p:txBody>
          <a:bodyPr wrap="square" rtlCol="0">
            <a:spAutoFit/>
          </a:bodyPr>
          <a:lstStyle/>
          <a:p>
            <a:r>
              <a:rPr lang="zh-CN" altLang="en-US" sz="3200" dirty="0" smtClean="0">
                <a:latin typeface="楷体" pitchFamily="49" charset="-122"/>
                <a:ea typeface="楷体" pitchFamily="49" charset="-122"/>
              </a:rPr>
              <a:t>清华大学与武汉大学信息资源门户的比较</a:t>
            </a:r>
            <a:endParaRPr lang="en-US" altLang="zh-CN" sz="3200" dirty="0" smtClean="0">
              <a:latin typeface="楷体" pitchFamily="49" charset="-122"/>
              <a:ea typeface="楷体" pitchFamily="49" charset="-122"/>
            </a:endParaRPr>
          </a:p>
          <a:p>
            <a:endParaRPr lang="en-US" altLang="zh-CN" sz="2000" dirty="0" smtClean="0"/>
          </a:p>
          <a:p>
            <a:r>
              <a:rPr lang="en-US" altLang="zh-CN" sz="2000" dirty="0" smtClean="0"/>
              <a:t>				</a:t>
            </a:r>
            <a:endParaRPr lang="zh-CN"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271461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b="1" dirty="0" smtClean="0">
                <a:solidFill>
                  <a:schemeClr val="accent6">
                    <a:lumMod val="75000"/>
                  </a:schemeClr>
                </a:solidFill>
                <a:latin typeface="幼圆" pitchFamily="49" charset="-122"/>
                <a:ea typeface="幼圆" pitchFamily="49" charset="-122"/>
              </a:rPr>
              <a:t>北师大</a:t>
            </a:r>
            <a:endParaRPr lang="zh-CN" altLang="en-US" sz="2400" b="1" dirty="0">
              <a:solidFill>
                <a:schemeClr val="accent6">
                  <a:lumMod val="75000"/>
                </a:schemeClr>
              </a:solidFill>
              <a:latin typeface="幼圆" pitchFamily="49" charset="-122"/>
              <a:ea typeface="幼圆" pitchFamily="49" charset="-122"/>
            </a:endParaRPr>
          </a:p>
        </p:txBody>
      </p:sp>
      <p:sp>
        <p:nvSpPr>
          <p:cNvPr id="4" name="TextBox 3"/>
          <p:cNvSpPr txBox="1"/>
          <p:nvPr/>
        </p:nvSpPr>
        <p:spPr>
          <a:xfrm>
            <a:off x="285720" y="4786322"/>
            <a:ext cx="857256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dirty="0" smtClean="0"/>
              <a:t>跨库检索在北师大学术资源门户中是单立门户的。笔者亲身实践不得不说北师大实现跨库检索的方式是十分繁复的。经过一系列的选择，最后的结果也许并不如人意，如果用户有钟意的数据库非一个学科分类下的，那么这些数据库就不能同在勾选之列，所以北师大这种跨库检索的方式虽然看似分类更专业实则限制了用户的选择，况且数据库的数量还是限制的，这一点也让人非常苦闷。</a:t>
            </a:r>
            <a:endParaRPr lang="zh-CN" altLang="en-US" dirty="0"/>
          </a:p>
        </p:txBody>
      </p:sp>
      <p:pic>
        <p:nvPicPr>
          <p:cNvPr id="8194" name="Picture 2"/>
          <p:cNvPicPr>
            <a:picLocks noChangeAspect="1" noChangeArrowheads="1"/>
          </p:cNvPicPr>
          <p:nvPr/>
        </p:nvPicPr>
        <p:blipFill>
          <a:blip r:embed="rId2" cstate="print"/>
          <a:srcRect/>
          <a:stretch>
            <a:fillRect/>
          </a:stretch>
        </p:blipFill>
        <p:spPr bwMode="auto">
          <a:xfrm>
            <a:off x="285720" y="928670"/>
            <a:ext cx="1533525" cy="3543300"/>
          </a:xfrm>
          <a:prstGeom prst="rect">
            <a:avLst/>
          </a:prstGeom>
          <a:ln>
            <a:noFill/>
          </a:ln>
          <a:effectLst>
            <a:outerShdw blurRad="292100" dist="139700" dir="2700000" algn="tl" rotWithShape="0">
              <a:srgbClr val="333333">
                <a:alpha val="65000"/>
              </a:srgbClr>
            </a:outerShdw>
          </a:effectLst>
        </p:spPr>
      </p:pic>
      <p:sp>
        <p:nvSpPr>
          <p:cNvPr id="6" name="右箭头 5"/>
          <p:cNvSpPr/>
          <p:nvPr/>
        </p:nvSpPr>
        <p:spPr>
          <a:xfrm>
            <a:off x="1857356" y="2285992"/>
            <a:ext cx="785818" cy="28575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pic>
        <p:nvPicPr>
          <p:cNvPr id="8195" name="Picture 3"/>
          <p:cNvPicPr>
            <a:picLocks noChangeAspect="1" noChangeArrowheads="1"/>
          </p:cNvPicPr>
          <p:nvPr/>
        </p:nvPicPr>
        <p:blipFill>
          <a:blip r:embed="rId3" cstate="print"/>
          <a:srcRect/>
          <a:stretch>
            <a:fillRect/>
          </a:stretch>
        </p:blipFill>
        <p:spPr bwMode="auto">
          <a:xfrm>
            <a:off x="2714612" y="928670"/>
            <a:ext cx="6210300" cy="3505200"/>
          </a:xfrm>
          <a:prstGeom prst="rect">
            <a:avLst/>
          </a:prstGeom>
          <a:ln>
            <a:noFill/>
          </a:ln>
          <a:effectLst>
            <a:outerShdw blurRad="292100" dist="139700" dir="2700000" algn="tl" rotWithShape="0">
              <a:srgbClr val="333333">
                <a:alpha val="65000"/>
              </a:srgbClr>
            </a:outerShdw>
          </a:effectLst>
        </p:spPr>
      </p:pic>
      <p:sp>
        <p:nvSpPr>
          <p:cNvPr id="8" name="线形标注 2 7"/>
          <p:cNvSpPr/>
          <p:nvPr/>
        </p:nvSpPr>
        <p:spPr>
          <a:xfrm>
            <a:off x="5643570" y="285728"/>
            <a:ext cx="3214710" cy="785818"/>
          </a:xfrm>
          <a:prstGeom prst="borderCallout2">
            <a:avLst>
              <a:gd name="adj1" fmla="val 18750"/>
              <a:gd name="adj2" fmla="val 1605"/>
              <a:gd name="adj3" fmla="val 18750"/>
              <a:gd name="adj4" fmla="val -16667"/>
              <a:gd name="adj5" fmla="val 134665"/>
              <a:gd name="adj6" fmla="val -36008"/>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勾选数据库后，输入检索式（搜索内容一定要是检索式）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20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1480"/>
            <a:ext cx="5000628"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CN" altLang="en-US" sz="3600" dirty="0" smtClean="0"/>
              <a:t>电子期刊导航比较</a:t>
            </a:r>
            <a:endParaRPr lang="zh-CN" altLang="en-US" sz="3600" dirty="0"/>
          </a:p>
        </p:txBody>
      </p:sp>
      <p:sp>
        <p:nvSpPr>
          <p:cNvPr id="3" name="矩形 2"/>
          <p:cNvSpPr/>
          <p:nvPr/>
        </p:nvSpPr>
        <p:spPr>
          <a:xfrm>
            <a:off x="1500166" y="2071678"/>
            <a:ext cx="970138" cy="523220"/>
          </a:xfrm>
          <a:prstGeom prst="rect">
            <a:avLst/>
          </a:prstGeom>
        </p:spPr>
        <p:txBody>
          <a:bodyPr wrap="none">
            <a:spAutoFit/>
          </a:bodyPr>
          <a:lstStyle/>
          <a:p>
            <a:pPr algn="ctr"/>
            <a:r>
              <a:rPr lang="en-US" altLang="zh-CN" sz="2800" b="1" dirty="0" smtClean="0">
                <a:ln/>
                <a:solidFill>
                  <a:schemeClr val="accent5">
                    <a:tint val="50000"/>
                    <a:satMod val="180000"/>
                  </a:schemeClr>
                </a:solidFill>
              </a:rPr>
              <a:t>WHU</a:t>
            </a:r>
            <a:endParaRPr lang="zh-CN" altLang="en-US" sz="2800" b="1" dirty="0">
              <a:ln/>
              <a:solidFill>
                <a:schemeClr val="accent5">
                  <a:tint val="50000"/>
                  <a:satMod val="18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3428992" y="1357298"/>
            <a:ext cx="5248644" cy="2538415"/>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214282" y="4000504"/>
            <a:ext cx="4414847" cy="2643206"/>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6000760" y="5000636"/>
            <a:ext cx="1266693" cy="523220"/>
          </a:xfrm>
          <a:prstGeom prst="rect">
            <a:avLst/>
          </a:prstGeom>
        </p:spPr>
        <p:txBody>
          <a:bodyPr wrap="none">
            <a:spAutoFit/>
          </a:bodyPr>
          <a:lstStyle/>
          <a:p>
            <a:pPr algn="ctr"/>
            <a:r>
              <a:rPr lang="zh-CN" altLang="en-US" sz="2800" b="1" dirty="0" smtClean="0">
                <a:ln/>
                <a:solidFill>
                  <a:schemeClr val="tx2">
                    <a:lumMod val="60000"/>
                    <a:lumOff val="40000"/>
                  </a:schemeClr>
                </a:solidFill>
              </a:rPr>
              <a:t>北师大</a:t>
            </a:r>
            <a:endParaRPr lang="zh-CN" altLang="en-US" sz="2800" b="1" dirty="0">
              <a:ln/>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285860"/>
            <a:ext cx="9020175" cy="4362450"/>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1142976" y="1285860"/>
            <a:ext cx="1214446"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50"/>
              </a:solidFill>
            </a:endParaRPr>
          </a:p>
        </p:txBody>
      </p:sp>
      <p:sp>
        <p:nvSpPr>
          <p:cNvPr id="5" name="矩形 4"/>
          <p:cNvSpPr/>
          <p:nvPr/>
        </p:nvSpPr>
        <p:spPr>
          <a:xfrm>
            <a:off x="1142976" y="1214422"/>
            <a:ext cx="1214446" cy="28575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矩形 5"/>
          <p:cNvSpPr/>
          <p:nvPr/>
        </p:nvSpPr>
        <p:spPr>
          <a:xfrm>
            <a:off x="0" y="1571612"/>
            <a:ext cx="8215338" cy="7143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6"/>
          <p:cNvSpPr/>
          <p:nvPr/>
        </p:nvSpPr>
        <p:spPr>
          <a:xfrm>
            <a:off x="0" y="2357430"/>
            <a:ext cx="8572528" cy="8572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矩形 7"/>
          <p:cNvSpPr/>
          <p:nvPr/>
        </p:nvSpPr>
        <p:spPr>
          <a:xfrm>
            <a:off x="0" y="3286124"/>
            <a:ext cx="9144000" cy="235745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TextBox 8"/>
          <p:cNvSpPr txBox="1"/>
          <p:nvPr/>
        </p:nvSpPr>
        <p:spPr>
          <a:xfrm>
            <a:off x="0" y="214290"/>
            <a:ext cx="235742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dirty="0" smtClean="0">
                <a:solidFill>
                  <a:schemeClr val="tx2">
                    <a:lumMod val="60000"/>
                    <a:lumOff val="40000"/>
                  </a:schemeClr>
                </a:solidFill>
              </a:rPr>
              <a:t>WHU</a:t>
            </a:r>
            <a:endParaRPr lang="zh-CN" altLang="en-US" dirty="0">
              <a:solidFill>
                <a:schemeClr val="tx2">
                  <a:lumMod val="60000"/>
                  <a:lumOff val="40000"/>
                </a:schemeClr>
              </a:solidFill>
            </a:endParaRPr>
          </a:p>
        </p:txBody>
      </p:sp>
      <p:cxnSp>
        <p:nvCxnSpPr>
          <p:cNvPr id="11" name="直接连接符 10"/>
          <p:cNvCxnSpPr>
            <a:stCxn id="5" idx="3"/>
          </p:cNvCxnSpPr>
          <p:nvPr/>
        </p:nvCxnSpPr>
        <p:spPr>
          <a:xfrm flipV="1">
            <a:off x="2357422" y="857232"/>
            <a:ext cx="714380" cy="500066"/>
          </a:xfrm>
          <a:prstGeom prst="line">
            <a:avLst/>
          </a:prstGeom>
        </p:spPr>
        <p:style>
          <a:lnRef idx="2">
            <a:schemeClr val="accent6"/>
          </a:lnRef>
          <a:fillRef idx="0">
            <a:schemeClr val="accent6"/>
          </a:fillRef>
          <a:effectRef idx="1">
            <a:schemeClr val="accent6"/>
          </a:effectRef>
          <a:fontRef idx="minor">
            <a:schemeClr val="tx1"/>
          </a:fontRef>
        </p:style>
      </p:cxnSp>
      <p:pic>
        <p:nvPicPr>
          <p:cNvPr id="4099" name="Picture 3"/>
          <p:cNvPicPr>
            <a:picLocks noChangeAspect="1" noChangeArrowheads="1"/>
          </p:cNvPicPr>
          <p:nvPr/>
        </p:nvPicPr>
        <p:blipFill>
          <a:blip r:embed="rId3" cstate="print"/>
          <a:srcRect/>
          <a:stretch>
            <a:fillRect/>
          </a:stretch>
        </p:blipFill>
        <p:spPr bwMode="auto">
          <a:xfrm>
            <a:off x="3071802" y="142852"/>
            <a:ext cx="4252912" cy="3836051"/>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286116" y="1071546"/>
            <a:ext cx="371477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CN" altLang="en-US" dirty="0" smtClean="0"/>
              <a:t>中外文核心期刊查询系统，在其中可选择核心期刊进行查询。</a:t>
            </a:r>
            <a:endParaRPr lang="zh-CN" altLang="en-US" dirty="0"/>
          </a:p>
        </p:txBody>
      </p:sp>
      <p:cxnSp>
        <p:nvCxnSpPr>
          <p:cNvPr id="15" name="直接连接符 14"/>
          <p:cNvCxnSpPr/>
          <p:nvPr/>
        </p:nvCxnSpPr>
        <p:spPr>
          <a:xfrm>
            <a:off x="1643042" y="1857364"/>
            <a:ext cx="1357322" cy="571504"/>
          </a:xfrm>
          <a:prstGeom prst="line">
            <a:avLst/>
          </a:prstGeom>
        </p:spPr>
        <p:style>
          <a:lnRef idx="2">
            <a:schemeClr val="accent6"/>
          </a:lnRef>
          <a:fillRef idx="0">
            <a:schemeClr val="accent6"/>
          </a:fillRef>
          <a:effectRef idx="1">
            <a:schemeClr val="accent6"/>
          </a:effectRef>
          <a:fontRef idx="minor">
            <a:schemeClr val="tx1"/>
          </a:fontRef>
        </p:style>
      </p:cxnSp>
      <p:sp>
        <p:nvSpPr>
          <p:cNvPr id="17" name="TextBox 16"/>
          <p:cNvSpPr txBox="1"/>
          <p:nvPr/>
        </p:nvSpPr>
        <p:spPr>
          <a:xfrm>
            <a:off x="3000364" y="2143116"/>
            <a:ext cx="300039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CN" altLang="en-US" dirty="0" smtClean="0"/>
              <a:t>直接进行期刊检索，并可设置检索方式和范围。</a:t>
            </a:r>
            <a:endParaRPr lang="zh-CN" altLang="en-US" dirty="0"/>
          </a:p>
        </p:txBody>
      </p:sp>
      <p:cxnSp>
        <p:nvCxnSpPr>
          <p:cNvPr id="19" name="直接连接符 18"/>
          <p:cNvCxnSpPr/>
          <p:nvPr/>
        </p:nvCxnSpPr>
        <p:spPr>
          <a:xfrm>
            <a:off x="1142976" y="2714620"/>
            <a:ext cx="1785950" cy="1071570"/>
          </a:xfrm>
          <a:prstGeom prst="line">
            <a:avLst/>
          </a:prstGeom>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2928926" y="3429000"/>
            <a:ext cx="2928958"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CN" altLang="en-US" dirty="0" smtClean="0"/>
              <a:t>按字顺浏览，数字：</a:t>
            </a:r>
            <a:r>
              <a:rPr lang="en-US" altLang="zh-CN" dirty="0" smtClean="0"/>
              <a:t>0-9</a:t>
            </a:r>
            <a:r>
              <a:rPr lang="zh-CN" altLang="en-US" dirty="0" smtClean="0"/>
              <a:t>，字母：</a:t>
            </a:r>
            <a:r>
              <a:rPr lang="en-US" altLang="zh-CN" dirty="0" smtClean="0"/>
              <a:t>a-z</a:t>
            </a:r>
            <a:endParaRPr lang="zh-CN" altLang="en-US" dirty="0"/>
          </a:p>
        </p:txBody>
      </p:sp>
      <p:cxnSp>
        <p:nvCxnSpPr>
          <p:cNvPr id="22" name="直接连接符 21"/>
          <p:cNvCxnSpPr/>
          <p:nvPr/>
        </p:nvCxnSpPr>
        <p:spPr>
          <a:xfrm>
            <a:off x="1714480" y="4572008"/>
            <a:ext cx="1571636" cy="1285884"/>
          </a:xfrm>
          <a:prstGeom prst="line">
            <a:avLst/>
          </a:prstGeom>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3214678" y="5572140"/>
            <a:ext cx="264320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CN" altLang="en-US" dirty="0" smtClean="0"/>
              <a:t>按学科分类浏览</a:t>
            </a:r>
            <a:r>
              <a:rPr lang="en-US" altLang="zh-CN" dirty="0" smtClean="0"/>
              <a:t>,</a:t>
            </a:r>
            <a:r>
              <a:rPr lang="zh-CN" altLang="en-US" dirty="0" smtClean="0"/>
              <a:t>各大学科之下还有细分小类目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4099"/>
                                        </p:tgtEl>
                                      </p:cBhvr>
                                    </p:animEffect>
                                    <p:set>
                                      <p:cBhvr>
                                        <p:cTn id="27" dur="1" fill="hold">
                                          <p:stCondLst>
                                            <p:cond delay="1999"/>
                                          </p:stCondLst>
                                        </p:cTn>
                                        <p:tgtEl>
                                          <p:spTgt spid="409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3"/>
                                        </p:tgtEl>
                                      </p:cBhvr>
                                    </p:animEffect>
                                    <p:set>
                                      <p:cBhvr>
                                        <p:cTn id="30" dur="1" fill="hold">
                                          <p:stCondLst>
                                            <p:cond delay="19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15"/>
                                        </p:tgtEl>
                                      </p:cBhvr>
                                    </p:animEffect>
                                    <p:set>
                                      <p:cBhvr>
                                        <p:cTn id="48" dur="1" fill="hold">
                                          <p:stCondLst>
                                            <p:cond delay="19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17"/>
                                        </p:tgtEl>
                                      </p:cBhvr>
                                    </p:animEffect>
                                    <p:set>
                                      <p:cBhvr>
                                        <p:cTn id="51" dur="1" fill="hold">
                                          <p:stCondLst>
                                            <p:cond delay="1999"/>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2000"/>
                                        <p:tgtEl>
                                          <p:spTgt spid="19"/>
                                        </p:tgtEl>
                                      </p:cBhvr>
                                    </p:animEffect>
                                    <p:set>
                                      <p:cBhvr>
                                        <p:cTn id="69" dur="1" fill="hold">
                                          <p:stCondLst>
                                            <p:cond delay="1999"/>
                                          </p:stCondLst>
                                        </p:cTn>
                                        <p:tgtEl>
                                          <p:spTgt spid="1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20"/>
                                        </p:tgtEl>
                                      </p:cBhvr>
                                    </p:animEffect>
                                    <p:set>
                                      <p:cBhvr>
                                        <p:cTn id="72" dur="1" fill="hold">
                                          <p:stCondLst>
                                            <p:cond delay="1999"/>
                                          </p:stCondLst>
                                        </p:cTn>
                                        <p:tgtEl>
                                          <p:spTgt spid="2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20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2000"/>
                                        <p:tgtEl>
                                          <p:spTgt spid="2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0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2000"/>
                                        <p:tgtEl>
                                          <p:spTgt spid="22"/>
                                        </p:tgtEl>
                                      </p:cBhvr>
                                    </p:animEffect>
                                    <p:set>
                                      <p:cBhvr>
                                        <p:cTn id="90" dur="1" fill="hold">
                                          <p:stCondLst>
                                            <p:cond delay="1999"/>
                                          </p:stCondLst>
                                        </p:cTn>
                                        <p:tgtEl>
                                          <p:spTgt spid="2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24"/>
                                        </p:tgtEl>
                                      </p:cBhvr>
                                    </p:animEffect>
                                    <p:set>
                                      <p:cBhvr>
                                        <p:cTn id="93"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3" grpId="1" animBg="1"/>
      <p:bldP spid="17" grpId="0" animBg="1"/>
      <p:bldP spid="17" grpId="1" animBg="1"/>
      <p:bldP spid="20" grpId="0" animBg="1"/>
      <p:bldP spid="20" grpId="1" animBg="1"/>
      <p:bldP spid="24" grpId="0" animBg="1"/>
      <p:bldP spid="2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271461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CN" altLang="en-US" sz="2400" b="1" dirty="0" smtClean="0">
                <a:solidFill>
                  <a:schemeClr val="accent6">
                    <a:lumMod val="75000"/>
                  </a:schemeClr>
                </a:solidFill>
                <a:latin typeface="幼圆" pitchFamily="49" charset="-122"/>
                <a:ea typeface="幼圆" pitchFamily="49" charset="-122"/>
              </a:rPr>
              <a:t>北师大</a:t>
            </a:r>
            <a:endParaRPr lang="zh-CN" altLang="en-US" sz="2400" b="1" dirty="0">
              <a:solidFill>
                <a:schemeClr val="accent6">
                  <a:lumMod val="75000"/>
                </a:schemeClr>
              </a:solidFill>
              <a:latin typeface="幼圆" pitchFamily="49" charset="-122"/>
              <a:ea typeface="幼圆" pitchFamily="49" charset="-122"/>
            </a:endParaRPr>
          </a:p>
        </p:txBody>
      </p:sp>
      <p:pic>
        <p:nvPicPr>
          <p:cNvPr id="5122" name="Picture 2"/>
          <p:cNvPicPr>
            <a:picLocks noChangeAspect="1" noChangeArrowheads="1"/>
          </p:cNvPicPr>
          <p:nvPr/>
        </p:nvPicPr>
        <p:blipFill>
          <a:blip r:embed="rId2" cstate="print"/>
          <a:srcRect/>
          <a:stretch>
            <a:fillRect/>
          </a:stretch>
        </p:blipFill>
        <p:spPr bwMode="auto">
          <a:xfrm>
            <a:off x="214282" y="1285860"/>
            <a:ext cx="5867400" cy="3771900"/>
          </a:xfrm>
          <a:prstGeom prst="rect">
            <a:avLst/>
          </a:prstGeom>
          <a:ln>
            <a:noFill/>
          </a:ln>
          <a:effectLst>
            <a:outerShdw blurRad="292100" dist="139700" dir="2700000" algn="tl" rotWithShape="0">
              <a:srgbClr val="333333">
                <a:alpha val="65000"/>
              </a:srgbClr>
            </a:outerShdw>
          </a:effectLst>
        </p:spPr>
      </p:pic>
      <p:cxnSp>
        <p:nvCxnSpPr>
          <p:cNvPr id="5" name="直接连接符 4"/>
          <p:cNvCxnSpPr/>
          <p:nvPr/>
        </p:nvCxnSpPr>
        <p:spPr>
          <a:xfrm flipV="1">
            <a:off x="2786050" y="928670"/>
            <a:ext cx="857256" cy="714380"/>
          </a:xfrm>
          <a:prstGeom prst="line">
            <a:avLst/>
          </a:prstGeom>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3643306" y="714356"/>
            <a:ext cx="114300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选择语言</a:t>
            </a:r>
            <a:endParaRPr lang="zh-CN" altLang="en-US" dirty="0"/>
          </a:p>
        </p:txBody>
      </p:sp>
      <p:sp>
        <p:nvSpPr>
          <p:cNvPr id="7" name="椭圆 6"/>
          <p:cNvSpPr/>
          <p:nvPr/>
        </p:nvSpPr>
        <p:spPr>
          <a:xfrm>
            <a:off x="285720" y="1785926"/>
            <a:ext cx="642942" cy="428628"/>
          </a:xfrm>
          <a:prstGeom prst="ellipse">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8" name="圆角矩形 7"/>
          <p:cNvSpPr/>
          <p:nvPr/>
        </p:nvSpPr>
        <p:spPr>
          <a:xfrm>
            <a:off x="285720" y="2214554"/>
            <a:ext cx="928694" cy="285752"/>
          </a:xfrm>
          <a:prstGeom prst="roundRect">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9" name="圆角矩形 8"/>
          <p:cNvSpPr/>
          <p:nvPr/>
        </p:nvSpPr>
        <p:spPr>
          <a:xfrm>
            <a:off x="357158" y="3929066"/>
            <a:ext cx="1000132" cy="285752"/>
          </a:xfrm>
          <a:prstGeom prst="roundRect">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cxnSp>
        <p:nvCxnSpPr>
          <p:cNvPr id="10" name="直接连接符 9"/>
          <p:cNvCxnSpPr/>
          <p:nvPr/>
        </p:nvCxnSpPr>
        <p:spPr>
          <a:xfrm flipV="1">
            <a:off x="4286248" y="2071678"/>
            <a:ext cx="857256" cy="714380"/>
          </a:xfrm>
          <a:prstGeom prst="line">
            <a:avLst/>
          </a:prstGeom>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5143504" y="1857364"/>
            <a:ext cx="400049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馆内电子期刊检索：拼音、西文分开</a:t>
            </a:r>
            <a:endParaRPr lang="zh-CN" altLang="en-US" dirty="0"/>
          </a:p>
        </p:txBody>
      </p:sp>
      <p:cxnSp>
        <p:nvCxnSpPr>
          <p:cNvPr id="13" name="直接连接符 12"/>
          <p:cNvCxnSpPr/>
          <p:nvPr/>
        </p:nvCxnSpPr>
        <p:spPr>
          <a:xfrm>
            <a:off x="3071802" y="3214686"/>
            <a:ext cx="3143272" cy="428628"/>
          </a:xfrm>
          <a:prstGeom prst="line">
            <a:avLst/>
          </a:prstGeom>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6215074" y="3429000"/>
            <a:ext cx="271464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馆内检索，检索模式可选</a:t>
            </a:r>
            <a:endParaRPr lang="zh-CN" altLang="en-US" dirty="0"/>
          </a:p>
        </p:txBody>
      </p:sp>
      <p:cxnSp>
        <p:nvCxnSpPr>
          <p:cNvPr id="16" name="直接连接符 15"/>
          <p:cNvCxnSpPr/>
          <p:nvPr/>
        </p:nvCxnSpPr>
        <p:spPr>
          <a:xfrm>
            <a:off x="2928926" y="4214818"/>
            <a:ext cx="1571636" cy="1357322"/>
          </a:xfrm>
          <a:prstGeom prst="line">
            <a:avLst/>
          </a:prstGeom>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4500562" y="5429264"/>
            <a:ext cx="292895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外文期刊检索，可选关键词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285720" y="642918"/>
            <a:ext cx="5695950" cy="3505200"/>
          </a:xfrm>
          <a:prstGeom prst="rect">
            <a:avLst/>
          </a:prstGeom>
          <a:ln>
            <a:noFill/>
          </a:ln>
          <a:effectLst>
            <a:outerShdw blurRad="292100" dist="139700" dir="2700000" algn="tl" rotWithShape="0">
              <a:srgbClr val="333333">
                <a:alpha val="65000"/>
              </a:srgbClr>
            </a:outerShdw>
          </a:effectLst>
        </p:spPr>
      </p:pic>
      <p:sp>
        <p:nvSpPr>
          <p:cNvPr id="5" name="椭圆 4"/>
          <p:cNvSpPr/>
          <p:nvPr/>
        </p:nvSpPr>
        <p:spPr>
          <a:xfrm>
            <a:off x="1000100" y="1214422"/>
            <a:ext cx="1000132" cy="428628"/>
          </a:xfrm>
          <a:prstGeom prst="ellipse">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cxnSp>
        <p:nvCxnSpPr>
          <p:cNvPr id="7" name="直接连接符 6"/>
          <p:cNvCxnSpPr/>
          <p:nvPr/>
        </p:nvCxnSpPr>
        <p:spPr>
          <a:xfrm rot="16200000" flipH="1">
            <a:off x="3857620" y="3071810"/>
            <a:ext cx="1571636" cy="1143008"/>
          </a:xfrm>
          <a:prstGeom prst="line">
            <a:avLst/>
          </a:prstGeom>
        </p:spPr>
        <p:style>
          <a:lnRef idx="2">
            <a:schemeClr val="accent3"/>
          </a:lnRef>
          <a:fillRef idx="0">
            <a:schemeClr val="accent3"/>
          </a:fillRef>
          <a:effectRef idx="1">
            <a:schemeClr val="accent3"/>
          </a:effectRef>
          <a:fontRef idx="minor">
            <a:schemeClr val="tx1"/>
          </a:fontRef>
        </p:style>
      </p:cxnSp>
      <p:sp>
        <p:nvSpPr>
          <p:cNvPr id="8" name="TextBox 7"/>
          <p:cNvSpPr txBox="1"/>
          <p:nvPr/>
        </p:nvSpPr>
        <p:spPr>
          <a:xfrm>
            <a:off x="4429124" y="4429132"/>
            <a:ext cx="3643338"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以学科分类，与我校的学科分类基本相同。</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57158" y="857232"/>
            <a:ext cx="5638800" cy="4286250"/>
          </a:xfrm>
          <a:prstGeom prst="rect">
            <a:avLst/>
          </a:prstGeom>
          <a:ln>
            <a:noFill/>
          </a:ln>
          <a:effectLst>
            <a:outerShdw blurRad="292100" dist="139700" dir="2700000" algn="tl" rotWithShape="0">
              <a:srgbClr val="333333">
                <a:alpha val="65000"/>
              </a:srgbClr>
            </a:outerShdw>
          </a:effectLst>
        </p:spPr>
      </p:pic>
      <p:sp>
        <p:nvSpPr>
          <p:cNvPr id="3" name="椭圆 2"/>
          <p:cNvSpPr/>
          <p:nvPr/>
        </p:nvSpPr>
        <p:spPr>
          <a:xfrm>
            <a:off x="2000232" y="1428736"/>
            <a:ext cx="1000132" cy="428628"/>
          </a:xfrm>
          <a:prstGeom prst="ellipse">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4" name="圆角矩形 3"/>
          <p:cNvSpPr/>
          <p:nvPr/>
        </p:nvSpPr>
        <p:spPr>
          <a:xfrm>
            <a:off x="357158" y="1857364"/>
            <a:ext cx="642942" cy="285752"/>
          </a:xfrm>
          <a:prstGeom prst="roundRect">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5" name="圆角矩形 4"/>
          <p:cNvSpPr/>
          <p:nvPr/>
        </p:nvSpPr>
        <p:spPr>
          <a:xfrm>
            <a:off x="357158" y="2285992"/>
            <a:ext cx="714380" cy="285752"/>
          </a:xfrm>
          <a:prstGeom prst="roundRect">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6" name="圆角矩形 5"/>
          <p:cNvSpPr/>
          <p:nvPr/>
        </p:nvSpPr>
        <p:spPr>
          <a:xfrm>
            <a:off x="357158" y="2786058"/>
            <a:ext cx="714380" cy="285752"/>
          </a:xfrm>
          <a:prstGeom prst="roundRect">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7" name="圆角矩形 6"/>
          <p:cNvSpPr/>
          <p:nvPr/>
        </p:nvSpPr>
        <p:spPr>
          <a:xfrm>
            <a:off x="357158" y="3571876"/>
            <a:ext cx="714380" cy="285752"/>
          </a:xfrm>
          <a:prstGeom prst="roundRect">
            <a:avLst/>
          </a:prstGeom>
          <a:noFill/>
          <a:ln w="19050"/>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cxnSp>
        <p:nvCxnSpPr>
          <p:cNvPr id="9" name="直接连接符 8"/>
          <p:cNvCxnSpPr/>
          <p:nvPr/>
        </p:nvCxnSpPr>
        <p:spPr>
          <a:xfrm>
            <a:off x="2285984" y="2500306"/>
            <a:ext cx="3857652" cy="1588"/>
          </a:xfrm>
          <a:prstGeom prst="line">
            <a:avLst/>
          </a:prstGeom>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6143636" y="2285992"/>
            <a:ext cx="264320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利用</a:t>
            </a:r>
            <a:r>
              <a:rPr lang="en-US" altLang="zh-CN" dirty="0" smtClean="0"/>
              <a:t>ISSN</a:t>
            </a:r>
            <a:r>
              <a:rPr lang="zh-CN" altLang="en-US" dirty="0" smtClean="0"/>
              <a:t>检索期刊</a:t>
            </a:r>
            <a:endParaRPr lang="zh-CN" altLang="en-US" dirty="0"/>
          </a:p>
        </p:txBody>
      </p:sp>
      <p:cxnSp>
        <p:nvCxnSpPr>
          <p:cNvPr id="11" name="直接连接符 10"/>
          <p:cNvCxnSpPr/>
          <p:nvPr/>
        </p:nvCxnSpPr>
        <p:spPr>
          <a:xfrm>
            <a:off x="2285984" y="3000372"/>
            <a:ext cx="3857652"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直接连接符 11"/>
          <p:cNvCxnSpPr/>
          <p:nvPr/>
        </p:nvCxnSpPr>
        <p:spPr>
          <a:xfrm>
            <a:off x="2285984" y="3786190"/>
            <a:ext cx="3857652" cy="1588"/>
          </a:xfrm>
          <a:prstGeom prst="line">
            <a:avLst/>
          </a:prstGeom>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6143636" y="2857496"/>
            <a:ext cx="264320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以数据库商为分类</a:t>
            </a:r>
            <a:endParaRPr lang="zh-CN" altLang="en-US" dirty="0"/>
          </a:p>
        </p:txBody>
      </p:sp>
      <p:sp>
        <p:nvSpPr>
          <p:cNvPr id="14" name="TextBox 13"/>
          <p:cNvSpPr txBox="1"/>
          <p:nvPr/>
        </p:nvSpPr>
        <p:spPr>
          <a:xfrm>
            <a:off x="6143636" y="3643314"/>
            <a:ext cx="264320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zh-CN" altLang="en-US" dirty="0" smtClean="0"/>
              <a:t>学科大类分类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animBg="1"/>
      <p:bldP spid="5" grpId="1" animBg="1"/>
      <p:bldP spid="6" grpId="1" animBg="1"/>
      <p:bldP spid="7" grpId="1" animBg="1"/>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2214554"/>
            <a:ext cx="5072098"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dirty="0" smtClean="0"/>
              <a:t>北师大在做电子期刊检索的时候可谓更加的细致：我校的期刊检索并未分馆内馆外，而北师大做了区分；另北师大有多种语言可供选择；北师大的期刊检索还可利用</a:t>
            </a:r>
            <a:r>
              <a:rPr lang="en-US" altLang="zh-CN" sz="2800" dirty="0" smtClean="0"/>
              <a:t>ISSN</a:t>
            </a:r>
            <a:r>
              <a:rPr lang="zh-CN" altLang="en-US" sz="2800" dirty="0" smtClean="0"/>
              <a:t>进行检索，同时可选数据库商，比我校的更为精细一些。</a:t>
            </a:r>
            <a:endParaRPr lang="en-US" altLang="zh-CN" sz="2800" dirty="0" smtClean="0"/>
          </a:p>
          <a:p>
            <a:endParaRPr lang="en-US" altLang="zh-CN" dirty="0" smtClean="0"/>
          </a:p>
          <a:p>
            <a:endParaRPr lang="en-US" altLang="zh-CN" dirty="0" smtClean="0"/>
          </a:p>
        </p:txBody>
      </p:sp>
      <p:sp>
        <p:nvSpPr>
          <p:cNvPr id="3" name="TextBox 2"/>
          <p:cNvSpPr txBox="1"/>
          <p:nvPr/>
        </p:nvSpPr>
        <p:spPr>
          <a:xfrm>
            <a:off x="571472" y="714356"/>
            <a:ext cx="242889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3600" dirty="0" smtClean="0"/>
              <a:t>两校对比</a:t>
            </a:r>
            <a:endParaRPr lang="zh-CN" alt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6072198" y="4143380"/>
            <a:ext cx="3071802" cy="19288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北师的查找数据库只能单个数据库查找，跨库查找有另外的页面，武大的可以直接选择</a:t>
            </a:r>
            <a:r>
              <a:rPr lang="en-US" altLang="zh-CN" dirty="0" smtClean="0"/>
              <a:t>1</a:t>
            </a:r>
            <a:r>
              <a:rPr lang="zh-CN" altLang="en-US" dirty="0" smtClean="0"/>
              <a:t>个或多个的数据库查找</a:t>
            </a:r>
            <a:endParaRPr lang="zh-CN" altLang="en-US" dirty="0"/>
          </a:p>
        </p:txBody>
      </p:sp>
      <p:sp>
        <p:nvSpPr>
          <p:cNvPr id="12" name="椭圆 11"/>
          <p:cNvSpPr/>
          <p:nvPr/>
        </p:nvSpPr>
        <p:spPr>
          <a:xfrm>
            <a:off x="6072198" y="1000108"/>
            <a:ext cx="3071802"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两者的数据库查找均有首字母索引和检索词搜索</a:t>
            </a:r>
            <a:endParaRPr lang="zh-CN" altLang="en-US" dirty="0"/>
          </a:p>
        </p:txBody>
      </p:sp>
      <p:pic>
        <p:nvPicPr>
          <p:cNvPr id="3074" name="Picture 2"/>
          <p:cNvPicPr>
            <a:picLocks noChangeAspect="1" noChangeArrowheads="1"/>
          </p:cNvPicPr>
          <p:nvPr/>
        </p:nvPicPr>
        <p:blipFill>
          <a:blip r:embed="rId2" cstate="print"/>
          <a:srcRect l="4167" t="14167" r="39447" b="36666"/>
          <a:stretch>
            <a:fillRect/>
          </a:stretch>
        </p:blipFill>
        <p:spPr bwMode="auto">
          <a:xfrm>
            <a:off x="0" y="785794"/>
            <a:ext cx="5929322" cy="3301588"/>
          </a:xfrm>
          <a:prstGeom prst="rect">
            <a:avLst/>
          </a:prstGeom>
          <a:noFill/>
          <a:ln w="9525">
            <a:noFill/>
            <a:miter lim="800000"/>
            <a:headEnd/>
            <a:tailEnd/>
          </a:ln>
          <a:effectLst/>
        </p:spPr>
      </p:pic>
      <p:sp>
        <p:nvSpPr>
          <p:cNvPr id="8" name="标题 1"/>
          <p:cNvSpPr txBox="1">
            <a:spLocks/>
          </p:cNvSpPr>
          <p:nvPr/>
        </p:nvSpPr>
        <p:spPr>
          <a:xfrm>
            <a:off x="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chemeClr val="tx1"/>
                </a:solidFill>
                <a:effectLst/>
                <a:uLnTx/>
                <a:uFillTx/>
                <a:latin typeface="+mj-lt"/>
                <a:ea typeface="+mj-ea"/>
                <a:cs typeface="+mj-cs"/>
              </a:rPr>
              <a:t>查找数据库</a:t>
            </a: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&amp;</a:t>
            </a:r>
            <a:r>
              <a:rPr kumimoji="0" lang="zh-CN" altLang="en-US" sz="4400" b="0" i="0" u="none" strike="noStrike" kern="1200" cap="none" spc="0" normalizeH="0" baseline="0" noProof="0" dirty="0" smtClean="0">
                <a:ln>
                  <a:noFill/>
                </a:ln>
                <a:solidFill>
                  <a:schemeClr val="tx1"/>
                </a:solidFill>
                <a:effectLst/>
                <a:uLnTx/>
                <a:uFillTx/>
                <a:latin typeface="+mj-lt"/>
                <a:ea typeface="+mj-ea"/>
                <a:cs typeface="+mj-cs"/>
              </a:rPr>
              <a:t>数据库检索</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p:cNvPicPr>
            <a:picLocks noChangeAspect="1" noChangeArrowheads="1"/>
          </p:cNvPicPr>
          <p:nvPr/>
        </p:nvPicPr>
        <p:blipFill>
          <a:blip r:embed="rId3" cstate="print"/>
          <a:srcRect r="34375"/>
          <a:stretch>
            <a:fillRect/>
          </a:stretch>
        </p:blipFill>
        <p:spPr bwMode="auto">
          <a:xfrm>
            <a:off x="0" y="4105111"/>
            <a:ext cx="5929320" cy="2752889"/>
          </a:xfrm>
          <a:prstGeom prst="rect">
            <a:avLst/>
          </a:prstGeom>
          <a:noFill/>
          <a:ln w="9525">
            <a:noFill/>
            <a:miter lim="800000"/>
            <a:headEnd/>
            <a:tailEnd/>
          </a:ln>
          <a:effectLst/>
        </p:spPr>
      </p:pic>
      <p:sp>
        <p:nvSpPr>
          <p:cNvPr id="10" name="Rectangle 4"/>
          <p:cNvSpPr>
            <a:spLocks noGrp="1" noChangeArrowheads="1"/>
          </p:cNvSpPr>
          <p:nvPr>
            <p:ph idx="1"/>
          </p:nvPr>
        </p:nvSpPr>
        <p:spPr bwMode="auto">
          <a:xfrm>
            <a:off x="3143240" y="5643578"/>
            <a:ext cx="6000760" cy="1214422"/>
          </a:xfrm>
          <a:prstGeom prst="rect">
            <a:avLst/>
          </a:prstGeom>
          <a:noFill/>
          <a:ln w="28575" cap="flat" cmpd="sng">
            <a:solidFill>
              <a:srgbClr val="FF0000"/>
            </a:solidFill>
            <a:miter lim="800000"/>
            <a:headEnd/>
            <a:tailEnd/>
          </a:ln>
          <a:effectLst/>
        </p:spPr>
        <p:txBody>
          <a:bodyPr anchor="ctr"/>
          <a:lstStyle/>
          <a:p>
            <a:pPr>
              <a:buNone/>
            </a:pPr>
            <a:r>
              <a:rPr lang="zh-CN" altLang="en-US" dirty="0" smtClean="0"/>
              <a:t>武大在首页即列出了数据库</a:t>
            </a:r>
            <a:endParaRPr lang="zh-CN" altLang="en-US" dirty="0"/>
          </a:p>
        </p:txBody>
      </p:sp>
      <p:sp>
        <p:nvSpPr>
          <p:cNvPr id="11" name="Rectangle 4"/>
          <p:cNvSpPr>
            <a:spLocks noChangeArrowheads="1"/>
          </p:cNvSpPr>
          <p:nvPr/>
        </p:nvSpPr>
        <p:spPr bwMode="auto">
          <a:xfrm>
            <a:off x="3143240" y="2571744"/>
            <a:ext cx="6000760" cy="1428760"/>
          </a:xfrm>
          <a:prstGeom prst="rect">
            <a:avLst/>
          </a:prstGeom>
          <a:noFill/>
          <a:ln w="28575" cap="flat" cmpd="sng">
            <a:solidFill>
              <a:srgbClr val="FF0000"/>
            </a:solidFill>
            <a:miter lim="800000"/>
            <a:headEnd/>
            <a:tailEnd/>
          </a:ln>
          <a:effectLst/>
        </p:spPr>
        <p:txBody>
          <a:bodyPr anchor="ctr"/>
          <a:lstStyle/>
          <a:p>
            <a:r>
              <a:rPr lang="zh-CN" altLang="en-US" sz="3200" dirty="0" smtClean="0"/>
              <a:t>北京师范大学在首页只有分类和按字母索引</a:t>
            </a:r>
            <a:endParaRPr lang="zh-CN" altLang="en-US" sz="3200" dirty="0"/>
          </a:p>
        </p:txBody>
      </p:sp>
      <p:sp>
        <p:nvSpPr>
          <p:cNvPr id="14" name="Rectangle 4"/>
          <p:cNvSpPr>
            <a:spLocks noChangeArrowheads="1"/>
          </p:cNvSpPr>
          <p:nvPr/>
        </p:nvSpPr>
        <p:spPr bwMode="auto">
          <a:xfrm>
            <a:off x="285720" y="4714884"/>
            <a:ext cx="1785918" cy="142876"/>
          </a:xfrm>
          <a:prstGeom prst="rect">
            <a:avLst/>
          </a:prstGeom>
          <a:noFill/>
          <a:ln w="28575" cap="flat" cmpd="sng">
            <a:solidFill>
              <a:srgbClr val="FF0000"/>
            </a:solidFill>
            <a:miter lim="800000"/>
            <a:headEnd/>
            <a:tailEnd/>
          </a:ln>
          <a:effectLst/>
        </p:spPr>
        <p:txBody>
          <a:bodyPr anchor="ctr"/>
          <a:lstStyle/>
          <a:p>
            <a:endParaRPr lang="zh-CN" altLang="en-US"/>
          </a:p>
        </p:txBody>
      </p:sp>
      <p:sp>
        <p:nvSpPr>
          <p:cNvPr id="15" name="燕尾形箭头 14"/>
          <p:cNvSpPr/>
          <p:nvPr/>
        </p:nvSpPr>
        <p:spPr>
          <a:xfrm>
            <a:off x="2071670" y="4714884"/>
            <a:ext cx="357190" cy="142876"/>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椭圆 15"/>
          <p:cNvSpPr/>
          <p:nvPr/>
        </p:nvSpPr>
        <p:spPr>
          <a:xfrm>
            <a:off x="2643174" y="4429132"/>
            <a:ext cx="3348062" cy="9382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武大有检索结果，检索历史，高级检索，北师的没有</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521" t="15000" r="32811" b="4999"/>
          <a:stretch>
            <a:fillRect/>
          </a:stretch>
        </p:blipFill>
        <p:spPr bwMode="auto">
          <a:xfrm>
            <a:off x="0" y="-48"/>
            <a:ext cx="9144000" cy="6858048"/>
          </a:xfrm>
          <a:prstGeom prst="rect">
            <a:avLst/>
          </a:prstGeom>
          <a:noFill/>
          <a:ln w="9525">
            <a:noFill/>
            <a:miter lim="800000"/>
            <a:headEnd/>
            <a:tailEnd/>
          </a:ln>
          <a:effectLst/>
        </p:spPr>
      </p:pic>
      <p:sp>
        <p:nvSpPr>
          <p:cNvPr id="2" name="标题 1"/>
          <p:cNvSpPr>
            <a:spLocks noGrp="1"/>
          </p:cNvSpPr>
          <p:nvPr>
            <p:ph type="title"/>
          </p:nvPr>
        </p:nvSpPr>
        <p:spPr>
          <a:xfrm>
            <a:off x="357158" y="571480"/>
            <a:ext cx="8229600" cy="1143000"/>
          </a:xfrm>
        </p:spPr>
        <p:txBody>
          <a:bodyPr/>
          <a:lstStyle/>
          <a:p>
            <a:r>
              <a:rPr lang="zh-CN" altLang="en-US" dirty="0" smtClean="0"/>
              <a:t>北师的数据库列表</a:t>
            </a:r>
            <a:endParaRPr lang="zh-CN" altLang="en-US" dirty="0"/>
          </a:p>
        </p:txBody>
      </p:sp>
      <p:sp>
        <p:nvSpPr>
          <p:cNvPr id="5" name="内容占位符 2"/>
          <p:cNvSpPr txBox="1">
            <a:spLocks/>
          </p:cNvSpPr>
          <p:nvPr/>
        </p:nvSpPr>
        <p:spPr>
          <a:xfrm>
            <a:off x="428596" y="107154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p:cNvPicPr>
            <a:picLocks noChangeAspect="1" noChangeArrowheads="1"/>
          </p:cNvPicPr>
          <p:nvPr/>
        </p:nvPicPr>
        <p:blipFill>
          <a:blip r:embed="rId4" cstate="print"/>
          <a:srcRect/>
          <a:stretch>
            <a:fillRect/>
          </a:stretch>
        </p:blipFill>
        <p:spPr bwMode="auto">
          <a:xfrm>
            <a:off x="7215206" y="1643050"/>
            <a:ext cx="326130" cy="357190"/>
          </a:xfrm>
          <a:prstGeom prst="rect">
            <a:avLst/>
          </a:prstGeom>
          <a:noFill/>
          <a:ln w="9525">
            <a:noFill/>
            <a:miter lim="800000"/>
            <a:headEnd/>
            <a:tailEnd/>
          </a:ln>
          <a:effectLst/>
        </p:spPr>
      </p:pic>
      <p:grpSp>
        <p:nvGrpSpPr>
          <p:cNvPr id="3" name="组合 10"/>
          <p:cNvGrpSpPr/>
          <p:nvPr/>
        </p:nvGrpSpPr>
        <p:grpSpPr>
          <a:xfrm>
            <a:off x="1643042" y="1571612"/>
            <a:ext cx="3286148" cy="1035851"/>
            <a:chOff x="1643042" y="1571612"/>
            <a:chExt cx="3286148" cy="1035851"/>
          </a:xfrm>
        </p:grpSpPr>
        <p:pic>
          <p:nvPicPr>
            <p:cNvPr id="6" name="Picture 4"/>
            <p:cNvPicPr>
              <a:picLocks noChangeAspect="1" noChangeArrowheads="1"/>
            </p:cNvPicPr>
            <p:nvPr/>
          </p:nvPicPr>
          <p:blipFill>
            <a:blip r:embed="rId5" cstate="print"/>
            <a:srcRect/>
            <a:stretch>
              <a:fillRect/>
            </a:stretch>
          </p:blipFill>
          <p:spPr bwMode="auto">
            <a:xfrm>
              <a:off x="1643042" y="1571612"/>
              <a:ext cx="357190" cy="582784"/>
            </a:xfrm>
            <a:prstGeom prst="rect">
              <a:avLst/>
            </a:prstGeom>
            <a:noFill/>
            <a:ln w="9525">
              <a:noFill/>
              <a:miter lim="800000"/>
              <a:headEnd/>
              <a:tailEnd/>
            </a:ln>
            <a:effectLst/>
          </p:spPr>
        </p:pic>
        <p:pic>
          <p:nvPicPr>
            <p:cNvPr id="8" name="Picture 5"/>
            <p:cNvPicPr>
              <a:picLocks noChangeAspect="1" noChangeArrowheads="1"/>
            </p:cNvPicPr>
            <p:nvPr/>
          </p:nvPicPr>
          <p:blipFill>
            <a:blip r:embed="rId6" cstate="print"/>
            <a:srcRect/>
            <a:stretch>
              <a:fillRect/>
            </a:stretch>
          </p:blipFill>
          <p:spPr bwMode="auto">
            <a:xfrm>
              <a:off x="4572000" y="2071678"/>
              <a:ext cx="357190" cy="535785"/>
            </a:xfrm>
            <a:prstGeom prst="rect">
              <a:avLst/>
            </a:prstGeom>
            <a:noFill/>
            <a:ln w="9525">
              <a:noFill/>
              <a:miter lim="800000"/>
              <a:headEnd/>
              <a:tailEnd/>
            </a:ln>
            <a:effectLst/>
          </p:spPr>
        </p:pic>
      </p:grpSp>
      <p:sp>
        <p:nvSpPr>
          <p:cNvPr id="13" name="内容占位符 2"/>
          <p:cNvSpPr>
            <a:spLocks noGrp="1"/>
          </p:cNvSpPr>
          <p:nvPr>
            <p:ph idx="1"/>
          </p:nvPr>
        </p:nvSpPr>
        <p:spPr/>
        <p:txBody>
          <a:bodyPr/>
          <a:lstStyle/>
          <a:p>
            <a:pPr lvl="0">
              <a:defRPr/>
            </a:pPr>
            <a:r>
              <a:rPr lang="zh-CN" altLang="en-US" dirty="0" smtClean="0">
                <a:solidFill>
                  <a:srgbClr val="FF0000"/>
                </a:solidFill>
              </a:rPr>
              <a:t>点击   查看数据库库详细信息。点击   对数据库进行检索。点击    将该数据库加入“我的数据库”中（需要登录）。</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r="26885"/>
          <a:stretch>
            <a:fillRect/>
          </a:stretch>
        </p:blipFill>
        <p:spPr bwMode="auto">
          <a:xfrm>
            <a:off x="0" y="0"/>
            <a:ext cx="9144000" cy="6858000"/>
          </a:xfrm>
          <a:prstGeom prst="rect">
            <a:avLst/>
          </a:prstGeom>
          <a:noFill/>
          <a:ln w="9525">
            <a:noFill/>
            <a:miter lim="800000"/>
            <a:headEnd/>
            <a:tailEnd/>
          </a:ln>
          <a:effectLst/>
        </p:spPr>
      </p:pic>
      <p:sp>
        <p:nvSpPr>
          <p:cNvPr id="7" name="标题 6"/>
          <p:cNvSpPr>
            <a:spLocks noGrp="1"/>
          </p:cNvSpPr>
          <p:nvPr>
            <p:ph type="title"/>
          </p:nvPr>
        </p:nvSpPr>
        <p:spPr/>
        <p:txBody>
          <a:bodyPr/>
          <a:lstStyle/>
          <a:p>
            <a:r>
              <a:rPr lang="zh-CN" altLang="en-US" dirty="0" smtClean="0"/>
              <a:t>武大的数据库列表</a:t>
            </a:r>
            <a:endParaRPr lang="zh-CN" altLang="en-US" dirty="0"/>
          </a:p>
        </p:txBody>
      </p:sp>
      <p:sp>
        <p:nvSpPr>
          <p:cNvPr id="12" name="内容占位符 2"/>
          <p:cNvSpPr>
            <a:spLocks noGrp="1"/>
          </p:cNvSpPr>
          <p:nvPr>
            <p:ph idx="1"/>
          </p:nvPr>
        </p:nvSpPr>
        <p:spPr>
          <a:xfrm>
            <a:off x="457200" y="1600200"/>
            <a:ext cx="8229600" cy="4525963"/>
          </a:xfrm>
        </p:spPr>
        <p:txBody>
          <a:bodyPr/>
          <a:lstStyle/>
          <a:p>
            <a:pPr lvl="0">
              <a:defRPr/>
            </a:pPr>
            <a:r>
              <a:rPr lang="zh-CN" altLang="en-US" dirty="0" smtClean="0">
                <a:solidFill>
                  <a:srgbClr val="FF0000"/>
                </a:solidFill>
              </a:rPr>
              <a:t>点击   查看数据库库详细信息。点击“全文”对数据库进行检索。点击    将该数据库加入</a:t>
            </a:r>
            <a:r>
              <a:rPr lang="en-US" altLang="zh-CN" dirty="0" smtClean="0">
                <a:solidFill>
                  <a:srgbClr val="FF0000"/>
                </a:solidFill>
              </a:rPr>
              <a:t>”</a:t>
            </a:r>
            <a:r>
              <a:rPr lang="zh-CN" altLang="en-US" dirty="0" smtClean="0">
                <a:solidFill>
                  <a:srgbClr val="FF0000"/>
                </a:solidFill>
              </a:rPr>
              <a:t>我的收藏</a:t>
            </a:r>
            <a:r>
              <a:rPr lang="en-US" altLang="zh-CN" dirty="0" smtClean="0">
                <a:solidFill>
                  <a:srgbClr val="FF0000"/>
                </a:solidFill>
              </a:rPr>
              <a:t>”</a:t>
            </a:r>
            <a:r>
              <a:rPr lang="zh-CN" altLang="en-US" dirty="0" smtClean="0">
                <a:solidFill>
                  <a:srgbClr val="FF0000"/>
                </a:solidFill>
              </a:rPr>
              <a:t>中（需要登录）。点击</a:t>
            </a:r>
            <a:r>
              <a:rPr lang="en-US" altLang="zh-CN" dirty="0" smtClean="0">
                <a:solidFill>
                  <a:srgbClr val="FF0000"/>
                </a:solidFill>
              </a:rPr>
              <a:t>”guide”</a:t>
            </a:r>
            <a:r>
              <a:rPr lang="zh-CN" altLang="en-US" dirty="0" smtClean="0">
                <a:solidFill>
                  <a:srgbClr val="FF0000"/>
                </a:solidFill>
              </a:rPr>
              <a:t>下载该数据库的使用说明</a:t>
            </a:r>
            <a:r>
              <a:rPr lang="en-US" altLang="zh-CN" dirty="0" smtClean="0">
                <a:solidFill>
                  <a:srgbClr val="FF0000"/>
                </a:solidFill>
              </a:rPr>
              <a:t>PPT</a:t>
            </a:r>
            <a:endParaRPr lang="zh-CN" altLang="en-US" dirty="0" smtClean="0">
              <a:solidFill>
                <a:srgbClr val="FF0000"/>
              </a:solidFill>
            </a:endParaRPr>
          </a:p>
          <a:p>
            <a:endParaRPr lang="zh-CN" altLang="en-US" dirty="0"/>
          </a:p>
        </p:txBody>
      </p:sp>
      <p:pic>
        <p:nvPicPr>
          <p:cNvPr id="3076" name="Picture 4"/>
          <p:cNvPicPr>
            <a:picLocks noChangeAspect="1" noChangeArrowheads="1"/>
          </p:cNvPicPr>
          <p:nvPr/>
        </p:nvPicPr>
        <p:blipFill>
          <a:blip r:embed="rId3" cstate="print"/>
          <a:srcRect/>
          <a:stretch>
            <a:fillRect/>
          </a:stretch>
        </p:blipFill>
        <p:spPr bwMode="auto">
          <a:xfrm>
            <a:off x="1643042" y="1781956"/>
            <a:ext cx="316847" cy="299245"/>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cstate="print"/>
          <a:srcRect/>
          <a:stretch>
            <a:fillRect/>
          </a:stretch>
        </p:blipFill>
        <p:spPr bwMode="auto">
          <a:xfrm>
            <a:off x="5357818" y="2143116"/>
            <a:ext cx="442915" cy="44291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57158" y="3214686"/>
            <a:ext cx="8663371" cy="1428760"/>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b="46745"/>
          <a:stretch>
            <a:fillRect/>
          </a:stretch>
        </p:blipFill>
        <p:spPr bwMode="auto">
          <a:xfrm>
            <a:off x="285720" y="1142984"/>
            <a:ext cx="8715403" cy="1714512"/>
          </a:xfrm>
          <a:prstGeom prst="rect">
            <a:avLst/>
          </a:prstGeom>
          <a:noFill/>
          <a:ln w="9525">
            <a:noFill/>
            <a:miter lim="800000"/>
            <a:headEnd/>
            <a:tailEnd/>
          </a:ln>
          <a:effectLst/>
        </p:spPr>
      </p:pic>
      <p:sp>
        <p:nvSpPr>
          <p:cNvPr id="5" name="TextBox 4"/>
          <p:cNvSpPr txBox="1"/>
          <p:nvPr/>
        </p:nvSpPr>
        <p:spPr>
          <a:xfrm>
            <a:off x="214282" y="214290"/>
            <a:ext cx="2857520" cy="584775"/>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solidFill>
                  <a:srgbClr val="7030A0"/>
                </a:solidFill>
                <a:latin typeface="楷体" pitchFamily="49" charset="-122"/>
                <a:ea typeface="楷体" pitchFamily="49" charset="-122"/>
              </a:rPr>
              <a:t>首页导航比较</a:t>
            </a:r>
            <a:endParaRPr lang="zh-CN" altLang="en-US" sz="3200" dirty="0">
              <a:solidFill>
                <a:srgbClr val="7030A0"/>
              </a:solidFill>
              <a:latin typeface="楷体" pitchFamily="49" charset="-122"/>
              <a:ea typeface="楷体" pitchFamily="49" charset="-122"/>
            </a:endParaRPr>
          </a:p>
        </p:txBody>
      </p:sp>
      <p:sp>
        <p:nvSpPr>
          <p:cNvPr id="7" name="TextBox 6"/>
          <p:cNvSpPr txBox="1"/>
          <p:nvPr/>
        </p:nvSpPr>
        <p:spPr>
          <a:xfrm>
            <a:off x="428596" y="5214950"/>
            <a:ext cx="7215238" cy="923330"/>
          </a:xfrm>
          <a:prstGeom prst="rect">
            <a:avLst/>
          </a:prstGeom>
          <a:noFill/>
        </p:spPr>
        <p:txBody>
          <a:bodyPr wrap="square" rtlCol="0">
            <a:spAutoFit/>
          </a:bodyPr>
          <a:lstStyle/>
          <a:p>
            <a:r>
              <a:rPr lang="zh-CN" altLang="en-US" dirty="0" smtClean="0"/>
              <a:t>清华大学的导航上有三类：整合检索、电子资源导航、查找原文</a:t>
            </a:r>
            <a:endParaRPr lang="en-US" altLang="zh-CN" dirty="0" smtClean="0"/>
          </a:p>
          <a:p>
            <a:endParaRPr lang="en-US" altLang="zh-CN" dirty="0" smtClean="0"/>
          </a:p>
          <a:p>
            <a:r>
              <a:rPr lang="zh-CN" altLang="en-US" dirty="0" smtClean="0"/>
              <a:t>武大的有四类：数据库检索、获取原文、电子期刊导航、我的收藏</a:t>
            </a:r>
            <a:endParaRPr lang="zh-CN" altLang="en-US" dirty="0"/>
          </a:p>
        </p:txBody>
      </p:sp>
      <p:sp>
        <p:nvSpPr>
          <p:cNvPr id="8" name="矩形 7"/>
          <p:cNvSpPr/>
          <p:nvPr/>
        </p:nvSpPr>
        <p:spPr>
          <a:xfrm>
            <a:off x="428596" y="3929066"/>
            <a:ext cx="4572032"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ndParaRPr>
          </a:p>
        </p:txBody>
      </p:sp>
      <p:sp>
        <p:nvSpPr>
          <p:cNvPr id="9" name="矩形 8"/>
          <p:cNvSpPr/>
          <p:nvPr/>
        </p:nvSpPr>
        <p:spPr>
          <a:xfrm>
            <a:off x="428596" y="2000240"/>
            <a:ext cx="3857652"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030A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5834" t="7031" r="43166"/>
          <a:stretch>
            <a:fillRect/>
          </a:stretch>
        </p:blipFill>
        <p:spPr bwMode="auto">
          <a:xfrm>
            <a:off x="0" y="1000108"/>
            <a:ext cx="5143504" cy="3333752"/>
          </a:xfrm>
          <a:prstGeom prst="rect">
            <a:avLst/>
          </a:prstGeom>
          <a:noFill/>
          <a:ln w="9525">
            <a:noFill/>
            <a:miter lim="800000"/>
            <a:headEnd/>
            <a:tailEnd/>
          </a:ln>
          <a:effectLst/>
        </p:spPr>
      </p:pic>
      <p:sp>
        <p:nvSpPr>
          <p:cNvPr id="3" name="内容占位符 2"/>
          <p:cNvSpPr>
            <a:spLocks noGrp="1"/>
          </p:cNvSpPr>
          <p:nvPr>
            <p:ph idx="1"/>
          </p:nvPr>
        </p:nvSpPr>
        <p:spPr/>
        <p:txBody>
          <a:bodyPr/>
          <a:lstStyle/>
          <a:p>
            <a:endParaRPr lang="zh-CN" altLang="en-US" dirty="0"/>
          </a:p>
        </p:txBody>
      </p:sp>
      <p:pic>
        <p:nvPicPr>
          <p:cNvPr id="5" name="Picture 3"/>
          <p:cNvPicPr>
            <a:picLocks noChangeAspect="1" noChangeArrowheads="1"/>
          </p:cNvPicPr>
          <p:nvPr/>
        </p:nvPicPr>
        <p:blipFill>
          <a:blip r:embed="rId3" cstate="print"/>
          <a:srcRect/>
          <a:stretch>
            <a:fillRect/>
          </a:stretch>
        </p:blipFill>
        <p:spPr bwMode="auto">
          <a:xfrm>
            <a:off x="1071538" y="0"/>
            <a:ext cx="1214446" cy="5667415"/>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2928926" y="2390917"/>
            <a:ext cx="6215073" cy="4467083"/>
          </a:xfrm>
          <a:prstGeom prst="rect">
            <a:avLst/>
          </a:prstGeom>
          <a:noFill/>
          <a:ln w="9525">
            <a:noFill/>
            <a:miter lim="800000"/>
            <a:headEnd/>
            <a:tailEnd/>
          </a:ln>
          <a:effectLst/>
        </p:spPr>
      </p:pic>
      <p:sp>
        <p:nvSpPr>
          <p:cNvPr id="8" name="圆角矩形 7"/>
          <p:cNvSpPr/>
          <p:nvPr/>
        </p:nvSpPr>
        <p:spPr>
          <a:xfrm>
            <a:off x="5572132" y="1000108"/>
            <a:ext cx="328618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北师学科分类都是放在一个下拉菜单下的，而武大的学科分类浏览则下拉菜单是大类，右边还有子类</a:t>
            </a:r>
            <a:endParaRPr lang="zh-CN" altLang="en-US" dirty="0"/>
          </a:p>
        </p:txBody>
      </p:sp>
      <p:sp>
        <p:nvSpPr>
          <p:cNvPr id="2" name="标题 1"/>
          <p:cNvSpPr>
            <a:spLocks noGrp="1"/>
          </p:cNvSpPr>
          <p:nvPr>
            <p:ph type="title"/>
          </p:nvPr>
        </p:nvSpPr>
        <p:spPr>
          <a:xfrm>
            <a:off x="285720" y="0"/>
            <a:ext cx="8229600" cy="1143000"/>
          </a:xfrm>
        </p:spPr>
        <p:txBody>
          <a:bodyPr/>
          <a:lstStyle/>
          <a:p>
            <a:r>
              <a:rPr lang="zh-CN" altLang="en-US" dirty="0" smtClean="0"/>
              <a:t>按学科分类浏览的比较</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按类型浏览的比较</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0" y="1285860"/>
            <a:ext cx="9144000" cy="2357454"/>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l="7149" r="2979"/>
          <a:stretch>
            <a:fillRect/>
          </a:stretch>
        </p:blipFill>
        <p:spPr bwMode="auto">
          <a:xfrm>
            <a:off x="2857488" y="3595679"/>
            <a:ext cx="6286512" cy="3262321"/>
          </a:xfrm>
          <a:prstGeom prst="rect">
            <a:avLst/>
          </a:prstGeom>
          <a:noFill/>
          <a:ln w="9525">
            <a:noFill/>
            <a:miter lim="800000"/>
            <a:headEnd/>
            <a:tailEnd/>
          </a:ln>
          <a:effectLst/>
        </p:spPr>
      </p:pic>
      <p:sp>
        <p:nvSpPr>
          <p:cNvPr id="7" name="流程图: 决策 6"/>
          <p:cNvSpPr/>
          <p:nvPr/>
        </p:nvSpPr>
        <p:spPr>
          <a:xfrm>
            <a:off x="0" y="3714752"/>
            <a:ext cx="2786050" cy="285749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北师的依旧是下拉菜单里包含一切，武大的则是横排罗列出来</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不同的类别</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3905250" y="4219575"/>
            <a:ext cx="5238750" cy="26384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0" y="1199752"/>
            <a:ext cx="9143999" cy="3181724"/>
          </a:xfrm>
          <a:prstGeom prst="rect">
            <a:avLst/>
          </a:prstGeom>
          <a:noFill/>
          <a:ln w="9525">
            <a:noFill/>
            <a:miter lim="800000"/>
            <a:headEnd/>
            <a:tailEnd/>
          </a:ln>
          <a:effectLst/>
        </p:spPr>
      </p:pic>
      <p:sp>
        <p:nvSpPr>
          <p:cNvPr id="13" name="椭圆 12"/>
          <p:cNvSpPr/>
          <p:nvPr/>
        </p:nvSpPr>
        <p:spPr>
          <a:xfrm>
            <a:off x="1142976" y="2214554"/>
            <a:ext cx="6143636" cy="1785950"/>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solidFill>
                  <a:schemeClr val="accent1"/>
                </a:solidFill>
              </a:rPr>
              <a:t>武大有一个快速浏览，在里面可以很容易的找到各个分类的数据库</a:t>
            </a:r>
            <a:endParaRPr lang="zh-CN" altLang="en-US" dirty="0">
              <a:solidFill>
                <a:schemeClr val="accent1"/>
              </a:solidFill>
            </a:endParaRPr>
          </a:p>
        </p:txBody>
      </p:sp>
      <p:sp>
        <p:nvSpPr>
          <p:cNvPr id="14" name="椭圆 13"/>
          <p:cNvSpPr/>
          <p:nvPr/>
        </p:nvSpPr>
        <p:spPr>
          <a:xfrm>
            <a:off x="0" y="4929198"/>
            <a:ext cx="4071934" cy="150019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solidFill>
                  <a:schemeClr val="accent1"/>
                </a:solidFill>
              </a:rPr>
              <a:t>北师则多一个解释层次，可以选择全文，文摘索引和书目</a:t>
            </a:r>
            <a:endParaRPr lang="zh-CN" altLang="en-US" dirty="0">
              <a:solidFill>
                <a:schemeClr val="accen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zh-CN" altLang="en-US" dirty="0" smtClean="0"/>
              <a:t>联合检索的比较</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6" name="Picture 4"/>
          <p:cNvPicPr>
            <a:picLocks noChangeAspect="1" noChangeArrowheads="1"/>
          </p:cNvPicPr>
          <p:nvPr/>
        </p:nvPicPr>
        <p:blipFill>
          <a:blip r:embed="rId2" cstate="print"/>
          <a:srcRect/>
          <a:stretch>
            <a:fillRect/>
          </a:stretch>
        </p:blipFill>
        <p:spPr bwMode="auto">
          <a:xfrm>
            <a:off x="0" y="1071546"/>
            <a:ext cx="9144000" cy="2460281"/>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l="4167" t="14167" r="39447" b="36666"/>
          <a:stretch>
            <a:fillRect/>
          </a:stretch>
        </p:blipFill>
        <p:spPr bwMode="auto">
          <a:xfrm>
            <a:off x="0" y="3397299"/>
            <a:ext cx="6572264" cy="3460701"/>
          </a:xfrm>
          <a:prstGeom prst="rect">
            <a:avLst/>
          </a:prstGeom>
          <a:noFill/>
          <a:ln w="9525">
            <a:noFill/>
            <a:miter lim="800000"/>
            <a:headEnd/>
            <a:tailEnd/>
          </a:ln>
          <a:effectLst/>
        </p:spPr>
      </p:pic>
      <p:sp>
        <p:nvSpPr>
          <p:cNvPr id="8" name="流程图: 可选过程 7"/>
          <p:cNvSpPr/>
          <p:nvPr/>
        </p:nvSpPr>
        <p:spPr>
          <a:xfrm>
            <a:off x="6715140" y="3714752"/>
            <a:ext cx="2286016" cy="29289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武大的多途径查询结合了类型，分类和关键字共同查找，而北师的则是所有的类别均可联合检索</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zh-CN" altLang="en-US" dirty="0" smtClean="0"/>
              <a:t>原文查找</a:t>
            </a:r>
            <a:r>
              <a:rPr lang="en-US" altLang="zh-CN" dirty="0" smtClean="0"/>
              <a:t>&amp;</a:t>
            </a:r>
            <a:r>
              <a:rPr lang="zh-CN" altLang="en-US" dirty="0" smtClean="0"/>
              <a:t>获取原文</a:t>
            </a:r>
            <a:endParaRPr lang="zh-CN" altLang="en-US" dirty="0"/>
          </a:p>
        </p:txBody>
      </p:sp>
      <p:pic>
        <p:nvPicPr>
          <p:cNvPr id="2050" name="Picture 2"/>
          <p:cNvPicPr>
            <a:picLocks noChangeAspect="1" noChangeArrowheads="1"/>
          </p:cNvPicPr>
          <p:nvPr/>
        </p:nvPicPr>
        <p:blipFill>
          <a:blip r:embed="rId2" cstate="print"/>
          <a:srcRect l="6771" t="15833" r="42708" b="37500"/>
          <a:stretch>
            <a:fillRect/>
          </a:stretch>
        </p:blipFill>
        <p:spPr bwMode="auto">
          <a:xfrm>
            <a:off x="4000496" y="3786191"/>
            <a:ext cx="5143504" cy="307181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1041" t="15000" r="59375" b="27459"/>
          <a:stretch>
            <a:fillRect/>
          </a:stretch>
        </p:blipFill>
        <p:spPr bwMode="auto">
          <a:xfrm>
            <a:off x="214282" y="1071546"/>
            <a:ext cx="4143372" cy="4286280"/>
          </a:xfrm>
          <a:prstGeom prst="rect">
            <a:avLst/>
          </a:prstGeom>
          <a:noFill/>
          <a:ln w="9525">
            <a:noFill/>
            <a:miter lim="800000"/>
            <a:headEnd/>
            <a:tailEnd/>
          </a:ln>
          <a:effectLst/>
        </p:spPr>
      </p:pic>
      <p:sp>
        <p:nvSpPr>
          <p:cNvPr id="11" name="矩形 10"/>
          <p:cNvSpPr/>
          <p:nvPr/>
        </p:nvSpPr>
        <p:spPr>
          <a:xfrm>
            <a:off x="4500562" y="1214422"/>
            <a:ext cx="450056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1</a:t>
            </a:r>
            <a:r>
              <a:rPr lang="en-US" altLang="zh-CN" dirty="0" smtClean="0">
                <a:solidFill>
                  <a:schemeClr val="bg1"/>
                </a:solidFill>
              </a:rPr>
              <a:t>.</a:t>
            </a:r>
            <a:r>
              <a:rPr lang="zh-CN" altLang="en-US" dirty="0" smtClean="0"/>
              <a:t>北师的原文查找和武大的获取原文功能差不多，但是武大获取原文不仅包括期刊，还有论文及图书</a:t>
            </a:r>
            <a:endParaRPr lang="zh-CN" altLang="en-US" dirty="0"/>
          </a:p>
        </p:txBody>
      </p:sp>
      <p:sp>
        <p:nvSpPr>
          <p:cNvPr id="12" name="椭圆 11"/>
          <p:cNvSpPr/>
          <p:nvPr/>
        </p:nvSpPr>
        <p:spPr>
          <a:xfrm>
            <a:off x="2214546" y="2714620"/>
            <a:ext cx="64294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72132" y="4857760"/>
            <a:ext cx="114300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71670" y="2000240"/>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矩形 14"/>
          <p:cNvSpPr/>
          <p:nvPr/>
        </p:nvSpPr>
        <p:spPr>
          <a:xfrm>
            <a:off x="5572132" y="4286256"/>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矩形 15"/>
          <p:cNvSpPr/>
          <p:nvPr/>
        </p:nvSpPr>
        <p:spPr>
          <a:xfrm>
            <a:off x="4500562" y="2214554"/>
            <a:ext cx="450056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r>
              <a:rPr lang="zh-CN" altLang="en-US" dirty="0" smtClean="0"/>
              <a:t>北师的原文查找有清空项，武大的没有</a:t>
            </a:r>
            <a:endParaRPr lang="zh-CN" altLang="en-US" dirty="0"/>
          </a:p>
        </p:txBody>
      </p:sp>
      <p:sp>
        <p:nvSpPr>
          <p:cNvPr id="17" name="圆角矩形 16"/>
          <p:cNvSpPr/>
          <p:nvPr/>
        </p:nvSpPr>
        <p:spPr>
          <a:xfrm>
            <a:off x="214282" y="5429264"/>
            <a:ext cx="4714908"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相同点：检索关键字都是一样的，必须填的关键词也都是一样的</a:t>
            </a:r>
            <a:endParaRPr lang="zh-CN" altLang="en-US" dirty="0"/>
          </a:p>
        </p:txBody>
      </p:sp>
      <p:sp>
        <p:nvSpPr>
          <p:cNvPr id="18" name="椭圆 17"/>
          <p:cNvSpPr/>
          <p:nvPr/>
        </p:nvSpPr>
        <p:spPr>
          <a:xfrm rot="5400000">
            <a:off x="3464711" y="3964785"/>
            <a:ext cx="64294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286116" y="3143248"/>
            <a:ext cx="5357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我的空间</a:t>
            </a:r>
            <a:endParaRPr lang="zh-CN" altLang="en-US" dirty="0"/>
          </a:p>
        </p:txBody>
      </p:sp>
      <p:sp>
        <p:nvSpPr>
          <p:cNvPr id="3" name="内容占位符 2"/>
          <p:cNvSpPr>
            <a:spLocks noGrp="1"/>
          </p:cNvSpPr>
          <p:nvPr>
            <p:ph idx="1"/>
          </p:nvPr>
        </p:nvSpPr>
        <p:spPr>
          <a:xfrm>
            <a:off x="357158" y="1142984"/>
            <a:ext cx="8229600" cy="4525963"/>
          </a:xfrm>
        </p:spPr>
        <p:txBody>
          <a:bodyPr>
            <a:normAutofit/>
          </a:bodyPr>
          <a:lstStyle/>
          <a:p>
            <a:r>
              <a:rPr lang="zh-CN" altLang="en-US" sz="2400" dirty="0" smtClean="0"/>
              <a:t>“我的空间”：提供了一个可以自定义的个性化环境，功能包括： 暂存架、我的数据库、我的电子期刊、检索历史、定期提醒。 使得用户能够保存检索结果记录，保存我的数据库和我的电子期刊。定期提醒功能是指由读者设定定期检索的时间，系统定期进行读者设定好的检索过程，并且将检索结果以发送</a:t>
            </a:r>
            <a:r>
              <a:rPr lang="en-US" altLang="zh-CN" sz="2400" dirty="0" smtClean="0"/>
              <a:t>Email</a:t>
            </a:r>
            <a:r>
              <a:rPr lang="zh-CN" altLang="en-US" sz="2400" dirty="0" smtClean="0"/>
              <a:t>的方式反馈给读者。</a:t>
            </a:r>
            <a:r>
              <a:rPr lang="zh-CN" altLang="en-US" sz="2800" dirty="0" smtClean="0"/>
              <a:t/>
            </a:r>
            <a:br>
              <a:rPr lang="zh-CN" altLang="en-US" sz="2800" dirty="0" smtClean="0"/>
            </a:br>
            <a:r>
              <a:rPr lang="zh-CN" altLang="en-US" sz="2800" dirty="0" smtClean="0"/>
              <a:t>武汉大学“我的收藏”和北京师范大学的图书馆的“我的空间”内容基本一样，都是需要用学号登陆才能进入的</a:t>
            </a:r>
            <a:endParaRPr lang="zh-CN" altLang="en-US" sz="2800" dirty="0"/>
          </a:p>
        </p:txBody>
      </p:sp>
      <p:pic>
        <p:nvPicPr>
          <p:cNvPr id="1026" name="Picture 2"/>
          <p:cNvPicPr>
            <a:picLocks noChangeAspect="1" noChangeArrowheads="1"/>
          </p:cNvPicPr>
          <p:nvPr/>
        </p:nvPicPr>
        <p:blipFill>
          <a:blip r:embed="rId2" cstate="print"/>
          <a:srcRect l="31771" t="38334" r="33333" b="29166"/>
          <a:stretch>
            <a:fillRect/>
          </a:stretch>
        </p:blipFill>
        <p:spPr bwMode="auto">
          <a:xfrm>
            <a:off x="5572132" y="4786322"/>
            <a:ext cx="3190897" cy="18573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7188" t="16666" r="53124" b="55000"/>
          <a:stretch>
            <a:fillRect/>
          </a:stretch>
        </p:blipFill>
        <p:spPr bwMode="auto">
          <a:xfrm>
            <a:off x="785786" y="4714884"/>
            <a:ext cx="3357586" cy="200279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6786578" cy="2500306"/>
          </a:xfrm>
          <a:prstGeom prst="rect">
            <a:avLst/>
          </a:prstGeom>
          <a:noFill/>
          <a:ln w="9525">
            <a:noFill/>
            <a:miter lim="800000"/>
            <a:headEnd/>
            <a:tailEnd/>
          </a:ln>
          <a:effectLst/>
        </p:spPr>
      </p:pic>
      <p:sp>
        <p:nvSpPr>
          <p:cNvPr id="7" name="TextBox 6"/>
          <p:cNvSpPr txBox="1"/>
          <p:nvPr/>
        </p:nvSpPr>
        <p:spPr>
          <a:xfrm>
            <a:off x="428596" y="5214950"/>
            <a:ext cx="8286808" cy="1477328"/>
          </a:xfrm>
          <a:prstGeom prst="rect">
            <a:avLst/>
          </a:prstGeom>
          <a:noFill/>
        </p:spPr>
        <p:txBody>
          <a:bodyPr wrap="square" rtlCol="0">
            <a:spAutoFit/>
          </a:bodyPr>
          <a:lstStyle/>
          <a:p>
            <a:r>
              <a:rPr lang="zh-CN" altLang="en-US" dirty="0" smtClean="0"/>
              <a:t>清华大学的选择数据库上有六类：</a:t>
            </a:r>
            <a:r>
              <a:rPr lang="zh-CN" altLang="en-US" dirty="0" smtClean="0">
                <a:solidFill>
                  <a:srgbClr val="7030A0"/>
                </a:solidFill>
              </a:rPr>
              <a:t>常用数据库、全部数据库、</a:t>
            </a:r>
            <a:r>
              <a:rPr lang="zh-CN" altLang="en-US" dirty="0" smtClean="0"/>
              <a:t>按学科分类浏览、               </a:t>
            </a:r>
            <a:endParaRPr lang="en-US" altLang="zh-CN" dirty="0" smtClean="0"/>
          </a:p>
          <a:p>
            <a:r>
              <a:rPr lang="zh-CN" altLang="en-US" dirty="0" smtClean="0"/>
              <a:t>按资源类型分类、多途径查询、快速检索集</a:t>
            </a:r>
            <a:endParaRPr lang="en-US" altLang="zh-CN" dirty="0" smtClean="0"/>
          </a:p>
          <a:p>
            <a:r>
              <a:rPr lang="zh-CN" altLang="en-US" dirty="0" smtClean="0"/>
              <a:t>武大的数据库选择有四类：按分类浏览、按类型浏览、多途径查询、快速检索集</a:t>
            </a:r>
            <a:endParaRPr lang="en-US" altLang="zh-CN" dirty="0" smtClean="0"/>
          </a:p>
          <a:p>
            <a:endParaRPr lang="en-US" altLang="zh-CN" dirty="0" smtClean="0"/>
          </a:p>
          <a:p>
            <a:endParaRPr lang="zh-CN" altLang="en-US" dirty="0"/>
          </a:p>
        </p:txBody>
      </p:sp>
      <p:sp>
        <p:nvSpPr>
          <p:cNvPr id="8" name="矩形 7"/>
          <p:cNvSpPr/>
          <p:nvPr/>
        </p:nvSpPr>
        <p:spPr>
          <a:xfrm>
            <a:off x="1714480" y="1714488"/>
            <a:ext cx="5000660" cy="5000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2433617" y="2857496"/>
            <a:ext cx="6710383" cy="2147898"/>
          </a:xfrm>
          <a:prstGeom prst="rect">
            <a:avLst/>
          </a:prstGeom>
          <a:noFill/>
          <a:ln w="9525">
            <a:noFill/>
            <a:miter lim="800000"/>
            <a:headEnd/>
            <a:tailEnd/>
          </a:ln>
          <a:effectLst/>
        </p:spPr>
      </p:pic>
      <p:sp>
        <p:nvSpPr>
          <p:cNvPr id="9" name="矩形 8"/>
          <p:cNvSpPr/>
          <p:nvPr/>
        </p:nvSpPr>
        <p:spPr>
          <a:xfrm>
            <a:off x="4000496" y="4429132"/>
            <a:ext cx="3500462" cy="5000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 name="矩形 9"/>
          <p:cNvSpPr/>
          <p:nvPr/>
        </p:nvSpPr>
        <p:spPr>
          <a:xfrm>
            <a:off x="857224" y="3714752"/>
            <a:ext cx="1444626" cy="923330"/>
          </a:xfrm>
          <a:prstGeom prst="rect">
            <a:avLst/>
          </a:prstGeom>
          <a:noFill/>
        </p:spPr>
        <p:txBody>
          <a:bodyPr wrap="none" lIns="91440" tIns="45720" rIns="91440" bIns="45720">
            <a:spAutoFit/>
          </a:bodyPr>
          <a:lstStyle/>
          <a:p>
            <a:pPr algn="ctr"/>
            <a:r>
              <a:rPr lang="en-US" altLang="zh-CN"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whu</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矩形 11"/>
          <p:cNvSpPr/>
          <p:nvPr/>
        </p:nvSpPr>
        <p:spPr>
          <a:xfrm>
            <a:off x="7000860" y="928670"/>
            <a:ext cx="2143140" cy="357166"/>
          </a:xfrm>
          <a:prstGeom prst="rect">
            <a:avLst/>
          </a:prstGeom>
          <a:noFill/>
        </p:spPr>
        <p:txBody>
          <a:bodyPr wrap="square" lIns="91440" tIns="45720" rIns="91440" bIns="45720">
            <a:prstTxWarp prst="textArchUp">
              <a:avLst/>
            </a:prstTxWarp>
            <a:spAutoFit/>
          </a:bodyPr>
          <a:lstStyle/>
          <a:p>
            <a:pPr algn="ctr"/>
            <a:r>
              <a:rPr lang="en-US" altLang="zh-CN" sz="5400" b="1" cap="none" spc="0" dirty="0" smtClean="0">
                <a:ln w="1905"/>
                <a:solidFill>
                  <a:srgbClr val="0070C0"/>
                </a:solidFill>
                <a:effectLst>
                  <a:innerShdw blurRad="69850" dist="43180" dir="5400000">
                    <a:srgbClr val="000000">
                      <a:alpha val="65000"/>
                    </a:srgbClr>
                  </a:innerShdw>
                </a:effectLst>
              </a:rPr>
              <a:t>THU</a:t>
            </a:r>
            <a:endParaRPr lang="zh-CN" altLang="en-US" sz="5400" b="1" cap="none" spc="0" dirty="0">
              <a:ln w="1905"/>
              <a:solidFill>
                <a:srgbClr val="0070C0"/>
              </a:solidFill>
              <a:effectLst>
                <a:innerShdw blurRad="69850" dist="43180" dir="5400000">
                  <a:srgbClr val="000000">
                    <a:alpha val="65000"/>
                  </a:srgbClr>
                </a:inn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4282" y="3071810"/>
            <a:ext cx="8929718" cy="2000264"/>
          </a:xfrm>
          <a:prstGeom prst="rect">
            <a:avLst/>
          </a:prstGeom>
          <a:noFill/>
          <a:ln w="9525">
            <a:noFill/>
            <a:miter lim="800000"/>
            <a:headEnd/>
            <a:tailEnd/>
          </a:ln>
          <a:effectLst/>
        </p:spPr>
      </p:pic>
      <p:sp>
        <p:nvSpPr>
          <p:cNvPr id="4" name="TextBox 3"/>
          <p:cNvSpPr txBox="1"/>
          <p:nvPr/>
        </p:nvSpPr>
        <p:spPr>
          <a:xfrm>
            <a:off x="1000100" y="5715016"/>
            <a:ext cx="6786610" cy="646331"/>
          </a:xfrm>
          <a:prstGeom prst="rect">
            <a:avLst/>
          </a:prstGeom>
          <a:noFill/>
        </p:spPr>
        <p:txBody>
          <a:bodyPr wrap="square" rtlCol="0">
            <a:spAutoFit/>
          </a:bodyPr>
          <a:lstStyle/>
          <a:p>
            <a:r>
              <a:rPr lang="zh-CN" altLang="en-US" dirty="0" smtClean="0"/>
              <a:t>清华大学信息资源门户列出了用户常用的数据库和全部数据库。其中常用的</a:t>
            </a:r>
            <a:r>
              <a:rPr lang="en-US" altLang="zh-CN" dirty="0" smtClean="0"/>
              <a:t>48</a:t>
            </a:r>
            <a:r>
              <a:rPr lang="zh-CN" altLang="en-US" dirty="0" smtClean="0"/>
              <a:t>个，全部数据库</a:t>
            </a:r>
            <a:r>
              <a:rPr lang="en-US" altLang="zh-CN" dirty="0" smtClean="0"/>
              <a:t>484</a:t>
            </a:r>
            <a:r>
              <a:rPr lang="zh-CN" altLang="en-US" dirty="0" smtClean="0"/>
              <a:t>个</a:t>
            </a:r>
            <a:r>
              <a:rPr lang="en-US" altLang="zh-CN" dirty="0" smtClean="0"/>
              <a:t>,</a:t>
            </a:r>
            <a:r>
              <a:rPr lang="zh-CN" altLang="en-US" dirty="0" smtClean="0"/>
              <a:t>这些常用数据库方便用户使用</a:t>
            </a:r>
            <a:endParaRPr lang="zh-CN" altLang="en-US" dirty="0"/>
          </a:p>
        </p:txBody>
      </p:sp>
      <p:sp>
        <p:nvSpPr>
          <p:cNvPr id="5" name="矩形 4"/>
          <p:cNvSpPr/>
          <p:nvPr/>
        </p:nvSpPr>
        <p:spPr>
          <a:xfrm>
            <a:off x="214282" y="428604"/>
            <a:ext cx="2143140" cy="357166"/>
          </a:xfrm>
          <a:prstGeom prst="rect">
            <a:avLst/>
          </a:prstGeom>
          <a:noFill/>
        </p:spPr>
        <p:txBody>
          <a:bodyPr wrap="square" lIns="91440" tIns="45720" rIns="91440" bIns="45720">
            <a:prstTxWarp prst="textArchUp">
              <a:avLst/>
            </a:prstTxWarp>
            <a:spAutoFit/>
          </a:bodyPr>
          <a:lstStyle/>
          <a:p>
            <a:pPr algn="ctr"/>
            <a:r>
              <a:rPr lang="en-US" altLang="zh-CN" sz="5400" b="1" cap="none" spc="0" dirty="0" smtClean="0">
                <a:ln w="1905"/>
                <a:solidFill>
                  <a:srgbClr val="0070C0"/>
                </a:solidFill>
                <a:effectLst>
                  <a:innerShdw blurRad="69850" dist="43180" dir="5400000">
                    <a:srgbClr val="000000">
                      <a:alpha val="65000"/>
                    </a:srgbClr>
                  </a:innerShdw>
                </a:effectLst>
              </a:rPr>
              <a:t>THU</a:t>
            </a:r>
            <a:endParaRPr lang="zh-CN" altLang="en-US" sz="5400" b="1" cap="none" spc="0" dirty="0">
              <a:ln w="1905"/>
              <a:solidFill>
                <a:srgbClr val="0070C0"/>
              </a:solidFill>
              <a:effectLst>
                <a:innerShdw blurRad="69850" dist="43180" dir="5400000">
                  <a:srgbClr val="000000">
                    <a:alpha val="65000"/>
                  </a:srgbClr>
                </a:innerShdw>
              </a:effectLst>
            </a:endParaRPr>
          </a:p>
        </p:txBody>
      </p:sp>
      <p:pic>
        <p:nvPicPr>
          <p:cNvPr id="3076" name="Picture 4"/>
          <p:cNvPicPr>
            <a:picLocks noChangeAspect="1" noChangeArrowheads="1"/>
          </p:cNvPicPr>
          <p:nvPr/>
        </p:nvPicPr>
        <p:blipFill>
          <a:blip r:embed="rId3" cstate="print"/>
          <a:srcRect/>
          <a:stretch>
            <a:fillRect/>
          </a:stretch>
        </p:blipFill>
        <p:spPr bwMode="auto">
          <a:xfrm>
            <a:off x="214282" y="571480"/>
            <a:ext cx="8929718" cy="22955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85786" y="642918"/>
            <a:ext cx="7358114" cy="17859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714348" y="3429000"/>
            <a:ext cx="7429552" cy="1524000"/>
          </a:xfrm>
          <a:prstGeom prst="rect">
            <a:avLst/>
          </a:prstGeom>
          <a:noFill/>
          <a:ln w="9525">
            <a:noFill/>
            <a:miter lim="800000"/>
            <a:headEnd/>
            <a:tailEnd/>
          </a:ln>
          <a:effectLst/>
        </p:spPr>
      </p:pic>
      <p:sp>
        <p:nvSpPr>
          <p:cNvPr id="6" name="矩形 5"/>
          <p:cNvSpPr/>
          <p:nvPr/>
        </p:nvSpPr>
        <p:spPr>
          <a:xfrm>
            <a:off x="857224" y="1643050"/>
            <a:ext cx="7286676" cy="571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5786" y="3857628"/>
            <a:ext cx="7286676" cy="571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42976" y="5143512"/>
            <a:ext cx="7215238" cy="1477328"/>
          </a:xfrm>
          <a:prstGeom prst="rect">
            <a:avLst/>
          </a:prstGeom>
          <a:noFill/>
        </p:spPr>
        <p:txBody>
          <a:bodyPr wrap="square" rtlCol="0">
            <a:spAutoFit/>
          </a:bodyPr>
          <a:lstStyle/>
          <a:p>
            <a:r>
              <a:rPr lang="zh-CN" altLang="en-US" dirty="0" smtClean="0"/>
              <a:t>清华大学的按学科分类是将常用的学科及其下级学科都列出，而武大的是将一级学科列出，并且只有</a:t>
            </a:r>
            <a:r>
              <a:rPr lang="en-US" altLang="zh-CN" dirty="0" smtClean="0"/>
              <a:t>9</a:t>
            </a:r>
            <a:r>
              <a:rPr lang="zh-CN" altLang="en-US" dirty="0" smtClean="0"/>
              <a:t>个学科种类，少了</a:t>
            </a:r>
            <a:r>
              <a:rPr lang="en-US" altLang="zh-CN" dirty="0" smtClean="0"/>
              <a:t>3</a:t>
            </a:r>
            <a:r>
              <a:rPr lang="zh-CN" altLang="en-US" dirty="0" smtClean="0"/>
              <a:t>个</a:t>
            </a:r>
            <a:endParaRPr lang="en-US" altLang="zh-CN" dirty="0" smtClean="0"/>
          </a:p>
          <a:p>
            <a:endParaRPr lang="en-US" altLang="zh-CN" dirty="0" smtClean="0"/>
          </a:p>
          <a:p>
            <a:r>
              <a:rPr lang="zh-CN" altLang="en-US" dirty="0" smtClean="0"/>
              <a:t>比较看来，清华大学的分类适合有明确目标的并且使用频率较高的学科，对于那些比较小的学科来说，不能直接找到。</a:t>
            </a:r>
            <a:endParaRPr lang="zh-CN" altLang="en-US" dirty="0"/>
          </a:p>
        </p:txBody>
      </p:sp>
      <p:sp>
        <p:nvSpPr>
          <p:cNvPr id="9" name="矩形 8"/>
          <p:cNvSpPr/>
          <p:nvPr/>
        </p:nvSpPr>
        <p:spPr>
          <a:xfrm>
            <a:off x="214282" y="428604"/>
            <a:ext cx="2143140" cy="357166"/>
          </a:xfrm>
          <a:prstGeom prst="rect">
            <a:avLst/>
          </a:prstGeom>
          <a:noFill/>
        </p:spPr>
        <p:txBody>
          <a:bodyPr wrap="square" lIns="91440" tIns="45720" rIns="91440" bIns="45720">
            <a:prstTxWarp prst="textArchUp">
              <a:avLst/>
            </a:prstTxWarp>
            <a:spAutoFit/>
          </a:bodyPr>
          <a:lstStyle/>
          <a:p>
            <a:pPr algn="ctr"/>
            <a:r>
              <a:rPr lang="en-US" altLang="zh-CN" sz="5400" b="1" cap="none" spc="0" dirty="0" smtClean="0">
                <a:ln w="1905"/>
                <a:solidFill>
                  <a:srgbClr val="0070C0"/>
                </a:solidFill>
                <a:effectLst>
                  <a:innerShdw blurRad="69850" dist="43180" dir="5400000">
                    <a:srgbClr val="000000">
                      <a:alpha val="65000"/>
                    </a:srgbClr>
                  </a:innerShdw>
                </a:effectLst>
              </a:rPr>
              <a:t>THU</a:t>
            </a:r>
            <a:endParaRPr lang="zh-CN" altLang="en-US" sz="5400" b="1" cap="none" spc="0" dirty="0">
              <a:ln w="1905"/>
              <a:solidFill>
                <a:srgbClr val="0070C0"/>
              </a:solidFill>
              <a:effectLst>
                <a:innerShdw blurRad="69850" dist="43180" dir="5400000">
                  <a:srgbClr val="000000">
                    <a:alpha val="65000"/>
                  </a:srgbClr>
                </a:innerShdw>
              </a:effectLst>
            </a:endParaRPr>
          </a:p>
        </p:txBody>
      </p:sp>
      <p:sp>
        <p:nvSpPr>
          <p:cNvPr id="10" name="矩形 9"/>
          <p:cNvSpPr/>
          <p:nvPr/>
        </p:nvSpPr>
        <p:spPr>
          <a:xfrm>
            <a:off x="571472" y="2500306"/>
            <a:ext cx="1444626" cy="923330"/>
          </a:xfrm>
          <a:prstGeom prst="rect">
            <a:avLst/>
          </a:prstGeom>
          <a:noFill/>
        </p:spPr>
        <p:txBody>
          <a:bodyPr wrap="none" lIns="91440" tIns="45720" rIns="91440" bIns="45720">
            <a:spAutoFit/>
          </a:bodyPr>
          <a:lstStyle/>
          <a:p>
            <a:pPr algn="ctr"/>
            <a:r>
              <a:rPr lang="en-US" altLang="zh-CN"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whu</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00034" y="571480"/>
            <a:ext cx="7358114" cy="1604964"/>
          </a:xfrm>
          <a:prstGeom prst="rect">
            <a:avLst/>
          </a:prstGeom>
          <a:noFill/>
          <a:ln w="9525">
            <a:noFill/>
            <a:miter lim="800000"/>
            <a:headEnd/>
            <a:tailEnd/>
          </a:ln>
          <a:effectLst/>
        </p:spPr>
      </p:pic>
      <p:pic>
        <p:nvPicPr>
          <p:cNvPr id="3" name="Picture 5"/>
          <p:cNvPicPr>
            <a:picLocks noChangeAspect="1" noChangeArrowheads="1"/>
          </p:cNvPicPr>
          <p:nvPr/>
        </p:nvPicPr>
        <p:blipFill>
          <a:blip r:embed="rId3" cstate="print"/>
          <a:srcRect/>
          <a:stretch>
            <a:fillRect/>
          </a:stretch>
        </p:blipFill>
        <p:spPr bwMode="auto">
          <a:xfrm>
            <a:off x="642910" y="3000372"/>
            <a:ext cx="7358114" cy="1785950"/>
          </a:xfrm>
          <a:prstGeom prst="rect">
            <a:avLst/>
          </a:prstGeom>
          <a:noFill/>
          <a:ln w="9525">
            <a:noFill/>
            <a:miter lim="800000"/>
            <a:headEnd/>
            <a:tailEnd/>
          </a:ln>
          <a:effectLst/>
        </p:spPr>
      </p:pic>
      <p:sp>
        <p:nvSpPr>
          <p:cNvPr id="4" name="矩形 3"/>
          <p:cNvSpPr/>
          <p:nvPr/>
        </p:nvSpPr>
        <p:spPr>
          <a:xfrm>
            <a:off x="571472" y="1428736"/>
            <a:ext cx="7286676" cy="785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4348" y="4214818"/>
            <a:ext cx="7286676" cy="5715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14348" y="5214950"/>
            <a:ext cx="6858048" cy="369332"/>
          </a:xfrm>
          <a:prstGeom prst="rect">
            <a:avLst/>
          </a:prstGeom>
          <a:noFill/>
        </p:spPr>
        <p:txBody>
          <a:bodyPr wrap="square" rtlCol="0">
            <a:spAutoFit/>
          </a:bodyPr>
          <a:lstStyle/>
          <a:p>
            <a:r>
              <a:rPr lang="zh-CN" altLang="en-US" dirty="0" smtClean="0"/>
              <a:t>清华大学的按类型分类的种类要比武大的类型种类多一些</a:t>
            </a:r>
            <a:endParaRPr lang="zh-CN" altLang="en-US" dirty="0"/>
          </a:p>
        </p:txBody>
      </p:sp>
      <p:sp>
        <p:nvSpPr>
          <p:cNvPr id="7" name="矩形 6"/>
          <p:cNvSpPr/>
          <p:nvPr/>
        </p:nvSpPr>
        <p:spPr>
          <a:xfrm>
            <a:off x="214282" y="428604"/>
            <a:ext cx="2143140" cy="357166"/>
          </a:xfrm>
          <a:prstGeom prst="rect">
            <a:avLst/>
          </a:prstGeom>
          <a:noFill/>
        </p:spPr>
        <p:txBody>
          <a:bodyPr wrap="square" lIns="91440" tIns="45720" rIns="91440" bIns="45720">
            <a:prstTxWarp prst="textArchUp">
              <a:avLst/>
            </a:prstTxWarp>
            <a:spAutoFit/>
          </a:bodyPr>
          <a:lstStyle/>
          <a:p>
            <a:pPr algn="ctr"/>
            <a:r>
              <a:rPr lang="en-US" altLang="zh-CN" sz="5400" b="1" cap="none" spc="0" dirty="0" smtClean="0">
                <a:ln w="1905"/>
                <a:solidFill>
                  <a:srgbClr val="0070C0"/>
                </a:solidFill>
                <a:effectLst>
                  <a:innerShdw blurRad="69850" dist="43180" dir="5400000">
                    <a:srgbClr val="000000">
                      <a:alpha val="65000"/>
                    </a:srgbClr>
                  </a:innerShdw>
                </a:effectLst>
              </a:rPr>
              <a:t>THU</a:t>
            </a:r>
            <a:endParaRPr lang="zh-CN" altLang="en-US" sz="5400" b="1" cap="none" spc="0" dirty="0">
              <a:ln w="1905"/>
              <a:solidFill>
                <a:srgbClr val="0070C0"/>
              </a:solidFill>
              <a:effectLst>
                <a:innerShdw blurRad="69850" dist="43180" dir="5400000">
                  <a:srgbClr val="000000">
                    <a:alpha val="65000"/>
                  </a:srgbClr>
                </a:innerShdw>
              </a:effectLst>
            </a:endParaRPr>
          </a:p>
        </p:txBody>
      </p:sp>
      <p:sp>
        <p:nvSpPr>
          <p:cNvPr id="9" name="矩形 8"/>
          <p:cNvSpPr/>
          <p:nvPr/>
        </p:nvSpPr>
        <p:spPr>
          <a:xfrm>
            <a:off x="7699374" y="4786322"/>
            <a:ext cx="1444626" cy="923330"/>
          </a:xfrm>
          <a:prstGeom prst="rect">
            <a:avLst/>
          </a:prstGeom>
          <a:noFill/>
        </p:spPr>
        <p:txBody>
          <a:bodyPr wrap="none" lIns="91440" tIns="45720" rIns="91440" bIns="45720">
            <a:spAutoFit/>
          </a:bodyPr>
          <a:lstStyle/>
          <a:p>
            <a:pPr algn="ctr"/>
            <a:r>
              <a:rPr lang="en-US" altLang="zh-CN"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whu</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4091" b="1891"/>
          <a:stretch>
            <a:fillRect/>
          </a:stretch>
        </p:blipFill>
        <p:spPr bwMode="auto">
          <a:xfrm>
            <a:off x="0" y="500042"/>
            <a:ext cx="4643438" cy="514351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r="12307"/>
          <a:stretch>
            <a:fillRect/>
          </a:stretch>
        </p:blipFill>
        <p:spPr bwMode="auto">
          <a:xfrm>
            <a:off x="4500562" y="500042"/>
            <a:ext cx="4643438" cy="5072074"/>
          </a:xfrm>
          <a:prstGeom prst="rect">
            <a:avLst/>
          </a:prstGeom>
          <a:noFill/>
          <a:ln w="9525">
            <a:noFill/>
            <a:miter lim="800000"/>
            <a:headEnd/>
            <a:tailEnd/>
          </a:ln>
          <a:effectLst/>
        </p:spPr>
      </p:pic>
      <p:sp>
        <p:nvSpPr>
          <p:cNvPr id="4" name="TextBox 3"/>
          <p:cNvSpPr txBox="1"/>
          <p:nvPr/>
        </p:nvSpPr>
        <p:spPr>
          <a:xfrm>
            <a:off x="428596" y="5786454"/>
            <a:ext cx="8215370" cy="646331"/>
          </a:xfrm>
          <a:prstGeom prst="rect">
            <a:avLst/>
          </a:prstGeom>
          <a:noFill/>
        </p:spPr>
        <p:txBody>
          <a:bodyPr wrap="square" rtlCol="0">
            <a:spAutoFit/>
          </a:bodyPr>
          <a:lstStyle/>
          <a:p>
            <a:r>
              <a:rPr lang="zh-CN" altLang="en-US" dirty="0" smtClean="0"/>
              <a:t>电子期刊导航的布局基本相同，都是由期刊检索、按子顺浏览期刊、按分类浏览组成，清华大学的还有原文检索功能</a:t>
            </a:r>
            <a:endParaRPr lang="zh-CN" altLang="en-US" dirty="0"/>
          </a:p>
        </p:txBody>
      </p:sp>
      <p:sp>
        <p:nvSpPr>
          <p:cNvPr id="5" name="矩形 4"/>
          <p:cNvSpPr/>
          <p:nvPr/>
        </p:nvSpPr>
        <p:spPr>
          <a:xfrm>
            <a:off x="214282" y="428604"/>
            <a:ext cx="2143140" cy="357166"/>
          </a:xfrm>
          <a:prstGeom prst="rect">
            <a:avLst/>
          </a:prstGeom>
          <a:noFill/>
        </p:spPr>
        <p:txBody>
          <a:bodyPr wrap="square" lIns="91440" tIns="45720" rIns="91440" bIns="45720">
            <a:prstTxWarp prst="textArchUp">
              <a:avLst/>
            </a:prstTxWarp>
            <a:spAutoFit/>
          </a:bodyPr>
          <a:lstStyle/>
          <a:p>
            <a:pPr algn="ctr"/>
            <a:r>
              <a:rPr lang="en-US" altLang="zh-CN" sz="5400" b="1" cap="none" spc="0" dirty="0" smtClean="0">
                <a:ln w="1905"/>
                <a:solidFill>
                  <a:srgbClr val="0070C0"/>
                </a:solidFill>
                <a:effectLst>
                  <a:innerShdw blurRad="69850" dist="43180" dir="5400000">
                    <a:srgbClr val="000000">
                      <a:alpha val="65000"/>
                    </a:srgbClr>
                  </a:innerShdw>
                </a:effectLst>
              </a:rPr>
              <a:t>THU</a:t>
            </a:r>
            <a:endParaRPr lang="zh-CN" altLang="en-US" sz="5400" b="1" cap="none" spc="0" dirty="0">
              <a:ln w="1905"/>
              <a:solidFill>
                <a:srgbClr val="0070C0"/>
              </a:solidFill>
              <a:effectLst>
                <a:innerShdw blurRad="69850" dist="43180" dir="5400000">
                  <a:srgbClr val="000000">
                    <a:alpha val="65000"/>
                  </a:srgbClr>
                </a:innerShdw>
              </a:effectLst>
            </a:endParaRPr>
          </a:p>
        </p:txBody>
      </p:sp>
      <p:sp>
        <p:nvSpPr>
          <p:cNvPr id="6" name="矩形 5"/>
          <p:cNvSpPr/>
          <p:nvPr/>
        </p:nvSpPr>
        <p:spPr>
          <a:xfrm>
            <a:off x="5500694" y="-285776"/>
            <a:ext cx="1444626" cy="923330"/>
          </a:xfrm>
          <a:prstGeom prst="rect">
            <a:avLst/>
          </a:prstGeom>
          <a:noFill/>
        </p:spPr>
        <p:txBody>
          <a:bodyPr wrap="none" lIns="91440" tIns="45720" rIns="91440" bIns="45720">
            <a:spAutoFit/>
          </a:bodyPr>
          <a:lstStyle/>
          <a:p>
            <a:pPr algn="ctr"/>
            <a:r>
              <a:rPr lang="en-US" altLang="zh-CN"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whu</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180" r="6698" b="29411"/>
          <a:stretch>
            <a:fillRect/>
          </a:stretch>
        </p:blipFill>
        <p:spPr bwMode="auto">
          <a:xfrm>
            <a:off x="0" y="785794"/>
            <a:ext cx="4429124" cy="4286256"/>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500562" y="785794"/>
            <a:ext cx="4357718" cy="4429135"/>
          </a:xfrm>
          <a:prstGeom prst="rect">
            <a:avLst/>
          </a:prstGeom>
          <a:noFill/>
          <a:ln w="9525">
            <a:noFill/>
            <a:miter lim="800000"/>
            <a:headEnd/>
            <a:tailEnd/>
          </a:ln>
        </p:spPr>
      </p:pic>
      <p:sp>
        <p:nvSpPr>
          <p:cNvPr id="4" name="TextBox 3"/>
          <p:cNvSpPr txBox="1"/>
          <p:nvPr/>
        </p:nvSpPr>
        <p:spPr>
          <a:xfrm>
            <a:off x="500034" y="5214950"/>
            <a:ext cx="5857916" cy="369332"/>
          </a:xfrm>
          <a:prstGeom prst="rect">
            <a:avLst/>
          </a:prstGeom>
          <a:noFill/>
        </p:spPr>
        <p:txBody>
          <a:bodyPr wrap="square" rtlCol="0">
            <a:spAutoFit/>
          </a:bodyPr>
          <a:lstStyle/>
          <a:p>
            <a:r>
              <a:rPr lang="zh-CN" altLang="en-US" dirty="0" smtClean="0"/>
              <a:t>在获取原文的部分，二者的形式是一样的</a:t>
            </a:r>
            <a:endParaRPr lang="zh-CN" altLang="en-US" dirty="0"/>
          </a:p>
        </p:txBody>
      </p:sp>
      <p:sp>
        <p:nvSpPr>
          <p:cNvPr id="5" name="矩形 4"/>
          <p:cNvSpPr/>
          <p:nvPr/>
        </p:nvSpPr>
        <p:spPr>
          <a:xfrm>
            <a:off x="214282" y="428604"/>
            <a:ext cx="2143140" cy="357166"/>
          </a:xfrm>
          <a:prstGeom prst="rect">
            <a:avLst/>
          </a:prstGeom>
          <a:noFill/>
        </p:spPr>
        <p:txBody>
          <a:bodyPr wrap="square" lIns="91440" tIns="45720" rIns="91440" bIns="45720">
            <a:prstTxWarp prst="textArchUp">
              <a:avLst/>
            </a:prstTxWarp>
            <a:spAutoFit/>
          </a:bodyPr>
          <a:lstStyle/>
          <a:p>
            <a:pPr algn="ctr"/>
            <a:r>
              <a:rPr lang="en-US" altLang="zh-CN" sz="5400" b="1" cap="none" spc="0" dirty="0" smtClean="0">
                <a:ln w="1905"/>
                <a:solidFill>
                  <a:srgbClr val="0070C0"/>
                </a:solidFill>
                <a:effectLst>
                  <a:innerShdw blurRad="69850" dist="43180" dir="5400000">
                    <a:srgbClr val="000000">
                      <a:alpha val="65000"/>
                    </a:srgbClr>
                  </a:innerShdw>
                </a:effectLst>
              </a:rPr>
              <a:t>THU</a:t>
            </a:r>
            <a:endParaRPr lang="zh-CN" altLang="en-US" sz="5400" b="1" cap="none" spc="0" dirty="0">
              <a:ln w="1905"/>
              <a:solidFill>
                <a:srgbClr val="0070C0"/>
              </a:solidFill>
              <a:effectLst>
                <a:innerShdw blurRad="69850" dist="43180" dir="5400000">
                  <a:srgbClr val="000000">
                    <a:alpha val="65000"/>
                  </a:srgbClr>
                </a:innerShdw>
              </a:effectLst>
            </a:endParaRPr>
          </a:p>
        </p:txBody>
      </p:sp>
      <p:sp>
        <p:nvSpPr>
          <p:cNvPr id="6" name="矩形 5"/>
          <p:cNvSpPr/>
          <p:nvPr/>
        </p:nvSpPr>
        <p:spPr>
          <a:xfrm>
            <a:off x="5286380" y="0"/>
            <a:ext cx="1444626" cy="923330"/>
          </a:xfrm>
          <a:prstGeom prst="rect">
            <a:avLst/>
          </a:prstGeom>
          <a:noFill/>
        </p:spPr>
        <p:txBody>
          <a:bodyPr wrap="square" lIns="91440" tIns="45720" rIns="91440" bIns="45720">
            <a:spAutoFit/>
          </a:bodyPr>
          <a:lstStyle/>
          <a:p>
            <a:pPr algn="ctr"/>
            <a:r>
              <a:rPr lang="en-US" altLang="zh-CN"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whu</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1306</Words>
  <Application>Microsoft Office PowerPoint</Application>
  <PresentationFormat>全屏显示(4:3)</PresentationFormat>
  <Paragraphs>118</Paragraphs>
  <Slides>35</Slides>
  <Notes>1</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北师学术资源门户系统SFX</vt:lpstr>
      <vt:lpstr>幻灯片 11</vt:lpstr>
      <vt:lpstr>幻灯片 12</vt:lpstr>
      <vt:lpstr>入口</vt:lpstr>
      <vt:lpstr>门户主页面</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北师的数据库列表</vt:lpstr>
      <vt:lpstr>武大的数据库列表</vt:lpstr>
      <vt:lpstr>按学科分类浏览的比较</vt:lpstr>
      <vt:lpstr>按类型浏览的比较</vt:lpstr>
      <vt:lpstr>不同的类别</vt:lpstr>
      <vt:lpstr>联合检索的比较</vt:lpstr>
      <vt:lpstr>原文查找&amp;获取原文</vt:lpstr>
      <vt:lpstr>我的空间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zhanglu</cp:lastModifiedBy>
  <cp:revision>15</cp:revision>
  <dcterms:modified xsi:type="dcterms:W3CDTF">2012-06-10T11:29:23Z</dcterms:modified>
</cp:coreProperties>
</file>