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2" r:id="rId2"/>
    <p:sldId id="356" r:id="rId3"/>
    <p:sldId id="360" r:id="rId4"/>
    <p:sldId id="374" r:id="rId5"/>
    <p:sldId id="364" r:id="rId6"/>
    <p:sldId id="351" r:id="rId7"/>
    <p:sldId id="352" r:id="rId8"/>
    <p:sldId id="353" r:id="rId9"/>
    <p:sldId id="354" r:id="rId10"/>
    <p:sldId id="362" r:id="rId11"/>
    <p:sldId id="365" r:id="rId12"/>
    <p:sldId id="366" r:id="rId13"/>
    <p:sldId id="368" r:id="rId14"/>
    <p:sldId id="372" r:id="rId15"/>
    <p:sldId id="349" r:id="rId16"/>
    <p:sldId id="369" r:id="rId17"/>
    <p:sldId id="370" r:id="rId18"/>
    <p:sldId id="367" r:id="rId19"/>
    <p:sldId id="371" r:id="rId20"/>
  </p:sldIdLst>
  <p:sldSz cx="9144000" cy="6858000" type="screen4x3"/>
  <p:notesSz cx="6985000" cy="9271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4C2"/>
    <a:srgbClr val="FB5BB6"/>
    <a:srgbClr val="FFFF66"/>
    <a:srgbClr val="E3E329"/>
    <a:srgbClr val="FA2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0" autoAdjust="0"/>
    <p:restoredTop sz="92718" autoAdjust="0"/>
  </p:normalViewPr>
  <p:slideViewPr>
    <p:cSldViewPr>
      <p:cViewPr>
        <p:scale>
          <a:sx n="66" d="100"/>
          <a:sy n="66" d="100"/>
        </p:scale>
        <p:origin x="-1074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trogolo\Desktop\2012\Seguimiento%20S@rmiento%20-%20FPD%20-%20Abril%202012\Registro%20de%20implementaci&#243;n%20de%20Plan%20Sarmiento%20-%20FPD%20-Abril%202012%20-%20GRAFICOS%20-07-0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A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3.3839557278853148E-2"/>
                  <c:y val="0.1156326231150538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A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7991815814020642"/>
                  <c:y val="-0.33940314849781572"/>
                </c:manualLayout>
              </c:layout>
              <c:tx>
                <c:rich>
                  <a:bodyPr/>
                  <a:lstStyle/>
                  <a:p>
                    <a:r>
                      <a:rPr lang="en-US" sz="2800" b="1" dirty="0">
                        <a:solidFill>
                          <a:schemeClr val="bg1"/>
                        </a:solidFill>
                      </a:rPr>
                      <a:t>No
28%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Hoja1!$A$187:$A$188</c:f>
              <c:strCache>
                <c:ptCount val="2"/>
                <c:pt idx="0">
                  <c:v>Sí</c:v>
                </c:pt>
                <c:pt idx="1">
                  <c:v>No</c:v>
                </c:pt>
              </c:strCache>
            </c:strRef>
          </c:cat>
          <c:val>
            <c:numRef>
              <c:f>Hoja1!$B$187:$B$188</c:f>
              <c:numCache>
                <c:formatCode>General</c:formatCode>
                <c:ptCount val="2"/>
                <c:pt idx="0">
                  <c:v>419</c:v>
                </c:pt>
                <c:pt idx="1">
                  <c:v>167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es-A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3550"/>
          </a:xfrm>
          <a:prstGeom prst="rect">
            <a:avLst/>
          </a:prstGeom>
        </p:spPr>
        <p:txBody>
          <a:bodyPr vert="horz" lIns="92879" tIns="46440" rIns="92879" bIns="4644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3550"/>
          </a:xfrm>
          <a:prstGeom prst="rect">
            <a:avLst/>
          </a:prstGeom>
        </p:spPr>
        <p:txBody>
          <a:bodyPr vert="horz" lIns="92879" tIns="46440" rIns="92879" bIns="46440" rtlCol="0"/>
          <a:lstStyle>
            <a:lvl1pPr algn="r">
              <a:defRPr sz="1200"/>
            </a:lvl1pPr>
          </a:lstStyle>
          <a:p>
            <a:fld id="{C1559FAB-61E4-4A49-983B-A4AC9923D8A2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7475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79" tIns="46440" rIns="92879" bIns="4644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</p:spPr>
        <p:txBody>
          <a:bodyPr vert="horz" lIns="92879" tIns="46440" rIns="92879" bIns="4644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05841"/>
            <a:ext cx="3026833" cy="463550"/>
          </a:xfrm>
          <a:prstGeom prst="rect">
            <a:avLst/>
          </a:prstGeom>
        </p:spPr>
        <p:txBody>
          <a:bodyPr vert="horz" lIns="92879" tIns="46440" rIns="92879" bIns="4644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56551" y="8805841"/>
            <a:ext cx="3026833" cy="463550"/>
          </a:xfrm>
          <a:prstGeom prst="rect">
            <a:avLst/>
          </a:prstGeom>
        </p:spPr>
        <p:txBody>
          <a:bodyPr vert="horz" lIns="92879" tIns="46440" rIns="92879" bIns="46440" rtlCol="0" anchor="b"/>
          <a:lstStyle>
            <a:lvl1pPr algn="r">
              <a:defRPr sz="1200"/>
            </a:lvl1pPr>
          </a:lstStyle>
          <a:p>
            <a:fld id="{1E7A77B8-1585-4F80-BD16-F2356AC29AE5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931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s-ES" sz="1200" dirty="0" smtClean="0">
                <a:latin typeface="Arial" charset="0"/>
                <a:cs typeface="Arial" charset="0"/>
              </a:rPr>
              <a:t> </a:t>
            </a:r>
            <a:r>
              <a:rPr lang="es-AR" sz="1200" b="1" dirty="0" smtClean="0">
                <a:latin typeface="Arial" charset="0"/>
                <a:cs typeface="Arial" charset="0"/>
              </a:rPr>
              <a:t>113</a:t>
            </a:r>
            <a:r>
              <a:rPr lang="es-AR" sz="1200" dirty="0" smtClean="0">
                <a:latin typeface="Arial" charset="0"/>
                <a:cs typeface="Arial" charset="0"/>
              </a:rPr>
              <a:t> aplicaciones para uso educativo</a:t>
            </a:r>
          </a:p>
          <a:p>
            <a:pPr>
              <a:spcBef>
                <a:spcPts val="600"/>
              </a:spcBef>
            </a:pPr>
            <a:r>
              <a:rPr lang="es-ES" sz="1200" dirty="0" smtClean="0">
                <a:latin typeface="Arial" charset="0"/>
                <a:cs typeface="Arial" charset="0"/>
              </a:rPr>
              <a:t>• </a:t>
            </a:r>
            <a:r>
              <a:rPr lang="es-AR" sz="1200" b="1" dirty="0" smtClean="0">
                <a:latin typeface="Arial" charset="0"/>
                <a:cs typeface="Arial" charset="0"/>
              </a:rPr>
              <a:t>610</a:t>
            </a:r>
            <a:r>
              <a:rPr lang="es-AR" sz="1200" dirty="0" smtClean="0">
                <a:latin typeface="Arial" charset="0"/>
                <a:cs typeface="Arial" charset="0"/>
              </a:rPr>
              <a:t> enlaces organizados por áreas de interés</a:t>
            </a:r>
            <a:endParaRPr lang="es-ES" sz="1200" dirty="0" smtClean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es-ES" sz="1200" dirty="0" smtClean="0">
                <a:latin typeface="Arial" charset="0"/>
                <a:cs typeface="Arial" charset="0"/>
              </a:rPr>
              <a:t>• </a:t>
            </a:r>
            <a:r>
              <a:rPr lang="es-AR" sz="1200" b="1" dirty="0" smtClean="0">
                <a:latin typeface="Arial" charset="0"/>
                <a:cs typeface="Arial" charset="0"/>
              </a:rPr>
              <a:t>70</a:t>
            </a:r>
            <a:r>
              <a:rPr lang="es-AR" sz="1200" dirty="0" smtClean="0">
                <a:latin typeface="Arial" charset="0"/>
                <a:cs typeface="Arial" charset="0"/>
              </a:rPr>
              <a:t> tutoriales educativos</a:t>
            </a:r>
            <a:endParaRPr lang="es-ES" sz="1200" dirty="0" smtClean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es-ES" sz="1200" dirty="0" smtClean="0">
                <a:latin typeface="Arial" charset="0"/>
                <a:cs typeface="Arial" charset="0"/>
              </a:rPr>
              <a:t>• </a:t>
            </a:r>
            <a:r>
              <a:rPr lang="es-AR" sz="1200" b="1" dirty="0" smtClean="0">
                <a:latin typeface="Arial" charset="0"/>
                <a:cs typeface="Arial" charset="0"/>
              </a:rPr>
              <a:t>61</a:t>
            </a:r>
            <a:r>
              <a:rPr lang="es-AR" sz="1200" dirty="0" smtClean="0">
                <a:latin typeface="Arial" charset="0"/>
                <a:cs typeface="Arial" charset="0"/>
              </a:rPr>
              <a:t> libros digitales y diseño curricular</a:t>
            </a:r>
            <a:endParaRPr lang="es-ES" sz="1200" dirty="0" smtClean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es-AR" sz="1200" dirty="0" smtClean="0">
                <a:latin typeface="Arial" charset="0"/>
                <a:cs typeface="Arial" charset="0"/>
              </a:rPr>
              <a:t> </a:t>
            </a:r>
            <a:r>
              <a:rPr lang="es-AR" sz="1200" b="1" dirty="0" smtClean="0">
                <a:latin typeface="Arial" charset="0"/>
                <a:cs typeface="Arial" charset="0"/>
              </a:rPr>
              <a:t>2.800</a:t>
            </a:r>
            <a:r>
              <a:rPr lang="es-AR" sz="1200" dirty="0" smtClean="0">
                <a:latin typeface="Arial" charset="0"/>
                <a:cs typeface="Arial" charset="0"/>
              </a:rPr>
              <a:t> recursos </a:t>
            </a:r>
            <a:r>
              <a:rPr lang="es-AR" sz="1200" dirty="0" err="1" smtClean="0">
                <a:latin typeface="Arial" charset="0"/>
                <a:cs typeface="Arial" charset="0"/>
              </a:rPr>
              <a:t>multimediales</a:t>
            </a:r>
            <a:endParaRPr lang="es-ES" sz="1200" dirty="0" smtClean="0">
              <a:latin typeface="Arial" charset="0"/>
              <a:cs typeface="Arial" charset="0"/>
            </a:endParaRP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53711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Desafíos pedagógicos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b="0" kern="1200" dirty="0" smtClean="0">
              <a:solidFill>
                <a:schemeClr val="tx1"/>
              </a:solidFill>
              <a:latin typeface="+mn-lt"/>
              <a:ea typeface="+mn-ea"/>
              <a:cs typeface="Arial" pitchFamily="34" charset="0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_tradnl" sz="12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Docente de </a:t>
            </a:r>
            <a:r>
              <a:rPr lang="es-ES_tradn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6to grado,</a:t>
            </a:r>
            <a:r>
              <a:rPr lang="es-ES_tradnl" sz="1200" b="0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 Esc. 22 DE</a:t>
            </a:r>
            <a:r>
              <a:rPr lang="es-ES_tradn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 8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S_tradnl" sz="1200" b="0" kern="1200" baseline="0" dirty="0" smtClean="0">
              <a:solidFill>
                <a:schemeClr val="tx1"/>
              </a:solidFill>
              <a:latin typeface="+mn-lt"/>
              <a:ea typeface="+mn-ea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2. Alumnos de 3er grado, Esc. 8 DE 8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0945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5to grado,</a:t>
            </a:r>
            <a:r>
              <a:rPr lang="es-ES_tradnl" baseline="0" dirty="0" smtClean="0"/>
              <a:t> </a:t>
            </a:r>
            <a:r>
              <a:rPr lang="es-ES_tradnl" dirty="0" smtClean="0"/>
              <a:t>Esc. 22 DE 8.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806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Repensar prácticas</a:t>
            </a:r>
            <a:r>
              <a:rPr lang="es-ES_tradnl" baseline="0" dirty="0" smtClean="0"/>
              <a:t> y participación de alumnos.</a:t>
            </a:r>
          </a:p>
          <a:p>
            <a:endParaRPr lang="es-ES_tradnl" baseline="0" dirty="0" smtClean="0"/>
          </a:p>
          <a:p>
            <a:r>
              <a:rPr lang="es-ES_tradnl" baseline="0" dirty="0" smtClean="0"/>
              <a:t>Clase de educación física Esc. 18 DE 5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7050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Observaciones preliminares</a:t>
            </a:r>
          </a:p>
          <a:p>
            <a:endParaRPr lang="es-ES_tradnl" dirty="0" smtClean="0"/>
          </a:p>
          <a:p>
            <a:r>
              <a:rPr lang="es-ES_tradnl" dirty="0" smtClean="0"/>
              <a:t>¿Qué le gusta hacer a los chicos?</a:t>
            </a:r>
          </a:p>
          <a:p>
            <a:r>
              <a:rPr lang="es-ES_tradnl" dirty="0" smtClean="0"/>
              <a:t>Jugar, recorrer, crear, hacer</a:t>
            </a:r>
            <a:r>
              <a:rPr lang="es-ES_tradnl" baseline="0" dirty="0" smtClean="0"/>
              <a:t> recetas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0304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b="1" dirty="0" err="1" smtClean="0"/>
              <a:t>Marcio</a:t>
            </a:r>
            <a:r>
              <a:rPr lang="es-ES_tradnl" dirty="0" smtClean="0"/>
              <a:t> </a:t>
            </a:r>
            <a:r>
              <a:rPr lang="es-ES_tradnl" b="1" dirty="0" err="1" smtClean="0"/>
              <a:t>Perez</a:t>
            </a:r>
            <a:r>
              <a:rPr lang="es-ES_tradnl" dirty="0" smtClean="0"/>
              <a:t> Escribano</a:t>
            </a:r>
          </a:p>
          <a:p>
            <a:r>
              <a:rPr lang="es-ES_tradnl" dirty="0" smtClean="0"/>
              <a:t>Matías García</a:t>
            </a:r>
          </a:p>
          <a:p>
            <a:r>
              <a:rPr lang="es-ES_tradnl" dirty="0" smtClean="0"/>
              <a:t>Esc. 23 DE 18, República de Portugal, 4to grado A, Turno Mañana.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95388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b="1" dirty="0" smtClean="0"/>
              <a:t>ABP, contenidos (construidos por la comunidad educativa), horizontalidad, colaboración, exploración, diversidad, juego, ciberespacio (apropiación crítica y creativa)</a:t>
            </a: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4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 smtClean="0">
                <a:latin typeface="Arial" pitchFamily="34" charset="0"/>
                <a:cs typeface="Arial" pitchFamily="34" charset="0"/>
              </a:rPr>
              <a:t>Ejes de implementación pedagógica</a:t>
            </a:r>
            <a:endParaRPr lang="es-AR" sz="1200" b="1" dirty="0" smtClean="0">
              <a:latin typeface="Arial" pitchFamily="34" charset="0"/>
              <a:cs typeface="Arial" pitchFamily="34" charset="0"/>
            </a:endParaRP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3730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Cambios en la dinámica escolar</a:t>
            </a:r>
          </a:p>
          <a:p>
            <a:endParaRPr lang="es-ES_tradnl" dirty="0" smtClean="0"/>
          </a:p>
          <a:p>
            <a:r>
              <a:rPr lang="es-ES_tradnl" dirty="0" smtClean="0"/>
              <a:t>Clase de educación física, escuela 18 DE 5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830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s-ES_tradnl" dirty="0" smtClean="0"/>
              <a:t>Experiencia </a:t>
            </a:r>
            <a:r>
              <a:rPr lang="es-ES_tradnl" i="1" dirty="0" smtClean="0"/>
              <a:t>Hechizos</a:t>
            </a:r>
            <a:r>
              <a:rPr lang="es-ES_tradnl" dirty="0" smtClean="0"/>
              <a:t>, alumnos de 2do grado,</a:t>
            </a:r>
            <a:r>
              <a:rPr lang="es-ES_tradnl" baseline="0" dirty="0" smtClean="0"/>
              <a:t> Esc. 18 De 5.</a:t>
            </a:r>
          </a:p>
          <a:p>
            <a:pPr marL="228600" indent="-228600">
              <a:buAutoNum type="arabicPeriod"/>
            </a:pPr>
            <a:endParaRPr lang="es-ES_tradnl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_tradnl" baseline="0" dirty="0" smtClean="0"/>
              <a:t>Alumnos de 5to grado, Esc. 22 DE 8.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931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Experiencia </a:t>
            </a:r>
            <a:r>
              <a:rPr lang="es-ES_tradnl" i="1" dirty="0" smtClean="0"/>
              <a:t>Científicos</a:t>
            </a:r>
            <a:r>
              <a:rPr lang="es-ES_tradnl" i="1" baseline="0" dirty="0" smtClean="0"/>
              <a:t> en acción, </a:t>
            </a:r>
            <a:r>
              <a:rPr lang="es-ES_tradnl" i="0" baseline="0" dirty="0" smtClean="0"/>
              <a:t>trabajo con levadura, alumnos de 3er grado, Esc. 3 DE 6</a:t>
            </a:r>
            <a:endParaRPr lang="es-AR" i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9310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Alumnos de 3er</a:t>
            </a:r>
            <a:r>
              <a:rPr lang="es-AR" baseline="0" dirty="0" smtClean="0"/>
              <a:t> grado, </a:t>
            </a:r>
            <a:r>
              <a:rPr lang="es-ES_tradnl" dirty="0" smtClean="0"/>
              <a:t> Esc. 8 DE 8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233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Docente de 3er grado, Esc. 8 DE 8  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1596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Uso de las </a:t>
            </a:r>
            <a:r>
              <a:rPr lang="es-ES_tradnl" sz="1200" b="1" i="1" kern="1200" dirty="0" err="1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netbooks</a:t>
            </a:r>
            <a:r>
              <a:rPr lang="es-ES_tradnl" sz="1200" b="1" kern="120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rPr>
              <a:t>  por áreas curriculares</a:t>
            </a: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/>
              <a:pPr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72680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_tradnl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Recursos más utilizados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endParaRPr lang="es-ES_tradnl" sz="1400" b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 pitchFamily="34" charset="0"/>
            </a:endParaRP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4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Ofimática</a:t>
            </a:r>
            <a:r>
              <a:rPr lang="es-ES_tradnl" sz="140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Procesador de texto y presentaciones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4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Navegadores</a:t>
            </a:r>
            <a:r>
              <a:rPr lang="es-ES_tradnl" sz="140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localizador de Sitios Web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400" b="1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Tux</a:t>
            </a:r>
            <a:r>
              <a:rPr lang="es-ES_tradnl" sz="14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400" b="1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Paint</a:t>
            </a:r>
            <a:r>
              <a:rPr lang="es-ES_tradnl" sz="14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400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Editor de imágenes infantiles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400" b="1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Gcompris</a:t>
            </a:r>
            <a:r>
              <a:rPr lang="es-ES_tradnl" sz="14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400" kern="1200" baseline="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dirty="0" err="1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Ejercitador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infantil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400" b="1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Audacity</a:t>
            </a:r>
            <a:r>
              <a:rPr lang="es-ES_tradnl" sz="14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400" kern="1200" baseline="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Editor de audio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400" b="1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Calibre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baseline="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Gestor y organizador de libros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400" b="1" kern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rPr>
              <a:t>Edmodo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baseline="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Plataforma educativa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Char char="•"/>
            </a:pPr>
            <a:r>
              <a:rPr lang="es-ES_tradnl" sz="1000" b="1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Google </a:t>
            </a:r>
            <a:r>
              <a:rPr lang="es-ES_tradnl" sz="1000" b="1" kern="1200" dirty="0" err="1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Earth</a:t>
            </a:r>
            <a:r>
              <a:rPr lang="es-ES_tradnl" sz="1000" b="1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</a:t>
            </a:r>
            <a:r>
              <a:rPr lang="es-ES_tradnl" sz="1000" b="0" kern="120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Explorador</a:t>
            </a:r>
            <a:r>
              <a:rPr lang="es-ES_tradnl" sz="1000" b="0" kern="1200" baseline="0" dirty="0" smtClean="0">
                <a:solidFill>
                  <a:prstClr val="black"/>
                </a:solidFill>
                <a:latin typeface="+mn-lt"/>
                <a:ea typeface="+mn-ea"/>
                <a:cs typeface="Arial" pitchFamily="34" charset="0"/>
              </a:rPr>
              <a:t> geográfico (3D)</a:t>
            </a:r>
            <a:endParaRPr lang="es-ES_tradnl" sz="1000" b="0" kern="1200" dirty="0" smtClean="0">
              <a:solidFill>
                <a:prstClr val="black"/>
              </a:solidFill>
              <a:latin typeface="+mn-lt"/>
              <a:ea typeface="+mn-ea"/>
              <a:cs typeface="Arial" pitchFamily="34" charset="0"/>
            </a:endParaRPr>
          </a:p>
          <a:p>
            <a:endParaRPr lang="es-AR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A77B8-1585-4F80-BD16-F2356AC29AE5}" type="slidenum">
              <a:rPr lang="es-AR" smtClean="0">
                <a:solidFill>
                  <a:prstClr val="black"/>
                </a:solidFill>
              </a:rPr>
              <a:pPr/>
              <a:t>12</a:t>
            </a:fld>
            <a:endParaRPr lang="es-A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0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0490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7464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084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863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2893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3352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1239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773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326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565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260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E330A-9DAD-4F85-8D8F-E50E7F51100F}" type="datetimeFigureOut">
              <a:rPr lang="es-AR" smtClean="0"/>
              <a:pPr/>
              <a:t>26/06/2012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503EF-8C02-4E18-83BE-B56FDE39A0E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1020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hyperlink" Target="Santa%20Rock%20Star%2026-06.mp4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fripani@bue.edu.ar" TargetMode="External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pn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video" Target="../media/media1.wmv"/><Relationship Id="rId16" Type="http://schemas.openxmlformats.org/officeDocument/2006/relationships/image" Target="../media/image14.png"/><Relationship Id="rId20" Type="http://schemas.openxmlformats.org/officeDocument/2006/relationships/image" Target="../media/image18.jpeg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3.png"/><Relationship Id="rId21" Type="http://schemas.openxmlformats.org/officeDocument/2006/relationships/image" Target="../media/image39.png"/><Relationship Id="rId7" Type="http://schemas.openxmlformats.org/officeDocument/2006/relationships/hyperlink" Target="Lineamientos%20pedag&#243;gicosindd_18-05-2011-v03_digital.pdf" TargetMode="External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hyperlink" Target="Marco_Pedagogico28-06-2011.pdf" TargetMode="External"/><Relationship Id="rId15" Type="http://schemas.openxmlformats.org/officeDocument/2006/relationships/image" Target="../media/image33.pn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4.jpe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mpaladini\Desktop\Banco de Recursos\Templeates\BA\Template_PPT_01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9" y="116632"/>
            <a:ext cx="9144000" cy="692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3108465" y="987284"/>
            <a:ext cx="268924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 smtClean="0">
                <a:solidFill>
                  <a:schemeClr val="tx1"/>
                </a:solidFill>
              </a:rPr>
              <a:t>27 de junio 2012</a:t>
            </a:r>
            <a:endParaRPr lang="es-AR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987824" y="5293657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María Florencia </a:t>
            </a:r>
            <a:r>
              <a:rPr lang="es-ES_tradnl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Ripani</a:t>
            </a:r>
            <a:endParaRPr lang="es-ES_tradnl" sz="2000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es-ES_tradnl" sz="20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Gerenta</a:t>
            </a:r>
            <a:r>
              <a:rPr lang="es-ES_tradnl" sz="2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Operativa de Incorporación de Tecnologías</a:t>
            </a:r>
            <a:endParaRPr lang="es-AR" sz="20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378" y="980728"/>
            <a:ext cx="5304889" cy="373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319892" y="4726409"/>
            <a:ext cx="6513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Implementación Pedagógica del PIED – Plan </a:t>
            </a:r>
            <a:r>
              <a:rPr lang="es-ES_tradnl" sz="20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S@rmiento</a:t>
            </a:r>
            <a:r>
              <a:rPr lang="es-ES_tradnl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BA:</a:t>
            </a:r>
          </a:p>
          <a:p>
            <a:pPr algn="ctr"/>
            <a:r>
              <a:rPr lang="es-ES_tradnl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Balance y Perspectiva</a:t>
            </a:r>
            <a:endParaRPr lang="es-AR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411760" y="116632"/>
            <a:ext cx="40826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800" b="1" dirty="0" smtClean="0"/>
              <a:t>Congreso Internacional de</a:t>
            </a:r>
          </a:p>
          <a:p>
            <a:pPr algn="ctr"/>
            <a:r>
              <a:rPr lang="es-ES_tradnl" sz="2800" b="1" dirty="0" smtClean="0"/>
              <a:t>Educación Digital</a:t>
            </a:r>
            <a:endParaRPr lang="es-AR" sz="2800" b="1" dirty="0"/>
          </a:p>
        </p:txBody>
      </p:sp>
    </p:spTree>
    <p:extLst>
      <p:ext uri="{BB962C8B-B14F-4D97-AF65-F5344CB8AC3E}">
        <p14:creationId xmlns:p14="http://schemas.microsoft.com/office/powerpoint/2010/main" val="37468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paladini\Desktop\Banco de Recursos\Fotos\_MG_8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9733"/>
            <a:ext cx="4560388" cy="3040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0" name="Picture 2" descr="F:\Intec JPG\InTec-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824535" cy="321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9" name="8 Llamada rectangular redondeada"/>
          <p:cNvSpPr/>
          <p:nvPr/>
        </p:nvSpPr>
        <p:spPr>
          <a:xfrm rot="893355">
            <a:off x="5671379" y="3803900"/>
            <a:ext cx="3299140" cy="1094053"/>
          </a:xfrm>
          <a:prstGeom prst="wedgeRoundRectCallout">
            <a:avLst>
              <a:gd name="adj1" fmla="val -35752"/>
              <a:gd name="adj2" fmla="val 76263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 rot="872571">
            <a:off x="5644350" y="384916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AR" b="1" dirty="0">
                <a:solidFill>
                  <a:schemeClr val="bg1"/>
                </a:solidFill>
                <a:cs typeface="Arial" pitchFamily="34" charset="0"/>
              </a:rPr>
              <a:t>Aumento de proyectos transversales para distintas áreas curriculares.</a:t>
            </a: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  <p:sp>
        <p:nvSpPr>
          <p:cNvPr id="5" name="4 Llamada rectangular redondeada"/>
          <p:cNvSpPr/>
          <p:nvPr/>
        </p:nvSpPr>
        <p:spPr>
          <a:xfrm rot="20912953">
            <a:off x="190550" y="644149"/>
            <a:ext cx="3520598" cy="1441621"/>
          </a:xfrm>
          <a:prstGeom prst="wedgeRoundRectCallout">
            <a:avLst>
              <a:gd name="adj1" fmla="val 64652"/>
              <a:gd name="adj2" fmla="val 22642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 rot="20892169">
            <a:off x="141731" y="761858"/>
            <a:ext cx="3618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AR" b="1" dirty="0">
                <a:solidFill>
                  <a:schemeClr val="bg1"/>
                </a:solidFill>
                <a:cs typeface="Arial" pitchFamily="34" charset="0"/>
              </a:rPr>
              <a:t>Modificación de la dinámica de los recreos: disminución de conflictos y aumento del entendimiento e intercambio. </a:t>
            </a:r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1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5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37 Conector recto"/>
          <p:cNvCxnSpPr/>
          <p:nvPr/>
        </p:nvCxnSpPr>
        <p:spPr>
          <a:xfrm>
            <a:off x="250825" y="4059148"/>
            <a:ext cx="41767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28 Rectángulo redondeado"/>
          <p:cNvSpPr/>
          <p:nvPr/>
        </p:nvSpPr>
        <p:spPr>
          <a:xfrm>
            <a:off x="250825" y="1393612"/>
            <a:ext cx="4033838" cy="4333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2" name="21 CuadroTexto"/>
          <p:cNvSpPr txBox="1"/>
          <p:nvPr/>
        </p:nvSpPr>
        <p:spPr>
          <a:xfrm>
            <a:off x="250825" y="1393612"/>
            <a:ext cx="18732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chemeClr val="tx2"/>
              </a:buClr>
              <a:buSzPct val="125000"/>
              <a:defRPr/>
            </a:pPr>
            <a:r>
              <a:rPr lang="es-A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Primer Ciclo</a:t>
            </a:r>
            <a:endParaRPr lang="es-ES_tradnl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36" name="35 Grupo"/>
          <p:cNvGrpSpPr/>
          <p:nvPr/>
        </p:nvGrpSpPr>
        <p:grpSpPr>
          <a:xfrm>
            <a:off x="250825" y="2114337"/>
            <a:ext cx="4177159" cy="2591643"/>
            <a:chOff x="250825" y="2205509"/>
            <a:chExt cx="2881015" cy="2591643"/>
          </a:xfrm>
        </p:grpSpPr>
        <p:sp>
          <p:nvSpPr>
            <p:cNvPr id="13" name="12 Redondear rectángulo de esquina del mismo lado"/>
            <p:cNvSpPr/>
            <p:nvPr/>
          </p:nvSpPr>
          <p:spPr>
            <a:xfrm>
              <a:off x="250825" y="2205509"/>
              <a:ext cx="720775" cy="2591643"/>
            </a:xfrm>
            <a:prstGeom prst="round2Same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14" name="13 Redondear rectángulo de esquina del mismo lado"/>
            <p:cNvSpPr/>
            <p:nvPr/>
          </p:nvSpPr>
          <p:spPr>
            <a:xfrm>
              <a:off x="971600" y="2492896"/>
              <a:ext cx="720675" cy="2304256"/>
            </a:xfrm>
            <a:prstGeom prst="round2Same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15" name="14 Redondear rectángulo de esquina del mismo lado"/>
            <p:cNvSpPr/>
            <p:nvPr/>
          </p:nvSpPr>
          <p:spPr>
            <a:xfrm>
              <a:off x="1691680" y="2852936"/>
              <a:ext cx="720080" cy="1944216"/>
            </a:xfrm>
            <a:prstGeom prst="round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16" name="15 Redondear rectángulo de esquina del mismo lado"/>
            <p:cNvSpPr/>
            <p:nvPr/>
          </p:nvSpPr>
          <p:spPr>
            <a:xfrm>
              <a:off x="2411760" y="3068960"/>
              <a:ext cx="720080" cy="1728192"/>
            </a:xfrm>
            <a:prstGeom prst="round2Same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</p:grpSp>
      <p:sp>
        <p:nvSpPr>
          <p:cNvPr id="18" name="17 CuadroTexto"/>
          <p:cNvSpPr txBox="1"/>
          <p:nvPr/>
        </p:nvSpPr>
        <p:spPr>
          <a:xfrm>
            <a:off x="217181" y="3941474"/>
            <a:ext cx="10081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Prácticas </a:t>
            </a:r>
          </a:p>
          <a:p>
            <a:pPr algn="ctr">
              <a:defRPr/>
            </a:pP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del lenguaje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1224675" y="4156918"/>
            <a:ext cx="12200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Conocimiento</a:t>
            </a:r>
          </a:p>
          <a:p>
            <a:pPr algn="ctr">
              <a:defRPr/>
            </a:pP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del mundo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2339752" y="4172306"/>
            <a:ext cx="10170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Lenguas</a:t>
            </a:r>
          </a:p>
          <a:p>
            <a:pPr algn="ctr">
              <a:defRPr/>
            </a:pP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extranjeras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3347864" y="4156918"/>
            <a:ext cx="108061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Matemática</a:t>
            </a:r>
          </a:p>
        </p:txBody>
      </p:sp>
      <p:cxnSp>
        <p:nvCxnSpPr>
          <p:cNvPr id="26" name="25 Conector recto"/>
          <p:cNvCxnSpPr/>
          <p:nvPr/>
        </p:nvCxnSpPr>
        <p:spPr>
          <a:xfrm>
            <a:off x="250825" y="1898437"/>
            <a:ext cx="4033838" cy="0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118302" y="5085184"/>
            <a:ext cx="6066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100" dirty="0" smtClean="0"/>
              <a:t>Fuente: Informe preliminar de </a:t>
            </a:r>
            <a:r>
              <a:rPr lang="es-AR" sz="1100" dirty="0"/>
              <a:t>s</a:t>
            </a:r>
            <a:r>
              <a:rPr lang="es-AR" sz="1100" dirty="0" smtClean="0"/>
              <a:t>eguimiento pedagógico </a:t>
            </a:r>
            <a:r>
              <a:rPr lang="es-AR" sz="1100" dirty="0"/>
              <a:t>del Plan </a:t>
            </a:r>
            <a:r>
              <a:rPr lang="es-AR" sz="1100" dirty="0" err="1"/>
              <a:t>S@rmiento</a:t>
            </a:r>
            <a:r>
              <a:rPr lang="es-AR" sz="1100" dirty="0"/>
              <a:t> </a:t>
            </a:r>
            <a:r>
              <a:rPr lang="es-AR" sz="1100" dirty="0" smtClean="0"/>
              <a:t>BA V.1.1 - Abril 2012. Realizado en base a registros equipo de Implementación en campo de </a:t>
            </a:r>
            <a:r>
              <a:rPr lang="es-AR" sz="1100" dirty="0" err="1" smtClean="0"/>
              <a:t>InTec</a:t>
            </a:r>
            <a:endParaRPr lang="es-AR" sz="1400" baseline="30000" dirty="0"/>
          </a:p>
        </p:txBody>
      </p:sp>
      <p:sp>
        <p:nvSpPr>
          <p:cNvPr id="39" name="38 Rectángulo redondeado"/>
          <p:cNvSpPr/>
          <p:nvPr/>
        </p:nvSpPr>
        <p:spPr>
          <a:xfrm>
            <a:off x="4716016" y="1393612"/>
            <a:ext cx="4105846" cy="433387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40" name="39 CuadroTexto"/>
          <p:cNvSpPr txBox="1"/>
          <p:nvPr/>
        </p:nvSpPr>
        <p:spPr>
          <a:xfrm>
            <a:off x="5850954" y="1365334"/>
            <a:ext cx="295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tx2"/>
              </a:buClr>
              <a:buSzPct val="125000"/>
              <a:defRPr/>
            </a:pPr>
            <a:r>
              <a:rPr lang="es-AR" sz="2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Segundo </a:t>
            </a:r>
            <a:r>
              <a:rPr lang="es-AR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Ciclo</a:t>
            </a:r>
            <a:endParaRPr lang="es-ES_tradnl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57" name="56 Conector recto"/>
          <p:cNvCxnSpPr/>
          <p:nvPr/>
        </p:nvCxnSpPr>
        <p:spPr>
          <a:xfrm>
            <a:off x="4716016" y="1897668"/>
            <a:ext cx="4105846" cy="769"/>
          </a:xfrm>
          <a:prstGeom prst="line">
            <a:avLst/>
          </a:prstGeom>
          <a:ln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58" name="57 Grupo"/>
          <p:cNvGrpSpPr/>
          <p:nvPr/>
        </p:nvGrpSpPr>
        <p:grpSpPr>
          <a:xfrm>
            <a:off x="4716016" y="2114337"/>
            <a:ext cx="4177159" cy="2591643"/>
            <a:chOff x="250825" y="2205509"/>
            <a:chExt cx="2881015" cy="2591643"/>
          </a:xfrm>
        </p:grpSpPr>
        <p:sp>
          <p:nvSpPr>
            <p:cNvPr id="59" name="58 Redondear rectángulo de esquina del mismo lado"/>
            <p:cNvSpPr/>
            <p:nvPr/>
          </p:nvSpPr>
          <p:spPr>
            <a:xfrm>
              <a:off x="250825" y="2205509"/>
              <a:ext cx="720775" cy="2591643"/>
            </a:xfrm>
            <a:prstGeom prst="round2Same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60" name="59 Redondear rectángulo de esquina del mismo lado"/>
            <p:cNvSpPr/>
            <p:nvPr/>
          </p:nvSpPr>
          <p:spPr>
            <a:xfrm>
              <a:off x="971600" y="2492896"/>
              <a:ext cx="720675" cy="2304256"/>
            </a:xfrm>
            <a:prstGeom prst="round2Same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61" name="60 Redondear rectángulo de esquina del mismo lado"/>
            <p:cNvSpPr/>
            <p:nvPr/>
          </p:nvSpPr>
          <p:spPr>
            <a:xfrm>
              <a:off x="1691680" y="2852936"/>
              <a:ext cx="720080" cy="1944216"/>
            </a:xfrm>
            <a:prstGeom prst="round2Same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  <p:sp>
          <p:nvSpPr>
            <p:cNvPr id="62" name="61 Redondear rectángulo de esquina del mismo lado"/>
            <p:cNvSpPr/>
            <p:nvPr/>
          </p:nvSpPr>
          <p:spPr>
            <a:xfrm>
              <a:off x="2411760" y="3068960"/>
              <a:ext cx="720080" cy="1728192"/>
            </a:xfrm>
            <a:prstGeom prst="round2Same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AR"/>
            </a:p>
          </p:txBody>
        </p:sp>
      </p:grpSp>
      <p:sp>
        <p:nvSpPr>
          <p:cNvPr id="63" name="62 CuadroTexto"/>
          <p:cNvSpPr txBox="1"/>
          <p:nvPr/>
        </p:nvSpPr>
        <p:spPr>
          <a:xfrm>
            <a:off x="4692556" y="4172307"/>
            <a:ext cx="109196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s-AR"/>
            </a:defPPr>
            <a:lvl1pPr>
              <a:defRPr sz="14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algn="ctr"/>
            <a:r>
              <a:rPr lang="es-ES_tradnl" dirty="0"/>
              <a:t>Prácticas </a:t>
            </a:r>
          </a:p>
          <a:p>
            <a:pPr algn="ctr"/>
            <a:r>
              <a:rPr lang="es-ES_tradnl" dirty="0"/>
              <a:t>del lenguaje</a:t>
            </a:r>
          </a:p>
        </p:txBody>
      </p:sp>
      <p:sp>
        <p:nvSpPr>
          <p:cNvPr id="64" name="63 CuadroTexto"/>
          <p:cNvSpPr txBox="1"/>
          <p:nvPr/>
        </p:nvSpPr>
        <p:spPr>
          <a:xfrm>
            <a:off x="5724823" y="4172307"/>
            <a:ext cx="1107996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12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Cs.</a:t>
            </a:r>
            <a:r>
              <a:rPr lang="es-ES_tradnl" sz="12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Sociales</a:t>
            </a:r>
            <a:r>
              <a:rPr lang="es-ES_tradnl" sz="12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y</a:t>
            </a:r>
          </a:p>
          <a:p>
            <a:pPr algn="ctr">
              <a:defRPr/>
            </a:pPr>
            <a:r>
              <a:rPr lang="es-ES_tradnl" sz="12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Naturales</a:t>
            </a:r>
            <a:endParaRPr lang="es-ES_tradnl" sz="1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5" name="64 CuadroTexto"/>
          <p:cNvSpPr txBox="1"/>
          <p:nvPr/>
        </p:nvSpPr>
        <p:spPr>
          <a:xfrm>
            <a:off x="6805166" y="4254187"/>
            <a:ext cx="108061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1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Matemática</a:t>
            </a:r>
          </a:p>
        </p:txBody>
      </p:sp>
      <p:sp>
        <p:nvSpPr>
          <p:cNvPr id="66" name="65 CuadroTexto"/>
          <p:cNvSpPr txBox="1"/>
          <p:nvPr/>
        </p:nvSpPr>
        <p:spPr>
          <a:xfrm>
            <a:off x="7812360" y="4201924"/>
            <a:ext cx="101829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1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Lenguas</a:t>
            </a:r>
          </a:p>
          <a:p>
            <a:pPr algn="ctr">
              <a:defRPr/>
            </a:pPr>
            <a:r>
              <a:rPr lang="es-ES_tradnl" sz="1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Extranjeras</a:t>
            </a:r>
            <a:endParaRPr lang="es-ES_tradnl" sz="1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1 Elipse"/>
          <p:cNvSpPr/>
          <p:nvPr/>
        </p:nvSpPr>
        <p:spPr>
          <a:xfrm>
            <a:off x="3568368" y="44624"/>
            <a:ext cx="1939736" cy="1845469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Uso de </a:t>
            </a:r>
            <a:r>
              <a:rPr lang="es-ES_tradnl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netbooks</a:t>
            </a:r>
            <a:r>
              <a:rPr lang="es-ES_trad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por áreas curriculares</a:t>
            </a:r>
            <a:endParaRPr lang="es-A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CuadroTexto"/>
          <p:cNvSpPr txBox="1"/>
          <p:nvPr/>
        </p:nvSpPr>
        <p:spPr>
          <a:xfrm>
            <a:off x="4879380" y="1476517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itchFamily="34" charset="0"/>
              </a:rPr>
              <a:t>5</a:t>
            </a:r>
            <a:endParaRPr lang="es-AR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pic>
        <p:nvPicPr>
          <p:cNvPr id="58" name="Picture 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43420" r="44889" b="35172"/>
          <a:stretch/>
        </p:blipFill>
        <p:spPr bwMode="auto">
          <a:xfrm>
            <a:off x="7449183" y="3506065"/>
            <a:ext cx="1613843" cy="66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7092280" y="217240"/>
            <a:ext cx="1872208" cy="66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224" y="1515058"/>
            <a:ext cx="2209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82" y="2490031"/>
            <a:ext cx="684982" cy="66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82" y="3354127"/>
            <a:ext cx="684982" cy="6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31 Pentágono"/>
          <p:cNvSpPr/>
          <p:nvPr/>
        </p:nvSpPr>
        <p:spPr>
          <a:xfrm>
            <a:off x="611560" y="2418023"/>
            <a:ext cx="1944216" cy="794953"/>
          </a:xfrm>
          <a:prstGeom prst="homePlate">
            <a:avLst/>
          </a:prstGeom>
          <a:solidFill>
            <a:schemeClr val="accent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smtClean="0"/>
              <a:t>Navegadores</a:t>
            </a:r>
            <a:endParaRPr lang="es-AR" b="1" dirty="0"/>
          </a:p>
        </p:txBody>
      </p:sp>
      <p:sp>
        <p:nvSpPr>
          <p:cNvPr id="34" name="33 Pentágono"/>
          <p:cNvSpPr/>
          <p:nvPr/>
        </p:nvSpPr>
        <p:spPr>
          <a:xfrm>
            <a:off x="611560" y="1409911"/>
            <a:ext cx="1944216" cy="794953"/>
          </a:xfrm>
          <a:prstGeom prst="homePlate">
            <a:avLst/>
          </a:prstGeom>
          <a:solidFill>
            <a:srgbClr val="92D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smtClean="0"/>
              <a:t>Ofimática</a:t>
            </a:r>
          </a:p>
          <a:p>
            <a:r>
              <a:rPr lang="es-ES_tradnl" sz="1400" dirty="0" smtClean="0"/>
              <a:t>Procesador de texto</a:t>
            </a:r>
            <a:endParaRPr lang="es-AR" sz="1400" dirty="0"/>
          </a:p>
        </p:txBody>
      </p:sp>
      <p:sp>
        <p:nvSpPr>
          <p:cNvPr id="37" name="36 Pentágono"/>
          <p:cNvSpPr/>
          <p:nvPr/>
        </p:nvSpPr>
        <p:spPr>
          <a:xfrm>
            <a:off x="611560" y="3426135"/>
            <a:ext cx="1944216" cy="794953"/>
          </a:xfrm>
          <a:prstGeom prst="homePlate">
            <a:avLst/>
          </a:prstGeom>
          <a:solidFill>
            <a:srgbClr val="FB5BB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err="1" smtClean="0"/>
              <a:t>Tux</a:t>
            </a:r>
            <a:r>
              <a:rPr lang="es-AR" b="1" dirty="0" smtClean="0"/>
              <a:t> </a:t>
            </a:r>
            <a:r>
              <a:rPr lang="es-AR" b="1" dirty="0" err="1" smtClean="0"/>
              <a:t>Paint</a:t>
            </a:r>
            <a:endParaRPr lang="es-AR" b="1" dirty="0"/>
          </a:p>
        </p:txBody>
      </p:sp>
      <p:sp>
        <p:nvSpPr>
          <p:cNvPr id="46" name="45 Pentágono"/>
          <p:cNvSpPr/>
          <p:nvPr/>
        </p:nvSpPr>
        <p:spPr>
          <a:xfrm>
            <a:off x="611560" y="4428355"/>
            <a:ext cx="1944216" cy="794953"/>
          </a:xfrm>
          <a:prstGeom prst="homePlate">
            <a:avLst/>
          </a:prstGeom>
          <a:solidFill>
            <a:srgbClr val="7030A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err="1" smtClean="0"/>
              <a:t>Gcompris</a:t>
            </a:r>
            <a:endParaRPr lang="es-AR" b="1" dirty="0"/>
          </a:p>
        </p:txBody>
      </p:sp>
      <p:sp>
        <p:nvSpPr>
          <p:cNvPr id="50" name="49 Pentágono"/>
          <p:cNvSpPr/>
          <p:nvPr/>
        </p:nvSpPr>
        <p:spPr>
          <a:xfrm>
            <a:off x="5432959" y="1409911"/>
            <a:ext cx="1944216" cy="794953"/>
          </a:xfrm>
          <a:prstGeom prst="homePlate">
            <a:avLst/>
          </a:prstGeom>
          <a:solidFill>
            <a:schemeClr val="accent1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err="1" smtClean="0"/>
              <a:t>Audacity</a:t>
            </a:r>
            <a:endParaRPr lang="es-AR" b="1" dirty="0"/>
          </a:p>
        </p:txBody>
      </p:sp>
      <p:sp>
        <p:nvSpPr>
          <p:cNvPr id="51" name="50 Pentágono"/>
          <p:cNvSpPr/>
          <p:nvPr/>
        </p:nvSpPr>
        <p:spPr>
          <a:xfrm>
            <a:off x="5432959" y="2418023"/>
            <a:ext cx="1944216" cy="794953"/>
          </a:xfrm>
          <a:prstGeom prst="homePlate">
            <a:avLst/>
          </a:prstGeom>
          <a:solidFill>
            <a:srgbClr val="FFC00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smtClean="0"/>
              <a:t>Calibre</a:t>
            </a:r>
            <a:endParaRPr lang="es-AR" b="1" dirty="0"/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92" y="4500363"/>
            <a:ext cx="1900808" cy="7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51 Pentágono"/>
          <p:cNvSpPr/>
          <p:nvPr/>
        </p:nvSpPr>
        <p:spPr>
          <a:xfrm>
            <a:off x="5432959" y="3429000"/>
            <a:ext cx="1944216" cy="794953"/>
          </a:xfrm>
          <a:prstGeom prst="homePlat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err="1" smtClean="0"/>
              <a:t>Edmodo</a:t>
            </a:r>
            <a:endParaRPr lang="es-AR" b="1" dirty="0"/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75" y="1265895"/>
            <a:ext cx="886346" cy="90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598" y="2418023"/>
            <a:ext cx="1259396" cy="73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Elipse"/>
          <p:cNvSpPr/>
          <p:nvPr/>
        </p:nvSpPr>
        <p:spPr>
          <a:xfrm>
            <a:off x="3275856" y="146235"/>
            <a:ext cx="1939736" cy="1845469"/>
          </a:xfrm>
          <a:prstGeom prst="ellipse">
            <a:avLst/>
          </a:prstGeom>
          <a:solidFill>
            <a:srgbClr val="FFC0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Recursos más utilizados</a:t>
            </a:r>
            <a:endParaRPr lang="es-AR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18 Pentágono"/>
          <p:cNvSpPr/>
          <p:nvPr/>
        </p:nvSpPr>
        <p:spPr>
          <a:xfrm>
            <a:off x="5405486" y="4429655"/>
            <a:ext cx="1944216" cy="794953"/>
          </a:xfrm>
          <a:prstGeom prst="homePlate">
            <a:avLst/>
          </a:prstGeom>
          <a:solidFill>
            <a:schemeClr val="accent6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 smtClean="0"/>
              <a:t>Google </a:t>
            </a:r>
            <a:r>
              <a:rPr lang="es-AR" b="1" dirty="0" err="1" smtClean="0"/>
              <a:t>Earth</a:t>
            </a:r>
            <a:endParaRPr lang="es-AR" b="1" dirty="0"/>
          </a:p>
        </p:txBody>
      </p:sp>
      <p:pic>
        <p:nvPicPr>
          <p:cNvPr id="10242" name="Picture 2" descr="http://www.mundonets.com/images/programas/google-earth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325" y="4448401"/>
            <a:ext cx="757460" cy="7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52780" y="1412776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itchFamily="34" charset="0"/>
              </a:rPr>
              <a:t>1</a:t>
            </a:r>
            <a:endParaRPr lang="es-AR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5454" y="250509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itchFamily="34" charset="0"/>
              </a:rPr>
              <a:t>2</a:t>
            </a:r>
            <a:endParaRPr lang="es-AR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2127" y="346966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itchFamily="34" charset="0"/>
              </a:rPr>
              <a:t>3</a:t>
            </a:r>
            <a:endParaRPr lang="es-AR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42127" y="447318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itchFamily="34" charset="0"/>
              </a:rPr>
              <a:t>4</a:t>
            </a:r>
            <a:endParaRPr lang="es-AR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4879380" y="2505090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itchFamily="34" charset="0"/>
              </a:rPr>
              <a:t>6</a:t>
            </a:r>
            <a:endParaRPr lang="es-AR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860032" y="3516067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itchFamily="34" charset="0"/>
              </a:rPr>
              <a:t>7</a:t>
            </a:r>
            <a:endParaRPr lang="es-AR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906853" y="4510838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 Black" pitchFamily="34" charset="0"/>
              </a:rPr>
              <a:t>8</a:t>
            </a:r>
            <a:endParaRPr lang="es-AR" sz="40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31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rchivos\Imágenes\Intec JPG 2\InTec-38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114">
            <a:off x="4435305" y="662942"/>
            <a:ext cx="4304103" cy="2868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9220" name="Picture 4" descr="D:\Archivos\Imágenes\Intec JPG 2\InTec-3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8960"/>
            <a:ext cx="3746121" cy="2497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2" name="11 Llamada rectangular redondeada"/>
          <p:cNvSpPr/>
          <p:nvPr/>
        </p:nvSpPr>
        <p:spPr>
          <a:xfrm rot="21244635">
            <a:off x="299161" y="3559450"/>
            <a:ext cx="3299140" cy="1094053"/>
          </a:xfrm>
          <a:prstGeom prst="wedgeRoundRectCallout">
            <a:avLst>
              <a:gd name="adj1" fmla="val 60785"/>
              <a:gd name="adj2" fmla="val -20623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CuadroTexto"/>
          <p:cNvSpPr txBox="1"/>
          <p:nvPr/>
        </p:nvSpPr>
        <p:spPr>
          <a:xfrm rot="21223851">
            <a:off x="310474" y="3559643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_tradnl" b="1" dirty="0">
                <a:solidFill>
                  <a:schemeClr val="bg1"/>
                </a:solidFill>
                <a:cs typeface="Arial" pitchFamily="34" charset="0"/>
              </a:rPr>
              <a:t>Lograr una apropiación significativa e innovadora en el uso de las TIC.</a:t>
            </a: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  <p:sp>
        <p:nvSpPr>
          <p:cNvPr id="14" name="13 Llamada rectangular redondeada"/>
          <p:cNvSpPr/>
          <p:nvPr/>
        </p:nvSpPr>
        <p:spPr>
          <a:xfrm rot="20912953">
            <a:off x="355133" y="963657"/>
            <a:ext cx="3520598" cy="1372794"/>
          </a:xfrm>
          <a:prstGeom prst="wedgeRoundRectCallout">
            <a:avLst>
              <a:gd name="adj1" fmla="val 64652"/>
              <a:gd name="adj2" fmla="val 22642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CuadroTexto"/>
          <p:cNvSpPr txBox="1"/>
          <p:nvPr/>
        </p:nvSpPr>
        <p:spPr>
          <a:xfrm rot="20892169">
            <a:off x="306314" y="1049890"/>
            <a:ext cx="3618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_tradnl" b="1" dirty="0">
                <a:solidFill>
                  <a:schemeClr val="bg1"/>
                </a:solidFill>
                <a:cs typeface="Arial" pitchFamily="34" charset="0"/>
              </a:rPr>
              <a:t>Garantizar y organizar reuniones periódicas de trabajo FPD / docentes (de grado y curriculares).</a:t>
            </a:r>
            <a:endParaRPr lang="es-AR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3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Archivos\Imágenes\Intec JPG 2\InTec-3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5">
            <a:off x="302896" y="244826"/>
            <a:ext cx="4346703" cy="2897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6" name="5 Llamada rectangular redondeada"/>
          <p:cNvSpPr/>
          <p:nvPr/>
        </p:nvSpPr>
        <p:spPr>
          <a:xfrm rot="21244635">
            <a:off x="5320701" y="3884327"/>
            <a:ext cx="3299140" cy="1094053"/>
          </a:xfrm>
          <a:prstGeom prst="wedgeRoundRectCallout">
            <a:avLst>
              <a:gd name="adj1" fmla="val -59165"/>
              <a:gd name="adj2" fmla="val -18134"/>
              <a:gd name="adj3" fmla="val 16667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CuadroTexto"/>
          <p:cNvSpPr txBox="1"/>
          <p:nvPr/>
        </p:nvSpPr>
        <p:spPr>
          <a:xfrm rot="21223851">
            <a:off x="5275491" y="389822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_tradnl" b="1" dirty="0">
                <a:solidFill>
                  <a:schemeClr val="bg1"/>
                </a:solidFill>
                <a:cs typeface="Arial" pitchFamily="34" charset="0"/>
              </a:rPr>
              <a:t>Profundizar el vínculo entre los FPD/AP y las conducciones escolares.</a:t>
            </a: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  <p:sp>
        <p:nvSpPr>
          <p:cNvPr id="8" name="7 Llamada rectangular redondeada"/>
          <p:cNvSpPr/>
          <p:nvPr/>
        </p:nvSpPr>
        <p:spPr>
          <a:xfrm>
            <a:off x="5346326" y="1114060"/>
            <a:ext cx="3520598" cy="1372794"/>
          </a:xfrm>
          <a:prstGeom prst="wedgeRoundRectCallout">
            <a:avLst>
              <a:gd name="adj1" fmla="val -58616"/>
              <a:gd name="adj2" fmla="val 19470"/>
              <a:gd name="adj3" fmla="val 16667"/>
            </a:avLst>
          </a:prstGeom>
          <a:solidFill>
            <a:srgbClr val="FC74C2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CuadroTexto"/>
          <p:cNvSpPr txBox="1"/>
          <p:nvPr/>
        </p:nvSpPr>
        <p:spPr>
          <a:xfrm rot="21579216">
            <a:off x="5297507" y="1192996"/>
            <a:ext cx="3618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_tradnl" b="1" dirty="0">
                <a:solidFill>
                  <a:schemeClr val="bg1"/>
                </a:solidFill>
                <a:cs typeface="Arial" pitchFamily="34" charset="0"/>
              </a:rPr>
              <a:t>Promover la valoración de las TIC (y las </a:t>
            </a:r>
            <a:r>
              <a:rPr lang="es-ES_tradnl" b="1" i="1" dirty="0" err="1">
                <a:solidFill>
                  <a:schemeClr val="bg1"/>
                </a:solidFill>
                <a:cs typeface="Arial" pitchFamily="34" charset="0"/>
              </a:rPr>
              <a:t>netbooks</a:t>
            </a:r>
            <a:r>
              <a:rPr lang="es-ES_tradnl" b="1" dirty="0">
                <a:solidFill>
                  <a:schemeClr val="bg1"/>
                </a:solidFill>
                <a:cs typeface="Arial" pitchFamily="34" charset="0"/>
              </a:rPr>
              <a:t> en particular) entre docentes como recurso innovador a integrar a diario.</a:t>
            </a:r>
            <a:endParaRPr lang="es-AR" sz="2000" b="1" dirty="0">
              <a:solidFill>
                <a:schemeClr val="bg1"/>
              </a:solidFill>
            </a:endParaRP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  <p:pic>
        <p:nvPicPr>
          <p:cNvPr id="11266" name="Picture 2" descr="D:\Archivos\Imágenes\Intec JPG 2\InTec-3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762">
            <a:off x="323529" y="2499582"/>
            <a:ext cx="4362650" cy="2907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6116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Fotos 18-5_chicos trabajando\E18DE5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790">
            <a:off x="464190" y="704742"/>
            <a:ext cx="4733925" cy="355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194" name="Picture 2" descr="F:\Fotos 18-5_chicos trabajando\E18DE5_5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669">
            <a:off x="3756068" y="1288345"/>
            <a:ext cx="4733925" cy="355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196" name="Picture 4" descr="F:\Fotos 18-5_chicos trabajando\E18DE5_4 - Cop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36585"/>
            <a:ext cx="4733925" cy="355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199" name="Picture 7" descr="F:\Fotos 18-5_chicos trabajando\E18DE5_7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67" y="932813"/>
            <a:ext cx="4733926" cy="355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198" name="Picture 6" descr="F:\Fotos 18-5_chicos trabajando\E18DE5_3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6228">
            <a:off x="1345941" y="1836584"/>
            <a:ext cx="4733926" cy="355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197" name="Picture 5" descr="F:\Fotos 18-5_chicos trabajando\E18DE5_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297" y="1451946"/>
            <a:ext cx="4733926" cy="355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51969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t="4222" r="1587" b="5013"/>
          <a:stretch/>
        </p:blipFill>
        <p:spPr bwMode="auto">
          <a:xfrm rot="21077708">
            <a:off x="395536" y="985615"/>
            <a:ext cx="6023429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" t="7131" r="7436" b="8236"/>
          <a:stretch/>
        </p:blipFill>
        <p:spPr bwMode="auto">
          <a:xfrm>
            <a:off x="1763688" y="1772816"/>
            <a:ext cx="6769920" cy="3663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3914" r="1088" b="4014"/>
          <a:stretch/>
        </p:blipFill>
        <p:spPr bwMode="auto">
          <a:xfrm>
            <a:off x="2230431" y="724068"/>
            <a:ext cx="5836433" cy="3208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" t="4719" r="1088" b="4014"/>
          <a:stretch/>
        </p:blipFill>
        <p:spPr bwMode="auto">
          <a:xfrm rot="419330">
            <a:off x="580098" y="1651125"/>
            <a:ext cx="6268481" cy="3416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4987" r="499" b="4569"/>
          <a:stretch/>
        </p:blipFill>
        <p:spPr bwMode="auto">
          <a:xfrm rot="21028266">
            <a:off x="2230431" y="1138341"/>
            <a:ext cx="6408712" cy="3440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4284" r="2065" b="4494"/>
          <a:stretch/>
        </p:blipFill>
        <p:spPr bwMode="auto">
          <a:xfrm>
            <a:off x="1687939" y="1772816"/>
            <a:ext cx="6376267" cy="3518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99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denise.labraga299\Desktop\CONGRESO ROCKSTAR\ROCKSTAR1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b="8453"/>
          <a:stretch/>
        </p:blipFill>
        <p:spPr bwMode="auto">
          <a:xfrm>
            <a:off x="-36512" y="-146043"/>
            <a:ext cx="9180512" cy="580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denise.labraga299\Desktop\CONGRESO ROCKSTAR\ROCKSTAR2-0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4" b="9938"/>
          <a:stretch/>
        </p:blipFill>
        <p:spPr bwMode="auto">
          <a:xfrm>
            <a:off x="-36512" y="-42979"/>
            <a:ext cx="9180512" cy="560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nise.labraga299\Desktop\CONGRESO ROCKSTAR\ROCKSTAR3-0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 b="12389"/>
          <a:stretch/>
        </p:blipFill>
        <p:spPr bwMode="auto">
          <a:xfrm>
            <a:off x="-36512" y="-439328"/>
            <a:ext cx="9186972" cy="584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denise.labraga299\Desktop\CONGRESO ROCKSTAR\ROCKSTAR4-0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7444"/>
          <a:stretch/>
        </p:blipFill>
        <p:spPr bwMode="auto">
          <a:xfrm>
            <a:off x="-42972" y="-131192"/>
            <a:ext cx="9186972" cy="58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denise.labraga299\Desktop\CONGRESO ROCKSTAR\ROCKSTAR5-0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 b="7502"/>
          <a:stretch/>
        </p:blipFill>
        <p:spPr bwMode="auto">
          <a:xfrm>
            <a:off x="-17971" y="-42979"/>
            <a:ext cx="9136969" cy="574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denise.labraga299\Desktop\CONGRESO ROCKSTAR\ROCKSTAR6-0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b="7589"/>
          <a:stretch/>
        </p:blipFill>
        <p:spPr bwMode="auto">
          <a:xfrm>
            <a:off x="-55391" y="0"/>
            <a:ext cx="9180512" cy="57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denise.labraga299\Desktop\CONGRESO ROCKSTAR\ROCKSTAR7-0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1" b="7312"/>
          <a:stretch/>
        </p:blipFill>
        <p:spPr bwMode="auto">
          <a:xfrm>
            <a:off x="-15904" y="-39960"/>
            <a:ext cx="9141025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denise.labraga299\Desktop\CONGRESO ROCKSTAR\ROCKSTAR8-0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3" b="7981"/>
          <a:stretch/>
        </p:blipFill>
        <p:spPr bwMode="auto">
          <a:xfrm>
            <a:off x="-33282" y="-70036"/>
            <a:ext cx="9180512" cy="574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denise.labraga299\Desktop\CONGRESO ROCKSTAR\ROCKSTAR9-0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 b="8089"/>
          <a:stretch/>
        </p:blipFill>
        <p:spPr bwMode="auto">
          <a:xfrm>
            <a:off x="-15912" y="-70036"/>
            <a:ext cx="9159912" cy="57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denise.labraga299\Desktop\CONGRESO ROCKSTAR\ROCKSTAR10-0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6" b="7633"/>
          <a:stretch/>
        </p:blipFill>
        <p:spPr bwMode="auto">
          <a:xfrm>
            <a:off x="-2954" y="-84786"/>
            <a:ext cx="9128075" cy="574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denise.labraga299\Desktop\CONGRESO ROCKSTAR\ROCKSTAR12-0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6551"/>
          <a:stretch/>
        </p:blipFill>
        <p:spPr bwMode="auto">
          <a:xfrm>
            <a:off x="-15912" y="-48805"/>
            <a:ext cx="9170475" cy="579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paladini\Desktop\Banco de Recursos\varios\play.png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650" y="2721924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62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948093" y="188640"/>
            <a:ext cx="2016395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315" name="Picture 3" descr="C:\Users\denise.labraga299\Downloads\DSC_030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 bwMode="auto">
          <a:xfrm>
            <a:off x="-1" y="-387424"/>
            <a:ext cx="9220977" cy="601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mpaladini\Desktop\Sonri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58" y="2132856"/>
            <a:ext cx="1900846" cy="178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C:\Users\mpaladini\Desktop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7343" y="-139239"/>
            <a:ext cx="2296104" cy="2433871"/>
          </a:xfrm>
          <a:prstGeom prst="rect">
            <a:avLst/>
          </a:prstGeom>
          <a:noFill/>
        </p:spPr>
      </p:pic>
      <p:pic>
        <p:nvPicPr>
          <p:cNvPr id="8" name="Picture 3" descr="C:\Users\mpaladini\Desktop\22222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3812" y="0"/>
            <a:ext cx="2178966" cy="2304256"/>
          </a:xfrm>
          <a:prstGeom prst="rect">
            <a:avLst/>
          </a:prstGeom>
          <a:noFill/>
        </p:spPr>
      </p:pic>
      <p:pic>
        <p:nvPicPr>
          <p:cNvPr id="10242" name="Picture 2" descr="C:\Users\mpaladini\Desktop\Banco de Recursos\Ilustraciones_María\10 Lineamientos a color\0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51" y="4138389"/>
            <a:ext cx="9442451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mpaladini\Desktop\Sonri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1728192" cy="16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Elipse"/>
          <p:cNvSpPr/>
          <p:nvPr/>
        </p:nvSpPr>
        <p:spPr>
          <a:xfrm>
            <a:off x="-107925" y="-27930"/>
            <a:ext cx="2879725" cy="27368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sz="2100" b="1" dirty="0"/>
          </a:p>
        </p:txBody>
      </p:sp>
      <p:sp>
        <p:nvSpPr>
          <p:cNvPr id="2" name="1 CuadroTexto"/>
          <p:cNvSpPr txBox="1"/>
          <p:nvPr/>
        </p:nvSpPr>
        <p:spPr>
          <a:xfrm>
            <a:off x="5148064" y="936104"/>
            <a:ext cx="18260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Horizontalidad</a:t>
            </a:r>
            <a:endParaRPr lang="es-AR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1" name="30 Grupo"/>
          <p:cNvGrpSpPr/>
          <p:nvPr/>
        </p:nvGrpSpPr>
        <p:grpSpPr>
          <a:xfrm>
            <a:off x="1763688" y="2945253"/>
            <a:ext cx="1872208" cy="1779891"/>
            <a:chOff x="5796137" y="2975448"/>
            <a:chExt cx="1872208" cy="1779891"/>
          </a:xfrm>
        </p:grpSpPr>
        <p:pic>
          <p:nvPicPr>
            <p:cNvPr id="6" name="Picture 2" descr="C:\Users\mpaladini\Desktop\333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96137" y="2975448"/>
              <a:ext cx="1872208" cy="1779891"/>
            </a:xfrm>
            <a:prstGeom prst="rect">
              <a:avLst/>
            </a:prstGeom>
            <a:noFill/>
          </p:spPr>
        </p:pic>
        <p:sp>
          <p:nvSpPr>
            <p:cNvPr id="10" name="9 CuadroTexto"/>
            <p:cNvSpPr txBox="1"/>
            <p:nvPr/>
          </p:nvSpPr>
          <p:spPr>
            <a:xfrm>
              <a:off x="6009436" y="3657644"/>
              <a:ext cx="148361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Exploración</a:t>
              </a:r>
              <a:endParaRPr lang="es-AR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2051" name="Picture 3" descr="C:\Users\denise.labraga299\Downloads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199134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28 Grupo"/>
          <p:cNvGrpSpPr/>
          <p:nvPr/>
        </p:nvGrpSpPr>
        <p:grpSpPr>
          <a:xfrm>
            <a:off x="-91924" y="2182300"/>
            <a:ext cx="1711596" cy="1534732"/>
            <a:chOff x="218201" y="2907872"/>
            <a:chExt cx="1711596" cy="1534732"/>
          </a:xfrm>
        </p:grpSpPr>
        <p:pic>
          <p:nvPicPr>
            <p:cNvPr id="2054" name="Picture 6" descr="C:\Users\mpaladini\Desktop\44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18201" y="2907872"/>
              <a:ext cx="1711596" cy="1534732"/>
            </a:xfrm>
            <a:prstGeom prst="rect">
              <a:avLst/>
            </a:prstGeom>
            <a:noFill/>
          </p:spPr>
        </p:pic>
        <p:sp>
          <p:nvSpPr>
            <p:cNvPr id="18" name="17 CuadroTexto"/>
            <p:cNvSpPr txBox="1"/>
            <p:nvPr/>
          </p:nvSpPr>
          <p:spPr>
            <a:xfrm>
              <a:off x="724433" y="3425936"/>
              <a:ext cx="82484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Juego</a:t>
              </a:r>
              <a:endParaRPr lang="es-AR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7524157" y="793342"/>
            <a:ext cx="136832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Diversidad</a:t>
            </a:r>
            <a:endParaRPr lang="es-AR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766248" y="2796011"/>
            <a:ext cx="16099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Ciberespacio</a:t>
            </a:r>
            <a:endParaRPr lang="es-AR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32" name="31 Grupo"/>
          <p:cNvGrpSpPr/>
          <p:nvPr/>
        </p:nvGrpSpPr>
        <p:grpSpPr>
          <a:xfrm>
            <a:off x="5436096" y="2852936"/>
            <a:ext cx="2000833" cy="2016224"/>
            <a:chOff x="1403648" y="2924944"/>
            <a:chExt cx="2000833" cy="2016224"/>
          </a:xfrm>
        </p:grpSpPr>
        <p:pic>
          <p:nvPicPr>
            <p:cNvPr id="5" name="Picture 3" descr="C:\Users\mpaladini\Desktop\5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03648" y="2924944"/>
              <a:ext cx="2000833" cy="2016224"/>
            </a:xfrm>
            <a:prstGeom prst="rect">
              <a:avLst/>
            </a:prstGeom>
            <a:noFill/>
          </p:spPr>
        </p:pic>
        <p:sp>
          <p:nvSpPr>
            <p:cNvPr id="21" name="20 CuadroTexto"/>
            <p:cNvSpPr txBox="1"/>
            <p:nvPr/>
          </p:nvSpPr>
          <p:spPr>
            <a:xfrm>
              <a:off x="1664709" y="3356992"/>
              <a:ext cx="1539139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sz="2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Apropiación</a:t>
              </a:r>
            </a:p>
            <a:p>
              <a:pPr algn="ctr"/>
              <a:r>
                <a:rPr lang="es-ES_tradnl" sz="21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</a:t>
              </a:r>
              <a:r>
                <a:rPr lang="es-ES_tradnl" sz="2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rítica </a:t>
              </a:r>
            </a:p>
            <a:p>
              <a:pPr algn="ctr"/>
              <a:r>
                <a:rPr lang="es-ES_tradnl" sz="2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y creativa</a:t>
              </a:r>
              <a:endParaRPr lang="es-AR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7092281" y="1772816"/>
            <a:ext cx="1944215" cy="1959171"/>
            <a:chOff x="7236298" y="1757861"/>
            <a:chExt cx="1944215" cy="1959171"/>
          </a:xfrm>
        </p:grpSpPr>
        <p:pic>
          <p:nvPicPr>
            <p:cNvPr id="2053" name="Picture 5" descr="C:\Users\mpaladini\Desktop\2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36298" y="1757861"/>
              <a:ext cx="1944215" cy="1959171"/>
            </a:xfrm>
            <a:prstGeom prst="rect">
              <a:avLst/>
            </a:prstGeom>
            <a:noFill/>
          </p:spPr>
        </p:pic>
        <p:sp>
          <p:nvSpPr>
            <p:cNvPr id="25" name="24 CuadroTexto"/>
            <p:cNvSpPr txBox="1"/>
            <p:nvPr/>
          </p:nvSpPr>
          <p:spPr>
            <a:xfrm>
              <a:off x="7425846" y="2529697"/>
              <a:ext cx="164872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1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Colaboración</a:t>
              </a:r>
              <a:endParaRPr lang="es-AR" sz="2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8" name="27 CuadroTexto"/>
          <p:cNvSpPr txBox="1"/>
          <p:nvPr/>
        </p:nvSpPr>
        <p:spPr>
          <a:xfrm>
            <a:off x="179512" y="807676"/>
            <a:ext cx="180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Inteligencia </a:t>
            </a:r>
          </a:p>
          <a:p>
            <a:pPr algn="ctr"/>
            <a:r>
              <a:rPr lang="es-ES_tradnl" sz="1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colectiva</a:t>
            </a:r>
            <a:endParaRPr lang="es-AR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2744000" y="855003"/>
            <a:ext cx="154080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Aprendizaje </a:t>
            </a:r>
          </a:p>
          <a:p>
            <a:pPr algn="ctr"/>
            <a:r>
              <a:rPr lang="es-ES_tradnl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Basado en </a:t>
            </a:r>
          </a:p>
          <a:p>
            <a:pPr algn="ctr"/>
            <a:r>
              <a:rPr lang="es-ES_tradnl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Proyectos</a:t>
            </a:r>
            <a:endParaRPr lang="es-AR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7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paladini\Desktop\Banco de Recursos\Ilustraciones_María\10 Lineamientos a color\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201722"/>
            <a:ext cx="7499176" cy="238751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100524" y="980728"/>
            <a:ext cx="47037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9600" b="1" dirty="0" smtClean="0">
                <a:solidFill>
                  <a:schemeClr val="accent5">
                    <a:lumMod val="75000"/>
                  </a:schemeClr>
                </a:solidFill>
              </a:rPr>
              <a:t>¡Gracias!</a:t>
            </a:r>
            <a:endParaRPr lang="es-AR" sz="9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00524" y="2708920"/>
            <a:ext cx="524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Contacto:</a:t>
            </a:r>
            <a:r>
              <a:rPr lang="es-AR" dirty="0" smtClean="0"/>
              <a:t>  María Florencia </a:t>
            </a:r>
            <a:r>
              <a:rPr lang="es-AR" dirty="0" err="1" smtClean="0"/>
              <a:t>Ripani</a:t>
            </a:r>
            <a:r>
              <a:rPr lang="es-AR" dirty="0" smtClean="0"/>
              <a:t>: </a:t>
            </a:r>
            <a:r>
              <a:rPr lang="es-AR" u="sng" dirty="0" smtClean="0">
                <a:solidFill>
                  <a:schemeClr val="tx2"/>
                </a:solidFill>
                <a:hlinkClick r:id="rId3"/>
              </a:rPr>
              <a:t>fripani@bue.edu.ar</a:t>
            </a:r>
            <a:endParaRPr lang="es-AR" u="sng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948264" y="188640"/>
            <a:ext cx="2088232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1" name="Picture 2" descr="C:\Users\denise.labraga299\Downloads\netbook-exo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67" y="113887"/>
            <a:ext cx="7097713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37 Rectángulo"/>
          <p:cNvSpPr/>
          <p:nvPr/>
        </p:nvSpPr>
        <p:spPr>
          <a:xfrm>
            <a:off x="107504" y="389540"/>
            <a:ext cx="8496944" cy="5012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4" name="Picture 2" descr="C:\Users\mpaladini\Desktop\Banco de Recursos\Fotos\intel-imágenes_netbooks\Netboo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9"/>
          <a:stretch>
            <a:fillRect/>
          </a:stretch>
        </p:blipFill>
        <p:spPr bwMode="auto">
          <a:xfrm>
            <a:off x="-211957" y="476597"/>
            <a:ext cx="92440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D:\Archivos\Imágenes\netbooks res medi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19"/>
          <a:stretch/>
        </p:blipFill>
        <p:spPr bwMode="auto">
          <a:xfrm>
            <a:off x="1746980" y="1665653"/>
            <a:ext cx="5489316" cy="31925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C:\Users\denise.labraga299\Downloads\barra-para cala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9024"/>
            <a:ext cx="9144000" cy="11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25 Imagen"/>
          <p:cNvPicPr/>
          <p:nvPr/>
        </p:nvPicPr>
        <p:blipFill>
          <a:blip r:embed="rId10" cstate="print"/>
          <a:srcRect l="28426" t="39339" r="29391" b="23091"/>
          <a:stretch>
            <a:fillRect/>
          </a:stretch>
        </p:blipFill>
        <p:spPr bwMode="auto">
          <a:xfrm>
            <a:off x="1746980" y="1628800"/>
            <a:ext cx="5504992" cy="323760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54278" y="3012395"/>
            <a:ext cx="1726408" cy="1708482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8" name="Picture 3" descr="D:\Archivos\Imágenes\FPD trabajando\FPD trabajando\Tallerfamilias3de6-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b="3216"/>
          <a:stretch/>
        </p:blipFill>
        <p:spPr bwMode="auto">
          <a:xfrm>
            <a:off x="1763688" y="1637365"/>
            <a:ext cx="5472608" cy="337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5115" y="109070"/>
            <a:ext cx="9036496" cy="5573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Picture 2" descr="C:\Users\mpaladini\Desktop\Banco de Recursos\Fotos\FOTOS NETBOOK - NOTEBOOK\Netbook_sin marca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"/>
          <a:stretch/>
        </p:blipFill>
        <p:spPr bwMode="auto">
          <a:xfrm>
            <a:off x="1763688" y="314740"/>
            <a:ext cx="6211116" cy="549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orma libre"/>
          <p:cNvSpPr/>
          <p:nvPr/>
        </p:nvSpPr>
        <p:spPr>
          <a:xfrm>
            <a:off x="1094509" y="5597236"/>
            <a:ext cx="775855" cy="318655"/>
          </a:xfrm>
          <a:custGeom>
            <a:avLst/>
            <a:gdLst>
              <a:gd name="connsiteX0" fmla="*/ 775855 w 775855"/>
              <a:gd name="connsiteY0" fmla="*/ 27709 h 318655"/>
              <a:gd name="connsiteX1" fmla="*/ 775855 w 775855"/>
              <a:gd name="connsiteY1" fmla="*/ 27709 h 318655"/>
              <a:gd name="connsiteX2" fmla="*/ 678873 w 775855"/>
              <a:gd name="connsiteY2" fmla="*/ 166255 h 318655"/>
              <a:gd name="connsiteX3" fmla="*/ 651164 w 775855"/>
              <a:gd name="connsiteY3" fmla="*/ 207819 h 318655"/>
              <a:gd name="connsiteX4" fmla="*/ 623455 w 775855"/>
              <a:gd name="connsiteY4" fmla="*/ 290946 h 318655"/>
              <a:gd name="connsiteX5" fmla="*/ 609600 w 775855"/>
              <a:gd name="connsiteY5" fmla="*/ 290946 h 318655"/>
              <a:gd name="connsiteX6" fmla="*/ 609600 w 775855"/>
              <a:gd name="connsiteY6" fmla="*/ 290946 h 318655"/>
              <a:gd name="connsiteX7" fmla="*/ 609600 w 775855"/>
              <a:gd name="connsiteY7" fmla="*/ 318655 h 318655"/>
              <a:gd name="connsiteX8" fmla="*/ 0 w 775855"/>
              <a:gd name="connsiteY8" fmla="*/ 290946 h 318655"/>
              <a:gd name="connsiteX9" fmla="*/ 180109 w 775855"/>
              <a:gd name="connsiteY9" fmla="*/ 0 h 318655"/>
              <a:gd name="connsiteX10" fmla="*/ 775855 w 775855"/>
              <a:gd name="connsiteY10" fmla="*/ 27709 h 31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5855" h="318655">
                <a:moveTo>
                  <a:pt x="775855" y="27709"/>
                </a:moveTo>
                <a:lnTo>
                  <a:pt x="775855" y="27709"/>
                </a:lnTo>
                <a:lnTo>
                  <a:pt x="678873" y="166255"/>
                </a:lnTo>
                <a:cubicBezTo>
                  <a:pt x="669395" y="179945"/>
                  <a:pt x="656430" y="192022"/>
                  <a:pt x="651164" y="207819"/>
                </a:cubicBezTo>
                <a:lnTo>
                  <a:pt x="623455" y="290946"/>
                </a:lnTo>
                <a:cubicBezTo>
                  <a:pt x="605219" y="236238"/>
                  <a:pt x="609600" y="234778"/>
                  <a:pt x="609600" y="290946"/>
                </a:cubicBezTo>
                <a:lnTo>
                  <a:pt x="609600" y="290946"/>
                </a:lnTo>
                <a:lnTo>
                  <a:pt x="609600" y="318655"/>
                </a:lnTo>
                <a:lnTo>
                  <a:pt x="0" y="290946"/>
                </a:lnTo>
                <a:lnTo>
                  <a:pt x="180109" y="0"/>
                </a:lnTo>
                <a:lnTo>
                  <a:pt x="775855" y="2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Picture 2" descr="C:\Users\mpaladini\Desktop\Banco de Recursos\Fotos\intel-imágenes_netbooks\Netboo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19"/>
          <a:stretch>
            <a:fillRect/>
          </a:stretch>
        </p:blipFill>
        <p:spPr bwMode="auto">
          <a:xfrm>
            <a:off x="-36512" y="167634"/>
            <a:ext cx="9526343" cy="55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42 Forma libre"/>
          <p:cNvSpPr/>
          <p:nvPr/>
        </p:nvSpPr>
        <p:spPr>
          <a:xfrm>
            <a:off x="1062241" y="5644084"/>
            <a:ext cx="775855" cy="305196"/>
          </a:xfrm>
          <a:custGeom>
            <a:avLst/>
            <a:gdLst>
              <a:gd name="connsiteX0" fmla="*/ 775855 w 775855"/>
              <a:gd name="connsiteY0" fmla="*/ 27709 h 318655"/>
              <a:gd name="connsiteX1" fmla="*/ 775855 w 775855"/>
              <a:gd name="connsiteY1" fmla="*/ 27709 h 318655"/>
              <a:gd name="connsiteX2" fmla="*/ 678873 w 775855"/>
              <a:gd name="connsiteY2" fmla="*/ 166255 h 318655"/>
              <a:gd name="connsiteX3" fmla="*/ 651164 w 775855"/>
              <a:gd name="connsiteY3" fmla="*/ 207819 h 318655"/>
              <a:gd name="connsiteX4" fmla="*/ 623455 w 775855"/>
              <a:gd name="connsiteY4" fmla="*/ 290946 h 318655"/>
              <a:gd name="connsiteX5" fmla="*/ 609600 w 775855"/>
              <a:gd name="connsiteY5" fmla="*/ 290946 h 318655"/>
              <a:gd name="connsiteX6" fmla="*/ 609600 w 775855"/>
              <a:gd name="connsiteY6" fmla="*/ 290946 h 318655"/>
              <a:gd name="connsiteX7" fmla="*/ 609600 w 775855"/>
              <a:gd name="connsiteY7" fmla="*/ 318655 h 318655"/>
              <a:gd name="connsiteX8" fmla="*/ 0 w 775855"/>
              <a:gd name="connsiteY8" fmla="*/ 290946 h 318655"/>
              <a:gd name="connsiteX9" fmla="*/ 180109 w 775855"/>
              <a:gd name="connsiteY9" fmla="*/ 0 h 318655"/>
              <a:gd name="connsiteX10" fmla="*/ 775855 w 775855"/>
              <a:gd name="connsiteY10" fmla="*/ 27709 h 318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5855" h="318655">
                <a:moveTo>
                  <a:pt x="775855" y="27709"/>
                </a:moveTo>
                <a:lnTo>
                  <a:pt x="775855" y="27709"/>
                </a:lnTo>
                <a:lnTo>
                  <a:pt x="678873" y="166255"/>
                </a:lnTo>
                <a:cubicBezTo>
                  <a:pt x="669395" y="179945"/>
                  <a:pt x="656430" y="192022"/>
                  <a:pt x="651164" y="207819"/>
                </a:cubicBezTo>
                <a:lnTo>
                  <a:pt x="623455" y="290946"/>
                </a:lnTo>
                <a:cubicBezTo>
                  <a:pt x="605219" y="236238"/>
                  <a:pt x="609600" y="234778"/>
                  <a:pt x="609600" y="290946"/>
                </a:cubicBezTo>
                <a:lnTo>
                  <a:pt x="609600" y="290946"/>
                </a:lnTo>
                <a:lnTo>
                  <a:pt x="609600" y="318655"/>
                </a:lnTo>
                <a:lnTo>
                  <a:pt x="0" y="290946"/>
                </a:lnTo>
                <a:lnTo>
                  <a:pt x="180109" y="0"/>
                </a:lnTo>
                <a:lnTo>
                  <a:pt x="775855" y="2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Camtasia_Imagen netboo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79712" y="1146990"/>
            <a:ext cx="5665560" cy="3777040"/>
          </a:xfrm>
          <a:prstGeom prst="rect">
            <a:avLst/>
          </a:prstGeom>
        </p:spPr>
      </p:pic>
      <p:pic>
        <p:nvPicPr>
          <p:cNvPr id="41" name="Picture 7" descr="C:\Users\denise.labraga299\Downloads\barra-para cala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614400"/>
            <a:ext cx="9181852" cy="11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D:\Archivos\Imágenes\Entrega Netbooks_23-06\DSC_0371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" t="7011" r="3793"/>
          <a:stretch/>
        </p:blipFill>
        <p:spPr bwMode="auto">
          <a:xfrm>
            <a:off x="2002783" y="1150858"/>
            <a:ext cx="5665561" cy="377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6" cstate="print"/>
          <a:srcRect l="34375" t="45227" r="38409" b="25155"/>
          <a:stretch/>
        </p:blipFill>
        <p:spPr bwMode="auto">
          <a:xfrm>
            <a:off x="1970101" y="1185510"/>
            <a:ext cx="5675171" cy="375565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53" name="Picture 9" descr="F:\Intec JPG\InTec-5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1" r="2473"/>
          <a:stretch/>
        </p:blipFill>
        <p:spPr bwMode="auto">
          <a:xfrm>
            <a:off x="1957893" y="1124744"/>
            <a:ext cx="5679060" cy="38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:\Intec JPG\InTec-6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5215"/>
          <a:stretch/>
        </p:blipFill>
        <p:spPr bwMode="auto">
          <a:xfrm>
            <a:off x="1809027" y="1124744"/>
            <a:ext cx="5859317" cy="37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F:\Intec JPG\InTec-7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5" b="8649"/>
          <a:stretch/>
        </p:blipFill>
        <p:spPr bwMode="auto">
          <a:xfrm>
            <a:off x="1848788" y="1124744"/>
            <a:ext cx="5819556" cy="38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Archivos\Imágenes\Experiencia Hechizos\_MG_9560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" r="2422"/>
          <a:stretch/>
        </p:blipFill>
        <p:spPr bwMode="auto">
          <a:xfrm>
            <a:off x="1801352" y="1124744"/>
            <a:ext cx="5866992" cy="38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lh3.googleusercontent.com/HM_zeYvcc3xRt8f8mYeg4JCQz8GT_tXVc3qrJapCXqjei_X2zvlUdNvWh6DVmRUdOqYTj8YSpvQjeXwLMUg0xgNeqtkSLbxyaam43iumDLJd2xLe7tA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/>
          <a:stretch/>
        </p:blipFill>
        <p:spPr bwMode="auto">
          <a:xfrm>
            <a:off x="1801353" y="1124744"/>
            <a:ext cx="5866992" cy="386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Archivos\Imágenes\Intec JPG 2\InTec-3927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4457" r="13240" b="18386"/>
          <a:stretch/>
        </p:blipFill>
        <p:spPr bwMode="auto">
          <a:xfrm>
            <a:off x="1763688" y="1124744"/>
            <a:ext cx="5904657" cy="383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D:\Archivos\Imágenes\Intec JPG 2\InTec-3888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6" r="2327" b="1695"/>
          <a:stretch/>
        </p:blipFill>
        <p:spPr bwMode="auto">
          <a:xfrm>
            <a:off x="1818987" y="1124744"/>
            <a:ext cx="5921365" cy="382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" r="6741"/>
          <a:stretch/>
        </p:blipFill>
        <p:spPr bwMode="auto">
          <a:xfrm>
            <a:off x="1727334" y="1124744"/>
            <a:ext cx="6062464" cy="384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4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8" grpId="0" animBg="1"/>
      <p:bldP spid="9" grpId="0" animBg="1"/>
      <p:bldP spid="5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t="40765" r="46230" b="41235"/>
          <a:stretch>
            <a:fillRect/>
          </a:stretch>
        </p:blipFill>
        <p:spPr bwMode="auto">
          <a:xfrm rot="859135" flipV="1">
            <a:off x="6566437" y="1285875"/>
            <a:ext cx="7858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D:\Archivos\Imágenes\Intec JPG 2\InTec-3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2876549" cy="1917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019925" y="116632"/>
            <a:ext cx="1872555" cy="898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5 Imagen" descr="Portada_Marco_pedagógico_v0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r="8604" b="1826"/>
          <a:stretch>
            <a:fillRect/>
          </a:stretch>
        </p:blipFill>
        <p:spPr bwMode="auto">
          <a:xfrm rot="401022">
            <a:off x="1133596" y="594420"/>
            <a:ext cx="1157287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 descr="Portada_lineamientos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2"/>
          <a:stretch>
            <a:fillRect/>
          </a:stretch>
        </p:blipFill>
        <p:spPr bwMode="auto">
          <a:xfrm rot="-387368">
            <a:off x="395406" y="851539"/>
            <a:ext cx="1152525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29 CuadroTexto"/>
          <p:cNvSpPr txBox="1">
            <a:spLocks noChangeArrowheads="1"/>
          </p:cNvSpPr>
          <p:nvPr/>
        </p:nvSpPr>
        <p:spPr bwMode="auto">
          <a:xfrm>
            <a:off x="3412951" y="1989138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ES_tradnl" sz="3200" b="1"/>
              <a:t>PIED</a:t>
            </a:r>
            <a:endParaRPr lang="es-AR" sz="3200"/>
          </a:p>
        </p:txBody>
      </p:sp>
      <p:pic>
        <p:nvPicPr>
          <p:cNvPr id="205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t="40765" r="46230" b="41235"/>
          <a:stretch>
            <a:fillRect/>
          </a:stretch>
        </p:blipFill>
        <p:spPr bwMode="auto">
          <a:xfrm rot="19423186" flipV="1">
            <a:off x="2340934" y="1268413"/>
            <a:ext cx="785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t="40765" r="46230" b="41235"/>
          <a:stretch>
            <a:fillRect/>
          </a:stretch>
        </p:blipFill>
        <p:spPr bwMode="auto">
          <a:xfrm rot="6787854" flipV="1">
            <a:off x="6796598" y="4516687"/>
            <a:ext cx="7874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t="40765" r="46230" b="41235"/>
          <a:stretch>
            <a:fillRect/>
          </a:stretch>
        </p:blipFill>
        <p:spPr bwMode="auto">
          <a:xfrm rot="9563062" flipV="1">
            <a:off x="2472822" y="4915878"/>
            <a:ext cx="785812" cy="61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t="40765" r="46230" b="41235"/>
          <a:stretch>
            <a:fillRect/>
          </a:stretch>
        </p:blipFill>
        <p:spPr bwMode="auto">
          <a:xfrm rot="14138943" flipV="1">
            <a:off x="1008856" y="2779301"/>
            <a:ext cx="7858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0" t="54445" r="24179" b="18195"/>
          <a:stretch>
            <a:fillRect/>
          </a:stretch>
        </p:blipFill>
        <p:spPr bwMode="auto">
          <a:xfrm>
            <a:off x="3347864" y="2565400"/>
            <a:ext cx="25463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29 CuadroTexto"/>
          <p:cNvSpPr txBox="1">
            <a:spLocks noChangeArrowheads="1"/>
          </p:cNvSpPr>
          <p:nvPr/>
        </p:nvSpPr>
        <p:spPr bwMode="auto">
          <a:xfrm>
            <a:off x="4468639" y="2060575"/>
            <a:ext cx="1281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_tradnl" sz="1200" b="1"/>
              <a:t>Plan Integral de</a:t>
            </a:r>
          </a:p>
          <a:p>
            <a:pPr eaLnBrk="1" hangingPunct="1"/>
            <a:r>
              <a:rPr lang="es-ES_tradnl" sz="1200" b="1"/>
              <a:t>Educación Digital</a:t>
            </a:r>
            <a:endParaRPr lang="es-AR" sz="1200" b="1"/>
          </a:p>
        </p:txBody>
      </p:sp>
      <p:cxnSp>
        <p:nvCxnSpPr>
          <p:cNvPr id="28" name="27 Conector recto"/>
          <p:cNvCxnSpPr/>
          <p:nvPr/>
        </p:nvCxnSpPr>
        <p:spPr>
          <a:xfrm>
            <a:off x="4454351" y="2133600"/>
            <a:ext cx="0" cy="358775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2" name="21 Imagen" descr="Portada_Marco_pedagógico_v0.jpg">
            <a:hlinkClick r:id="rId5" action="ppaction://hlinkfile"/>
          </p:cNvPr>
          <p:cNvPicPr>
            <a:picLocks noChangeAspect="1"/>
          </p:cNvPicPr>
          <p:nvPr/>
        </p:nvPicPr>
        <p:blipFill>
          <a:blip r:embed="rId10"/>
          <a:srcRect t="3549" r="8605" b="1826"/>
          <a:stretch>
            <a:fillRect/>
          </a:stretch>
        </p:blipFill>
        <p:spPr>
          <a:xfrm rot="193058">
            <a:off x="3453563" y="315036"/>
            <a:ext cx="3261397" cy="452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22 Imagen" descr="Portada_lineamientos.jp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rcRect l="49612"/>
          <a:stretch>
            <a:fillRect/>
          </a:stretch>
        </p:blipFill>
        <p:spPr>
          <a:xfrm rot="21212632">
            <a:off x="1756460" y="918081"/>
            <a:ext cx="3240773" cy="453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Archivos\Imágenes\Intec JPG 2\InTec-391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9945"/>
            <a:ext cx="8115178" cy="5409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8157" r="14934"/>
          <a:stretch/>
        </p:blipFill>
        <p:spPr bwMode="auto">
          <a:xfrm>
            <a:off x="647272" y="139122"/>
            <a:ext cx="7899738" cy="54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t="8157" r="19256"/>
          <a:stretch/>
        </p:blipFill>
        <p:spPr bwMode="auto">
          <a:xfrm>
            <a:off x="6443994" y="2060848"/>
            <a:ext cx="2664510" cy="201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8707" r="11201"/>
          <a:stretch/>
        </p:blipFill>
        <p:spPr bwMode="auto">
          <a:xfrm>
            <a:off x="177290" y="179495"/>
            <a:ext cx="8839702" cy="540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8707" r="11201"/>
          <a:stretch/>
        </p:blipFill>
        <p:spPr bwMode="auto">
          <a:xfrm>
            <a:off x="3275856" y="3789040"/>
            <a:ext cx="3024122" cy="185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 r="1851"/>
          <a:stretch/>
        </p:blipFill>
        <p:spPr bwMode="auto">
          <a:xfrm>
            <a:off x="179512" y="517268"/>
            <a:ext cx="8797099" cy="436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7" r="1851"/>
          <a:stretch/>
        </p:blipFill>
        <p:spPr bwMode="auto">
          <a:xfrm>
            <a:off x="35496" y="3501008"/>
            <a:ext cx="2778060" cy="13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3"/>
          <a:stretch/>
        </p:blipFill>
        <p:spPr bwMode="auto">
          <a:xfrm>
            <a:off x="811885" y="1201738"/>
            <a:ext cx="7284931" cy="359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0" t="14097" r="35940" b="36646"/>
          <a:stretch/>
        </p:blipFill>
        <p:spPr bwMode="auto">
          <a:xfrm>
            <a:off x="1911126" y="466572"/>
            <a:ext cx="5372029" cy="5015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7" name="Picture 18" descr="C:\Users\denise.labraga299\Desktop\paleontólogos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69" y="488068"/>
            <a:ext cx="6236923" cy="509756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n 4"/>
          <p:cNvPicPr>
            <a:picLocks noChangeAspect="1" noChangeArrowheads="1"/>
          </p:cNvPicPr>
          <p:nvPr/>
        </p:nvPicPr>
        <p:blipFill rotWithShape="1">
          <a:blip r:embed="rId20" cstate="print">
            <a:extLst/>
          </a:blip>
          <a:srcRect l="15978" t="18314" r="17572" b="7267"/>
          <a:stretch/>
        </p:blipFill>
        <p:spPr bwMode="auto">
          <a:xfrm>
            <a:off x="1194941" y="84200"/>
            <a:ext cx="6518818" cy="5491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9991" r="19221" b="12619"/>
          <a:stretch/>
        </p:blipFill>
        <p:spPr bwMode="auto">
          <a:xfrm>
            <a:off x="720091" y="644513"/>
            <a:ext cx="7844061" cy="494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8157" r="15183" b="4750"/>
          <a:stretch/>
        </p:blipFill>
        <p:spPr bwMode="auto">
          <a:xfrm>
            <a:off x="1358965" y="729564"/>
            <a:ext cx="7108233" cy="460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66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41 Conector recto"/>
          <p:cNvCxnSpPr/>
          <p:nvPr/>
        </p:nvCxnSpPr>
        <p:spPr>
          <a:xfrm>
            <a:off x="4644008" y="1412776"/>
            <a:ext cx="0" cy="36004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52" name="51 Rectángulo"/>
          <p:cNvSpPr/>
          <p:nvPr/>
        </p:nvSpPr>
        <p:spPr>
          <a:xfrm>
            <a:off x="36512" y="764704"/>
            <a:ext cx="9144000" cy="4824536"/>
          </a:xfrm>
          <a:prstGeom prst="rect">
            <a:avLst/>
          </a:prstGeom>
          <a:solidFill>
            <a:srgbClr val="FFCC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&lt;&lt;&lt;&lt;&lt;&lt;</a:t>
            </a:r>
            <a:endParaRPr lang="es-AR" dirty="0"/>
          </a:p>
        </p:txBody>
      </p:sp>
      <p:sp>
        <p:nvSpPr>
          <p:cNvPr id="53" name="52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CCFF"/>
          </a:solidFill>
          <a:ln w="381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9" name="28 Conector recto"/>
          <p:cNvCxnSpPr>
            <a:stCxn id="27" idx="2"/>
          </p:cNvCxnSpPr>
          <p:nvPr/>
        </p:nvCxnSpPr>
        <p:spPr>
          <a:xfrm>
            <a:off x="7667699" y="3000232"/>
            <a:ext cx="645" cy="588661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1464741" y="3012955"/>
            <a:ext cx="8384" cy="51244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7667873" y="1786022"/>
            <a:ext cx="471" cy="863203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1475656" y="1755808"/>
            <a:ext cx="471" cy="863203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H="1">
            <a:off x="1464741" y="1772816"/>
            <a:ext cx="6203603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584723" y="116632"/>
            <a:ext cx="784843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AR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Formación y acompañamiento presencial - </a:t>
            </a:r>
            <a:r>
              <a:rPr lang="es-AR" sz="3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InTec</a:t>
            </a:r>
            <a:endParaRPr lang="es-AR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563888" y="977457"/>
            <a:ext cx="2088232" cy="432048"/>
          </a:xfrm>
          <a:prstGeom prst="roundRect">
            <a:avLst/>
          </a:prstGeom>
          <a:solidFill>
            <a:srgbClr val="00CCFF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7" name="6 CuadroTexto"/>
          <p:cNvSpPr txBox="1"/>
          <p:nvPr/>
        </p:nvSpPr>
        <p:spPr>
          <a:xfrm>
            <a:off x="3267078" y="1050481"/>
            <a:ext cx="267307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15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Orientadores / Referentes</a:t>
            </a:r>
            <a:endParaRPr lang="es-AR" sz="15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6946974" y="2352532"/>
            <a:ext cx="1441450" cy="647700"/>
          </a:xfrm>
          <a:prstGeom prst="roundRect">
            <a:avLst/>
          </a:prstGeom>
          <a:solidFill>
            <a:srgbClr val="00CCFF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8" name="27 CuadroTexto"/>
          <p:cNvSpPr txBox="1"/>
          <p:nvPr/>
        </p:nvSpPr>
        <p:spPr>
          <a:xfrm>
            <a:off x="6980311" y="2370946"/>
            <a:ext cx="1368425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AR" sz="15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Asesor</a:t>
            </a:r>
          </a:p>
          <a:p>
            <a:pPr algn="ctr">
              <a:defRPr/>
            </a:pPr>
            <a:r>
              <a:rPr lang="es-AR" sz="15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Pedagógico</a:t>
            </a:r>
            <a:endParaRPr lang="es-AR" sz="15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4" name="Picture 3" descr="C:\Users\mpaladini\Desktop\escue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7271" y="3174115"/>
            <a:ext cx="2346697" cy="16636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C:\Users\mpaladini\Desktop\ne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9045" y="4630203"/>
            <a:ext cx="440827" cy="7422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C:\Users\mpaladini\Desktop\ne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5243" y="4657001"/>
            <a:ext cx="503802" cy="7713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" descr="C:\Users\mpaladini\Desktop\escue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195075"/>
            <a:ext cx="2304256" cy="16335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C:\Users\mpaladini\Desktop\maestr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0819" y="4398644"/>
            <a:ext cx="629753" cy="1004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4" name="53 Grupo"/>
          <p:cNvGrpSpPr/>
          <p:nvPr/>
        </p:nvGrpSpPr>
        <p:grpSpPr>
          <a:xfrm>
            <a:off x="3419872" y="2276872"/>
            <a:ext cx="2376264" cy="1944216"/>
            <a:chOff x="5868144" y="1844824"/>
            <a:chExt cx="2376264" cy="1944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5" name="54 Elipse"/>
            <p:cNvSpPr/>
            <p:nvPr/>
          </p:nvSpPr>
          <p:spPr>
            <a:xfrm>
              <a:off x="6084168" y="1844824"/>
              <a:ext cx="1944216" cy="1944216"/>
            </a:xfrm>
            <a:prstGeom prst="ellipse">
              <a:avLst/>
            </a:prstGeom>
            <a:solidFill>
              <a:srgbClr val="00CCFF"/>
            </a:solidFill>
            <a:ln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55 CuadroTexto"/>
            <p:cNvSpPr txBox="1"/>
            <p:nvPr/>
          </p:nvSpPr>
          <p:spPr>
            <a:xfrm>
              <a:off x="5868144" y="2204864"/>
              <a:ext cx="2376264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s-AR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160.000 alumnos</a:t>
              </a:r>
            </a:p>
            <a:p>
              <a:pPr algn="ctr">
                <a:lnSpc>
                  <a:spcPct val="150000"/>
                </a:lnSpc>
              </a:pPr>
              <a:r>
                <a:rPr lang="es-AR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16.000 docentes</a:t>
              </a:r>
            </a:p>
            <a:p>
              <a:pPr algn="ctr">
                <a:lnSpc>
                  <a:spcPct val="150000"/>
                </a:lnSpc>
              </a:pPr>
              <a:r>
                <a:rPr lang="es-AR" b="1" dirty="0" smtClean="0">
                  <a:ln w="18415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580 escuelas</a:t>
              </a:r>
              <a:endParaRPr lang="es-AR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56 Conector recto"/>
            <p:cNvCxnSpPr/>
            <p:nvPr/>
          </p:nvCxnSpPr>
          <p:spPr>
            <a:xfrm>
              <a:off x="6300192" y="2708920"/>
              <a:ext cx="1512168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57 Conector recto"/>
            <p:cNvCxnSpPr/>
            <p:nvPr/>
          </p:nvCxnSpPr>
          <p:spPr>
            <a:xfrm>
              <a:off x="6300192" y="3068960"/>
              <a:ext cx="1512168" cy="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5" name="64 Grupo"/>
          <p:cNvGrpSpPr/>
          <p:nvPr/>
        </p:nvGrpSpPr>
        <p:grpSpPr>
          <a:xfrm>
            <a:off x="5724130" y="4326242"/>
            <a:ext cx="1915412" cy="1122158"/>
            <a:chOff x="5426704" y="4238330"/>
            <a:chExt cx="2081969" cy="12197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3" name="Picture 4" descr="C:\Users\mpaladini\Desktop\nen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26704" y="4568722"/>
              <a:ext cx="504057" cy="848697"/>
            </a:xfrm>
            <a:prstGeom prst="rect">
              <a:avLst/>
            </a:prstGeom>
            <a:noFill/>
          </p:spPr>
        </p:pic>
        <p:pic>
          <p:nvPicPr>
            <p:cNvPr id="45" name="Picture 5" descr="C:\Users\mpaladini\Desktop\nena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0600" y="4576070"/>
              <a:ext cx="576064" cy="881997"/>
            </a:xfrm>
            <a:prstGeom prst="rect">
              <a:avLst/>
            </a:prstGeom>
            <a:noFill/>
          </p:spPr>
        </p:pic>
        <p:pic>
          <p:nvPicPr>
            <p:cNvPr id="63" name="Picture 9" descr="C:\Users\mpaladini\Desktop\facilitado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88593" y="4238330"/>
              <a:ext cx="720080" cy="1111919"/>
            </a:xfrm>
            <a:prstGeom prst="rect">
              <a:avLst/>
            </a:prstGeom>
            <a:noFill/>
          </p:spPr>
        </p:pic>
      </p:grpSp>
      <p:sp>
        <p:nvSpPr>
          <p:cNvPr id="44" name="43 Rectángulo redondeado"/>
          <p:cNvSpPr/>
          <p:nvPr/>
        </p:nvSpPr>
        <p:spPr>
          <a:xfrm>
            <a:off x="7346975" y="3573016"/>
            <a:ext cx="1441450" cy="647700"/>
          </a:xfrm>
          <a:prstGeom prst="roundRect">
            <a:avLst/>
          </a:prstGeom>
          <a:solidFill>
            <a:srgbClr val="00CCFF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46" name="45 CuadroTexto"/>
          <p:cNvSpPr txBox="1"/>
          <p:nvPr/>
        </p:nvSpPr>
        <p:spPr>
          <a:xfrm>
            <a:off x="7308304" y="3501008"/>
            <a:ext cx="151216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15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Facilitador</a:t>
            </a:r>
            <a:endParaRPr lang="es-AR" sz="15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es-AR" sz="15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Pedagógico Digital</a:t>
            </a:r>
            <a:endParaRPr lang="es-AR" sz="15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47" name="46 Rectángulo redondeado"/>
          <p:cNvSpPr/>
          <p:nvPr/>
        </p:nvSpPr>
        <p:spPr>
          <a:xfrm>
            <a:off x="434207" y="3573016"/>
            <a:ext cx="1441450" cy="647700"/>
          </a:xfrm>
          <a:prstGeom prst="roundRect">
            <a:avLst/>
          </a:prstGeom>
          <a:solidFill>
            <a:srgbClr val="00CCFF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48" name="47 CuadroTexto"/>
          <p:cNvSpPr txBox="1"/>
          <p:nvPr/>
        </p:nvSpPr>
        <p:spPr>
          <a:xfrm>
            <a:off x="395536" y="3501008"/>
            <a:ext cx="151216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AR" sz="15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Facilitador</a:t>
            </a:r>
            <a:endParaRPr lang="es-AR" sz="15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es-AR" sz="1500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Pedagógico Digital</a:t>
            </a:r>
            <a:endParaRPr lang="es-AR" sz="15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49" name="48 Rectángulo redondeado"/>
          <p:cNvSpPr/>
          <p:nvPr/>
        </p:nvSpPr>
        <p:spPr>
          <a:xfrm>
            <a:off x="755576" y="2398509"/>
            <a:ext cx="1441450" cy="647700"/>
          </a:xfrm>
          <a:prstGeom prst="roundRect">
            <a:avLst/>
          </a:prstGeom>
          <a:solidFill>
            <a:srgbClr val="00CCFF"/>
          </a:solidFill>
          <a:ln w="28575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50" name="49 CuadroTexto"/>
          <p:cNvSpPr txBox="1"/>
          <p:nvPr/>
        </p:nvSpPr>
        <p:spPr>
          <a:xfrm>
            <a:off x="827311" y="2420888"/>
            <a:ext cx="1368425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AR" sz="15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Asesor</a:t>
            </a:r>
          </a:p>
          <a:p>
            <a:pPr algn="ctr">
              <a:defRPr/>
            </a:pPr>
            <a:r>
              <a:rPr lang="es-AR" sz="1500" b="1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Pedagógico</a:t>
            </a:r>
          </a:p>
        </p:txBody>
      </p:sp>
      <p:pic>
        <p:nvPicPr>
          <p:cNvPr id="51" name="Picture 2" descr="C:\Users\mpaladini\Desktop\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879311"/>
            <a:ext cx="481679" cy="810252"/>
          </a:xfrm>
          <a:prstGeom prst="rect">
            <a:avLst/>
          </a:prstGeom>
          <a:noFill/>
          <a:effectLst/>
        </p:spPr>
      </p:pic>
      <p:pic>
        <p:nvPicPr>
          <p:cNvPr id="1027" name="Picture 3" descr="C:\Users\mpaladini\Desktop\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845551"/>
            <a:ext cx="504056" cy="877773"/>
          </a:xfrm>
          <a:prstGeom prst="rect">
            <a:avLst/>
          </a:prstGeom>
          <a:noFill/>
          <a:effectLst/>
        </p:spPr>
      </p:pic>
      <p:pic>
        <p:nvPicPr>
          <p:cNvPr id="2" name="Picture 4" descr="C:\Users\mpaladini\Desktop\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836712"/>
            <a:ext cx="576064" cy="895451"/>
          </a:xfrm>
          <a:prstGeom prst="rect">
            <a:avLst/>
          </a:prstGeom>
          <a:noFill/>
          <a:effectLst/>
        </p:spPr>
      </p:pic>
      <p:pic>
        <p:nvPicPr>
          <p:cNvPr id="60" name="Picture 2" descr="C:\Users\mpaladini\Desktop\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254" y="2225597"/>
            <a:ext cx="544926" cy="916643"/>
          </a:xfrm>
          <a:prstGeom prst="rect">
            <a:avLst/>
          </a:prstGeom>
          <a:noFill/>
          <a:effectLst/>
        </p:spPr>
      </p:pic>
      <p:pic>
        <p:nvPicPr>
          <p:cNvPr id="61" name="Picture 4" descr="C:\Users\mpaladini\Desktop\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03293" y="2348880"/>
            <a:ext cx="633203" cy="984269"/>
          </a:xfrm>
          <a:prstGeom prst="rect">
            <a:avLst/>
          </a:prstGeom>
          <a:noFill/>
          <a:effectLst/>
        </p:spPr>
      </p:pic>
      <p:pic>
        <p:nvPicPr>
          <p:cNvPr id="62" name="Picture 4" descr="C:\Users\mpaladini\Desktop\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6350" y="4365125"/>
            <a:ext cx="658097" cy="1022965"/>
          </a:xfrm>
          <a:prstGeom prst="rect">
            <a:avLst/>
          </a:prstGeom>
          <a:noFill/>
          <a:effectLst/>
        </p:spPr>
      </p:pic>
      <p:pic>
        <p:nvPicPr>
          <p:cNvPr id="64" name="Picture 3" descr="C:\Users\mpaladini\Desktop\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64751" y="4326242"/>
            <a:ext cx="596797" cy="110211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237951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" grpId="0"/>
      <p:bldP spid="6" grpId="0" animBg="1"/>
      <p:bldP spid="7" grpId="0"/>
      <p:bldP spid="27" grpId="0" animBg="1"/>
      <p:bldP spid="28" grpId="0"/>
      <p:bldP spid="44" grpId="0" animBg="1"/>
      <p:bldP spid="46" grpId="0"/>
      <p:bldP spid="47" grpId="0" animBg="1"/>
      <p:bldP spid="48" grpId="0"/>
      <p:bldP spid="49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Arco de bloque"/>
          <p:cNvSpPr/>
          <p:nvPr/>
        </p:nvSpPr>
        <p:spPr>
          <a:xfrm rot="5035439">
            <a:off x="-137416" y="675839"/>
            <a:ext cx="4464496" cy="4680520"/>
          </a:xfrm>
          <a:prstGeom prst="blockArc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611560" y="1700808"/>
            <a:ext cx="2729830" cy="272983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Elipse"/>
          <p:cNvSpPr/>
          <p:nvPr/>
        </p:nvSpPr>
        <p:spPr>
          <a:xfrm>
            <a:off x="2843808" y="620688"/>
            <a:ext cx="1296144" cy="12961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Elipse"/>
          <p:cNvSpPr/>
          <p:nvPr/>
        </p:nvSpPr>
        <p:spPr>
          <a:xfrm>
            <a:off x="3851920" y="2348880"/>
            <a:ext cx="1296144" cy="129614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Elipse"/>
          <p:cNvSpPr/>
          <p:nvPr/>
        </p:nvSpPr>
        <p:spPr>
          <a:xfrm>
            <a:off x="3131840" y="4149080"/>
            <a:ext cx="1296144" cy="129614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755576" y="2276872"/>
            <a:ext cx="2448272" cy="15696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ES_tradnl" sz="2400" b="1" dirty="0" smtClean="0">
                <a:solidFill>
                  <a:schemeClr val="bg1"/>
                </a:solidFill>
                <a:latin typeface="+mj-lt"/>
              </a:rPr>
              <a:t>Dispositivo </a:t>
            </a:r>
          </a:p>
          <a:p>
            <a:pPr algn="ctr" eaLnBrk="1" hangingPunct="1">
              <a:defRPr/>
            </a:pPr>
            <a:r>
              <a:rPr lang="es-ES_tradnl" sz="2400" b="1" dirty="0" smtClean="0">
                <a:solidFill>
                  <a:schemeClr val="bg1"/>
                </a:solidFill>
                <a:latin typeface="+mj-lt"/>
              </a:rPr>
              <a:t>de formación y  acompañamiento pedagógico</a:t>
            </a:r>
            <a:endParaRPr lang="es-AR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771800" y="1089611"/>
            <a:ext cx="136815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15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Profundización</a:t>
            </a:r>
            <a:endParaRPr lang="es-AR" sz="15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851920" y="2708920"/>
            <a:ext cx="127220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AR" sz="1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Extensión de</a:t>
            </a:r>
          </a:p>
          <a:p>
            <a:pPr algn="ctr">
              <a:defRPr/>
            </a:pPr>
            <a:r>
              <a:rPr lang="es-AR" sz="1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cobertura</a:t>
            </a:r>
            <a:endParaRPr lang="es-A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29245" y="4581128"/>
            <a:ext cx="127740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AR" sz="1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Supervisores</a:t>
            </a:r>
            <a:endParaRPr lang="es-AR" sz="1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355976" y="764704"/>
            <a:ext cx="4968552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/>
            </a:pPr>
            <a:r>
              <a:rPr lang="es-ES_tradnl" sz="1600" b="1" dirty="0">
                <a:latin typeface="+mj-lt"/>
                <a:cs typeface="Arial" pitchFamily="34" charset="0"/>
              </a:rPr>
              <a:t>  </a:t>
            </a:r>
            <a:r>
              <a:rPr lang="es-ES_tradnl" sz="1600" b="1" dirty="0" smtClean="0">
                <a:latin typeface="+mj-lt"/>
                <a:cs typeface="Arial" pitchFamily="34" charset="0"/>
              </a:rPr>
              <a:t>Primaria Común</a:t>
            </a:r>
            <a:endParaRPr lang="es-AR" sz="1600" b="1" dirty="0">
              <a:latin typeface="+mj-lt"/>
              <a:cs typeface="Arial" pitchFamily="34" charset="0"/>
            </a:endParaRPr>
          </a:p>
          <a:p>
            <a:pPr>
              <a:spcBef>
                <a:spcPts val="40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/>
            </a:pPr>
            <a:r>
              <a:rPr lang="es-AR" sz="1600" b="1" dirty="0">
                <a:latin typeface="+mj-lt"/>
                <a:cs typeface="Arial" pitchFamily="34" charset="0"/>
              </a:rPr>
              <a:t>  </a:t>
            </a:r>
            <a:r>
              <a:rPr lang="es-AR" sz="1600" b="1" dirty="0" smtClean="0">
                <a:latin typeface="+mj-lt"/>
                <a:cs typeface="Arial" pitchFamily="34" charset="0"/>
              </a:rPr>
              <a:t>Modalidad especial (todos los niveles)</a:t>
            </a:r>
          </a:p>
          <a:p>
            <a:pPr>
              <a:spcBef>
                <a:spcPts val="400"/>
              </a:spcBef>
              <a:buClr>
                <a:schemeClr val="accent6"/>
              </a:buClr>
              <a:buSzPct val="125000"/>
              <a:buFont typeface="Arial" pitchFamily="34" charset="0"/>
              <a:buChar char="•"/>
              <a:defRPr/>
            </a:pPr>
            <a:r>
              <a:rPr lang="es-AR" sz="1600" b="1" dirty="0" smtClean="0">
                <a:latin typeface="+mj-lt"/>
                <a:cs typeface="Arial" pitchFamily="34" charset="0"/>
              </a:rPr>
              <a:t>  Secundario</a:t>
            </a:r>
            <a:endParaRPr lang="es-ES_tradnl" sz="1600" b="1" dirty="0">
              <a:latin typeface="+mj-lt"/>
              <a:cs typeface="Arial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292080" y="2564904"/>
            <a:ext cx="3600400" cy="93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chemeClr val="accent3">
                  <a:lumMod val="75000"/>
                </a:schemeClr>
              </a:buClr>
              <a:buSzPct val="125000"/>
              <a:buFont typeface="Arial" pitchFamily="34" charset="0"/>
              <a:buChar char="•"/>
              <a:defRPr/>
            </a:pPr>
            <a:r>
              <a:rPr lang="es-ES_tradnl" sz="1600" b="1" dirty="0">
                <a:latin typeface="+mj-lt"/>
                <a:cs typeface="Arial" pitchFamily="34" charset="0"/>
              </a:rPr>
              <a:t>  </a:t>
            </a:r>
            <a:r>
              <a:rPr lang="es-ES_tradnl" sz="1600" b="1" dirty="0" smtClean="0">
                <a:latin typeface="+mj-lt"/>
                <a:cs typeface="Arial" pitchFamily="34" charset="0"/>
              </a:rPr>
              <a:t>Primaria Adultos</a:t>
            </a:r>
          </a:p>
          <a:p>
            <a:pPr>
              <a:spcBef>
                <a:spcPts val="400"/>
              </a:spcBef>
              <a:buClr>
                <a:schemeClr val="accent3">
                  <a:lumMod val="75000"/>
                </a:schemeClr>
              </a:buClr>
              <a:buSzPct val="125000"/>
              <a:buFont typeface="Arial" pitchFamily="34" charset="0"/>
              <a:buChar char="•"/>
              <a:defRPr/>
            </a:pPr>
            <a:r>
              <a:rPr lang="es-ES_tradnl" sz="1600" b="1" dirty="0" smtClean="0">
                <a:latin typeface="+mj-lt"/>
                <a:cs typeface="Arial" pitchFamily="34" charset="0"/>
              </a:rPr>
              <a:t>  Primaria Privada de Gestión Social</a:t>
            </a:r>
          </a:p>
          <a:p>
            <a:pPr>
              <a:spcBef>
                <a:spcPts val="400"/>
              </a:spcBef>
              <a:buClr>
                <a:schemeClr val="accent3">
                  <a:lumMod val="75000"/>
                </a:schemeClr>
              </a:buClr>
              <a:buSzPct val="125000"/>
              <a:buFont typeface="Arial" pitchFamily="34" charset="0"/>
              <a:buChar char="•"/>
              <a:defRPr/>
            </a:pPr>
            <a:r>
              <a:rPr lang="es-ES_tradnl" sz="1600" b="1" dirty="0" smtClean="0">
                <a:latin typeface="+mj-lt"/>
                <a:cs typeface="Arial" pitchFamily="34" charset="0"/>
              </a:rPr>
              <a:t>  Institutos de Formación </a:t>
            </a:r>
            <a:r>
              <a:rPr lang="es-ES_tradnl" sz="1600" b="1" dirty="0">
                <a:latin typeface="+mj-lt"/>
                <a:cs typeface="Arial" pitchFamily="34" charset="0"/>
              </a:rPr>
              <a:t>D</a:t>
            </a:r>
            <a:r>
              <a:rPr lang="es-ES_tradnl" sz="1600" b="1" dirty="0" smtClean="0">
                <a:latin typeface="+mj-lt"/>
                <a:cs typeface="Arial" pitchFamily="34" charset="0"/>
              </a:rPr>
              <a:t>ocente</a:t>
            </a:r>
            <a:endParaRPr lang="es-ES_tradnl" sz="1600" b="1" dirty="0">
              <a:latin typeface="+mj-lt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572000" y="4653136"/>
            <a:ext cx="36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chemeClr val="accent4">
                  <a:lumMod val="75000"/>
                </a:schemeClr>
              </a:buClr>
              <a:buSzPct val="125000"/>
              <a:buFont typeface="Arial" pitchFamily="34" charset="0"/>
              <a:buChar char="•"/>
              <a:defRPr/>
            </a:pPr>
            <a:r>
              <a:rPr lang="es-ES_tradnl" sz="1600" b="1" dirty="0">
                <a:latin typeface="+mj-lt"/>
                <a:cs typeface="Arial" pitchFamily="34" charset="0"/>
              </a:rPr>
              <a:t>  </a:t>
            </a:r>
            <a:r>
              <a:rPr lang="es-ES_tradnl" sz="1600" b="1" dirty="0" smtClean="0">
                <a:latin typeface="+mj-lt"/>
                <a:cs typeface="Arial" pitchFamily="34" charset="0"/>
              </a:rPr>
              <a:t>Red PIED de Supervisores</a:t>
            </a:r>
            <a:endParaRPr lang="es-ES_tradnl" sz="1600" b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86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:\Fotos 18-5_chicos trabajando\E18DE5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5" y="548680"/>
            <a:ext cx="5933349" cy="445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6" name="5 Rectángulo"/>
          <p:cNvSpPr/>
          <p:nvPr/>
        </p:nvSpPr>
        <p:spPr>
          <a:xfrm>
            <a:off x="7020272" y="188640"/>
            <a:ext cx="19854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2" name="1 Gráfico"/>
          <p:cNvGraphicFramePr/>
          <p:nvPr>
            <p:extLst>
              <p:ext uri="{D42A27DB-BD31-4B8C-83A1-F6EECF244321}">
                <p14:modId xmlns:p14="http://schemas.microsoft.com/office/powerpoint/2010/main" val="3612306046"/>
              </p:ext>
            </p:extLst>
          </p:nvPr>
        </p:nvGraphicFramePr>
        <p:xfrm>
          <a:off x="5148064" y="3212976"/>
          <a:ext cx="3995936" cy="2685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7 Llamada rectangular redondeada"/>
          <p:cNvSpPr/>
          <p:nvPr/>
        </p:nvSpPr>
        <p:spPr>
          <a:xfrm rot="484351">
            <a:off x="6038803" y="1844062"/>
            <a:ext cx="2723372" cy="1079784"/>
          </a:xfrm>
          <a:prstGeom prst="wedgeRoundRectCallout">
            <a:avLst>
              <a:gd name="adj1" fmla="val 16121"/>
              <a:gd name="adj2" fmla="val 8010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CuadroTexto"/>
          <p:cNvSpPr txBox="1"/>
          <p:nvPr/>
        </p:nvSpPr>
        <p:spPr>
          <a:xfrm rot="485516">
            <a:off x="5960666" y="2071237"/>
            <a:ext cx="2830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C</a:t>
            </a:r>
            <a:r>
              <a:rPr lang="es-ES_tradnl" b="1" dirty="0" smtClean="0">
                <a:solidFill>
                  <a:schemeClr val="bg1"/>
                </a:solidFill>
              </a:rPr>
              <a:t>ambios  </a:t>
            </a:r>
            <a:r>
              <a:rPr lang="es-ES_tradnl" b="1" dirty="0">
                <a:solidFill>
                  <a:schemeClr val="bg1"/>
                </a:solidFill>
              </a:rPr>
              <a:t>en la dinámica de </a:t>
            </a:r>
            <a:r>
              <a:rPr lang="es-ES_tradnl" b="1" dirty="0" smtClean="0">
                <a:solidFill>
                  <a:schemeClr val="bg1"/>
                </a:solidFill>
              </a:rPr>
              <a:t>aprendizaje</a:t>
            </a:r>
            <a:r>
              <a:rPr lang="es-AR" b="1" dirty="0" smtClean="0">
                <a:solidFill>
                  <a:schemeClr val="bg1"/>
                </a:solidFill>
                <a:cs typeface="Arial" pitchFamily="34" charset="0"/>
              </a:rPr>
              <a:t>. </a:t>
            </a:r>
            <a:endParaRPr lang="es-AR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15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Archivos\Imágenes\Experiencia Hechizos\_MG_9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2175"/>
            <a:ext cx="4876800" cy="325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" name="1 CuadroTexto"/>
          <p:cNvSpPr txBox="1"/>
          <p:nvPr/>
        </p:nvSpPr>
        <p:spPr>
          <a:xfrm>
            <a:off x="1187624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AR" dirty="0"/>
          </a:p>
        </p:txBody>
      </p:sp>
      <p:grpSp>
        <p:nvGrpSpPr>
          <p:cNvPr id="7" name="6 Grupo"/>
          <p:cNvGrpSpPr/>
          <p:nvPr/>
        </p:nvGrpSpPr>
        <p:grpSpPr>
          <a:xfrm rot="1440634">
            <a:off x="5110212" y="3870187"/>
            <a:ext cx="3492814" cy="1512168"/>
            <a:chOff x="12869608" y="2553717"/>
            <a:chExt cx="3492814" cy="1512168"/>
          </a:xfrm>
        </p:grpSpPr>
        <p:sp>
          <p:nvSpPr>
            <p:cNvPr id="9" name="8 Llamada rectangular redondeada"/>
            <p:cNvSpPr/>
            <p:nvPr/>
          </p:nvSpPr>
          <p:spPr>
            <a:xfrm rot="20705651">
              <a:off x="12869608" y="2553717"/>
              <a:ext cx="3456384" cy="1512168"/>
            </a:xfrm>
            <a:prstGeom prst="wedgeRoundRectCallout">
              <a:avLst>
                <a:gd name="adj1" fmla="val -34982"/>
                <a:gd name="adj2" fmla="val 67683"/>
                <a:gd name="adj3" fmla="val 16667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1" name="10 CuadroTexto"/>
            <p:cNvSpPr txBox="1"/>
            <p:nvPr/>
          </p:nvSpPr>
          <p:spPr>
            <a:xfrm rot="20761900">
              <a:off x="12978046" y="2815870"/>
              <a:ext cx="33843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b="1" dirty="0">
                  <a:solidFill>
                    <a:schemeClr val="lt1"/>
                  </a:solidFill>
                  <a:cs typeface="Arial" pitchFamily="34" charset="0"/>
                </a:rPr>
                <a:t>Mayor interacción, cooperación y horizontalidad entre docentes y alumnos</a:t>
              </a:r>
            </a:p>
          </p:txBody>
        </p:sp>
      </p:grpSp>
      <p:grpSp>
        <p:nvGrpSpPr>
          <p:cNvPr id="12" name="11 Grupo"/>
          <p:cNvGrpSpPr/>
          <p:nvPr/>
        </p:nvGrpSpPr>
        <p:grpSpPr>
          <a:xfrm rot="20764039">
            <a:off x="950393" y="488881"/>
            <a:ext cx="2510983" cy="1234338"/>
            <a:chOff x="519544" y="1912655"/>
            <a:chExt cx="2215574" cy="1089122"/>
          </a:xfrm>
        </p:grpSpPr>
        <p:sp>
          <p:nvSpPr>
            <p:cNvPr id="13" name="12 Llamada rectangular redondeada"/>
            <p:cNvSpPr/>
            <p:nvPr/>
          </p:nvSpPr>
          <p:spPr>
            <a:xfrm>
              <a:off x="574878" y="1912655"/>
              <a:ext cx="2160240" cy="1089122"/>
            </a:xfrm>
            <a:prstGeom prst="wedgeRoundRectCallout">
              <a:avLst>
                <a:gd name="adj1" fmla="val 36733"/>
                <a:gd name="adj2" fmla="val 70178"/>
                <a:gd name="adj3" fmla="val 16667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519544" y="2033625"/>
              <a:ext cx="2160240" cy="81470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AR" b="1" dirty="0">
                  <a:cs typeface="Arial" pitchFamily="34" charset="0"/>
                </a:rPr>
                <a:t>Incremento en la motivación </a:t>
              </a:r>
              <a:r>
                <a:rPr lang="es-AR" b="1" dirty="0" smtClean="0">
                  <a:cs typeface="Arial" pitchFamily="34" charset="0"/>
                </a:rPr>
                <a:t>de los alumnos</a:t>
              </a:r>
              <a:endParaRPr lang="es-AR" b="1" i="1" dirty="0" smtClean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3078" name="Picture 6" descr="C:\Users\denise.labraga299\Downloads\InTec-37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5" y="2443616"/>
            <a:ext cx="4567740" cy="304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346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092280" y="251501"/>
            <a:ext cx="1862164" cy="513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100" name="Picture 4" descr="D:\Archivos\Imágenes\Experiencia Pan-Levadura\Pan 3 DE 6-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944179"/>
            <a:ext cx="4876800" cy="325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4101" name="Picture 5" descr="D:\Archivos\Imágenes\Experiencia Pan-Levadura\Pan 3 DE 6-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3633">
            <a:off x="500532" y="1345924"/>
            <a:ext cx="4876800" cy="325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4099" name="Picture 3" descr="D:\Archivos\Imágenes\Experiencia Pan-Levadura\Pan 3 DE 6-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08">
            <a:off x="3507817" y="1962311"/>
            <a:ext cx="4876800" cy="3252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9" name="8 Llamada rectangular redondeada"/>
          <p:cNvSpPr/>
          <p:nvPr/>
        </p:nvSpPr>
        <p:spPr>
          <a:xfrm>
            <a:off x="5548715" y="262246"/>
            <a:ext cx="3456384" cy="1781530"/>
          </a:xfrm>
          <a:prstGeom prst="wedgeRoundRectCallout">
            <a:avLst>
              <a:gd name="adj1" fmla="val -26128"/>
              <a:gd name="adj2" fmla="val 71551"/>
              <a:gd name="adj3" fmla="val 16667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 rot="56249">
            <a:off x="5532413" y="406438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bg1"/>
                </a:solidFill>
                <a:cs typeface="Arial" pitchFamily="34" charset="0"/>
              </a:rPr>
              <a:t>Incorporación de propuestas más dinámicas y participativas en las prácticas de enseñanza y de </a:t>
            </a:r>
            <a:r>
              <a:rPr lang="es-AR" b="1" dirty="0" smtClean="0">
                <a:solidFill>
                  <a:schemeClr val="bg1"/>
                </a:solidFill>
                <a:cs typeface="Arial" pitchFamily="34" charset="0"/>
              </a:rPr>
              <a:t>aprendizaje.</a:t>
            </a:r>
          </a:p>
          <a:p>
            <a:pPr algn="ctr"/>
            <a:r>
              <a:rPr lang="es-AR" b="1" dirty="0">
                <a:solidFill>
                  <a:schemeClr val="bg1"/>
                </a:solidFill>
                <a:cs typeface="Arial" pitchFamily="34" charset="0"/>
              </a:rPr>
              <a:t>El conocimiento se descentraliza</a:t>
            </a:r>
            <a:endParaRPr lang="es-AR" dirty="0">
              <a:cs typeface="Arial" pitchFamily="34" charset="0"/>
            </a:endParaRP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Llamada rectangular redondeada"/>
          <p:cNvSpPr/>
          <p:nvPr/>
        </p:nvSpPr>
        <p:spPr>
          <a:xfrm rot="21130263">
            <a:off x="116020" y="267575"/>
            <a:ext cx="3398848" cy="1414862"/>
          </a:xfrm>
          <a:prstGeom prst="wedgeRoundRectCallout">
            <a:avLst>
              <a:gd name="adj1" fmla="val 59508"/>
              <a:gd name="adj2" fmla="val 35957"/>
              <a:gd name="adj3" fmla="val 16667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 rot="21109479">
            <a:off x="186229" y="485388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bg1"/>
                </a:solidFill>
                <a:cs typeface="Arial" pitchFamily="34" charset="0"/>
              </a:rPr>
              <a:t>Modificaciones en la organización del espacio áulico: (organización en forma de ronda, en grupos, etc</a:t>
            </a:r>
            <a:r>
              <a:rPr lang="es-AR" b="1" dirty="0" smtClean="0">
                <a:solidFill>
                  <a:schemeClr val="bg1"/>
                </a:solidFill>
                <a:cs typeface="Arial" pitchFamily="34" charset="0"/>
              </a:rPr>
              <a:t>.)</a:t>
            </a:r>
            <a:endParaRPr lang="es-AR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  <p:pic>
        <p:nvPicPr>
          <p:cNvPr id="5122" name="Picture 2" descr="D:\Archivos\Imágenes\Intec JPG 2\InTec-38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5" r="8111"/>
          <a:stretch/>
        </p:blipFill>
        <p:spPr bwMode="auto">
          <a:xfrm>
            <a:off x="4288416" y="85873"/>
            <a:ext cx="4748080" cy="3168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9" name="8 Llamada rectangular redondeada"/>
          <p:cNvSpPr/>
          <p:nvPr/>
        </p:nvSpPr>
        <p:spPr>
          <a:xfrm rot="893355">
            <a:off x="5739481" y="3682046"/>
            <a:ext cx="3299140" cy="1367142"/>
          </a:xfrm>
          <a:prstGeom prst="wedgeRoundRectCallout">
            <a:avLst>
              <a:gd name="adj1" fmla="val -36755"/>
              <a:gd name="adj2" fmla="val 70747"/>
              <a:gd name="adj3" fmla="val 16667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 rot="872571">
            <a:off x="5639368" y="3710663"/>
            <a:ext cx="3384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b="1" dirty="0">
                <a:solidFill>
                  <a:schemeClr val="bg1"/>
                </a:solidFill>
                <a:cs typeface="Arial" pitchFamily="34" charset="0"/>
              </a:rPr>
              <a:t>Los alumnos desarrollan las actividades en espacios alternativos al aula, en la escuela y en espacios virtuales.</a:t>
            </a:r>
          </a:p>
          <a:p>
            <a:pPr algn="ctr"/>
            <a:endParaRPr lang="es-AR" b="1" dirty="0">
              <a:solidFill>
                <a:schemeClr val="lt1"/>
              </a:solidFill>
              <a:cs typeface="Arial" pitchFamily="34" charset="0"/>
            </a:endParaRPr>
          </a:p>
        </p:txBody>
      </p:sp>
      <p:pic>
        <p:nvPicPr>
          <p:cNvPr id="5123" name="Picture 3" descr="C:\Users\denise.labraga299\Downloads\InTec-3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2" y="2341893"/>
            <a:ext cx="4871762" cy="3247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9810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4708</TotalTime>
  <Words>681</Words>
  <Application>Microsoft Office PowerPoint</Application>
  <PresentationFormat>Presentación en pantalla (4:3)</PresentationFormat>
  <Paragraphs>162</Paragraphs>
  <Slides>19</Slides>
  <Notes>15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SarmientoBA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SarmientoBA</dc:creator>
  <cp:lastModifiedBy>SarmientoBA</cp:lastModifiedBy>
  <cp:revision>349</cp:revision>
  <cp:lastPrinted>2012-05-11T16:29:29Z</cp:lastPrinted>
  <dcterms:created xsi:type="dcterms:W3CDTF">2012-04-24T19:59:18Z</dcterms:created>
  <dcterms:modified xsi:type="dcterms:W3CDTF">2012-06-27T00:44:51Z</dcterms:modified>
</cp:coreProperties>
</file>