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509" autoAdjust="0"/>
  </p:normalViewPr>
  <p:slideViewPr>
    <p:cSldViewPr>
      <p:cViewPr varScale="1">
        <p:scale>
          <a:sx n="54" d="100"/>
          <a:sy n="54" d="100"/>
        </p:scale>
        <p:origin x="-9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6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07CB1-9DEC-4039-BC2D-31AAE50F59AF}" type="datetimeFigureOut">
              <a:rPr lang="es-CL" smtClean="0"/>
              <a:t>21-09-2012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9A084-3602-4B42-842A-C249D2A11EA7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sam.ch/freetesto.htm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aptura.uchile.cl/jspui/bitstream/2250/10779/1/Apuntes_de_Endocrinologia_Uchile_2008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Sospecha de </a:t>
            </a:r>
            <a:r>
              <a:rPr lang="es-CL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hipogonadismo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Porqué está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hipogonádico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Se debe 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estudiar el eje de producción de la testosterona.</a:t>
            </a:r>
            <a:endParaRPr lang="es-CL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Medir la testosterona 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entre 8 y 9 am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(Se recomienda 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repetir si sale baja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  <a:endParaRPr lang="es-CL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 320 </a:t>
            </a:r>
            <a:r>
              <a:rPr lang="es-CL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/dl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buscar otra etiología del cuadro clínico, el testículo funciona de forma normal.</a:t>
            </a:r>
            <a:endParaRPr lang="es-CL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 220 </a:t>
            </a:r>
            <a:r>
              <a:rPr lang="es-CL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/dl (x 2 veces)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Hace el diagnóstico de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Hipogonadismo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Luego pedir FSH, LH, y descartar enfermedad aguda, desnutrición, drogas,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hiper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PRL/TSH {hipertiroidismo produce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hipogonadismo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central porque TSH estimula células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lactotropas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tirotropas)</a:t>
            </a:r>
            <a:r>
              <a:rPr lang="es-CL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consumo OH, corticoides,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finasteride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marihuana, etc.</a:t>
            </a:r>
            <a:endParaRPr lang="es-CL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Aumento FSH y LH 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Problema testicular</a:t>
            </a:r>
            <a:endParaRPr lang="es-CL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Disminución FSH, LH o anormalmente normales 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falla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hipofisiaria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s-CL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Entre 220 y 320 </a:t>
            </a:r>
            <a:r>
              <a:rPr lang="es-CL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/dl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estos niveles, la testosterona baja no siempre se correlaciona con un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hipogonadismo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clínicamente evidente. Si hay dudas, 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debe medir transportador y calcular la testosterona LIBRE (ya que sus niveles dependen mucho de los transportadores).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pide el 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nivel de SHBG (transportador) con testosterona total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si tiene niveles bajos de SHBG (24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/L) versus altos 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 un mismo nivel de testosterona total, el que tiene niveles altos de </a:t>
            </a:r>
            <a:r>
              <a:rPr lang="es-CL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trasnportador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mas probablemente tiene un </a:t>
            </a:r>
            <a:r>
              <a:rPr lang="es-CL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hipogonadismo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pero se debe calcular con una formula, hay un programa en Internet (parecido a este </a:t>
            </a:r>
            <a:r>
              <a:rPr lang="es-CL" sz="18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http://www.issam.ch/freetesto.htm</a:t>
            </a:r>
            <a:r>
              <a:rPr lang="es-C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pero con un gráfico):</a:t>
            </a:r>
          </a:p>
          <a:p>
            <a:pPr lvl="2"/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SHBG/Tc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 salen alterados se puede proceder a tratar al paciente.</a:t>
            </a:r>
            <a:endParaRPr lang="es-CL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/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 6,4 </a:t>
            </a:r>
            <a:r>
              <a:rPr lang="es-CL" sz="1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/ml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descarta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 dg</a:t>
            </a:r>
            <a:endParaRPr lang="es-CL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CL" sz="11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 6,4 </a:t>
            </a:r>
            <a:r>
              <a:rPr lang="es-CL" sz="11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ng</a:t>
            </a:r>
            <a:r>
              <a:rPr lang="es-CL" sz="11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/ml</a:t>
            </a:r>
            <a:r>
              <a:rPr lang="es-CL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s-CL" sz="11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confirma</a:t>
            </a:r>
            <a:r>
              <a:rPr lang="es-CL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 dg y se vuelve al </a:t>
            </a:r>
            <a:r>
              <a:rPr lang="es-CL" sz="11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algoritmo</a:t>
            </a:r>
            <a:r>
              <a:rPr lang="es-CL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inicial.</a:t>
            </a:r>
            <a:r>
              <a:rPr lang="es-CL" dirty="0" smtClean="0"/>
              <a:t> </a:t>
            </a:r>
            <a:r>
              <a:rPr lang="es-CL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hiperprolactinemia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correlaciona con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hipogonadismo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dos maneras diferentes: el exceso de</a:t>
            </a:r>
          </a:p>
          <a:p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prolactina causa alteraciones funcionales reduciendo la liberación de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gonadotropinas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afectando</a:t>
            </a:r>
          </a:p>
          <a:p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primero a la ovulación y más tarde a toda la función ovárica, o su equivalente en el hombre. Por otra</a:t>
            </a:r>
          </a:p>
          <a:p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parte, los tumores que ocupan volumen dentro de la silla turca, sean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prolactinomas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no, pueden</a:t>
            </a:r>
          </a:p>
          <a:p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afectar la actividad de las células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gonadotrópicas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por compresión directa o destrucción, provocando</a:t>
            </a:r>
          </a:p>
          <a:p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hipogonadismo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hipogonadotropo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Las lesiones del tallo suelen causar insuficiencia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andenohipofisaria</a:t>
            </a:r>
            <a:endParaRPr lang="es-CL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la mayoría de los ejes hipotálamo-hipofisarios, pero con algún grado de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hiperprolactinemia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por</a:t>
            </a:r>
          </a:p>
          <a:p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incapacidad de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frenación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dopaminérgica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En estos casos, la </a:t>
            </a:r>
            <a:r>
              <a:rPr lang="es-C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hiperprolactinemia</a:t>
            </a:r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 más bien un</a:t>
            </a:r>
          </a:p>
          <a:p>
            <a:r>
              <a:rPr lang="es-C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marcador clínico que un contribuyente fisiopatológico.</a:t>
            </a:r>
          </a:p>
          <a:p>
            <a:r>
              <a:rPr lang="es-CL" sz="1200" u="sng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http://captura.uchile.cl/jspui/bitstream/2250/10779/1/Apuntes_de_Endocrinologia_Uchile_2008.pdf</a:t>
            </a:r>
            <a:endParaRPr lang="es-CL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9A084-3602-4B42-842A-C249D2A11EA7}" type="slidenum">
              <a:rPr lang="es-CL" smtClean="0"/>
              <a:t>2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87624" y="1340768"/>
          <a:ext cx="7098987" cy="3246567"/>
        </p:xfrm>
        <a:graphic>
          <a:graphicData uri="http://schemas.openxmlformats.org/drawingml/2006/table">
            <a:tbl>
              <a:tblPr/>
              <a:tblGrid>
                <a:gridCol w="2551619"/>
                <a:gridCol w="4547368"/>
              </a:tblGrid>
              <a:tr h="2630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 dirty="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Edad de comienzo</a:t>
                      </a:r>
                      <a:endParaRPr lang="es-CL" sz="24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Tipo de Compromiso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1er Trimestre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Virilización incompleta </a:t>
                      </a: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 genitales ambiguos.</a:t>
                      </a:r>
                      <a:r>
                        <a:rPr lang="es-CL" sz="140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52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3er Trimestre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Micropene (hay desarrollo del escroto y las estructuras, pero estas son de menor tamaño), criptorquidia.</a:t>
                      </a:r>
                      <a:r>
                        <a:rPr lang="es-CL" sz="140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Pre-Pubertad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Pubertad incompleta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Hábito eunucoidal (castrados)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Voz infantil (no se engruesan las cuerdas vocales)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78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Post-Pubertad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 dirty="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No hay </a:t>
                      </a:r>
                      <a:r>
                        <a:rPr lang="es-CL" sz="1600" dirty="0" err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enucoidismo</a:t>
                      </a:r>
                      <a:r>
                        <a:rPr lang="es-CL" sz="1400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4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 dirty="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Pene tamaño normal</a:t>
                      </a:r>
                      <a:endParaRPr lang="es-CL" sz="24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 dirty="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Voz ronca</a:t>
                      </a:r>
                      <a:endParaRPr lang="es-CL" sz="24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04132" y="543719"/>
            <a:ext cx="5786437" cy="665162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4E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>
              <a:lnSpc>
                <a:spcPct val="155000"/>
              </a:lnSpc>
              <a:spcAft>
                <a:spcPct val="50000"/>
              </a:spcAft>
            </a:pPr>
            <a:r>
              <a:rPr lang="es-MX" sz="2400">
                <a:solidFill>
                  <a:schemeClr val="bg1"/>
                </a:solidFill>
              </a:rPr>
              <a:t>SOPECHA HIPOGONADISMO?</a:t>
            </a:r>
            <a:endParaRPr lang="es-ES" sz="2400">
              <a:solidFill>
                <a:schemeClr val="bg1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844382" y="3623469"/>
            <a:ext cx="2266950" cy="739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MX" sz="1400">
                <a:solidFill>
                  <a:srgbClr val="181856"/>
                </a:solidFill>
              </a:rPr>
              <a:t>BUSCAR </a:t>
            </a:r>
          </a:p>
          <a:p>
            <a:pPr algn="ctr"/>
            <a:r>
              <a:rPr lang="es-MX" sz="1400">
                <a:solidFill>
                  <a:srgbClr val="181856"/>
                </a:solidFill>
              </a:rPr>
              <a:t>OTRA ETIOLOGÍA</a:t>
            </a:r>
          </a:p>
          <a:p>
            <a:pPr algn="ctr"/>
            <a:r>
              <a:rPr lang="es-MX" sz="1400">
                <a:solidFill>
                  <a:srgbClr val="181856"/>
                </a:solidFill>
              </a:rPr>
              <a:t>DELCUADRO CLINICO</a:t>
            </a:r>
            <a:endParaRPr lang="es-ES" sz="1400">
              <a:solidFill>
                <a:srgbClr val="181856"/>
              </a:solidFill>
            </a:endParaRPr>
          </a:p>
        </p:txBody>
      </p:sp>
      <p:cxnSp>
        <p:nvCxnSpPr>
          <p:cNvPr id="4" name="AutoShape 4"/>
          <p:cNvCxnSpPr>
            <a:cxnSpLocks noChangeShapeType="1"/>
            <a:stCxn id="10" idx="2"/>
            <a:endCxn id="5" idx="0"/>
          </p:cNvCxnSpPr>
          <p:nvPr/>
        </p:nvCxnSpPr>
        <p:spPr bwMode="auto">
          <a:xfrm rot="5400000">
            <a:off x="2733675" y="1257300"/>
            <a:ext cx="588963" cy="2333625"/>
          </a:xfrm>
          <a:prstGeom prst="bentConnector3">
            <a:avLst>
              <a:gd name="adj1" fmla="val 49866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64469" y="2718594"/>
            <a:ext cx="792163" cy="2746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MX">
                <a:solidFill>
                  <a:srgbClr val="181856"/>
                </a:solidFill>
              </a:rPr>
              <a:t>&lt; 200</a:t>
            </a:r>
            <a:endParaRPr lang="es-ES">
              <a:solidFill>
                <a:srgbClr val="181856"/>
              </a:solidFill>
            </a:endParaRPr>
          </a:p>
        </p:txBody>
      </p:sp>
      <p:cxnSp>
        <p:nvCxnSpPr>
          <p:cNvPr id="6" name="AutoShape 6"/>
          <p:cNvCxnSpPr>
            <a:cxnSpLocks noChangeShapeType="1"/>
            <a:stCxn id="11" idx="2"/>
            <a:endCxn id="3" idx="0"/>
          </p:cNvCxnSpPr>
          <p:nvPr/>
        </p:nvCxnSpPr>
        <p:spPr bwMode="auto">
          <a:xfrm rot="5400000">
            <a:off x="6670675" y="3309938"/>
            <a:ext cx="620713" cy="635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cxnSp>
        <p:nvCxnSpPr>
          <p:cNvPr id="7" name="AutoShape 7"/>
          <p:cNvCxnSpPr>
            <a:cxnSpLocks noChangeShapeType="1"/>
            <a:stCxn id="5" idx="2"/>
            <a:endCxn id="9" idx="0"/>
          </p:cNvCxnSpPr>
          <p:nvPr/>
        </p:nvCxnSpPr>
        <p:spPr bwMode="auto">
          <a:xfrm rot="5400000">
            <a:off x="1625601" y="3227387"/>
            <a:ext cx="469900" cy="158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802857" y="4566444"/>
            <a:ext cx="827087" cy="523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s-MX" sz="1400">
                <a:solidFill>
                  <a:schemeClr val="bg1"/>
                </a:solidFill>
              </a:rPr>
              <a:t>LH, FSH, </a:t>
            </a:r>
            <a:endParaRPr lang="es-ES" sz="1400">
              <a:solidFill>
                <a:schemeClr val="bg1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032669" y="3463131"/>
            <a:ext cx="1655763" cy="10461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es-ES_tradnl">
                <a:solidFill>
                  <a:schemeClr val="bg1"/>
                </a:solidFill>
              </a:rPr>
              <a:t>Excluir: Enfermedad ag, Desnutrición, Drogas</a:t>
            </a:r>
          </a:p>
          <a:p>
            <a:r>
              <a:rPr lang="es-MX">
                <a:solidFill>
                  <a:schemeClr val="bg1"/>
                </a:solidFill>
              </a:rPr>
              <a:t>Hiper PRL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510757" y="1672431"/>
            <a:ext cx="1368425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MX">
                <a:solidFill>
                  <a:srgbClr val="181856"/>
                </a:solidFill>
              </a:rPr>
              <a:t>T total ng/dl</a:t>
            </a:r>
          </a:p>
          <a:p>
            <a:pPr algn="ctr"/>
            <a:r>
              <a:rPr lang="es-MX">
                <a:solidFill>
                  <a:srgbClr val="181856"/>
                </a:solidFill>
              </a:rPr>
              <a:t>8-9 AM</a:t>
            </a:r>
            <a:endParaRPr lang="es-ES">
              <a:solidFill>
                <a:srgbClr val="181856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623844" y="2728119"/>
            <a:ext cx="720725" cy="2746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MX">
                <a:solidFill>
                  <a:srgbClr val="181856"/>
                </a:solidFill>
              </a:rPr>
              <a:t>&gt; 400</a:t>
            </a:r>
            <a:endParaRPr lang="es-ES">
              <a:solidFill>
                <a:srgbClr val="181856"/>
              </a:solidFill>
            </a:endParaRPr>
          </a:p>
        </p:txBody>
      </p:sp>
      <p:cxnSp>
        <p:nvCxnSpPr>
          <p:cNvPr id="12" name="AutoShape 13"/>
          <p:cNvCxnSpPr>
            <a:cxnSpLocks noChangeShapeType="1"/>
            <a:stCxn id="10" idx="2"/>
            <a:endCxn id="11" idx="0"/>
          </p:cNvCxnSpPr>
          <p:nvPr/>
        </p:nvCxnSpPr>
        <p:spPr bwMode="auto">
          <a:xfrm rot="16200000" flipH="1">
            <a:off x="5290344" y="1034256"/>
            <a:ext cx="598488" cy="2789238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cxnSp>
        <p:nvCxnSpPr>
          <p:cNvPr id="13" name="AutoShape 17"/>
          <p:cNvCxnSpPr>
            <a:cxnSpLocks noChangeShapeType="1"/>
            <a:stCxn id="18" idx="2"/>
          </p:cNvCxnSpPr>
          <p:nvPr/>
        </p:nvCxnSpPr>
        <p:spPr bwMode="auto">
          <a:xfrm rot="5400000">
            <a:off x="4042569" y="3144044"/>
            <a:ext cx="301625" cy="0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4447382" y="3852069"/>
            <a:ext cx="661987" cy="276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MX">
                <a:solidFill>
                  <a:srgbClr val="181856"/>
                </a:solidFill>
              </a:rPr>
              <a:t>&gt;70</a:t>
            </a:r>
            <a:endParaRPr lang="es-ES">
              <a:solidFill>
                <a:srgbClr val="181856"/>
              </a:solidFill>
            </a:endParaRPr>
          </a:p>
        </p:txBody>
      </p:sp>
      <p:cxnSp>
        <p:nvCxnSpPr>
          <p:cNvPr id="15" name="AutoShape 21"/>
          <p:cNvCxnSpPr>
            <a:cxnSpLocks noChangeShapeType="1"/>
            <a:stCxn id="19" idx="2"/>
            <a:endCxn id="14" idx="1"/>
          </p:cNvCxnSpPr>
          <p:nvPr/>
        </p:nvCxnSpPr>
        <p:spPr bwMode="auto">
          <a:xfrm rot="16200000" flipH="1">
            <a:off x="4138613" y="3681413"/>
            <a:ext cx="363537" cy="254000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6" name="AutoShape 22"/>
          <p:cNvCxnSpPr>
            <a:cxnSpLocks noChangeShapeType="1"/>
            <a:stCxn id="14" idx="3"/>
            <a:endCxn id="3" idx="1"/>
          </p:cNvCxnSpPr>
          <p:nvPr/>
        </p:nvCxnSpPr>
        <p:spPr bwMode="auto">
          <a:xfrm>
            <a:off x="5109369" y="3990181"/>
            <a:ext cx="735013" cy="317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cxnSp>
        <p:nvCxnSpPr>
          <p:cNvPr id="17" name="AutoShape 23"/>
          <p:cNvCxnSpPr>
            <a:cxnSpLocks noChangeShapeType="1"/>
            <a:stCxn id="10" idx="2"/>
            <a:endCxn id="18" idx="0"/>
          </p:cNvCxnSpPr>
          <p:nvPr/>
        </p:nvCxnSpPr>
        <p:spPr bwMode="auto">
          <a:xfrm rot="5400000">
            <a:off x="3899694" y="2423319"/>
            <a:ext cx="588963" cy="1587"/>
          </a:xfrm>
          <a:prstGeom prst="bentConnector3">
            <a:avLst>
              <a:gd name="adj1" fmla="val 49866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509169" y="2718594"/>
            <a:ext cx="1368425" cy="2746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MX">
                <a:solidFill>
                  <a:srgbClr val="181856"/>
                </a:solidFill>
              </a:rPr>
              <a:t>200-400</a:t>
            </a:r>
            <a:endParaRPr lang="es-ES">
              <a:solidFill>
                <a:srgbClr val="181856"/>
              </a:solidFill>
            </a:endParaRP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3509169" y="3352006"/>
            <a:ext cx="1368425" cy="2746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MX">
                <a:solidFill>
                  <a:srgbClr val="181856"/>
                </a:solidFill>
              </a:rPr>
              <a:t>SHBG / Tc</a:t>
            </a:r>
            <a:endParaRPr lang="es-ES">
              <a:solidFill>
                <a:srgbClr val="181856"/>
              </a:solidFill>
            </a:endParaRP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3201194" y="3856831"/>
            <a:ext cx="725488" cy="2746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MX">
                <a:solidFill>
                  <a:srgbClr val="181856"/>
                </a:solidFill>
              </a:rPr>
              <a:t>&lt; 70</a:t>
            </a:r>
            <a:endParaRPr lang="es-ES">
              <a:solidFill>
                <a:srgbClr val="181856"/>
              </a:solidFill>
            </a:endParaRPr>
          </a:p>
        </p:txBody>
      </p:sp>
      <p:cxnSp>
        <p:nvCxnSpPr>
          <p:cNvPr id="21" name="AutoShape 28"/>
          <p:cNvCxnSpPr>
            <a:cxnSpLocks noChangeShapeType="1"/>
            <a:stCxn id="19" idx="2"/>
            <a:endCxn id="20" idx="3"/>
          </p:cNvCxnSpPr>
          <p:nvPr/>
        </p:nvCxnSpPr>
        <p:spPr bwMode="auto">
          <a:xfrm rot="5400000">
            <a:off x="3875882" y="3677444"/>
            <a:ext cx="368300" cy="266700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22" name="AutoShape 29"/>
          <p:cNvCxnSpPr>
            <a:cxnSpLocks noChangeShapeType="1"/>
            <a:stCxn id="20" idx="1"/>
            <a:endCxn id="9" idx="3"/>
          </p:cNvCxnSpPr>
          <p:nvPr/>
        </p:nvCxnSpPr>
        <p:spPr bwMode="auto">
          <a:xfrm rot="10800000">
            <a:off x="2688432" y="3985419"/>
            <a:ext cx="512762" cy="95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1415257" y="5852319"/>
            <a:ext cx="1868487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ES_tradnl" b="1">
                <a:solidFill>
                  <a:srgbClr val="000066"/>
                </a:solidFill>
              </a:rPr>
              <a:t>HIPOGONADISMO 1°</a:t>
            </a:r>
            <a:endParaRPr lang="es-ES" b="1">
              <a:solidFill>
                <a:srgbClr val="000066"/>
              </a:solidFill>
            </a:endParaRPr>
          </a:p>
        </p:txBody>
      </p:sp>
      <p:cxnSp>
        <p:nvCxnSpPr>
          <p:cNvPr id="24" name="AutoShape 32"/>
          <p:cNvCxnSpPr>
            <a:cxnSpLocks noChangeShapeType="1"/>
            <a:endCxn id="10" idx="0"/>
          </p:cNvCxnSpPr>
          <p:nvPr/>
        </p:nvCxnSpPr>
        <p:spPr bwMode="auto">
          <a:xfrm rot="5400000">
            <a:off x="4006057" y="1481931"/>
            <a:ext cx="379412" cy="1588"/>
          </a:xfrm>
          <a:prstGeom prst="bentConnector3">
            <a:avLst>
              <a:gd name="adj1" fmla="val 49792"/>
            </a:avLst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5058569" y="5852319"/>
            <a:ext cx="1857375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s-ES_tradnl" b="1">
                <a:solidFill>
                  <a:srgbClr val="000066"/>
                </a:solidFill>
              </a:rPr>
              <a:t>HIPOGONADISMO 2°</a:t>
            </a:r>
            <a:endParaRPr lang="es-ES" b="1">
              <a:solidFill>
                <a:srgbClr val="000066"/>
              </a:solidFill>
            </a:endParaRPr>
          </a:p>
        </p:txBody>
      </p:sp>
      <p:cxnSp>
        <p:nvCxnSpPr>
          <p:cNvPr id="26" name="AutoShape 22"/>
          <p:cNvCxnSpPr>
            <a:cxnSpLocks noChangeShapeType="1"/>
            <a:stCxn id="8" idx="2"/>
            <a:endCxn id="23" idx="3"/>
          </p:cNvCxnSpPr>
          <p:nvPr/>
        </p:nvCxnSpPr>
        <p:spPr bwMode="auto">
          <a:xfrm rot="5400000">
            <a:off x="3255169" y="5118894"/>
            <a:ext cx="990600" cy="933450"/>
          </a:xfrm>
          <a:prstGeom prst="bentConnector2">
            <a:avLst/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cxnSp>
        <p:nvCxnSpPr>
          <p:cNvPr id="27" name="AutoShape 22"/>
          <p:cNvCxnSpPr>
            <a:cxnSpLocks noChangeShapeType="1"/>
            <a:stCxn id="8" idx="2"/>
            <a:endCxn id="25" idx="1"/>
          </p:cNvCxnSpPr>
          <p:nvPr/>
        </p:nvCxnSpPr>
        <p:spPr bwMode="auto">
          <a:xfrm rot="16200000" flipH="1">
            <a:off x="4141788" y="5165725"/>
            <a:ext cx="992187" cy="841375"/>
          </a:xfrm>
          <a:prstGeom prst="bentConnector2">
            <a:avLst/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cxnSp>
        <p:nvCxnSpPr>
          <p:cNvPr id="28" name="AutoShape 7"/>
          <p:cNvCxnSpPr>
            <a:cxnSpLocks noChangeShapeType="1"/>
            <a:stCxn id="9" idx="2"/>
            <a:endCxn id="8" idx="1"/>
          </p:cNvCxnSpPr>
          <p:nvPr/>
        </p:nvCxnSpPr>
        <p:spPr bwMode="auto">
          <a:xfrm rot="16200000" flipH="1">
            <a:off x="2672557" y="3698081"/>
            <a:ext cx="319087" cy="1941513"/>
          </a:xfrm>
          <a:prstGeom prst="bentConnector2">
            <a:avLst/>
          </a:prstGeom>
          <a:noFill/>
          <a:ln w="38100">
            <a:solidFill>
              <a:srgbClr val="00FF00"/>
            </a:solidFill>
            <a:miter lim="800000"/>
            <a:headEnd/>
            <a:tailEnd type="triangle" w="med" len="med"/>
          </a:ln>
        </p:spPr>
      </p:cxnSp>
      <p:grpSp>
        <p:nvGrpSpPr>
          <p:cNvPr id="29" name="69 Grupo"/>
          <p:cNvGrpSpPr>
            <a:grpSpLocks/>
          </p:cNvGrpSpPr>
          <p:nvPr/>
        </p:nvGrpSpPr>
        <p:grpSpPr bwMode="auto">
          <a:xfrm>
            <a:off x="4344194" y="5780881"/>
            <a:ext cx="500063" cy="500063"/>
            <a:chOff x="8204705" y="1807192"/>
            <a:chExt cx="500066" cy="500066"/>
          </a:xfrm>
        </p:grpSpPr>
        <p:sp>
          <p:nvSpPr>
            <p:cNvPr id="33" name="64 Elipse"/>
            <p:cNvSpPr/>
            <p:nvPr/>
          </p:nvSpPr>
          <p:spPr>
            <a:xfrm>
              <a:off x="8204705" y="1807192"/>
              <a:ext cx="500066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L"/>
            </a:p>
          </p:txBody>
        </p:sp>
        <p:sp>
          <p:nvSpPr>
            <p:cNvPr id="34" name="66 Flecha abajo"/>
            <p:cNvSpPr/>
            <p:nvPr/>
          </p:nvSpPr>
          <p:spPr>
            <a:xfrm>
              <a:off x="8315831" y="1938956"/>
              <a:ext cx="285752" cy="285752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L"/>
            </a:p>
          </p:txBody>
        </p:sp>
      </p:grpSp>
      <p:grpSp>
        <p:nvGrpSpPr>
          <p:cNvPr id="30" name="70 Grupo"/>
          <p:cNvGrpSpPr>
            <a:grpSpLocks/>
          </p:cNvGrpSpPr>
          <p:nvPr/>
        </p:nvGrpSpPr>
        <p:grpSpPr bwMode="auto">
          <a:xfrm>
            <a:off x="3537744" y="5780881"/>
            <a:ext cx="500063" cy="500063"/>
            <a:chOff x="9247369" y="1939435"/>
            <a:chExt cx="500066" cy="500066"/>
          </a:xfrm>
        </p:grpSpPr>
        <p:sp>
          <p:nvSpPr>
            <p:cNvPr id="31" name="67 Elipse"/>
            <p:cNvSpPr/>
            <p:nvPr/>
          </p:nvSpPr>
          <p:spPr>
            <a:xfrm>
              <a:off x="9247369" y="1939435"/>
              <a:ext cx="500066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L"/>
            </a:p>
          </p:txBody>
        </p:sp>
        <p:sp>
          <p:nvSpPr>
            <p:cNvPr id="32" name="68 Flecha abajo"/>
            <p:cNvSpPr/>
            <p:nvPr/>
          </p:nvSpPr>
          <p:spPr>
            <a:xfrm flipV="1">
              <a:off x="9369608" y="2039449"/>
              <a:ext cx="285752" cy="285752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L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202</Words>
  <Application>Microsoft Office PowerPoint</Application>
  <PresentationFormat>Presentación en pantalla (4:3)</PresentationFormat>
  <Paragraphs>51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Andrés</dc:creator>
  <cp:lastModifiedBy>Andrés</cp:lastModifiedBy>
  <cp:revision>3</cp:revision>
  <dcterms:created xsi:type="dcterms:W3CDTF">2012-09-21T13:34:23Z</dcterms:created>
  <dcterms:modified xsi:type="dcterms:W3CDTF">2012-09-21T13:52:40Z</dcterms:modified>
</cp:coreProperties>
</file>