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1" r:id="rId2"/>
    <p:sldId id="260" r:id="rId3"/>
    <p:sldId id="256" r:id="rId4"/>
    <p:sldId id="259" r:id="rId5"/>
    <p:sldId id="257" r:id="rId6"/>
    <p:sldId id="262" r:id="rId7"/>
    <p:sldId id="258" r:id="rId8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5C65"/>
    <a:srgbClr val="384046"/>
    <a:srgbClr val="FFCC66"/>
    <a:srgbClr val="6699FF"/>
    <a:srgbClr val="FFFF66"/>
    <a:srgbClr val="CCCCFF"/>
    <a:srgbClr val="CC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C8589A55-189E-4478-9670-9A9DBFB5A378}" type="slidenum">
              <a:rPr lang="es-MX" smtClean="0"/>
              <a:pPr>
                <a:defRPr/>
              </a:pPr>
              <a:t>‹Nr.›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49C1C4-A65C-47B2-B01E-73F5DD52A3E3}" type="slidenum">
              <a:rPr lang="es-MX" smtClean="0"/>
              <a:pPr>
                <a:defRPr/>
              </a:pPr>
              <a:t>‹Nr.›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535E27-DC2A-4AB9-9805-5E433FE32562}" type="slidenum">
              <a:rPr lang="es-MX" smtClean="0"/>
              <a:pPr>
                <a:defRPr/>
              </a:pPr>
              <a:t>‹Nr.›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6403E-CB68-4131-A08B-5D6EE1305A81}" type="slidenum">
              <a:rPr lang="es-MX" smtClean="0"/>
              <a:pPr>
                <a:defRPr/>
              </a:pPr>
              <a:t>‹Nr.›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pPr>
              <a:defRPr/>
            </a:pPr>
            <a:fld id="{39BD7830-BF48-47AB-8871-FBDF87F843DF}" type="slidenum">
              <a:rPr lang="es-MX" smtClean="0"/>
              <a:pPr>
                <a:defRPr/>
              </a:pPr>
              <a:t>‹Nr.›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024E01-EAD6-448C-B903-B824D32D96A1}" type="slidenum">
              <a:rPr lang="es-MX" smtClean="0"/>
              <a:pPr>
                <a:defRPr/>
              </a:pPr>
              <a:t>‹Nr.›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7C4999-4516-426F-A07A-50ED6F05BFF2}" type="slidenum">
              <a:rPr lang="es-MX" smtClean="0"/>
              <a:pPr>
                <a:defRPr/>
              </a:pPr>
              <a:t>‹Nr.›</a:t>
            </a:fld>
            <a:endParaRPr lang="es-MX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1BEA38-2621-449E-AA59-588975F7EF1B}" type="slidenum">
              <a:rPr lang="es-MX" smtClean="0"/>
              <a:pPr>
                <a:defRPr/>
              </a:pPr>
              <a:t>‹Nr.›</a:t>
            </a:fld>
            <a:endParaRPr lang="es-MX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6FF1C0-9B23-47F0-97E0-A4BC151EAE62}" type="slidenum">
              <a:rPr lang="es-MX" smtClean="0"/>
              <a:pPr>
                <a:defRPr/>
              </a:pPr>
              <a:t>‹Nr.›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A4DF5B-10D7-43C1-8FFF-2CA1CF3E3EFF}" type="slidenum">
              <a:rPr lang="es-MX" smtClean="0"/>
              <a:pPr>
                <a:defRPr/>
              </a:pPr>
              <a:t>‹Nr.›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2F5275-C2AF-4F5C-9F2C-A82247609898}" type="slidenum">
              <a:rPr lang="es-MX" smtClean="0"/>
              <a:pPr>
                <a:defRPr/>
              </a:pPr>
              <a:t>‹Nr.›</a:t>
            </a:fld>
            <a:endParaRPr lang="es-MX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041CC63-0018-45CD-AF71-F39A62C965C4}" type="slidenum">
              <a:rPr lang="es-MX" smtClean="0"/>
              <a:pPr>
                <a:defRPr/>
              </a:pPr>
              <a:t>‹Nr.›</a:t>
            </a:fld>
            <a:endParaRPr lang="es-MX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>
          <a:xfrm>
            <a:off x="1475656" y="2060848"/>
            <a:ext cx="5256584" cy="1584176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800" b="1" spc="300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Los  </a:t>
            </a:r>
            <a:r>
              <a:rPr lang="es-ES" sz="4800" b="1" spc="300" dirty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grandes principios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3645024"/>
            <a:ext cx="6400800" cy="1752600"/>
          </a:xfr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9000000" scaled="0"/>
          </a:gradFill>
          <a:scene3d>
            <a:camera prst="perspectiveRelaxedModerately"/>
            <a:lightRig rig="threePt" dir="t"/>
          </a:scene3d>
          <a:sp3d>
            <a:bevelT/>
          </a:sp3d>
        </p:spPr>
        <p:txBody>
          <a:bodyPr tIns="108000">
            <a:norm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Desde el inicio del curso </a:t>
            </a:r>
            <a:r>
              <a:rPr lang="es-ES" sz="2800" dirty="0">
                <a:solidFill>
                  <a:srgbClr val="4F5C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hemos</a:t>
            </a: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dirty="0">
                <a:solidFill>
                  <a:srgbClr val="4F5C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insistido</a:t>
            </a:r>
            <a:r>
              <a:rPr lang="es-ES" sz="2800" dirty="0">
                <a:solidFill>
                  <a:srgbClr val="384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atender a principios </a:t>
            </a:r>
            <a:r>
              <a:rPr lang="es-ES" sz="2800" dirty="0">
                <a:solidFill>
                  <a:srgbClr val="4F5C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generales</a:t>
            </a: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recuperamos ahora cuáles son </a:t>
            </a:r>
            <a:r>
              <a:rPr lang="es-ES" sz="2800" dirty="0">
                <a:solidFill>
                  <a:srgbClr val="4F5C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estos</a:t>
            </a: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diversos rubros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880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003232" cy="5040312"/>
          </a:xfrm>
          <a:solidFill>
            <a:schemeClr val="accent6">
              <a:lumMod val="60000"/>
              <a:lumOff val="40000"/>
              <a:alpha val="30000"/>
            </a:schemeClr>
          </a:solidFill>
        </p:spPr>
        <p:txBody>
          <a:bodyPr lIns="126000" tIns="82800">
            <a:normAutofit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ct val="10000"/>
              </a:spcAft>
              <a:buClr>
                <a:srgbClr val="0000FF"/>
              </a:buClr>
              <a:buSzPct val="100000"/>
              <a:buFontTx/>
              <a:buAutoNum type="arabicPeriod"/>
              <a:defRPr/>
            </a:pPr>
            <a:r>
              <a:rPr lang="es-MX" sz="2800" dirty="0"/>
              <a:t>Responder a tareas y usuarios concretos</a:t>
            </a:r>
          </a:p>
          <a:p>
            <a:pPr marL="609600" indent="-609600" eaLnBrk="1" fontAlgn="auto" hangingPunct="1">
              <a:spcAft>
                <a:spcPct val="10000"/>
              </a:spcAft>
              <a:buClr>
                <a:srgbClr val="0000FF"/>
              </a:buClr>
              <a:buSzPct val="100000"/>
              <a:buFontTx/>
              <a:buAutoNum type="arabicPeriod"/>
              <a:defRPr/>
            </a:pPr>
            <a:r>
              <a:rPr lang="es-MX" sz="2800" dirty="0"/>
              <a:t>En un contexto específico y con los recursos disponibles. En el marco de las organizaciones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ct val="10000"/>
              </a:spcAft>
              <a:buClr>
                <a:srgbClr val="0000FF"/>
              </a:buClr>
              <a:buSzPct val="100000"/>
              <a:buFontTx/>
              <a:buAutoNum type="arabicPeriod"/>
              <a:defRPr/>
            </a:pPr>
            <a:r>
              <a:rPr lang="es-MX" sz="2800" dirty="0"/>
              <a:t>Balance entre las tareas asignadas al sistema </a:t>
            </a:r>
            <a:br>
              <a:rPr lang="es-MX" sz="2800" dirty="0"/>
            </a:br>
            <a:r>
              <a:rPr lang="es-MX" sz="2800" dirty="0"/>
              <a:t>y al usuario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ct val="10000"/>
              </a:spcAft>
              <a:buClr>
                <a:srgbClr val="0000FF"/>
              </a:buClr>
              <a:buSzPct val="100000"/>
              <a:buFontTx/>
              <a:buAutoNum type="arabicPeriod"/>
              <a:defRPr/>
            </a:pPr>
            <a:r>
              <a:rPr lang="es-MX" sz="2800" dirty="0"/>
              <a:t>Involucrar al usuario de manera sistemática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ct val="10000"/>
              </a:spcAft>
              <a:buClr>
                <a:srgbClr val="0000FF"/>
              </a:buClr>
              <a:buSzPct val="100000"/>
              <a:buFontTx/>
              <a:buAutoNum type="arabicPeriod"/>
              <a:defRPr/>
            </a:pPr>
            <a:r>
              <a:rPr lang="es-MX" sz="2800" dirty="0"/>
              <a:t>Procesos de refinamientos sucesivos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ct val="10000"/>
              </a:spcAft>
              <a:buClr>
                <a:srgbClr val="0000FF"/>
              </a:buClr>
              <a:buSzPct val="100000"/>
              <a:buFontTx/>
              <a:buAutoNum type="arabicPeriod"/>
              <a:defRPr/>
            </a:pPr>
            <a:r>
              <a:rPr lang="es-MX" sz="2800" dirty="0"/>
              <a:t>Evaluación constante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ct val="10000"/>
              </a:spcAft>
              <a:buClr>
                <a:srgbClr val="0000FF"/>
              </a:buClr>
              <a:buSzPct val="100000"/>
              <a:buFontTx/>
              <a:buAutoNum type="arabicPeriod"/>
              <a:defRPr/>
            </a:pPr>
            <a:r>
              <a:rPr lang="es-MX" sz="2800" dirty="0"/>
              <a:t>Uso de prototipos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ct val="10000"/>
              </a:spcAft>
              <a:buClr>
                <a:srgbClr val="0000FF"/>
              </a:buClr>
              <a:buSzPct val="100000"/>
              <a:buFontTx/>
              <a:buAutoNum type="arabicPeriod"/>
              <a:defRPr/>
            </a:pPr>
            <a:r>
              <a:rPr lang="es-MX" sz="2800" dirty="0"/>
              <a:t>Equipos multidisciplinarios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548953"/>
            <a:ext cx="6646193" cy="86382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4000" b="1" dirty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Diseño Centrado en el Usuario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268413"/>
            <a:ext cx="7561262" cy="5254625"/>
          </a:xfrm>
          <a:solidFill>
            <a:schemeClr val="accent6">
              <a:lumMod val="60000"/>
              <a:lumOff val="40000"/>
              <a:alpha val="30000"/>
            </a:schemeClr>
          </a:solidFill>
        </p:spPr>
        <p:txBody>
          <a:bodyPr lIns="126000" tIns="82800">
            <a:normAutofit lnSpcReduction="10000"/>
          </a:bodyPr>
          <a:lstStyle/>
          <a:p>
            <a:pPr marL="609600" indent="-609600" eaLnBrk="1" fontAlgn="auto" hangingPunct="1">
              <a:spcAft>
                <a:spcPct val="10000"/>
              </a:spcAft>
              <a:buClr>
                <a:srgbClr val="0000FF"/>
              </a:buClr>
              <a:buSzPct val="100000"/>
              <a:buFontTx/>
              <a:buAutoNum type="arabicPeriod"/>
              <a:defRPr/>
            </a:pPr>
            <a:r>
              <a:rPr lang="es-MX" sz="2800" dirty="0"/>
              <a:t>Explora los objetos que se le presentan</a:t>
            </a:r>
          </a:p>
          <a:p>
            <a:pPr marL="609600" indent="-609600" eaLnBrk="1" fontAlgn="auto" hangingPunct="1">
              <a:spcAft>
                <a:spcPct val="10000"/>
              </a:spcAft>
              <a:buClr>
                <a:srgbClr val="0000FF"/>
              </a:buClr>
              <a:buSzPct val="100000"/>
              <a:buFontTx/>
              <a:buAutoNum type="arabicPeriod"/>
              <a:defRPr/>
            </a:pPr>
            <a:r>
              <a:rPr lang="es-MX" sz="2800" dirty="0"/>
              <a:t>“Lee” desde su cultura y su experiencia</a:t>
            </a:r>
          </a:p>
          <a:p>
            <a:pPr marL="609600" indent="-609600" eaLnBrk="1" fontAlgn="auto" hangingPunct="1">
              <a:spcAft>
                <a:spcPct val="10000"/>
              </a:spcAft>
              <a:buClr>
                <a:srgbClr val="0000FF"/>
              </a:buClr>
              <a:buSzPct val="100000"/>
              <a:buFontTx/>
              <a:buAutoNum type="arabicPeriod"/>
              <a:defRPr/>
            </a:pPr>
            <a:r>
              <a:rPr lang="es-MX" sz="2800" dirty="0"/>
              <a:t>Interpreta de manera global</a:t>
            </a:r>
          </a:p>
          <a:p>
            <a:pPr marL="609600" indent="-609600" eaLnBrk="1" fontAlgn="auto" hangingPunct="1">
              <a:spcAft>
                <a:spcPct val="10000"/>
              </a:spcAft>
              <a:buClr>
                <a:srgbClr val="0000FF"/>
              </a:buClr>
              <a:buSzPct val="100000"/>
              <a:buFontTx/>
              <a:buAutoNum type="arabicPeriod"/>
              <a:defRPr/>
            </a:pPr>
            <a:r>
              <a:rPr lang="es-MX" sz="2800" dirty="0"/>
              <a:t>Construye los objetos, los completa </a:t>
            </a:r>
          </a:p>
          <a:p>
            <a:pPr marL="609600" indent="-609600" eaLnBrk="1" fontAlgn="auto" hangingPunct="1">
              <a:spcAft>
                <a:spcPct val="10000"/>
              </a:spcAft>
              <a:buClr>
                <a:srgbClr val="0000FF"/>
              </a:buClr>
              <a:buSzPct val="100000"/>
              <a:buFontTx/>
              <a:buAutoNum type="arabicPeriod"/>
              <a:defRPr/>
            </a:pPr>
            <a:r>
              <a:rPr lang="es-MX" sz="2800" dirty="0"/>
              <a:t>Tiende a mirar al centro </a:t>
            </a:r>
          </a:p>
          <a:p>
            <a:pPr marL="609600" indent="-609600" eaLnBrk="1" fontAlgn="auto" hangingPunct="1">
              <a:spcAft>
                <a:spcPct val="10000"/>
              </a:spcAft>
              <a:buClr>
                <a:srgbClr val="0000FF"/>
              </a:buClr>
              <a:buSzPct val="100000"/>
              <a:buFontTx/>
              <a:buAutoNum type="arabicPeriod"/>
              <a:defRPr/>
            </a:pPr>
            <a:r>
              <a:rPr lang="es-MX" sz="2800" dirty="0"/>
              <a:t>Posee una mala memoria del color</a:t>
            </a:r>
          </a:p>
          <a:p>
            <a:pPr marL="609600" indent="-609600" eaLnBrk="1" fontAlgn="auto" hangingPunct="1">
              <a:spcAft>
                <a:spcPct val="10000"/>
              </a:spcAft>
              <a:buClr>
                <a:srgbClr val="0000FF"/>
              </a:buClr>
              <a:buSzPct val="100000"/>
              <a:buFontTx/>
              <a:buAutoNum type="arabicPeriod"/>
              <a:defRPr/>
            </a:pPr>
            <a:r>
              <a:rPr lang="es-MX" sz="2800" dirty="0"/>
              <a:t>No toma la mejor decisión sino la primera razonable.</a:t>
            </a:r>
          </a:p>
          <a:p>
            <a:pPr marL="609600" indent="-609600" eaLnBrk="1" fontAlgn="auto" hangingPunct="1">
              <a:spcAft>
                <a:spcPct val="10000"/>
              </a:spcAft>
              <a:buClr>
                <a:srgbClr val="0000FF"/>
              </a:buClr>
              <a:buSzPct val="100000"/>
              <a:buFontTx/>
              <a:buAutoNum type="arabicPeriod"/>
              <a:defRPr/>
            </a:pPr>
            <a:r>
              <a:rPr lang="es-MX" sz="2800" dirty="0"/>
              <a:t>No estudia el funcionamiento de las cosas </a:t>
            </a: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>“</a:t>
            </a:r>
            <a:r>
              <a:rPr lang="es-MX" sz="2800" dirty="0"/>
              <a:t>se las arregla”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2396952" cy="864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defRPr/>
            </a:pPr>
            <a:r>
              <a:rPr lang="es-MX" sz="4000" b="1" dirty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Usuario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268413"/>
            <a:ext cx="8424936" cy="5184775"/>
          </a:xfrm>
          <a:solidFill>
            <a:schemeClr val="accent6">
              <a:lumMod val="60000"/>
              <a:lumOff val="40000"/>
              <a:alpha val="30000"/>
            </a:schemeClr>
          </a:solidFill>
        </p:spPr>
        <p:txBody>
          <a:bodyPr tIns="118800">
            <a:noAutofit/>
          </a:bodyPr>
          <a:lstStyle/>
          <a:p>
            <a:pPr marL="450850" indent="-450850" eaLnBrk="1" fontAlgn="auto" hangingPunct="1">
              <a:spcBef>
                <a:spcPct val="10000"/>
              </a:spcBef>
              <a:spcAft>
                <a:spcPts val="0"/>
              </a:spcAft>
              <a:buClr>
                <a:srgbClr val="0000FF"/>
              </a:buClr>
              <a:buSzPct val="90000"/>
              <a:buFontTx/>
              <a:buAutoNum type="arabicPeriod"/>
              <a:defRPr/>
            </a:pPr>
            <a:r>
              <a:rPr lang="es-MX" sz="2800" dirty="0"/>
              <a:t>Mantener el </a:t>
            </a:r>
            <a:r>
              <a:rPr lang="es-MX" sz="2800" b="1" dirty="0"/>
              <a:t>flujo</a:t>
            </a:r>
            <a:r>
              <a:rPr lang="es-MX" sz="2800" dirty="0"/>
              <a:t> de la operación del sistema ¿Qué sigue? ¿Cuál es el estado del sistema? ¿Dónde estoy? </a:t>
            </a:r>
          </a:p>
          <a:p>
            <a:pPr marL="900113" lvl="1" indent="-269875" eaLnBrk="1" fontAlgn="auto" hangingPunct="1">
              <a:lnSpc>
                <a:spcPct val="90000"/>
              </a:lnSpc>
              <a:spcBef>
                <a:spcPct val="10000"/>
              </a:spcBef>
              <a:spcAft>
                <a:spcPts val="0"/>
              </a:spcAft>
              <a:buClr>
                <a:srgbClr val="0000FF"/>
              </a:buClr>
              <a:buSzPct val="90000"/>
              <a:buFontTx/>
              <a:buChar char="•"/>
              <a:defRPr/>
            </a:pPr>
            <a:r>
              <a:rPr lang="es-MX" sz="2400" dirty="0"/>
              <a:t>Recuperación de errores, retroalimentación</a:t>
            </a:r>
            <a:endParaRPr lang="es-MX" sz="2400" b="1" dirty="0"/>
          </a:p>
          <a:p>
            <a:pPr marL="450850" indent="-450850" eaLnBrk="1" fontAlgn="auto" hangingPunct="1">
              <a:spcBef>
                <a:spcPct val="40000"/>
              </a:spcBef>
              <a:spcAft>
                <a:spcPts val="0"/>
              </a:spcAft>
              <a:buClr>
                <a:srgbClr val="0000FF"/>
              </a:buClr>
              <a:buSzPct val="90000"/>
              <a:buFontTx/>
              <a:buAutoNum type="arabicPeriod"/>
              <a:defRPr/>
            </a:pPr>
            <a:r>
              <a:rPr lang="es-MX" sz="2800" b="1" dirty="0"/>
              <a:t>Visibilidad: </a:t>
            </a:r>
            <a:r>
              <a:rPr lang="es-MX" sz="2800" dirty="0"/>
              <a:t>Resaltar lo importante, objetos visibles, localizables</a:t>
            </a:r>
          </a:p>
          <a:p>
            <a:pPr marL="450850" indent="-450850" eaLnBrk="1" fontAlgn="auto" hangingPunct="1">
              <a:spcBef>
                <a:spcPct val="40000"/>
              </a:spcBef>
              <a:spcAft>
                <a:spcPts val="0"/>
              </a:spcAft>
              <a:buClr>
                <a:srgbClr val="0000FF"/>
              </a:buClr>
              <a:buSzPct val="90000"/>
              <a:buFontTx/>
              <a:buAutoNum type="arabicPeriod"/>
              <a:defRPr/>
            </a:pPr>
            <a:r>
              <a:rPr lang="es-MX" sz="2800" b="1" dirty="0" err="1"/>
              <a:t>Affordance</a:t>
            </a:r>
            <a:r>
              <a:rPr lang="es-MX" sz="2800" b="1" dirty="0"/>
              <a:t>: </a:t>
            </a:r>
            <a:r>
              <a:rPr lang="es-MX" sz="2800" dirty="0"/>
              <a:t>Objetos permiten reconocer su función, reconocer más que recordar.</a:t>
            </a:r>
          </a:p>
          <a:p>
            <a:pPr marL="450850" indent="-450850" eaLnBrk="1" fontAlgn="auto" hangingPunct="1">
              <a:spcBef>
                <a:spcPct val="40000"/>
              </a:spcBef>
              <a:spcAft>
                <a:spcPts val="0"/>
              </a:spcAft>
              <a:buClr>
                <a:srgbClr val="0000FF"/>
              </a:buClr>
              <a:buSzPct val="90000"/>
              <a:buFontTx/>
              <a:buAutoNum type="arabicPeriod"/>
              <a:defRPr/>
            </a:pPr>
            <a:r>
              <a:rPr lang="es-MX" sz="2800" b="1" dirty="0"/>
              <a:t>Información sin conversión</a:t>
            </a:r>
            <a:r>
              <a:rPr lang="es-MX" sz="2800" dirty="0"/>
              <a:t>, elementos característicos de cada una y adecuados al </a:t>
            </a:r>
            <a:r>
              <a:rPr lang="es-MX" sz="2800" dirty="0" smtClean="0"/>
              <a:t>sujeto</a:t>
            </a:r>
            <a:endParaRPr lang="es-MX" sz="28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05060"/>
            <a:ext cx="2170584" cy="10077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 sz="4000" b="1" dirty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diseño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323529" y="1123950"/>
            <a:ext cx="8352927" cy="5184775"/>
          </a:xfrm>
          <a:solidFill>
            <a:schemeClr val="accent6">
              <a:lumMod val="60000"/>
              <a:lumOff val="40000"/>
              <a:alpha val="24000"/>
            </a:schemeClr>
          </a:solidFill>
        </p:spPr>
        <p:txBody>
          <a:bodyPr tIns="118800"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Clr>
                <a:srgbClr val="0000FF"/>
              </a:buClr>
              <a:buSzPct val="90000"/>
              <a:buFont typeface="+mj-lt"/>
              <a:buAutoNum type="arabicPeriod" startAt="5"/>
              <a:defRPr/>
            </a:pPr>
            <a:r>
              <a:rPr lang="es-MX" sz="2800" b="1" dirty="0" smtClean="0"/>
              <a:t>Cantidad de información</a:t>
            </a:r>
            <a:r>
              <a:rPr lang="es-MX" sz="2800" dirty="0" smtClean="0"/>
              <a:t>: </a:t>
            </a:r>
            <a:r>
              <a:rPr lang="es-MX" sz="2400" dirty="0" smtClean="0"/>
              <a:t>“</a:t>
            </a:r>
            <a:r>
              <a:rPr lang="es-MX" sz="2800" dirty="0" smtClean="0"/>
              <a:t>Menos es más “ </a:t>
            </a:r>
            <a:br>
              <a:rPr lang="es-MX" sz="2800" dirty="0" smtClean="0"/>
            </a:br>
            <a:r>
              <a:rPr lang="es-MX" sz="2800" dirty="0" smtClean="0"/>
              <a:t>–ley de la menor tinta </a:t>
            </a:r>
            <a:br>
              <a:rPr lang="es-MX" sz="2800" dirty="0" smtClean="0"/>
            </a:br>
            <a:r>
              <a:rPr lang="es-MX" sz="2800" dirty="0" smtClean="0"/>
              <a:t>- </a:t>
            </a:r>
            <a:r>
              <a:rPr lang="es-MX" sz="2800" i="1" dirty="0" smtClean="0"/>
              <a:t>Número mágico </a:t>
            </a:r>
            <a:r>
              <a:rPr lang="es-MX" sz="2800" dirty="0" smtClean="0"/>
              <a:t>–cantidad de objetos- 7</a:t>
            </a:r>
            <a:r>
              <a:rPr lang="en-US" sz="2800" dirty="0" smtClean="0"/>
              <a:t>±2</a:t>
            </a:r>
            <a:endParaRPr lang="es-MX" sz="2800" b="1" dirty="0" smtClean="0"/>
          </a:p>
          <a:p>
            <a:pPr marL="609600" indent="-609600" eaLnBrk="1" fontAlgn="auto" hangingPunct="1">
              <a:spcAft>
                <a:spcPts val="0"/>
              </a:spcAft>
              <a:buClr>
                <a:srgbClr val="0000FF"/>
              </a:buClr>
              <a:buSzPct val="90000"/>
              <a:buFontTx/>
              <a:buAutoNum type="arabicPeriod" startAt="5"/>
              <a:defRPr/>
            </a:pPr>
            <a:r>
              <a:rPr lang="es-MX" sz="2800" b="1" dirty="0" smtClean="0"/>
              <a:t>Diseño</a:t>
            </a:r>
            <a:r>
              <a:rPr lang="es-MX" sz="2800" dirty="0" smtClean="0"/>
              <a:t>: distribución de los objetos, aire, equilibrio, áreas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rgbClr val="0000FF"/>
              </a:buClr>
              <a:buSzPct val="90000"/>
              <a:buFontTx/>
              <a:buAutoNum type="arabicPeriod" startAt="5"/>
              <a:defRPr/>
            </a:pPr>
            <a:r>
              <a:rPr lang="es-MX" sz="2800" b="1" dirty="0" smtClean="0"/>
              <a:t>C</a:t>
            </a:r>
            <a:r>
              <a:rPr lang="es-MX" sz="2800" dirty="0" smtClean="0"/>
              <a:t>onsistencia </a:t>
            </a:r>
            <a:r>
              <a:rPr lang="es-MX" sz="2800" dirty="0"/>
              <a:t>y </a:t>
            </a:r>
            <a:r>
              <a:rPr lang="es-MX" sz="2800" b="1" dirty="0"/>
              <a:t>Estándares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rgbClr val="0000FF"/>
              </a:buClr>
              <a:buSzPct val="90000"/>
              <a:buFontTx/>
              <a:buAutoNum type="arabicPeriod" startAt="5"/>
              <a:defRPr/>
            </a:pPr>
            <a:r>
              <a:rPr lang="es-MX" sz="2800" dirty="0"/>
              <a:t>Flexibilidad y eficacia de uso.  Atender a diferentes tipos de usuarios, aceleradores.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rgbClr val="0000FF"/>
              </a:buClr>
              <a:buSzPct val="90000"/>
              <a:buFontTx/>
              <a:buAutoNum type="arabicPeriod" startAt="5"/>
              <a:defRPr/>
            </a:pPr>
            <a:r>
              <a:rPr lang="es-MX" sz="2800" dirty="0"/>
              <a:t>Prevención más que manejo de errores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rgbClr val="0000FF"/>
              </a:buClr>
              <a:buSzPct val="90000"/>
              <a:buFontTx/>
              <a:buAutoNum type="arabicPeriod" startAt="5"/>
              <a:defRPr/>
            </a:pPr>
            <a:r>
              <a:rPr lang="es-MX" sz="2800" dirty="0"/>
              <a:t>Libertad y control del </a:t>
            </a:r>
            <a:r>
              <a:rPr lang="es-MX" sz="2800" dirty="0" smtClean="0"/>
              <a:t>usuario </a:t>
            </a:r>
            <a:r>
              <a:rPr lang="es-MX" sz="2000" dirty="0" smtClean="0"/>
              <a:t>(Ejs.: </a:t>
            </a:r>
            <a:r>
              <a:rPr lang="es-MX" sz="2000" dirty="0"/>
              <a:t>undo, </a:t>
            </a:r>
            <a:r>
              <a:rPr lang="es-MX" sz="2000" dirty="0" smtClean="0"/>
              <a:t>cancelar, opciones)</a:t>
            </a:r>
            <a:endParaRPr lang="es-MX" b="1" dirty="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03867"/>
            <a:ext cx="2252936" cy="74886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 sz="4000" b="1" dirty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diseño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95388"/>
            <a:ext cx="8496300" cy="51863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Aft>
                <a:spcPct val="20000"/>
              </a:spcAft>
              <a:buClr>
                <a:srgbClr val="0000FF"/>
              </a:buClr>
              <a:buSzPct val="90000"/>
              <a:buFont typeface="Wingdings" pitchFamily="2" charset="2"/>
              <a:buAutoNum type="arabicPeriod"/>
            </a:pPr>
            <a:r>
              <a:rPr lang="es-ES" sz="2800" smtClean="0"/>
              <a:t>Reconocer el marco, sujeto, contexto, tarea</a:t>
            </a:r>
          </a:p>
          <a:p>
            <a:pPr marL="609600" indent="-609600" eaLnBrk="1" hangingPunct="1">
              <a:lnSpc>
                <a:spcPct val="90000"/>
              </a:lnSpc>
              <a:spcAft>
                <a:spcPct val="20000"/>
              </a:spcAft>
              <a:buClr>
                <a:srgbClr val="0000FF"/>
              </a:buClr>
              <a:buSzPct val="90000"/>
              <a:buFont typeface="Wingdings" pitchFamily="2" charset="2"/>
              <a:buAutoNum type="arabicPeriod"/>
            </a:pPr>
            <a:r>
              <a:rPr lang="es-ES" sz="2800" smtClean="0"/>
              <a:t>Retomar objetivos, alinear acciones contra estos</a:t>
            </a:r>
          </a:p>
          <a:p>
            <a:pPr marL="609600" indent="-609600" eaLnBrk="1" hangingPunct="1">
              <a:lnSpc>
                <a:spcPct val="90000"/>
              </a:lnSpc>
              <a:spcAft>
                <a:spcPct val="20000"/>
              </a:spcAft>
              <a:buClr>
                <a:srgbClr val="0000FF"/>
              </a:buClr>
              <a:buSzPct val="90000"/>
              <a:buFont typeface="Wingdings" pitchFamily="2" charset="2"/>
              <a:buAutoNum type="arabicPeriod"/>
            </a:pPr>
            <a:r>
              <a:rPr lang="es-ES" sz="2800" smtClean="0"/>
              <a:t>Identificar conjunto de elementos en el diseño (tanto de la información, como gráfico)</a:t>
            </a:r>
          </a:p>
          <a:p>
            <a:pPr marL="609600" indent="-609600" eaLnBrk="1" hangingPunct="1">
              <a:lnSpc>
                <a:spcPct val="90000"/>
              </a:lnSpc>
              <a:spcAft>
                <a:spcPct val="20000"/>
              </a:spcAft>
              <a:buClr>
                <a:srgbClr val="0000FF"/>
              </a:buClr>
              <a:buSzPct val="90000"/>
              <a:buFont typeface="Wingdings" pitchFamily="2" charset="2"/>
              <a:buAutoNum type="arabicPeriod"/>
            </a:pPr>
            <a:r>
              <a:rPr lang="es-ES" sz="2800" smtClean="0"/>
              <a:t>Modelo conceptual: diseño global del objeto </a:t>
            </a:r>
            <a:br>
              <a:rPr lang="es-ES" sz="2800" smtClean="0"/>
            </a:br>
            <a:r>
              <a:rPr lang="es-ES" sz="2800" smtClean="0"/>
              <a:t>(la navegación por ejemplo, o layout general)</a:t>
            </a:r>
          </a:p>
          <a:p>
            <a:pPr marL="609600" indent="-609600" eaLnBrk="1" hangingPunct="1">
              <a:lnSpc>
                <a:spcPct val="90000"/>
              </a:lnSpc>
              <a:spcAft>
                <a:spcPct val="20000"/>
              </a:spcAft>
              <a:buClr>
                <a:srgbClr val="0000FF"/>
              </a:buClr>
              <a:buSzPct val="90000"/>
              <a:buFont typeface="Wingdings" pitchFamily="2" charset="2"/>
              <a:buAutoNum type="arabicPeriod"/>
            </a:pPr>
            <a:r>
              <a:rPr lang="es-ES" sz="2800" smtClean="0"/>
              <a:t>Identificar relaciones entre los elementos. (importancia, peso de acuerdo con modelo)</a:t>
            </a:r>
          </a:p>
          <a:p>
            <a:pPr marL="609600" indent="-609600" eaLnBrk="1" hangingPunct="1">
              <a:lnSpc>
                <a:spcPct val="90000"/>
              </a:lnSpc>
              <a:spcAft>
                <a:spcPct val="20000"/>
              </a:spcAft>
              <a:buClr>
                <a:srgbClr val="0000FF"/>
              </a:buClr>
              <a:buSzPct val="90000"/>
              <a:buFont typeface="Wingdings" pitchFamily="2" charset="2"/>
              <a:buAutoNum type="arabicPeriod"/>
            </a:pPr>
            <a:r>
              <a:rPr lang="es-ES" sz="2800" smtClean="0"/>
              <a:t>Caracterización y ubicación de cada objeto</a:t>
            </a:r>
          </a:p>
          <a:p>
            <a:pPr marL="609600" indent="-609600" eaLnBrk="1" hangingPunct="1">
              <a:lnSpc>
                <a:spcPct val="90000"/>
              </a:lnSpc>
              <a:spcAft>
                <a:spcPct val="20000"/>
              </a:spcAft>
              <a:buClr>
                <a:srgbClr val="0000FF"/>
              </a:buClr>
              <a:buSzPct val="90000"/>
              <a:buFont typeface="Wingdings" pitchFamily="2" charset="2"/>
              <a:buAutoNum type="arabicPeriod"/>
            </a:pPr>
            <a:r>
              <a:rPr lang="es-ES" sz="2800" smtClean="0"/>
              <a:t>PRUEBA DE USABILIDAD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5928"/>
            <a:ext cx="4474840" cy="72082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s-MX" sz="4000" b="1" dirty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Método de diseño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</p:bldLst>
  </p:timing>
</p:sld>
</file>

<file path=ppt/theme/theme1.xml><?xml version="1.0" encoding="utf-8"?>
<a:theme xmlns:a="http://schemas.openxmlformats.org/drawingml/2006/main" name="Compuesto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ompuest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ues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501</TotalTime>
  <Words>232</Words>
  <Application>Microsoft Macintosh PowerPoint</Application>
  <PresentationFormat>Presentación en pantalla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Compuesto</vt:lpstr>
      <vt:lpstr>Presentación de PowerPoint</vt:lpstr>
      <vt:lpstr>Los  grandes principios</vt:lpstr>
      <vt:lpstr>Diseño Centrado en el Usuario</vt:lpstr>
      <vt:lpstr>El Usuario</vt:lpstr>
      <vt:lpstr>El diseño</vt:lpstr>
      <vt:lpstr>El diseño</vt:lpstr>
      <vt:lpstr>El Método de diseño</vt:lpstr>
    </vt:vector>
  </TitlesOfParts>
  <Company>ITESO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grandes principios recapitulación (UCD)</dc:title>
  <dc:creator>Fernando Escobar Zuñiga</dc:creator>
  <cp:lastModifiedBy>Fernando Escobar Zúñiga</cp:lastModifiedBy>
  <cp:revision>29</cp:revision>
  <dcterms:created xsi:type="dcterms:W3CDTF">2003-10-18T15:56:27Z</dcterms:created>
  <dcterms:modified xsi:type="dcterms:W3CDTF">2013-04-11T15:57:03Z</dcterms:modified>
</cp:coreProperties>
</file>