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288" r:id="rId4"/>
    <p:sldId id="289" r:id="rId5"/>
    <p:sldId id="296" r:id="rId6"/>
    <p:sldId id="265" r:id="rId7"/>
    <p:sldId id="261" r:id="rId8"/>
    <p:sldId id="263" r:id="rId9"/>
    <p:sldId id="266" r:id="rId10"/>
    <p:sldId id="270" r:id="rId11"/>
    <p:sldId id="274" r:id="rId12"/>
    <p:sldId id="26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8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3CB84-AA08-4FA8-87C3-CC17EAD0F7DE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8879-5D8C-4E7C-B103-4A88EE4405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5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8879-5D8C-4E7C-B103-4A88EE4405F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1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6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28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14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97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88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92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3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8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50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5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902E-9115-4AED-88D5-BBE2F47A356C}" type="datetimeFigureOut">
              <a:rPr lang="ko-KR" altLang="en-US" smtClean="0"/>
              <a:t>2013-07-18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5F3E-00F0-4701-B0BE-310779CE5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8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2348880"/>
            <a:ext cx="9180512" cy="1440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Cmap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Tool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사용법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83768" y="5733256"/>
            <a:ext cx="6400800" cy="622920"/>
          </a:xfrm>
        </p:spPr>
        <p:txBody>
          <a:bodyPr>
            <a:normAutofit lnSpcReduction="10000"/>
          </a:bodyPr>
          <a:lstStyle/>
          <a:p>
            <a:pPr algn="r"/>
            <a:r>
              <a:rPr lang="ko-KR" altLang="en-US" sz="1600" b="1" dirty="0" smtClean="0">
                <a:solidFill>
                  <a:schemeClr val="tx1"/>
                </a:solidFill>
              </a:rPr>
              <a:t>한양대 교육공학과 석사과정 양선영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r"/>
            <a:r>
              <a:rPr lang="en-US" altLang="ko-KR" sz="1600" b="1" dirty="0" smtClean="0">
                <a:solidFill>
                  <a:schemeClr val="tx1"/>
                </a:solidFill>
              </a:rPr>
              <a:t>maysun84@hanyang.ac.kr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2) </a:t>
              </a:r>
              <a:r>
                <a:rPr lang="ko-KR" altLang="en-US" sz="2000" b="1" dirty="0" smtClean="0"/>
                <a:t>한글 설정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629" y="4509120"/>
            <a:ext cx="4464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smtClean="0"/>
              <a:t>Edit – Properties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smtClean="0"/>
              <a:t>Language – Korean </a:t>
            </a:r>
            <a:r>
              <a:rPr lang="ko-KR" altLang="en-US" sz="2000" dirty="0" smtClean="0"/>
              <a:t>선택</a:t>
            </a:r>
            <a:endParaRPr lang="en-US" altLang="ko-KR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t="16732" r="20437" b="8382"/>
          <a:stretch/>
        </p:blipFill>
        <p:spPr bwMode="auto">
          <a:xfrm>
            <a:off x="139684" y="1052736"/>
            <a:ext cx="408763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5215" r="33397" b="7753"/>
          <a:stretch/>
        </p:blipFill>
        <p:spPr bwMode="auto">
          <a:xfrm>
            <a:off x="4979159" y="1079058"/>
            <a:ext cx="2901965" cy="46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0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2) </a:t>
              </a:r>
              <a:r>
                <a:rPr lang="ko-KR" altLang="en-US" sz="2000" b="1" dirty="0" smtClean="0"/>
                <a:t>한글 설정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11778" y="4077072"/>
            <a:ext cx="44644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해당 개념 선택 후 </a:t>
            </a:r>
            <a:endParaRPr lang="en-US" altLang="ko-KR" sz="2000" dirty="0" smtClean="0"/>
          </a:p>
          <a:p>
            <a:pPr>
              <a:spcAft>
                <a:spcPts val="600"/>
              </a:spcAft>
            </a:pPr>
            <a:r>
              <a:rPr lang="en-US" altLang="ko-KR" sz="2000" dirty="0" smtClean="0"/>
              <a:t> Format – style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smtClean="0"/>
              <a:t>Style </a:t>
            </a:r>
            <a:r>
              <a:rPr lang="ko-KR" altLang="en-US" sz="2000" dirty="0" smtClean="0"/>
              <a:t>창에서 한글 폰트 선택</a:t>
            </a:r>
            <a:endParaRPr lang="en-US" altLang="ko-KR" sz="2000" dirty="0" smtClean="0"/>
          </a:p>
          <a:p>
            <a:pPr>
              <a:spcAft>
                <a:spcPts val="600"/>
              </a:spcAft>
            </a:pPr>
            <a:r>
              <a:rPr lang="en-US" altLang="ko-KR" sz="2000" dirty="0" smtClean="0"/>
              <a:t>: </a:t>
            </a:r>
            <a:r>
              <a:rPr lang="ko-KR" altLang="en-US" sz="2000" dirty="0" smtClean="0"/>
              <a:t>휴먼고딕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굵은안상수체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태나무</a:t>
            </a:r>
            <a:r>
              <a:rPr lang="ko-KR" altLang="en-US" sz="2000" dirty="0" smtClean="0"/>
              <a:t> 등</a:t>
            </a:r>
            <a:endParaRPr lang="en-US" altLang="ko-KR" sz="2000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571245" y="1170597"/>
            <a:ext cx="2937115" cy="4458348"/>
            <a:chOff x="194725" y="1052736"/>
            <a:chExt cx="2937115" cy="4458348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927" r="22328" b="8363"/>
            <a:stretch/>
          </p:blipFill>
          <p:spPr bwMode="auto">
            <a:xfrm>
              <a:off x="194725" y="1052736"/>
              <a:ext cx="2937115" cy="4458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모서리가 둥근 직사각형 1"/>
            <p:cNvSpPr/>
            <p:nvPr/>
          </p:nvSpPr>
          <p:spPr>
            <a:xfrm>
              <a:off x="1043608" y="2597423"/>
              <a:ext cx="810344" cy="32752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638436" y="1280607"/>
              <a:ext cx="2205372" cy="5642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711778" y="1172196"/>
            <a:ext cx="2025318" cy="2607820"/>
            <a:chOff x="2465231" y="3429000"/>
            <a:chExt cx="2025318" cy="260782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03" t="17415" r="6611" b="44445"/>
            <a:stretch/>
          </p:blipFill>
          <p:spPr bwMode="auto">
            <a:xfrm>
              <a:off x="2546333" y="3429000"/>
              <a:ext cx="1944216" cy="260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모서리가 둥근 직사각형 17"/>
            <p:cNvSpPr/>
            <p:nvPr/>
          </p:nvSpPr>
          <p:spPr>
            <a:xfrm>
              <a:off x="2465231" y="3789040"/>
              <a:ext cx="1458697" cy="17220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3) </a:t>
              </a:r>
              <a:r>
                <a:rPr lang="ko-KR" altLang="en-US" sz="2000" b="1" dirty="0" smtClean="0"/>
                <a:t>저장하기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9600" y="5229200"/>
            <a:ext cx="4464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smtClean="0"/>
              <a:t>File – Save </a:t>
            </a:r>
            <a:r>
              <a:rPr lang="en-US" altLang="ko-KR" sz="2000" dirty="0" err="1" smtClean="0"/>
              <a:t>Cmap</a:t>
            </a:r>
            <a:r>
              <a:rPr lang="en-US" altLang="ko-KR" sz="20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or File – Save as </a:t>
            </a:r>
            <a:r>
              <a:rPr lang="en-US" altLang="ko-KR" sz="2000" dirty="0" err="1" smtClean="0"/>
              <a:t>Cmap</a:t>
            </a:r>
            <a:endParaRPr lang="en-US" altLang="ko-K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0" y="1133742"/>
            <a:ext cx="415630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96" y="1133742"/>
            <a:ext cx="3521464" cy="38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2" y="5065782"/>
            <a:ext cx="48245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저장 위치 및 </a:t>
            </a:r>
            <a:r>
              <a:rPr lang="ko-KR" altLang="en-US" sz="2000" dirty="0" err="1" smtClean="0"/>
              <a:t>컨셉맵</a:t>
            </a:r>
            <a:r>
              <a:rPr lang="ko-KR" altLang="en-US" sz="2000" dirty="0" smtClean="0"/>
              <a:t> 이름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컨셉맵의</a:t>
            </a:r>
            <a:r>
              <a:rPr lang="ko-KR" altLang="en-US" sz="2000" dirty="0" smtClean="0"/>
              <a:t> 주요 질문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키워드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사용언어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사용자 이름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기관 등 관련된 기본 정보 입력</a:t>
            </a:r>
            <a:endParaRPr lang="en-US" altLang="ko-KR" sz="2000" dirty="0" smtClean="0"/>
          </a:p>
          <a:p>
            <a:pPr>
              <a:spcAft>
                <a:spcPts val="600"/>
              </a:spcAft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4660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4) </a:t>
              </a:r>
              <a:r>
                <a:rPr lang="ko-KR" altLang="en-US" sz="2000" b="1" dirty="0" smtClean="0"/>
                <a:t>연결선 바꾸기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94200"/>
            <a:ext cx="3960439" cy="421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9" y="533634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바꾸고자 하는 선 선택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Line </a:t>
            </a:r>
            <a:endParaRPr lang="en-US" altLang="ko-K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168352" cy="37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0181" y="53463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Style</a:t>
            </a:r>
            <a:r>
              <a:rPr lang="ko-KR" altLang="en-US" dirty="0" smtClean="0"/>
              <a:t>에서 연결선의 두께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연결방향 등 선택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99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4) </a:t>
              </a:r>
              <a:r>
                <a:rPr lang="ko-KR" altLang="en-US" sz="2000" b="1" dirty="0" smtClean="0"/>
                <a:t>연결선 바꾸기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7305" b="8862"/>
          <a:stretch/>
        </p:blipFill>
        <p:spPr bwMode="auto">
          <a:xfrm>
            <a:off x="179512" y="1124744"/>
            <a:ext cx="3384376" cy="314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4622943"/>
            <a:ext cx="421445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Shape</a:t>
            </a:r>
            <a:r>
              <a:rPr lang="ko-KR" altLang="en-US" dirty="0" smtClean="0"/>
              <a:t>을 선택하여 직선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곡선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꺽인선</a:t>
            </a:r>
            <a:r>
              <a:rPr lang="ko-KR" altLang="en-US" dirty="0" smtClean="0"/>
              <a:t> 등 연결선의 형태 지정 가능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Make4pt </a:t>
            </a:r>
            <a:r>
              <a:rPr lang="en-US" altLang="ko-KR" dirty="0" err="1" smtClean="0"/>
              <a:t>Nezier</a:t>
            </a:r>
            <a:r>
              <a:rPr lang="ko-KR" altLang="en-US" dirty="0" smtClean="0"/>
              <a:t>를 선택하면 두 개의 </a:t>
            </a:r>
            <a:r>
              <a:rPr lang="ko-KR" altLang="en-US" dirty="0" err="1" smtClean="0"/>
              <a:t>사각점이</a:t>
            </a:r>
            <a:r>
              <a:rPr lang="ko-KR" altLang="en-US" dirty="0" smtClean="0"/>
              <a:t> 나타남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점으로 선의 기울기를 조절하여 자유로운 곡선 표현 가능</a:t>
            </a:r>
            <a:endParaRPr lang="en-US" altLang="ko-K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306"/>
            <a:ext cx="2952328" cy="28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59" y="3349791"/>
            <a:ext cx="2946400" cy="2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4</a:t>
              </a:r>
              <a:r>
                <a:rPr lang="en-US" altLang="ko-KR" sz="2000" b="1" dirty="0" smtClean="0"/>
                <a:t>) </a:t>
              </a:r>
              <a:r>
                <a:rPr lang="ko-KR" altLang="en-US" sz="2000" b="1" dirty="0" smtClean="0"/>
                <a:t>연결선 바꾸기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0" y="1215623"/>
            <a:ext cx="42144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연결선을 선택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- Add Control Point </a:t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더 많은 </a:t>
            </a:r>
            <a:r>
              <a:rPr lang="ko-KR" altLang="en-US" dirty="0" err="1" smtClean="0"/>
              <a:t>조정점을</a:t>
            </a:r>
            <a:r>
              <a:rPr lang="ko-KR" altLang="en-US" dirty="0" smtClean="0"/>
              <a:t> 생성하여 다양한 곡선을 그릴 수 있음</a:t>
            </a:r>
            <a:endParaRPr lang="en-US" altLang="ko-K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1930"/>
            <a:ext cx="3698957" cy="41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5</a:t>
              </a:r>
              <a:r>
                <a:rPr lang="en-US" altLang="ko-KR" sz="2000" b="1" dirty="0" smtClean="0"/>
                <a:t>) </a:t>
              </a:r>
              <a:r>
                <a:rPr lang="ko-KR" altLang="en-US" sz="2000" b="1" dirty="0" err="1" smtClean="0"/>
                <a:t>컨셉</a:t>
              </a:r>
              <a:r>
                <a:rPr lang="ko-KR" altLang="en-US" sz="2000" b="1" dirty="0" smtClean="0"/>
                <a:t> 통합하기 ①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0" y="1215623"/>
            <a:ext cx="421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1" dirty="0" smtClean="0"/>
              <a:t>&lt; </a:t>
            </a:r>
            <a:r>
              <a:rPr lang="ko-KR" altLang="en-US" b="1" dirty="0" smtClean="0"/>
              <a:t>여러 개의 개념을 하나의 상위 개념에 포함시킬 때 </a:t>
            </a:r>
            <a:r>
              <a:rPr lang="en-US" altLang="ko-KR" b="1" dirty="0" smtClean="0"/>
              <a:t>&gt;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하위 개념들이 될 개념들을 선택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Nested Node </a:t>
            </a:r>
            <a:br>
              <a:rPr lang="en-US" altLang="ko-KR" dirty="0" smtClean="0"/>
            </a:br>
            <a:r>
              <a:rPr lang="en-US" altLang="ko-KR" dirty="0" smtClean="0"/>
              <a:t>- Create </a:t>
            </a:r>
            <a:endParaRPr lang="en-US" altLang="ko-K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8" y="1023399"/>
            <a:ext cx="4067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9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5</a:t>
              </a:r>
              <a:r>
                <a:rPr lang="en-US" altLang="ko-KR" sz="2000" b="1" dirty="0" smtClean="0"/>
                <a:t>) </a:t>
              </a:r>
              <a:r>
                <a:rPr lang="ko-KR" altLang="en-US" sz="2000" b="1" dirty="0" err="1" smtClean="0"/>
                <a:t>컨셉</a:t>
              </a:r>
              <a:r>
                <a:rPr lang="ko-KR" altLang="en-US" sz="2000" b="1" dirty="0" smtClean="0"/>
                <a:t> 통합하기 ①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7543" y="4838647"/>
            <a:ext cx="78917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선택한 하위 개념들을 포함하는 도형이 나타나고 생성된 도형의 오른편에는 </a:t>
            </a:r>
            <a:r>
              <a:rPr lang="en-US" altLang="ko-KR" dirty="0" smtClean="0"/>
              <a:t>&lt;&lt; </a:t>
            </a:r>
            <a:r>
              <a:rPr lang="ko-KR" altLang="en-US" dirty="0" smtClean="0"/>
              <a:t>모양의 작은 박스가 표시됨</a:t>
            </a:r>
            <a:endParaRPr lang="en-US" altLang="ko-KR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&lt;&lt;</a:t>
            </a:r>
            <a:r>
              <a:rPr lang="ko-KR" altLang="en-US" dirty="0" smtClean="0"/>
              <a:t>을 클릭하면 상위개념이 표시되고 하위 개념들은 감춰짐 </a:t>
            </a:r>
            <a:endParaRPr lang="en-US" altLang="ko-K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2" y="1124744"/>
            <a:ext cx="3531862" cy="34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595316" cy="34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5</a:t>
              </a:r>
              <a:r>
                <a:rPr lang="en-US" altLang="ko-KR" sz="2000" b="1" dirty="0" smtClean="0"/>
                <a:t>) </a:t>
              </a:r>
              <a:r>
                <a:rPr lang="ko-KR" altLang="en-US" sz="2000" b="1" dirty="0" err="1" smtClean="0"/>
                <a:t>컨셉</a:t>
              </a:r>
              <a:r>
                <a:rPr lang="ko-KR" altLang="en-US" sz="2000" b="1" dirty="0" smtClean="0"/>
                <a:t> 통합하기 ①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4" y="970887"/>
            <a:ext cx="3979109" cy="50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67493" y="486916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하위 개념 중 상위 개념에서 분리할 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분리할 개념들 선택</a:t>
            </a:r>
            <a:r>
              <a:rPr lang="en-US" altLang="ko-KR" dirty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- Nested Nodes</a:t>
            </a:r>
            <a:br>
              <a:rPr lang="en-US" altLang="ko-KR" dirty="0" smtClean="0"/>
            </a:br>
            <a:r>
              <a:rPr lang="en-US" altLang="ko-KR" dirty="0" smtClean="0"/>
              <a:t> - Remove from Parent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34" y="908720"/>
            <a:ext cx="3657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6) </a:t>
              </a:r>
              <a:r>
                <a:rPr lang="ko-KR" altLang="en-US" sz="2000" b="1" dirty="0" err="1" smtClean="0"/>
                <a:t>컨셉</a:t>
              </a:r>
              <a:r>
                <a:rPr lang="ko-KR" altLang="en-US" sz="2000" b="1" dirty="0" smtClean="0"/>
                <a:t> 통합하기 </a:t>
              </a:r>
              <a:r>
                <a:rPr lang="ko-KR" altLang="en-US" sz="2000" b="1" dirty="0"/>
                <a:t>②</a:t>
              </a:r>
              <a:r>
                <a:rPr lang="ko-KR" altLang="en-US" sz="2000" b="1" dirty="0" smtClean="0"/>
                <a:t>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08893" y="126876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1" dirty="0" smtClean="0"/>
              <a:t>&lt;</a:t>
            </a:r>
            <a:r>
              <a:rPr lang="ko-KR" altLang="en-US" b="1" dirty="0" smtClean="0"/>
              <a:t>두 개의 상위 개념을 통합할 때</a:t>
            </a:r>
            <a:r>
              <a:rPr lang="en-US" altLang="ko-KR" b="1" dirty="0" smtClean="0"/>
              <a:t>&gt;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통합할 개념들 선택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-  Merge Nodes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78227"/>
            <a:ext cx="41624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348880"/>
            <a:ext cx="9144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시작하기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5</a:t>
              </a:r>
              <a:r>
                <a:rPr lang="en-US" altLang="ko-KR" sz="2000" b="1" dirty="0" smtClean="0"/>
                <a:t>) </a:t>
              </a:r>
              <a:r>
                <a:rPr lang="ko-KR" altLang="en-US" sz="2000" b="1" dirty="0" err="1" smtClean="0"/>
                <a:t>컨셉</a:t>
              </a:r>
              <a:r>
                <a:rPr lang="ko-KR" altLang="en-US" sz="2000" b="1" dirty="0" smtClean="0"/>
                <a:t> 통합하기 </a:t>
              </a:r>
              <a:r>
                <a:rPr lang="ko-KR" altLang="en-US" sz="2000" b="1" dirty="0"/>
                <a:t>②</a:t>
              </a:r>
              <a:r>
                <a:rPr lang="ko-KR" altLang="en-US" sz="2000" b="1" dirty="0" smtClean="0"/>
                <a:t>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0445" y="4616861"/>
            <a:ext cx="43924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 smtClean="0"/>
              <a:t>통합시에는</a:t>
            </a:r>
            <a:r>
              <a:rPr lang="ko-KR" altLang="en-US" dirty="0" smtClean="0"/>
              <a:t> 개념 연결선 등 통합할 요소를 선택할 수 있음</a:t>
            </a:r>
            <a:endParaRPr lang="en-US" altLang="ko-KR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입력한 내용이 일치되는 경우에만 통합하도록 지시하는 옵션도 선택 가능</a:t>
            </a:r>
            <a:endParaRPr lang="en-US" altLang="ko-K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1" y="1196751"/>
            <a:ext cx="3004649" cy="28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33" y="1196751"/>
            <a:ext cx="4099040" cy="388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348880"/>
            <a:ext cx="9144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협력학습 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 </a:t>
              </a:r>
              <a:r>
                <a:rPr lang="ko-KR" altLang="en-US" sz="2000" b="1" dirty="0" smtClean="0"/>
                <a:t>협력학습하기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79512" y="980728"/>
            <a:ext cx="5832648" cy="3425372"/>
            <a:chOff x="179512" y="980728"/>
            <a:chExt cx="5832648" cy="34253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8" t="39881" r="45218" b="13294"/>
            <a:stretch/>
          </p:blipFill>
          <p:spPr bwMode="auto">
            <a:xfrm>
              <a:off x="179512" y="980728"/>
              <a:ext cx="5560234" cy="342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모서리가 둥근 직사각형 1"/>
            <p:cNvSpPr/>
            <p:nvPr/>
          </p:nvSpPr>
          <p:spPr>
            <a:xfrm>
              <a:off x="3347864" y="1484784"/>
              <a:ext cx="2664296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66667" r="58614" b="8564"/>
          <a:stretch/>
        </p:blipFill>
        <p:spPr bwMode="auto">
          <a:xfrm>
            <a:off x="4595958" y="3970838"/>
            <a:ext cx="3657600" cy="18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 화살표 3"/>
          <p:cNvSpPr/>
          <p:nvPr/>
        </p:nvSpPr>
        <p:spPr>
          <a:xfrm rot="1222903">
            <a:off x="3453407" y="3789040"/>
            <a:ext cx="115212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 </a:t>
              </a:r>
              <a:r>
                <a:rPr lang="ko-KR" altLang="en-US" sz="2000" b="1" dirty="0" smtClean="0"/>
                <a:t>협력학습하기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0574" r="32577" b="8563"/>
          <a:stretch/>
        </p:blipFill>
        <p:spPr bwMode="auto">
          <a:xfrm>
            <a:off x="539552" y="1257777"/>
            <a:ext cx="4830342" cy="46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9894" y="1257777"/>
            <a:ext cx="3594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ko-KR" altLang="en-US" dirty="0"/>
              <a:t>협력 활동에 참여하기 위해서는 “협력 </a:t>
            </a:r>
            <a:r>
              <a:rPr lang="ko-KR" altLang="en-US" dirty="0" smtClean="0"/>
              <a:t>세션 참여 </a:t>
            </a:r>
            <a:r>
              <a:rPr lang="ko-KR" altLang="en-US" dirty="0"/>
              <a:t>허가를 요청”하는 메시지를 보내어 자신의 아이디를 알리고 </a:t>
            </a:r>
            <a:r>
              <a:rPr lang="ko-KR" altLang="en-US" dirty="0" smtClean="0"/>
              <a:t>상대방이 수락해야만 </a:t>
            </a:r>
            <a:r>
              <a:rPr lang="ko-KR" altLang="en-US" dirty="0"/>
              <a:t>참여가 </a:t>
            </a:r>
            <a:r>
              <a:rPr lang="ko-KR" altLang="en-US" dirty="0" smtClean="0"/>
              <a:t>가능함</a:t>
            </a:r>
            <a:endParaRPr lang="en-US" altLang="ko-KR" dirty="0" smtClean="0"/>
          </a:p>
          <a:p>
            <a:pPr algn="just"/>
            <a:endParaRPr lang="en-US" altLang="ko-KR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ko-KR" altLang="en-US" dirty="0"/>
              <a:t>협력 활동을 하고자 하는 </a:t>
            </a:r>
            <a:r>
              <a:rPr lang="ko-KR" altLang="en-US" dirty="0" err="1"/>
              <a:t>컨셉맵</a:t>
            </a:r>
            <a:r>
              <a:rPr lang="ko-KR" altLang="en-US" dirty="0"/>
              <a:t> </a:t>
            </a:r>
            <a:r>
              <a:rPr lang="ko-KR" altLang="en-US" dirty="0" smtClean="0"/>
              <a:t>창에서 편집을 </a:t>
            </a:r>
            <a:r>
              <a:rPr lang="ko-KR" altLang="en-US" dirty="0"/>
              <a:t>시도할 경우 </a:t>
            </a:r>
            <a:r>
              <a:rPr lang="ko-KR" altLang="en-US" dirty="0" smtClean="0"/>
              <a:t>자동으로</a:t>
            </a:r>
            <a:r>
              <a:rPr lang="en-US" altLang="ko-KR" dirty="0" smtClean="0"/>
              <a:t>"</a:t>
            </a:r>
            <a:r>
              <a:rPr lang="en-US" altLang="ko-KR" dirty="0"/>
              <a:t>Response to Collaboration Request" </a:t>
            </a:r>
            <a:r>
              <a:rPr lang="ko-KR" altLang="en-US" dirty="0" smtClean="0"/>
              <a:t>윈도우가 나타납니다</a:t>
            </a:r>
            <a:r>
              <a:rPr lang="en-US" altLang="ko-KR" dirty="0"/>
              <a:t>. </a:t>
            </a:r>
            <a:r>
              <a:rPr lang="ko-KR" altLang="en-US" dirty="0"/>
              <a:t>자신의 아이디를 입력하고 </a:t>
            </a:r>
            <a:r>
              <a:rPr lang="en-US" altLang="ko-KR" dirty="0"/>
              <a:t>Submit Request </a:t>
            </a:r>
            <a:r>
              <a:rPr lang="ko-KR" altLang="en-US" dirty="0"/>
              <a:t>을 선택하여 </a:t>
            </a:r>
            <a:r>
              <a:rPr lang="ko-KR" altLang="en-US" dirty="0" smtClean="0"/>
              <a:t>참여를 요청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 </a:t>
              </a:r>
              <a:r>
                <a:rPr lang="ko-KR" altLang="en-US" sz="2000" b="1" dirty="0" smtClean="0"/>
                <a:t>협력학습하기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69894" y="1257777"/>
            <a:ext cx="3594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ko-KR" altLang="en-US" dirty="0"/>
              <a:t>협력 활동을 요청하는 메시지를 보내면 즉시적으로 </a:t>
            </a:r>
            <a:r>
              <a:rPr lang="en-US" altLang="ko-KR" dirty="0"/>
              <a:t>"Response </a:t>
            </a:r>
            <a:r>
              <a:rPr lang="en-US" altLang="ko-KR" dirty="0" smtClean="0"/>
              <a:t>to Collaboration </a:t>
            </a:r>
            <a:r>
              <a:rPr lang="en-US" altLang="ko-KR" dirty="0"/>
              <a:t>Request" </a:t>
            </a:r>
            <a:r>
              <a:rPr lang="ko-KR" altLang="en-US" dirty="0"/>
              <a:t>윈도우가 관리자의 화면에 </a:t>
            </a:r>
            <a:r>
              <a:rPr lang="ko-KR" altLang="en-US" dirty="0" smtClean="0"/>
              <a:t>나타남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아이디를확인한</a:t>
            </a:r>
            <a:r>
              <a:rPr lang="ko-KR" altLang="en-US" dirty="0" smtClean="0"/>
              <a:t> </a:t>
            </a:r>
            <a:r>
              <a:rPr lang="ko-KR" altLang="en-US" dirty="0"/>
              <a:t>후 </a:t>
            </a:r>
            <a:r>
              <a:rPr lang="en-US" altLang="ko-KR" dirty="0"/>
              <a:t>Collaborate </a:t>
            </a:r>
            <a:r>
              <a:rPr lang="ko-KR" altLang="en-US" dirty="0"/>
              <a:t>버튼을 눌러 협력을 허가합니다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7787" r="53734" b="44792"/>
          <a:stretch/>
        </p:blipFill>
        <p:spPr bwMode="auto">
          <a:xfrm>
            <a:off x="395536" y="1257777"/>
            <a:ext cx="4495800" cy="273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 </a:t>
              </a:r>
              <a:r>
                <a:rPr lang="ko-KR" altLang="en-US" sz="2000" b="1" dirty="0" smtClean="0"/>
                <a:t>협력학습하기 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9334" y="1212111"/>
            <a:ext cx="359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/>
              <a:t>예시 화면</a:t>
            </a:r>
            <a:endParaRPr lang="ko-KR" altLang="en-US" dirty="0"/>
          </a:p>
        </p:txBody>
      </p:sp>
      <p:pic>
        <p:nvPicPr>
          <p:cNvPr id="4098" name="Picture 2" descr="E:\2013-1 iCoME\cmap_collaboration 예시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3136" r="20850" b="8107"/>
          <a:stretch/>
        </p:blipFill>
        <p:spPr bwMode="auto">
          <a:xfrm>
            <a:off x="329334" y="1613561"/>
            <a:ext cx="6000846" cy="40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348880"/>
            <a:ext cx="9144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4.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저장경</a:t>
            </a:r>
            <a:r>
              <a:rPr lang="ko-KR" altLang="en-US" sz="3200" b="1" dirty="0">
                <a:solidFill>
                  <a:schemeClr val="tx1"/>
                </a:solidFill>
              </a:rPr>
              <a:t>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5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/>
                <a:t>Cmap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저장경로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73380" y="1232756"/>
            <a:ext cx="3434524" cy="4392488"/>
            <a:chOff x="273380" y="1232756"/>
            <a:chExt cx="3434524" cy="43924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8" t="3126" r="60826" b="48796"/>
            <a:stretch/>
          </p:blipFill>
          <p:spPr bwMode="auto">
            <a:xfrm>
              <a:off x="273380" y="1232756"/>
              <a:ext cx="3434524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모서리가 둥근 직사각형 1"/>
            <p:cNvSpPr/>
            <p:nvPr/>
          </p:nvSpPr>
          <p:spPr>
            <a:xfrm>
              <a:off x="283312" y="2503586"/>
              <a:ext cx="2776519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오른쪽 화살표 12"/>
          <p:cNvSpPr/>
          <p:nvPr/>
        </p:nvSpPr>
        <p:spPr>
          <a:xfrm>
            <a:off x="3809064" y="2719610"/>
            <a:ext cx="107273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1" t="5103" r="44011" b="17213"/>
          <a:stretch/>
        </p:blipFill>
        <p:spPr bwMode="auto">
          <a:xfrm>
            <a:off x="4881798" y="1152404"/>
            <a:ext cx="3735312" cy="44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5292080" y="1412776"/>
            <a:ext cx="244827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219480" y="1488976"/>
            <a:ext cx="351656" cy="283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725044" y="2143546"/>
            <a:ext cx="284609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3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/>
                <a:t>Cmap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저장경로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5104" r="43895" b="18334"/>
          <a:stretch/>
        </p:blipFill>
        <p:spPr bwMode="auto">
          <a:xfrm>
            <a:off x="177625" y="974085"/>
            <a:ext cx="4027436" cy="47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1088596" y="1844824"/>
            <a:ext cx="2979347" cy="2987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6041" r="44239" b="18500"/>
          <a:stretch/>
        </p:blipFill>
        <p:spPr bwMode="auto">
          <a:xfrm>
            <a:off x="5076056" y="973580"/>
            <a:ext cx="3897443" cy="462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4092038" y="2924944"/>
            <a:ext cx="107273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900333" y="1772250"/>
            <a:ext cx="3073166" cy="371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2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/>
                <a:t>Cmap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저장경로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09709" y="1124744"/>
            <a:ext cx="4004472" cy="4680520"/>
            <a:chOff x="209709" y="1124744"/>
            <a:chExt cx="4004472" cy="46805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5" t="5103" r="43895" b="17623"/>
            <a:stretch/>
          </p:blipFill>
          <p:spPr bwMode="auto">
            <a:xfrm>
              <a:off x="209709" y="1124744"/>
              <a:ext cx="4000179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모서리가 둥근 직사각형 18"/>
            <p:cNvSpPr/>
            <p:nvPr/>
          </p:nvSpPr>
          <p:spPr>
            <a:xfrm>
              <a:off x="1088596" y="1844824"/>
              <a:ext cx="2979347" cy="29872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141015" y="3465004"/>
              <a:ext cx="3073166" cy="3712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088596" y="4365104"/>
              <a:ext cx="3073166" cy="3712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0" y="18448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본인이 해당하는 그룹 폴더 더블클릭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342711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파일명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전공 자기번호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동료번호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04189" y="436706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언어는 </a:t>
            </a:r>
            <a:r>
              <a:rPr lang="en-US" altLang="ko-KR" dirty="0" smtClean="0"/>
              <a:t>Korean (</a:t>
            </a:r>
            <a:r>
              <a:rPr lang="ko-KR" altLang="en-US" dirty="0" smtClean="0"/>
              <a:t>한국어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6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4479" r="2126" b="3700"/>
          <a:stretch/>
        </p:blipFill>
        <p:spPr>
          <a:xfrm>
            <a:off x="171792" y="980728"/>
            <a:ext cx="4555342" cy="2732338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1) </a:t>
              </a:r>
              <a:r>
                <a:rPr lang="ko-KR" altLang="en-US" sz="2000" b="1" dirty="0" smtClean="0"/>
                <a:t>초기화면</a:t>
              </a:r>
              <a:endParaRPr lang="ko-KR" altLang="en-US" sz="2000" b="1" dirty="0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2272" r="20100" b="46920"/>
          <a:stretch/>
        </p:blipFill>
        <p:spPr>
          <a:xfrm>
            <a:off x="5447686" y="2708920"/>
            <a:ext cx="3398708" cy="264731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0" name="오른쪽 화살표 9"/>
          <p:cNvSpPr/>
          <p:nvPr/>
        </p:nvSpPr>
        <p:spPr>
          <a:xfrm rot="1819855">
            <a:off x="4262108" y="3137002"/>
            <a:ext cx="115212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72200" y="3724309"/>
            <a:ext cx="1979712" cy="504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5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1) </a:t>
              </a:r>
              <a:r>
                <a:rPr lang="ko-KR" altLang="en-US" sz="2000" b="1" dirty="0" smtClean="0"/>
                <a:t>초기화면</a:t>
              </a:r>
              <a:endParaRPr lang="ko-KR" altLang="en-US" sz="2000" b="1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2907" b="4401"/>
          <a:stretch/>
        </p:blipFill>
        <p:spPr>
          <a:xfrm>
            <a:off x="278904" y="980728"/>
            <a:ext cx="3366120" cy="514553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824" r="28570" b="39163"/>
          <a:stretch/>
        </p:blipFill>
        <p:spPr>
          <a:xfrm>
            <a:off x="5297872" y="996200"/>
            <a:ext cx="3313208" cy="4305008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3914547" y="2716945"/>
            <a:ext cx="107273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78904" y="1772816"/>
            <a:ext cx="1979712" cy="504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298330" y="3933056"/>
            <a:ext cx="1979712" cy="504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5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1) </a:t>
              </a:r>
              <a:r>
                <a:rPr lang="ko-KR" altLang="en-US" sz="2000" b="1" dirty="0" smtClean="0"/>
                <a:t>초기화면</a:t>
              </a:r>
              <a:endParaRPr lang="ko-KR" altLang="en-US" sz="2000" b="1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t="5102" r="61669" b="8564"/>
          <a:stretch/>
        </p:blipFill>
        <p:spPr bwMode="auto">
          <a:xfrm>
            <a:off x="322900" y="980728"/>
            <a:ext cx="3278128" cy="519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5104" r="61347" b="8564"/>
          <a:stretch/>
        </p:blipFill>
        <p:spPr bwMode="auto">
          <a:xfrm>
            <a:off x="5220072" y="980728"/>
            <a:ext cx="3300094" cy="519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오른쪽 화살표 17"/>
          <p:cNvSpPr/>
          <p:nvPr/>
        </p:nvSpPr>
        <p:spPr>
          <a:xfrm>
            <a:off x="3914547" y="2716945"/>
            <a:ext cx="107273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298330" y="1376772"/>
            <a:ext cx="2442022" cy="324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6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348880"/>
            <a:ext cx="9144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2. </a:t>
            </a:r>
            <a:r>
              <a:rPr lang="en-US" altLang="ko-KR" sz="3200" b="1" dirty="0" err="1" smtClean="0">
                <a:solidFill>
                  <a:schemeClr val="tx1"/>
                </a:solidFill>
              </a:rPr>
              <a:t>Cmap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작성하기</a:t>
            </a:r>
          </a:p>
        </p:txBody>
      </p:sp>
    </p:spTree>
    <p:extLst>
      <p:ext uri="{BB962C8B-B14F-4D97-AF65-F5344CB8AC3E}">
        <p14:creationId xmlns:p14="http://schemas.microsoft.com/office/powerpoint/2010/main" val="23696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1) </a:t>
              </a:r>
              <a:r>
                <a:rPr lang="en-US" altLang="ko-KR" sz="2000" b="1" dirty="0" err="1" smtClean="0"/>
                <a:t>Cmap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생성하기</a:t>
              </a:r>
              <a:endParaRPr lang="ko-KR" alt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7183" y="4869160"/>
            <a:ext cx="4398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smtClean="0"/>
              <a:t>File – New </a:t>
            </a:r>
            <a:r>
              <a:rPr lang="en-US" altLang="ko-KR" sz="2000" dirty="0" err="1" smtClean="0"/>
              <a:t>Cmap</a:t>
            </a:r>
            <a:endParaRPr lang="en-US" altLang="ko-KR" sz="200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smtClean="0"/>
              <a:t>Untitled 1 </a:t>
            </a:r>
            <a:r>
              <a:rPr lang="ko-KR" altLang="en-US" sz="2000" dirty="0" smtClean="0"/>
              <a:t>이 생성됨</a:t>
            </a:r>
            <a:r>
              <a:rPr lang="en-US" altLang="ko-KR" sz="2000" dirty="0" smtClean="0"/>
              <a:t> 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3465"/>
            <a:ext cx="3908301" cy="367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003464"/>
            <a:ext cx="3661117" cy="350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2) Concept </a:t>
              </a:r>
              <a:r>
                <a:rPr lang="ko-KR" altLang="en-US" sz="2000" b="1" dirty="0" smtClean="0"/>
                <a:t>만들</a:t>
              </a:r>
              <a:r>
                <a:rPr lang="ko-KR" altLang="en-US" sz="2000" b="1" dirty="0"/>
                <a:t>기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9992" y="1181651"/>
            <a:ext cx="4824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개념 생성하기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 smtClean="0"/>
              <a:t>: </a:t>
            </a:r>
            <a:r>
              <a:rPr lang="ko-KR" altLang="en-US" sz="2000" dirty="0" smtClean="0"/>
              <a:t>왼쪽 마우스 더블클릭 </a:t>
            </a:r>
            <a:r>
              <a:rPr lang="en-US" altLang="ko-KR" sz="2000" dirty="0" smtClean="0"/>
              <a:t>or </a:t>
            </a:r>
            <a:br>
              <a:rPr lang="en-US" altLang="ko-KR" sz="2000" dirty="0" smtClean="0"/>
            </a:br>
            <a:r>
              <a:rPr lang="ko-KR" altLang="en-US" sz="2000" dirty="0" smtClean="0"/>
              <a:t>오른쪽 마우스 클릭 후 </a:t>
            </a:r>
            <a:r>
              <a:rPr lang="en-US" altLang="ko-KR" sz="2000" dirty="0" smtClean="0"/>
              <a:t>New Concept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개념을 클릭하면 위쪽에 관계를 표시할 수 있는 링크 시작점이 나타남</a:t>
            </a:r>
            <a:endParaRPr lang="en-US" altLang="ko-KR" sz="200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시작점을 클릭한 후 다른 지점으로 마우스를 이동하면 마우스를 따라 화살표가 나타남</a:t>
            </a:r>
            <a:endParaRPr lang="en-US" altLang="ko-KR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9497"/>
            <a:ext cx="3481548" cy="34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42" y="3068960"/>
            <a:ext cx="3611949" cy="340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373306"/>
            <a:ext cx="3923928" cy="400110"/>
            <a:chOff x="0" y="373306"/>
            <a:chExt cx="3923928" cy="40011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764704"/>
              <a:ext cx="3923928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73306"/>
              <a:ext cx="370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2) Concept </a:t>
              </a:r>
              <a:r>
                <a:rPr lang="ko-KR" altLang="en-US" sz="2000" b="1" dirty="0" smtClean="0"/>
                <a:t>만들</a:t>
              </a:r>
              <a:r>
                <a:rPr lang="ko-KR" altLang="en-US" sz="2000" b="1" dirty="0"/>
                <a:t>기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74822"/>
            <a:ext cx="9144000" cy="383178"/>
            <a:chOff x="0" y="6474822"/>
            <a:chExt cx="9144000" cy="383178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474822"/>
              <a:ext cx="9144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27776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/>
                <a:t>Cmap</a:t>
              </a:r>
              <a:r>
                <a:rPr lang="en-US" altLang="ko-KR" sz="1600" b="1" dirty="0" smtClean="0"/>
                <a:t> Tools </a:t>
              </a:r>
              <a:r>
                <a:rPr lang="ko-KR" altLang="en-US" sz="1600" b="1" dirty="0" smtClean="0"/>
                <a:t>사용법</a:t>
              </a:r>
              <a:endParaRPr lang="ko-KR" altLang="en-US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9992" y="1273984"/>
            <a:ext cx="46440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생성된 화살표 중간에 개념과 개념의 관계를 나타내는 직사각형의 </a:t>
            </a:r>
            <a:r>
              <a:rPr lang="ko-KR" altLang="en-US" sz="2000" dirty="0" err="1" smtClean="0"/>
              <a:t>말풍선이</a:t>
            </a:r>
            <a:r>
              <a:rPr lang="ko-KR" altLang="en-US" sz="2000" dirty="0" smtClean="0"/>
              <a:t> 생김</a:t>
            </a:r>
            <a:endParaRPr lang="en-US" altLang="ko-KR" sz="200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더블클릭 후 원하는 텍스트를 입력할 수 있음 </a:t>
            </a:r>
            <a:endParaRPr lang="en-US" altLang="ko-K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" y="1181651"/>
            <a:ext cx="4516628" cy="43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2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508</Words>
  <Application>Microsoft Office PowerPoint</Application>
  <PresentationFormat>화면 슬라이드 쇼(4:3)</PresentationFormat>
  <Paragraphs>113</Paragraphs>
  <Slides>29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Cmap Tools 사용법</dc:title>
  <dc:creator>ssun</dc:creator>
  <cp:lastModifiedBy>ssun</cp:lastModifiedBy>
  <cp:revision>58</cp:revision>
  <dcterms:created xsi:type="dcterms:W3CDTF">2013-07-08T09:25:47Z</dcterms:created>
  <dcterms:modified xsi:type="dcterms:W3CDTF">2013-07-18T13:31:13Z</dcterms:modified>
</cp:coreProperties>
</file>