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6" r:id="rId2"/>
    <p:sldId id="257" r:id="rId3"/>
    <p:sldId id="260" r:id="rId4"/>
    <p:sldId id="258" r:id="rId5"/>
    <p:sldId id="261" r:id="rId6"/>
    <p:sldId id="267" r:id="rId7"/>
    <p:sldId id="259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es-B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B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7D420B-AF7A-4E6A-A219-E21AD91D3E63}" type="datetimeFigureOut">
              <a:rPr lang="es-BO" smtClean="0"/>
              <a:t>27/10/2014</a:t>
            </a:fld>
            <a:endParaRPr lang="es-B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B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B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C84817-780F-4412-BACE-DD4CAF6D5FA6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1159064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B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84817-780F-4412-BACE-DD4CAF6D5FA6}" type="slidenum">
              <a:rPr lang="es-BO" smtClean="0"/>
              <a:t>2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4258533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B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36F4E-153C-4099-8A4A-F4A75711B917}" type="datetimeFigureOut">
              <a:rPr lang="es-BO" smtClean="0"/>
              <a:t>27/10/2014</a:t>
            </a:fld>
            <a:endParaRPr lang="es-B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FFCED-E694-404F-86AC-34F8FDA701DC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3259333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36F4E-153C-4099-8A4A-F4A75711B917}" type="datetimeFigureOut">
              <a:rPr lang="es-BO" smtClean="0"/>
              <a:t>27/10/2014</a:t>
            </a:fld>
            <a:endParaRPr lang="es-B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FFCED-E694-404F-86AC-34F8FDA701DC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972106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36F4E-153C-4099-8A4A-F4A75711B917}" type="datetimeFigureOut">
              <a:rPr lang="es-BO" smtClean="0"/>
              <a:t>27/10/2014</a:t>
            </a:fld>
            <a:endParaRPr lang="es-B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FFCED-E694-404F-86AC-34F8FDA701DC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3671710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36F4E-153C-4099-8A4A-F4A75711B917}" type="datetimeFigureOut">
              <a:rPr lang="es-BO" smtClean="0"/>
              <a:t>27/10/2014</a:t>
            </a:fld>
            <a:endParaRPr lang="es-B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FFCED-E694-404F-86AC-34F8FDA701DC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3467112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36F4E-153C-4099-8A4A-F4A75711B917}" type="datetimeFigureOut">
              <a:rPr lang="es-BO" smtClean="0"/>
              <a:t>27/10/2014</a:t>
            </a:fld>
            <a:endParaRPr lang="es-B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FFCED-E694-404F-86AC-34F8FDA701DC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307507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36F4E-153C-4099-8A4A-F4A75711B917}" type="datetimeFigureOut">
              <a:rPr lang="es-BO" smtClean="0"/>
              <a:t>27/10/2014</a:t>
            </a:fld>
            <a:endParaRPr lang="es-B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FFCED-E694-404F-86AC-34F8FDA701DC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1466350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36F4E-153C-4099-8A4A-F4A75711B917}" type="datetimeFigureOut">
              <a:rPr lang="es-BO" smtClean="0"/>
              <a:t>27/10/2014</a:t>
            </a:fld>
            <a:endParaRPr lang="es-B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FFCED-E694-404F-86AC-34F8FDA701DC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942950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36F4E-153C-4099-8A4A-F4A75711B917}" type="datetimeFigureOut">
              <a:rPr lang="es-BO" smtClean="0"/>
              <a:t>27/10/2014</a:t>
            </a:fld>
            <a:endParaRPr lang="es-B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FFCED-E694-404F-86AC-34F8FDA701DC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254226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36F4E-153C-4099-8A4A-F4A75711B917}" type="datetimeFigureOut">
              <a:rPr lang="es-BO" smtClean="0"/>
              <a:t>27/10/2014</a:t>
            </a:fld>
            <a:endParaRPr lang="es-B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FFCED-E694-404F-86AC-34F8FDA701DC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3380987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36F4E-153C-4099-8A4A-F4A75711B917}" type="datetimeFigureOut">
              <a:rPr lang="es-BO" smtClean="0"/>
              <a:t>27/10/2014</a:t>
            </a:fld>
            <a:endParaRPr lang="es-B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FFCED-E694-404F-86AC-34F8FDA701DC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186892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B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36F4E-153C-4099-8A4A-F4A75711B917}" type="datetimeFigureOut">
              <a:rPr lang="es-BO" smtClean="0"/>
              <a:t>27/10/2014</a:t>
            </a:fld>
            <a:endParaRPr lang="es-B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FFCED-E694-404F-86AC-34F8FDA701DC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2055194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36F4E-153C-4099-8A4A-F4A75711B917}" type="datetimeFigureOut">
              <a:rPr lang="es-BO" smtClean="0"/>
              <a:t>27/10/2014</a:t>
            </a:fld>
            <a:endParaRPr lang="es-B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B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5FFCED-E694-404F-86AC-34F8FDA701DC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248420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B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1484784"/>
            <a:ext cx="7772400" cy="2448272"/>
          </a:xfrm>
        </p:spPr>
        <p:txBody>
          <a:bodyPr>
            <a:normAutofit/>
          </a:bodyPr>
          <a:lstStyle/>
          <a:p>
            <a:r>
              <a:rPr lang="es-BO" sz="3200" b="1" dirty="0" smtClean="0">
                <a:solidFill>
                  <a:srgbClr val="C00000"/>
                </a:solidFill>
              </a:rPr>
              <a:t>Análisis del discurso conceptual, técnico y cultural para la educación superior con competencias; carrera de agronomía</a:t>
            </a:r>
            <a:br>
              <a:rPr lang="es-BO" sz="3200" b="1" dirty="0" smtClean="0">
                <a:solidFill>
                  <a:srgbClr val="C00000"/>
                </a:solidFill>
              </a:rPr>
            </a:br>
            <a:endParaRPr lang="es-BO" sz="13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979712" y="5661248"/>
            <a:ext cx="6400800" cy="694928"/>
          </a:xfrm>
        </p:spPr>
        <p:txBody>
          <a:bodyPr/>
          <a:lstStyle/>
          <a:p>
            <a:r>
              <a:rPr lang="es-BO" dirty="0" smtClean="0"/>
              <a:t>Cochabamba, 25 de octubre del 2014</a:t>
            </a:r>
            <a:endParaRPr lang="es-BO" dirty="0"/>
          </a:p>
        </p:txBody>
      </p:sp>
      <p:sp>
        <p:nvSpPr>
          <p:cNvPr id="4" name="3 Rectángulo"/>
          <p:cNvSpPr/>
          <p:nvPr/>
        </p:nvSpPr>
        <p:spPr>
          <a:xfrm>
            <a:off x="5940152" y="3717032"/>
            <a:ext cx="2808312" cy="175432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s-BO" sz="1200" b="1" dirty="0" smtClean="0"/>
              <a:t>Abel	 Ágreda Vargas</a:t>
            </a:r>
            <a:br>
              <a:rPr lang="es-BO" sz="1200" b="1" dirty="0" smtClean="0"/>
            </a:br>
            <a:r>
              <a:rPr lang="es-BO" sz="1200" b="1" dirty="0" smtClean="0"/>
              <a:t>Ronald Óscar	 </a:t>
            </a:r>
            <a:r>
              <a:rPr lang="es-BO" sz="1200" b="1" dirty="0" err="1" smtClean="0"/>
              <a:t>Arispe</a:t>
            </a:r>
            <a:r>
              <a:rPr lang="es-BO" sz="1200" b="1" dirty="0" smtClean="0"/>
              <a:t> Alemán</a:t>
            </a:r>
            <a:br>
              <a:rPr lang="es-BO" sz="1200" b="1" dirty="0" smtClean="0"/>
            </a:br>
            <a:r>
              <a:rPr lang="es-BO" sz="1200" b="1" dirty="0" err="1" smtClean="0"/>
              <a:t>Dario</a:t>
            </a:r>
            <a:r>
              <a:rPr lang="es-BO" sz="1200" b="1" dirty="0" smtClean="0"/>
              <a:t>	 Cuajera </a:t>
            </a:r>
            <a:r>
              <a:rPr lang="es-BO" sz="1200" b="1" dirty="0" err="1" smtClean="0"/>
              <a:t>Nahui</a:t>
            </a:r>
            <a:r>
              <a:rPr lang="es-BO" sz="1200" b="1" dirty="0" smtClean="0"/>
              <a:t/>
            </a:r>
            <a:br>
              <a:rPr lang="es-BO" sz="1200" b="1" dirty="0" smtClean="0"/>
            </a:br>
            <a:r>
              <a:rPr lang="es-BO" sz="1200" b="1" dirty="0" smtClean="0"/>
              <a:t>Ariel	 </a:t>
            </a:r>
            <a:r>
              <a:rPr lang="es-BO" sz="1200" b="1" dirty="0" err="1" smtClean="0"/>
              <a:t>Guarachi</a:t>
            </a:r>
            <a:r>
              <a:rPr lang="es-BO" sz="1200" b="1" dirty="0" smtClean="0"/>
              <a:t> Montan</a:t>
            </a:r>
            <a:br>
              <a:rPr lang="es-BO" sz="1200" b="1" dirty="0" smtClean="0"/>
            </a:br>
            <a:r>
              <a:rPr lang="es-BO" sz="1200" b="1" dirty="0" smtClean="0"/>
              <a:t>Ma. Del Carmen	Soto</a:t>
            </a:r>
            <a:br>
              <a:rPr lang="es-BO" sz="1200" b="1" dirty="0" smtClean="0"/>
            </a:br>
            <a:r>
              <a:rPr lang="es-BO" sz="1200" b="1" dirty="0" smtClean="0"/>
              <a:t>Jimena	 Trigo T</a:t>
            </a:r>
            <a:br>
              <a:rPr lang="es-BO" sz="1200" b="1" dirty="0" smtClean="0"/>
            </a:br>
            <a:r>
              <a:rPr lang="es-BO" sz="1200" b="1" dirty="0" smtClean="0"/>
              <a:t>Jaencarla	 Zabalaga Dávila</a:t>
            </a:r>
            <a:br>
              <a:rPr lang="es-BO" sz="1200" b="1" dirty="0" smtClean="0"/>
            </a:br>
            <a:r>
              <a:rPr lang="es-BO" sz="1200" b="1" dirty="0" smtClean="0"/>
              <a:t>Gilbert	 </a:t>
            </a:r>
            <a:r>
              <a:rPr lang="es-BO" sz="1200" b="1" dirty="0" err="1" smtClean="0"/>
              <a:t>Arispe</a:t>
            </a:r>
            <a:r>
              <a:rPr lang="es-BO" sz="1200" b="1" dirty="0" smtClean="0"/>
              <a:t/>
            </a:r>
            <a:br>
              <a:rPr lang="es-BO" sz="1200" b="1" dirty="0" smtClean="0"/>
            </a:br>
            <a:endParaRPr lang="es-BO" sz="1200" dirty="0"/>
          </a:p>
        </p:txBody>
      </p:sp>
    </p:spTree>
    <p:extLst>
      <p:ext uri="{BB962C8B-B14F-4D97-AF65-F5344CB8AC3E}">
        <p14:creationId xmlns:p14="http://schemas.microsoft.com/office/powerpoint/2010/main" val="146288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dirty="0" smtClean="0">
                <a:solidFill>
                  <a:srgbClr val="C00000"/>
                </a:solidFill>
              </a:rPr>
              <a:t>Conclusiones….</a:t>
            </a:r>
            <a:endParaRPr lang="es-BO" dirty="0">
              <a:solidFill>
                <a:srgbClr val="C0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BO" dirty="0" smtClean="0"/>
              <a:t>Consolidar un nuevo discurso conceptual, técnico y cultural para el rediseño curricular</a:t>
            </a:r>
          </a:p>
          <a:p>
            <a:r>
              <a:rPr lang="es-BO" dirty="0" smtClean="0"/>
              <a:t>Modelo educativo con competencias, si es posible, formación de talentos humanos basado en dialogo de saberes.</a:t>
            </a:r>
          </a:p>
          <a:p>
            <a:r>
              <a:rPr lang="es-BO" dirty="0" smtClean="0"/>
              <a:t>Ajuste del currículo, aprendizaje significativo, evaluación participativa</a:t>
            </a:r>
          </a:p>
          <a:p>
            <a:r>
              <a:rPr lang="es-BO" dirty="0" smtClean="0"/>
              <a:t>Cambio del sujeto educativo; docente y estudiantes</a:t>
            </a:r>
          </a:p>
          <a:p>
            <a:endParaRPr lang="es-BO" dirty="0" smtClean="0"/>
          </a:p>
        </p:txBody>
      </p:sp>
    </p:spTree>
    <p:extLst>
      <p:ext uri="{BB962C8B-B14F-4D97-AF65-F5344CB8AC3E}">
        <p14:creationId xmlns:p14="http://schemas.microsoft.com/office/powerpoint/2010/main" val="358046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r>
              <a:rPr lang="es-BO" sz="2800" b="1" dirty="0" smtClean="0">
                <a:solidFill>
                  <a:srgbClr val="C00000"/>
                </a:solidFill>
              </a:rPr>
              <a:t>DISCURSO CONCEPTUAL</a:t>
            </a:r>
            <a:endParaRPr lang="es-BO" sz="28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3031941"/>
              </p:ext>
            </p:extLst>
          </p:nvPr>
        </p:nvGraphicFramePr>
        <p:xfrm>
          <a:off x="683568" y="1484784"/>
          <a:ext cx="8280924" cy="49235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4140462"/>
                <a:gridCol w="4140462"/>
              </a:tblGrid>
              <a:tr h="606417">
                <a:tc>
                  <a:txBody>
                    <a:bodyPr/>
                    <a:lstStyle/>
                    <a:p>
                      <a:r>
                        <a:rPr lang="es-BO" sz="2400" dirty="0" smtClean="0"/>
                        <a:t>Situación problema</a:t>
                      </a:r>
                      <a:endParaRPr lang="es-BO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BO" sz="2400" dirty="0" smtClean="0"/>
                        <a:t>Discurso conceptual</a:t>
                      </a:r>
                      <a:endParaRPr lang="es-BO" sz="2400" dirty="0"/>
                    </a:p>
                  </a:txBody>
                  <a:tcPr/>
                </a:tc>
              </a:tr>
              <a:tr h="606417">
                <a:tc>
                  <a:txBody>
                    <a:bodyPr/>
                    <a:lstStyle/>
                    <a:p>
                      <a:r>
                        <a:rPr lang="es-BO" sz="2400" dirty="0" smtClean="0"/>
                        <a:t>Objetivos –</a:t>
                      </a:r>
                      <a:r>
                        <a:rPr lang="es-BO" sz="2400" baseline="0" dirty="0" smtClean="0"/>
                        <a:t> competencias </a:t>
                      </a:r>
                      <a:endParaRPr lang="es-BO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BO" sz="2400" dirty="0" smtClean="0"/>
                        <a:t>Con competencias</a:t>
                      </a:r>
                      <a:endParaRPr lang="es-BO" sz="2400" dirty="0"/>
                    </a:p>
                  </a:txBody>
                  <a:tcPr/>
                </a:tc>
              </a:tr>
              <a:tr h="962582">
                <a:tc>
                  <a:txBody>
                    <a:bodyPr/>
                    <a:lstStyle/>
                    <a:p>
                      <a:r>
                        <a:rPr lang="es-BO" sz="2400" dirty="0" smtClean="0"/>
                        <a:t>Recursos</a:t>
                      </a:r>
                      <a:r>
                        <a:rPr lang="es-BO" sz="2400" baseline="0" dirty="0" smtClean="0"/>
                        <a:t> humanos – talentos humanos</a:t>
                      </a:r>
                      <a:endParaRPr lang="es-BO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BO" sz="2400" dirty="0" smtClean="0"/>
                        <a:t>Talentos humanos</a:t>
                      </a:r>
                      <a:endParaRPr lang="es-BO" sz="24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962582">
                <a:tc>
                  <a:txBody>
                    <a:bodyPr/>
                    <a:lstStyle/>
                    <a:p>
                      <a:r>
                        <a:rPr lang="es-BO" sz="2400" baseline="0" dirty="0" err="1" smtClean="0"/>
                        <a:t>Monocultural</a:t>
                      </a:r>
                      <a:r>
                        <a:rPr lang="es-BO" sz="2400" baseline="0" dirty="0" smtClean="0"/>
                        <a:t>  –  </a:t>
                      </a:r>
                      <a:r>
                        <a:rPr lang="es-BO" sz="2400" baseline="0" dirty="0" err="1" smtClean="0"/>
                        <a:t>Intra</a:t>
                      </a:r>
                      <a:r>
                        <a:rPr lang="es-BO" sz="2400" baseline="0" dirty="0" smtClean="0"/>
                        <a:t>/intercultural</a:t>
                      </a:r>
                      <a:endParaRPr lang="es-BO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BO" sz="2400" dirty="0" err="1" smtClean="0"/>
                        <a:t>Intra</a:t>
                      </a:r>
                      <a:r>
                        <a:rPr lang="es-BO" sz="2400" dirty="0" smtClean="0"/>
                        <a:t>/intercultural</a:t>
                      </a:r>
                      <a:endParaRPr lang="es-BO" sz="2400" dirty="0"/>
                    </a:p>
                  </a:txBody>
                  <a:tcPr/>
                </a:tc>
              </a:tr>
              <a:tr h="962582">
                <a:tc>
                  <a:txBody>
                    <a:bodyPr/>
                    <a:lstStyle/>
                    <a:p>
                      <a:r>
                        <a:rPr lang="es-BO" sz="2400" dirty="0" smtClean="0"/>
                        <a:t>Conocimiento especializado</a:t>
                      </a:r>
                      <a:r>
                        <a:rPr lang="es-BO" sz="2400" baseline="0" dirty="0" smtClean="0"/>
                        <a:t> – conocimiento endógeno</a:t>
                      </a:r>
                      <a:endParaRPr lang="es-BO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BO" sz="2400" dirty="0" smtClean="0"/>
                        <a:t>Dialogo de</a:t>
                      </a:r>
                      <a:r>
                        <a:rPr lang="es-BO" sz="2400" baseline="0" dirty="0" smtClean="0"/>
                        <a:t> saberes</a:t>
                      </a:r>
                      <a:endParaRPr lang="es-BO" sz="2400" dirty="0"/>
                    </a:p>
                  </a:txBody>
                  <a:tcPr/>
                </a:tc>
              </a:tr>
              <a:tr h="606417">
                <a:tc gridSpan="2">
                  <a:txBody>
                    <a:bodyPr/>
                    <a:lstStyle/>
                    <a:p>
                      <a:r>
                        <a:rPr lang="es-BO" sz="2400" dirty="0" smtClean="0"/>
                        <a:t>Problema: Modelo educativo no se</a:t>
                      </a:r>
                      <a:r>
                        <a:rPr lang="es-BO" sz="2400" baseline="0" dirty="0" smtClean="0"/>
                        <a:t> adecua al contexto actual de Bolivia</a:t>
                      </a:r>
                      <a:endParaRPr lang="es-BO" sz="240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2231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s-BO" b="1" dirty="0" smtClean="0">
                <a:solidFill>
                  <a:srgbClr val="C00000"/>
                </a:solidFill>
              </a:rPr>
              <a:t>Discurso conceptual</a:t>
            </a:r>
            <a:endParaRPr lang="es-BO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Darius\Dario-2014\DIPLOMADOS Y ESPECIALIDADES\DIPLOMADO EN EDUCACIÓN SUPERIOR\Trabajos\Discurso conceptual, Diplomado Agronomi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705"/>
            <a:ext cx="9144000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573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r>
              <a:rPr lang="es-BO" sz="2800" b="1" dirty="0" smtClean="0">
                <a:solidFill>
                  <a:srgbClr val="C00000"/>
                </a:solidFill>
              </a:rPr>
              <a:t>DISCURSO TÉCNICO</a:t>
            </a:r>
            <a:endParaRPr lang="es-BO" sz="28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2976233"/>
              </p:ext>
            </p:extLst>
          </p:nvPr>
        </p:nvGraphicFramePr>
        <p:xfrm>
          <a:off x="611560" y="1772816"/>
          <a:ext cx="8064896" cy="4279345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4032448"/>
                <a:gridCol w="4032448"/>
              </a:tblGrid>
              <a:tr h="549605">
                <a:tc>
                  <a:txBody>
                    <a:bodyPr/>
                    <a:lstStyle/>
                    <a:p>
                      <a:r>
                        <a:rPr lang="es-BO" sz="2400" dirty="0" smtClean="0"/>
                        <a:t>Situación problema</a:t>
                      </a:r>
                      <a:endParaRPr lang="es-BO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BO" sz="2400" dirty="0" smtClean="0"/>
                        <a:t>Discurso técnico</a:t>
                      </a:r>
                      <a:endParaRPr lang="es-BO" sz="2400" dirty="0"/>
                    </a:p>
                  </a:txBody>
                  <a:tcPr/>
                </a:tc>
              </a:tr>
              <a:tr h="903785">
                <a:tc>
                  <a:txBody>
                    <a:bodyPr/>
                    <a:lstStyle/>
                    <a:p>
                      <a:r>
                        <a:rPr lang="es-BO" sz="2400" dirty="0" smtClean="0"/>
                        <a:t>Currículo</a:t>
                      </a:r>
                      <a:r>
                        <a:rPr lang="es-BO" sz="2400" baseline="0" dirty="0" smtClean="0"/>
                        <a:t> disciplinar - integrador</a:t>
                      </a:r>
                      <a:endParaRPr lang="es-BO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BO" sz="2400" dirty="0" smtClean="0"/>
                        <a:t>Currículo</a:t>
                      </a:r>
                      <a:r>
                        <a:rPr lang="es-BO" sz="2400" baseline="0" dirty="0" smtClean="0"/>
                        <a:t> integrador</a:t>
                      </a:r>
                      <a:endParaRPr lang="es-BO" sz="2400" dirty="0"/>
                    </a:p>
                  </a:txBody>
                  <a:tcPr/>
                </a:tc>
              </a:tr>
              <a:tr h="490826">
                <a:tc>
                  <a:txBody>
                    <a:bodyPr/>
                    <a:lstStyle/>
                    <a:p>
                      <a:r>
                        <a:rPr lang="es-BO" sz="2400" dirty="0" smtClean="0"/>
                        <a:t>Disciplinar – </a:t>
                      </a:r>
                      <a:r>
                        <a:rPr lang="es-BO" sz="2400" dirty="0" err="1" smtClean="0"/>
                        <a:t>trans</a:t>
                      </a:r>
                      <a:r>
                        <a:rPr lang="es-BO" sz="2400" dirty="0" smtClean="0"/>
                        <a:t>/interdisciplinar</a:t>
                      </a:r>
                      <a:endParaRPr lang="es-BO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BO" sz="2400" dirty="0" err="1" smtClean="0"/>
                        <a:t>Trans</a:t>
                      </a:r>
                      <a:r>
                        <a:rPr lang="es-BO" sz="2400" dirty="0" smtClean="0"/>
                        <a:t> - interdisciplinar</a:t>
                      </a:r>
                      <a:endParaRPr lang="es-BO" sz="2400" dirty="0"/>
                    </a:p>
                  </a:txBody>
                  <a:tcPr/>
                </a:tc>
              </a:tr>
              <a:tr h="903785">
                <a:tc>
                  <a:txBody>
                    <a:bodyPr/>
                    <a:lstStyle/>
                    <a:p>
                      <a:r>
                        <a:rPr lang="es-BO" sz="2400" dirty="0" smtClean="0"/>
                        <a:t>Aprendizaje</a:t>
                      </a:r>
                      <a:r>
                        <a:rPr lang="es-BO" sz="2400" baseline="0" dirty="0" smtClean="0"/>
                        <a:t> memorístico  - aprendizaje significativo</a:t>
                      </a:r>
                      <a:endParaRPr lang="es-BO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BO" sz="2400" dirty="0" smtClean="0"/>
                        <a:t>Aprendizaje</a:t>
                      </a:r>
                      <a:r>
                        <a:rPr lang="es-BO" sz="2400" baseline="0" dirty="0" smtClean="0"/>
                        <a:t> significativo </a:t>
                      </a:r>
                      <a:endParaRPr lang="es-BO" sz="2400" dirty="0"/>
                    </a:p>
                  </a:txBody>
                  <a:tcPr/>
                </a:tc>
              </a:tr>
              <a:tr h="549605">
                <a:tc>
                  <a:txBody>
                    <a:bodyPr/>
                    <a:lstStyle/>
                    <a:p>
                      <a:r>
                        <a:rPr lang="es-BO" sz="2400" dirty="0" smtClean="0"/>
                        <a:t>Evaluación - Acreditación</a:t>
                      </a:r>
                      <a:endParaRPr lang="es-BO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BO" sz="2400" dirty="0" smtClean="0"/>
                        <a:t>Evaluación acreditada</a:t>
                      </a:r>
                      <a:endParaRPr lang="es-BO" sz="2400" dirty="0"/>
                    </a:p>
                  </a:txBody>
                  <a:tcPr/>
                </a:tc>
              </a:tr>
              <a:tr h="549605">
                <a:tc gridSpan="2">
                  <a:txBody>
                    <a:bodyPr/>
                    <a:lstStyle/>
                    <a:p>
                      <a:r>
                        <a:rPr lang="es-BO" sz="2400" dirty="0" smtClean="0"/>
                        <a:t>Problema:</a:t>
                      </a:r>
                      <a:r>
                        <a:rPr lang="es-BO" sz="2400" baseline="0" dirty="0" smtClean="0"/>
                        <a:t>  Currículo no responde a un contexto actual</a:t>
                      </a:r>
                      <a:endParaRPr lang="es-BO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831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s-BO" b="1" dirty="0" smtClean="0">
                <a:solidFill>
                  <a:srgbClr val="C00000"/>
                </a:solidFill>
              </a:rPr>
              <a:t>Discurso técnico</a:t>
            </a:r>
            <a:endParaRPr lang="es-BO" b="1" dirty="0">
              <a:solidFill>
                <a:srgbClr val="C00000"/>
              </a:solidFill>
            </a:endParaRPr>
          </a:p>
        </p:txBody>
      </p:sp>
      <p:pic>
        <p:nvPicPr>
          <p:cNvPr id="2050" name="Picture 2" descr="C:\Darius\Dario-2014\DIPLOMADOS Y ESPECIALIDADES\DIPLOMADO EN EDUCACIÓN SUPERIOR\Trabajos\Discurso técnico, Diplomado en agronomi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9144000" cy="594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895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gruco\AppData\Local\Microsoft\Windows\Temporary Internet Files\Content.Outlook\64GXOMG9\ESTRUCTURA MALLA CURRICULAR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877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/>
          </a:bodyPr>
          <a:lstStyle/>
          <a:p>
            <a:r>
              <a:rPr lang="es-BO" sz="2800" b="1" dirty="0" smtClean="0">
                <a:solidFill>
                  <a:srgbClr val="C00000"/>
                </a:solidFill>
              </a:rPr>
              <a:t>DISCURSO CULTURAL</a:t>
            </a:r>
            <a:endParaRPr lang="es-BO" sz="28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730294"/>
              </p:ext>
            </p:extLst>
          </p:nvPr>
        </p:nvGraphicFramePr>
        <p:xfrm>
          <a:off x="755576" y="1700808"/>
          <a:ext cx="7848872" cy="4615254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3924436"/>
                <a:gridCol w="3924436"/>
              </a:tblGrid>
              <a:tr h="500454">
                <a:tc>
                  <a:txBody>
                    <a:bodyPr/>
                    <a:lstStyle/>
                    <a:p>
                      <a:r>
                        <a:rPr lang="es-BO" sz="2400" dirty="0" smtClean="0"/>
                        <a:t>Situación problema</a:t>
                      </a:r>
                      <a:endParaRPr lang="es-BO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BO" sz="2400" dirty="0" smtClean="0"/>
                        <a:t>Discurso </a:t>
                      </a:r>
                      <a:r>
                        <a:rPr lang="es-BO" sz="2400" baseline="0" dirty="0" smtClean="0"/>
                        <a:t> cultural</a:t>
                      </a:r>
                      <a:endParaRPr lang="es-BO" sz="2400" dirty="0"/>
                    </a:p>
                  </a:txBody>
                  <a:tcPr/>
                </a:tc>
              </a:tr>
              <a:tr h="500454">
                <a:tc>
                  <a:txBody>
                    <a:bodyPr/>
                    <a:lstStyle/>
                    <a:p>
                      <a:r>
                        <a:rPr lang="es-BO" sz="2400" dirty="0" smtClean="0"/>
                        <a:t>Transmisioncita</a:t>
                      </a:r>
                      <a:r>
                        <a:rPr lang="es-BO" sz="2400" baseline="0" dirty="0" smtClean="0"/>
                        <a:t> - facilitador</a:t>
                      </a:r>
                      <a:endParaRPr lang="es-BO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BO" sz="2400" dirty="0" smtClean="0"/>
                        <a:t>Dar </a:t>
                      </a:r>
                      <a:r>
                        <a:rPr lang="es-BO" sz="2400" baseline="0" dirty="0" smtClean="0"/>
                        <a:t> información y f</a:t>
                      </a:r>
                      <a:r>
                        <a:rPr lang="es-BO" sz="2400" dirty="0" smtClean="0"/>
                        <a:t>acilitar</a:t>
                      </a:r>
                      <a:r>
                        <a:rPr lang="es-BO" sz="2400" baseline="0" dirty="0" smtClean="0"/>
                        <a:t> el proceso aprendizaje </a:t>
                      </a:r>
                      <a:endParaRPr lang="es-BO" sz="2400" dirty="0"/>
                    </a:p>
                  </a:txBody>
                  <a:tcPr/>
                </a:tc>
              </a:tr>
              <a:tr h="500454">
                <a:tc>
                  <a:txBody>
                    <a:bodyPr/>
                    <a:lstStyle/>
                    <a:p>
                      <a:r>
                        <a:rPr lang="es-BO" sz="2400" dirty="0" smtClean="0"/>
                        <a:t>Una</a:t>
                      </a:r>
                      <a:r>
                        <a:rPr lang="es-BO" sz="2400" baseline="0" dirty="0" smtClean="0"/>
                        <a:t> metodología - multimetodologías</a:t>
                      </a:r>
                      <a:endParaRPr lang="es-BO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BO" sz="2400" dirty="0" smtClean="0"/>
                        <a:t>Multimetodologías</a:t>
                      </a:r>
                      <a:endParaRPr lang="es-BO" sz="2400" dirty="0"/>
                    </a:p>
                  </a:txBody>
                  <a:tcPr/>
                </a:tc>
              </a:tr>
              <a:tr h="500454">
                <a:tc>
                  <a:txBody>
                    <a:bodyPr/>
                    <a:lstStyle/>
                    <a:p>
                      <a:r>
                        <a:rPr lang="es-BO" sz="2400" dirty="0" smtClean="0"/>
                        <a:t>Evaluación tradicional -  evaluación procesual</a:t>
                      </a:r>
                      <a:endParaRPr lang="es-BO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BO" sz="2400" dirty="0" smtClean="0"/>
                        <a:t>Evaluación</a:t>
                      </a:r>
                      <a:r>
                        <a:rPr lang="es-BO" sz="2400" baseline="0" dirty="0" smtClean="0"/>
                        <a:t> procesual de acuerdo requerimiento</a:t>
                      </a:r>
                      <a:endParaRPr lang="es-BO" sz="2400" dirty="0"/>
                    </a:p>
                  </a:txBody>
                  <a:tcPr/>
                </a:tc>
              </a:tr>
              <a:tr h="500454">
                <a:tc>
                  <a:txBody>
                    <a:bodyPr/>
                    <a:lstStyle/>
                    <a:p>
                      <a:r>
                        <a:rPr lang="es-BO" sz="2400" dirty="0" smtClean="0"/>
                        <a:t>Trabajo</a:t>
                      </a:r>
                      <a:r>
                        <a:rPr lang="es-BO" sz="2400" baseline="0" dirty="0" smtClean="0"/>
                        <a:t> a  tiempo horario  – trabajo a dedicación exclusiva</a:t>
                      </a:r>
                      <a:endParaRPr lang="es-BO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BO" sz="2400" dirty="0" smtClean="0"/>
                        <a:t>Dedicación exclusiva</a:t>
                      </a:r>
                      <a:endParaRPr lang="es-BO" sz="2400" dirty="0"/>
                    </a:p>
                  </a:txBody>
                  <a:tcPr/>
                </a:tc>
              </a:tr>
              <a:tr h="500454">
                <a:tc gridSpan="2">
                  <a:txBody>
                    <a:bodyPr/>
                    <a:lstStyle/>
                    <a:p>
                      <a:r>
                        <a:rPr lang="es-BO" sz="2400" dirty="0" smtClean="0"/>
                        <a:t>Problema:</a:t>
                      </a:r>
                      <a:r>
                        <a:rPr lang="es-BO" sz="2400" baseline="0" dirty="0" smtClean="0"/>
                        <a:t>  Docente descontextualizado  de una realidad dinámica</a:t>
                      </a:r>
                      <a:endParaRPr lang="es-BO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60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s-BO" b="1" dirty="0" smtClean="0">
                <a:solidFill>
                  <a:srgbClr val="C00000"/>
                </a:solidFill>
              </a:rPr>
              <a:t>Discurso cultural </a:t>
            </a:r>
            <a:endParaRPr lang="es-BO" b="1" dirty="0">
              <a:solidFill>
                <a:srgbClr val="C00000"/>
              </a:solidFill>
            </a:endParaRPr>
          </a:p>
        </p:txBody>
      </p:sp>
      <p:pic>
        <p:nvPicPr>
          <p:cNvPr id="3074" name="Picture 2" descr="C:\Darius\Dario-2014\DIPLOMADOS Y ESPECIALIDADES\DIPLOMADO EN EDUCACIÓN SUPERIOR\Trabajos\Discurso cultural, Diplomado Agronomi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9144000" cy="587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858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es-BO" b="1" dirty="0" smtClean="0">
                <a:solidFill>
                  <a:srgbClr val="C00000"/>
                </a:solidFill>
              </a:rPr>
              <a:t>En resumen…</a:t>
            </a:r>
            <a:endParaRPr lang="es-BO" b="1" dirty="0">
              <a:solidFill>
                <a:srgbClr val="C00000"/>
              </a:solidFill>
            </a:endParaRPr>
          </a:p>
        </p:txBody>
      </p:sp>
      <p:pic>
        <p:nvPicPr>
          <p:cNvPr id="2050" name="Picture 2" descr="C:\Darius\Dario-2014\DIPLOMADOS Y ESPECIALIDADES\DIPLOMADO EN EDUCACIÓN SUPERIOR\Trabajos\Mapa Conceptual MoÌdulo I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9144000" cy="616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485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</TotalTime>
  <Words>218</Words>
  <Application>Microsoft Office PowerPoint</Application>
  <PresentationFormat>Presentación en pantalla (4:3)</PresentationFormat>
  <Paragraphs>49</Paragraphs>
  <Slides>10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Tema de Office</vt:lpstr>
      <vt:lpstr>Análisis del discurso conceptual, técnico y cultural para la educación superior con competencias; carrera de agronomía </vt:lpstr>
      <vt:lpstr>DISCURSO CONCEPTUAL</vt:lpstr>
      <vt:lpstr>Discurso conceptual</vt:lpstr>
      <vt:lpstr>DISCURSO TÉCNICO</vt:lpstr>
      <vt:lpstr>Discurso técnico</vt:lpstr>
      <vt:lpstr>Presentación de PowerPoint</vt:lpstr>
      <vt:lpstr>DISCURSO CULTURAL</vt:lpstr>
      <vt:lpstr>Discurso cultural </vt:lpstr>
      <vt:lpstr>En resumen…</vt:lpstr>
      <vt:lpstr>Conclusiones….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Agruco</dc:creator>
  <cp:lastModifiedBy>Agruco</cp:lastModifiedBy>
  <cp:revision>26</cp:revision>
  <dcterms:created xsi:type="dcterms:W3CDTF">2014-10-25T02:03:02Z</dcterms:created>
  <dcterms:modified xsi:type="dcterms:W3CDTF">2014-10-27T20:39:19Z</dcterms:modified>
</cp:coreProperties>
</file>