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0" r:id="rId4"/>
    <p:sldId id="271" r:id="rId5"/>
    <p:sldId id="278" r:id="rId6"/>
    <p:sldId id="280" r:id="rId7"/>
    <p:sldId id="279" r:id="rId8"/>
    <p:sldId id="281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FF2F1-B3C6-40C2-9D50-372882B686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F3298C-CB3C-44D6-94EA-EAC69F76D3AC}">
      <dgm:prSet phldrT="[Texto]" custT="1"/>
      <dgm:spPr/>
      <dgm:t>
        <a:bodyPr/>
        <a:lstStyle/>
        <a:p>
          <a:r>
            <a:rPr lang="es-MX" sz="2000" dirty="0" smtClean="0"/>
            <a:t>Interno</a:t>
          </a:r>
          <a:endParaRPr lang="es-ES" sz="2000" dirty="0"/>
        </a:p>
      </dgm:t>
    </dgm:pt>
    <dgm:pt modelId="{C8D3D484-5528-467E-B960-DDCF9B46AC94}" type="parTrans" cxnId="{9B885169-B225-4457-9D3C-B0B0FC79182B}">
      <dgm:prSet/>
      <dgm:spPr/>
      <dgm:t>
        <a:bodyPr/>
        <a:lstStyle/>
        <a:p>
          <a:endParaRPr lang="es-ES" sz="2400"/>
        </a:p>
      </dgm:t>
    </dgm:pt>
    <dgm:pt modelId="{45FCA098-B4BE-43E1-B35E-E04251090FA6}" type="sibTrans" cxnId="{9B885169-B225-4457-9D3C-B0B0FC79182B}">
      <dgm:prSet/>
      <dgm:spPr/>
      <dgm:t>
        <a:bodyPr/>
        <a:lstStyle/>
        <a:p>
          <a:endParaRPr lang="es-ES" sz="2400"/>
        </a:p>
      </dgm:t>
    </dgm:pt>
    <dgm:pt modelId="{8A3C76DA-7B8B-42F6-A2C2-807172356768}">
      <dgm:prSet phldrT="[Texto]" custT="1"/>
      <dgm:spPr/>
      <dgm:t>
        <a:bodyPr/>
        <a:lstStyle/>
        <a:p>
          <a:r>
            <a:rPr lang="es-MX" sz="2000" dirty="0" smtClean="0"/>
            <a:t>Se aplica en grandes organizaciones</a:t>
          </a:r>
          <a:endParaRPr lang="es-ES" sz="2000" dirty="0"/>
        </a:p>
      </dgm:t>
    </dgm:pt>
    <dgm:pt modelId="{CE0A7AF0-EF86-4516-9439-DE83082E9E2F}" type="parTrans" cxnId="{BD9946FE-D571-42E3-98D7-63A4A470F761}">
      <dgm:prSet/>
      <dgm:spPr/>
      <dgm:t>
        <a:bodyPr/>
        <a:lstStyle/>
        <a:p>
          <a:endParaRPr lang="es-ES" sz="2400"/>
        </a:p>
      </dgm:t>
    </dgm:pt>
    <dgm:pt modelId="{A1904287-344C-4A46-843C-8E13725A80F2}" type="sibTrans" cxnId="{BD9946FE-D571-42E3-98D7-63A4A470F761}">
      <dgm:prSet/>
      <dgm:spPr/>
      <dgm:t>
        <a:bodyPr/>
        <a:lstStyle/>
        <a:p>
          <a:endParaRPr lang="es-ES" sz="2400"/>
        </a:p>
      </dgm:t>
    </dgm:pt>
    <dgm:pt modelId="{C3815678-DBEC-4603-AA7A-CD81D1FBCF47}">
      <dgm:prSet phldrT="[Texto]" custT="1"/>
      <dgm:spPr/>
      <dgm:t>
        <a:bodyPr/>
        <a:lstStyle/>
        <a:p>
          <a:r>
            <a:rPr lang="es-MX" sz="2000" dirty="0" smtClean="0"/>
            <a:t>Compara operaciones internas</a:t>
          </a:r>
          <a:endParaRPr lang="es-ES" sz="2000" dirty="0"/>
        </a:p>
      </dgm:t>
    </dgm:pt>
    <dgm:pt modelId="{18358F6E-2347-41CB-B12B-30ABE6A2A44A}" type="parTrans" cxnId="{2D91D7CE-5467-4D2E-86F4-8037A72D1E72}">
      <dgm:prSet/>
      <dgm:spPr/>
      <dgm:t>
        <a:bodyPr/>
        <a:lstStyle/>
        <a:p>
          <a:endParaRPr lang="es-ES" sz="2400"/>
        </a:p>
      </dgm:t>
    </dgm:pt>
    <dgm:pt modelId="{02D0AAF9-D9C7-478C-94D4-4B576479139B}" type="sibTrans" cxnId="{2D91D7CE-5467-4D2E-86F4-8037A72D1E72}">
      <dgm:prSet/>
      <dgm:spPr/>
      <dgm:t>
        <a:bodyPr/>
        <a:lstStyle/>
        <a:p>
          <a:endParaRPr lang="es-ES" sz="2400"/>
        </a:p>
      </dgm:t>
    </dgm:pt>
    <dgm:pt modelId="{3388547E-C3B5-45C8-A9DF-10E07838914D}">
      <dgm:prSet phldrT="[Texto]" custT="1"/>
      <dgm:spPr/>
      <dgm:t>
        <a:bodyPr/>
        <a:lstStyle/>
        <a:p>
          <a:r>
            <a:rPr lang="es-MX" sz="2000" dirty="0" smtClean="0"/>
            <a:t>Competitivo</a:t>
          </a:r>
          <a:endParaRPr lang="es-ES" sz="2000" dirty="0"/>
        </a:p>
      </dgm:t>
    </dgm:pt>
    <dgm:pt modelId="{B78437B4-6979-441E-99AC-06C63DD735A8}" type="parTrans" cxnId="{F65D339C-E085-4DDB-A17F-2F85462CAB0D}">
      <dgm:prSet/>
      <dgm:spPr/>
      <dgm:t>
        <a:bodyPr/>
        <a:lstStyle/>
        <a:p>
          <a:endParaRPr lang="es-ES" sz="2400"/>
        </a:p>
      </dgm:t>
    </dgm:pt>
    <dgm:pt modelId="{93297DD6-5839-4861-B5E9-6A0C38995E71}" type="sibTrans" cxnId="{F65D339C-E085-4DDB-A17F-2F85462CAB0D}">
      <dgm:prSet/>
      <dgm:spPr/>
      <dgm:t>
        <a:bodyPr/>
        <a:lstStyle/>
        <a:p>
          <a:endParaRPr lang="es-ES" sz="2400"/>
        </a:p>
      </dgm:t>
    </dgm:pt>
    <dgm:pt modelId="{5EF6BEDE-8EE9-4356-BCA9-B7D99667FC1D}">
      <dgm:prSet phldrT="[Texto]" custT="1"/>
      <dgm:spPr/>
      <dgm:t>
        <a:bodyPr/>
        <a:lstStyle/>
        <a:p>
          <a:r>
            <a:rPr lang="es-MX" sz="2000" dirty="0" smtClean="0"/>
            <a:t>Muestra fortalezas y debilidades frente  a la competencia directa, o empresa que aplica el mismo modelo de negocio</a:t>
          </a:r>
          <a:endParaRPr lang="es-ES" sz="2000" dirty="0"/>
        </a:p>
      </dgm:t>
    </dgm:pt>
    <dgm:pt modelId="{2E47AE01-35CD-4601-805A-0F7B5DE674D7}" type="parTrans" cxnId="{26D57E1E-8A76-47AC-B975-802167B2976B}">
      <dgm:prSet/>
      <dgm:spPr/>
      <dgm:t>
        <a:bodyPr/>
        <a:lstStyle/>
        <a:p>
          <a:endParaRPr lang="es-ES" sz="2400"/>
        </a:p>
      </dgm:t>
    </dgm:pt>
    <dgm:pt modelId="{767D09FF-3C44-4181-B8C2-8A0C71B53654}" type="sibTrans" cxnId="{26D57E1E-8A76-47AC-B975-802167B2976B}">
      <dgm:prSet/>
      <dgm:spPr/>
      <dgm:t>
        <a:bodyPr/>
        <a:lstStyle/>
        <a:p>
          <a:endParaRPr lang="es-ES" sz="2400"/>
        </a:p>
      </dgm:t>
    </dgm:pt>
    <dgm:pt modelId="{98E0BA1F-EB94-41D0-92C5-532CF42375EB}">
      <dgm:prSet phldrT="[Texto]" custT="1"/>
      <dgm:spPr/>
      <dgm:t>
        <a:bodyPr/>
        <a:lstStyle/>
        <a:p>
          <a:r>
            <a:rPr lang="es-MX" sz="2000" dirty="0" smtClean="0"/>
            <a:t>Puede acceder a valores macroeconómicos, producción eficiencia tecnológica, costos, etc.</a:t>
          </a:r>
          <a:endParaRPr lang="es-ES" sz="2000" dirty="0"/>
        </a:p>
      </dgm:t>
    </dgm:pt>
    <dgm:pt modelId="{41A61B86-08B8-44BB-AF92-892AB4CAC002}" type="parTrans" cxnId="{80531EC9-C73D-4ACC-840E-9C26FF653D7C}">
      <dgm:prSet/>
      <dgm:spPr/>
      <dgm:t>
        <a:bodyPr/>
        <a:lstStyle/>
        <a:p>
          <a:endParaRPr lang="es-ES" sz="2400"/>
        </a:p>
      </dgm:t>
    </dgm:pt>
    <dgm:pt modelId="{48F1AB53-AA81-45BD-8E42-482942B006B9}" type="sibTrans" cxnId="{80531EC9-C73D-4ACC-840E-9C26FF653D7C}">
      <dgm:prSet/>
      <dgm:spPr/>
      <dgm:t>
        <a:bodyPr/>
        <a:lstStyle/>
        <a:p>
          <a:endParaRPr lang="es-ES" sz="2400"/>
        </a:p>
      </dgm:t>
    </dgm:pt>
    <dgm:pt modelId="{EAF88DCC-88D0-4629-8EEA-5DBBA548298E}">
      <dgm:prSet phldrT="[Texto]" custT="1"/>
      <dgm:spPr/>
      <dgm:t>
        <a:bodyPr/>
        <a:lstStyle/>
        <a:p>
          <a:r>
            <a:rPr lang="es-MX" sz="2000" dirty="0" smtClean="0"/>
            <a:t>Funcional</a:t>
          </a:r>
          <a:endParaRPr lang="es-ES" sz="2000" dirty="0"/>
        </a:p>
      </dgm:t>
    </dgm:pt>
    <dgm:pt modelId="{61D5D708-668B-40D8-9599-1862F53CB98F}" type="parTrans" cxnId="{5FBEDC33-0B12-49B0-A4B4-6B52A357B184}">
      <dgm:prSet/>
      <dgm:spPr/>
      <dgm:t>
        <a:bodyPr/>
        <a:lstStyle/>
        <a:p>
          <a:endParaRPr lang="es-ES" sz="2400"/>
        </a:p>
      </dgm:t>
    </dgm:pt>
    <dgm:pt modelId="{85A4A995-A785-4A67-B4F1-ACA072068B5F}" type="sibTrans" cxnId="{5FBEDC33-0B12-49B0-A4B4-6B52A357B184}">
      <dgm:prSet/>
      <dgm:spPr/>
      <dgm:t>
        <a:bodyPr/>
        <a:lstStyle/>
        <a:p>
          <a:endParaRPr lang="es-ES" sz="2400"/>
        </a:p>
      </dgm:t>
    </dgm:pt>
    <dgm:pt modelId="{688707EF-B928-4A34-B15D-1A1EA6F8044A}">
      <dgm:prSet phldrT="[Texto]" custT="1"/>
      <dgm:spPr/>
      <dgm:t>
        <a:bodyPr/>
        <a:lstStyle/>
        <a:p>
          <a:r>
            <a:rPr lang="es-MX" sz="2000" dirty="0" smtClean="0"/>
            <a:t>Se aplica con empresas que realizan la misma función organizacional, en un sector diferente</a:t>
          </a:r>
          <a:endParaRPr lang="es-ES" sz="2000" dirty="0"/>
        </a:p>
      </dgm:t>
    </dgm:pt>
    <dgm:pt modelId="{2A1D6FA5-E2AC-41B1-AF52-D2F94CF10A1B}" type="parTrans" cxnId="{EE851535-507C-4330-934E-6382B80F55F4}">
      <dgm:prSet/>
      <dgm:spPr/>
      <dgm:t>
        <a:bodyPr/>
        <a:lstStyle/>
        <a:p>
          <a:endParaRPr lang="es-ES" sz="2400"/>
        </a:p>
      </dgm:t>
    </dgm:pt>
    <dgm:pt modelId="{BE73BF14-4434-460A-924F-C5CC51ABB316}" type="sibTrans" cxnId="{EE851535-507C-4330-934E-6382B80F55F4}">
      <dgm:prSet/>
      <dgm:spPr/>
      <dgm:t>
        <a:bodyPr/>
        <a:lstStyle/>
        <a:p>
          <a:endParaRPr lang="es-ES" sz="2400"/>
        </a:p>
      </dgm:t>
    </dgm:pt>
    <dgm:pt modelId="{FC200EEA-B301-4D0D-BD37-6E9448B880DD}">
      <dgm:prSet phldrT="[Texto]" custT="1"/>
      <dgm:spPr/>
      <dgm:t>
        <a:bodyPr/>
        <a:lstStyle/>
        <a:p>
          <a:r>
            <a:rPr lang="es-MX" sz="2000" dirty="0" smtClean="0"/>
            <a:t>Identificar al líder de la función de interés</a:t>
          </a:r>
          <a:endParaRPr lang="es-ES" sz="2000" dirty="0"/>
        </a:p>
      </dgm:t>
    </dgm:pt>
    <dgm:pt modelId="{EACA6F0D-4EE2-4A59-9585-45B2173E34BC}" type="parTrans" cxnId="{218AE8B6-5D4C-4084-A7BA-CD49A7B3BD1A}">
      <dgm:prSet/>
      <dgm:spPr/>
      <dgm:t>
        <a:bodyPr/>
        <a:lstStyle/>
        <a:p>
          <a:endParaRPr lang="es-ES" sz="2400"/>
        </a:p>
      </dgm:t>
    </dgm:pt>
    <dgm:pt modelId="{90111284-D3FF-44A7-BF7E-13EBC72FE017}" type="sibTrans" cxnId="{218AE8B6-5D4C-4084-A7BA-CD49A7B3BD1A}">
      <dgm:prSet/>
      <dgm:spPr/>
      <dgm:t>
        <a:bodyPr/>
        <a:lstStyle/>
        <a:p>
          <a:endParaRPr lang="es-ES" sz="2400"/>
        </a:p>
      </dgm:t>
    </dgm:pt>
    <dgm:pt modelId="{90A9C5A3-5D1A-4711-83C3-9DE8332775E2}">
      <dgm:prSet phldrT="[Texto]" custT="1"/>
      <dgm:spPr/>
      <dgm:t>
        <a:bodyPr/>
        <a:lstStyle/>
        <a:p>
          <a:r>
            <a:rPr lang="es-MX" sz="2000" dirty="0" smtClean="0"/>
            <a:t>Sin problemas de costos</a:t>
          </a:r>
          <a:endParaRPr lang="es-ES" sz="2000" dirty="0"/>
        </a:p>
      </dgm:t>
    </dgm:pt>
    <dgm:pt modelId="{AC00793A-6F99-4964-8B0C-4D0050EA349E}" type="parTrans" cxnId="{11275F96-E2E5-47D6-9633-F2B41B915E09}">
      <dgm:prSet/>
      <dgm:spPr/>
      <dgm:t>
        <a:bodyPr/>
        <a:lstStyle/>
        <a:p>
          <a:endParaRPr lang="es-ES" sz="2400"/>
        </a:p>
      </dgm:t>
    </dgm:pt>
    <dgm:pt modelId="{B539547E-FAE1-44B5-96E3-94B5DC33B439}" type="sibTrans" cxnId="{11275F96-E2E5-47D6-9633-F2B41B915E09}">
      <dgm:prSet/>
      <dgm:spPr/>
      <dgm:t>
        <a:bodyPr/>
        <a:lstStyle/>
        <a:p>
          <a:endParaRPr lang="es-ES" sz="2400"/>
        </a:p>
      </dgm:t>
    </dgm:pt>
    <dgm:pt modelId="{B474DF23-6EF8-4490-90ED-1C7974145A85}" type="pres">
      <dgm:prSet presAssocID="{A78FF2F1-B3C6-40C2-9D50-372882B686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FAEAB0-581F-41B3-9858-C4CE707BF66B}" type="pres">
      <dgm:prSet presAssocID="{29F3298C-CB3C-44D6-94EA-EAC69F76D3AC}" presName="parentLin" presStyleCnt="0"/>
      <dgm:spPr/>
    </dgm:pt>
    <dgm:pt modelId="{70609E24-DAC2-4B9E-8AE0-6E8356866F0F}" type="pres">
      <dgm:prSet presAssocID="{29F3298C-CB3C-44D6-94EA-EAC69F76D3A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80C8688-E7D2-4B7A-9ACD-46E1D2E6F919}" type="pres">
      <dgm:prSet presAssocID="{29F3298C-CB3C-44D6-94EA-EAC69F76D3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93B19-1B5E-4782-8557-33E48A764857}" type="pres">
      <dgm:prSet presAssocID="{29F3298C-CB3C-44D6-94EA-EAC69F76D3AC}" presName="negativeSpace" presStyleCnt="0"/>
      <dgm:spPr/>
    </dgm:pt>
    <dgm:pt modelId="{12BEC13D-142A-4A53-A168-652A1200EF75}" type="pres">
      <dgm:prSet presAssocID="{29F3298C-CB3C-44D6-94EA-EAC69F76D3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4FB02-82DB-464C-A335-9E82DA421A52}" type="pres">
      <dgm:prSet presAssocID="{45FCA098-B4BE-43E1-B35E-E04251090FA6}" presName="spaceBetweenRectangles" presStyleCnt="0"/>
      <dgm:spPr/>
    </dgm:pt>
    <dgm:pt modelId="{D8CC8009-BF3F-4A56-A0CB-1CA322318DCF}" type="pres">
      <dgm:prSet presAssocID="{3388547E-C3B5-45C8-A9DF-10E07838914D}" presName="parentLin" presStyleCnt="0"/>
      <dgm:spPr/>
    </dgm:pt>
    <dgm:pt modelId="{3785D31D-29EA-4A19-AE8A-BB6FF7EA4093}" type="pres">
      <dgm:prSet presAssocID="{3388547E-C3B5-45C8-A9DF-10E07838914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15D9DAE-A420-4E66-B82C-0773EF85EFA7}" type="pres">
      <dgm:prSet presAssocID="{3388547E-C3B5-45C8-A9DF-10E0783891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D53D2-181C-4CC2-9C21-1632BECDF9D0}" type="pres">
      <dgm:prSet presAssocID="{3388547E-C3B5-45C8-A9DF-10E07838914D}" presName="negativeSpace" presStyleCnt="0"/>
      <dgm:spPr/>
    </dgm:pt>
    <dgm:pt modelId="{D07BCF6E-CBE4-4497-AC64-5D8C701DBB2B}" type="pres">
      <dgm:prSet presAssocID="{3388547E-C3B5-45C8-A9DF-10E07838914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4DA5A-733E-4A60-BC69-1B45528BEFDE}" type="pres">
      <dgm:prSet presAssocID="{93297DD6-5839-4861-B5E9-6A0C38995E71}" presName="spaceBetweenRectangles" presStyleCnt="0"/>
      <dgm:spPr/>
    </dgm:pt>
    <dgm:pt modelId="{C867DB5D-377C-494F-B291-8F4A053EEA50}" type="pres">
      <dgm:prSet presAssocID="{EAF88DCC-88D0-4629-8EEA-5DBBA548298E}" presName="parentLin" presStyleCnt="0"/>
      <dgm:spPr/>
    </dgm:pt>
    <dgm:pt modelId="{16CD7C3C-36E2-4AA4-A17E-AC9FAFBA2548}" type="pres">
      <dgm:prSet presAssocID="{EAF88DCC-88D0-4629-8EEA-5DBBA548298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D69FD2E4-6644-43BC-BFA4-B63D1A139E6C}" type="pres">
      <dgm:prSet presAssocID="{EAF88DCC-88D0-4629-8EEA-5DBBA54829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6799F-361F-4A09-86F4-DFBD0F81365C}" type="pres">
      <dgm:prSet presAssocID="{EAF88DCC-88D0-4629-8EEA-5DBBA548298E}" presName="negativeSpace" presStyleCnt="0"/>
      <dgm:spPr/>
    </dgm:pt>
    <dgm:pt modelId="{569B3AFE-A040-4AE8-8E08-BD13AB6FF7CA}" type="pres">
      <dgm:prSet presAssocID="{EAF88DCC-88D0-4629-8EEA-5DBBA548298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165F02-A776-4813-BB80-5208D72AA836}" type="presOf" srcId="{29F3298C-CB3C-44D6-94EA-EAC69F76D3AC}" destId="{F80C8688-E7D2-4B7A-9ACD-46E1D2E6F919}" srcOrd="1" destOrd="0" presId="urn:microsoft.com/office/officeart/2005/8/layout/list1"/>
    <dgm:cxn modelId="{218AE8B6-5D4C-4084-A7BA-CD49A7B3BD1A}" srcId="{EAF88DCC-88D0-4629-8EEA-5DBBA548298E}" destId="{FC200EEA-B301-4D0D-BD37-6E9448B880DD}" srcOrd="1" destOrd="0" parTransId="{EACA6F0D-4EE2-4A59-9585-45B2173E34BC}" sibTransId="{90111284-D3FF-44A7-BF7E-13EBC72FE017}"/>
    <dgm:cxn modelId="{56D54771-EA70-45A0-95D4-DE71813574E4}" type="presOf" srcId="{C3815678-DBEC-4603-AA7A-CD81D1FBCF47}" destId="{12BEC13D-142A-4A53-A168-652A1200EF75}" srcOrd="0" destOrd="1" presId="urn:microsoft.com/office/officeart/2005/8/layout/list1"/>
    <dgm:cxn modelId="{F65D339C-E085-4DDB-A17F-2F85462CAB0D}" srcId="{A78FF2F1-B3C6-40C2-9D50-372882B6864E}" destId="{3388547E-C3B5-45C8-A9DF-10E07838914D}" srcOrd="1" destOrd="0" parTransId="{B78437B4-6979-441E-99AC-06C63DD735A8}" sibTransId="{93297DD6-5839-4861-B5E9-6A0C38995E71}"/>
    <dgm:cxn modelId="{9D37E2F7-75B1-4609-BCFD-AE2F2FD1D7C4}" type="presOf" srcId="{90A9C5A3-5D1A-4711-83C3-9DE8332775E2}" destId="{12BEC13D-142A-4A53-A168-652A1200EF75}" srcOrd="0" destOrd="2" presId="urn:microsoft.com/office/officeart/2005/8/layout/list1"/>
    <dgm:cxn modelId="{80531EC9-C73D-4ACC-840E-9C26FF653D7C}" srcId="{3388547E-C3B5-45C8-A9DF-10E07838914D}" destId="{98E0BA1F-EB94-41D0-92C5-532CF42375EB}" srcOrd="1" destOrd="0" parTransId="{41A61B86-08B8-44BB-AF92-892AB4CAC002}" sibTransId="{48F1AB53-AA81-45BD-8E42-482942B006B9}"/>
    <dgm:cxn modelId="{9AE0A5A0-1F7F-49EA-A201-4E2663F7F6DA}" type="presOf" srcId="{98E0BA1F-EB94-41D0-92C5-532CF42375EB}" destId="{D07BCF6E-CBE4-4497-AC64-5D8C701DBB2B}" srcOrd="0" destOrd="1" presId="urn:microsoft.com/office/officeart/2005/8/layout/list1"/>
    <dgm:cxn modelId="{2289CFC0-2EDD-488C-B9AC-54540ECFD78C}" type="presOf" srcId="{8A3C76DA-7B8B-42F6-A2C2-807172356768}" destId="{12BEC13D-142A-4A53-A168-652A1200EF75}" srcOrd="0" destOrd="0" presId="urn:microsoft.com/office/officeart/2005/8/layout/list1"/>
    <dgm:cxn modelId="{C17E2912-6927-43CA-861E-2C2A2F3650ED}" type="presOf" srcId="{5EF6BEDE-8EE9-4356-BCA9-B7D99667FC1D}" destId="{D07BCF6E-CBE4-4497-AC64-5D8C701DBB2B}" srcOrd="0" destOrd="0" presId="urn:microsoft.com/office/officeart/2005/8/layout/list1"/>
    <dgm:cxn modelId="{EE851535-507C-4330-934E-6382B80F55F4}" srcId="{EAF88DCC-88D0-4629-8EEA-5DBBA548298E}" destId="{688707EF-B928-4A34-B15D-1A1EA6F8044A}" srcOrd="0" destOrd="0" parTransId="{2A1D6FA5-E2AC-41B1-AF52-D2F94CF10A1B}" sibTransId="{BE73BF14-4434-460A-924F-C5CC51ABB316}"/>
    <dgm:cxn modelId="{1DA5B650-1FCA-4D15-8585-DE27025C72CA}" type="presOf" srcId="{EAF88DCC-88D0-4629-8EEA-5DBBA548298E}" destId="{D69FD2E4-6644-43BC-BFA4-B63D1A139E6C}" srcOrd="1" destOrd="0" presId="urn:microsoft.com/office/officeart/2005/8/layout/list1"/>
    <dgm:cxn modelId="{9B885169-B225-4457-9D3C-B0B0FC79182B}" srcId="{A78FF2F1-B3C6-40C2-9D50-372882B6864E}" destId="{29F3298C-CB3C-44D6-94EA-EAC69F76D3AC}" srcOrd="0" destOrd="0" parTransId="{C8D3D484-5528-467E-B960-DDCF9B46AC94}" sibTransId="{45FCA098-B4BE-43E1-B35E-E04251090FA6}"/>
    <dgm:cxn modelId="{80314580-3E89-45FA-AEAE-5085748B0E97}" type="presOf" srcId="{FC200EEA-B301-4D0D-BD37-6E9448B880DD}" destId="{569B3AFE-A040-4AE8-8E08-BD13AB6FF7CA}" srcOrd="0" destOrd="1" presId="urn:microsoft.com/office/officeart/2005/8/layout/list1"/>
    <dgm:cxn modelId="{ED94B73A-1B3C-4807-AC59-6AD63FEC2761}" type="presOf" srcId="{3388547E-C3B5-45C8-A9DF-10E07838914D}" destId="{D15D9DAE-A420-4E66-B82C-0773EF85EFA7}" srcOrd="1" destOrd="0" presId="urn:microsoft.com/office/officeart/2005/8/layout/list1"/>
    <dgm:cxn modelId="{11275F96-E2E5-47D6-9633-F2B41B915E09}" srcId="{29F3298C-CB3C-44D6-94EA-EAC69F76D3AC}" destId="{90A9C5A3-5D1A-4711-83C3-9DE8332775E2}" srcOrd="2" destOrd="0" parTransId="{AC00793A-6F99-4964-8B0C-4D0050EA349E}" sibTransId="{B539547E-FAE1-44B5-96E3-94B5DC33B439}"/>
    <dgm:cxn modelId="{17FD81B9-5E40-4C7A-B497-9F90B63EA39E}" type="presOf" srcId="{A78FF2F1-B3C6-40C2-9D50-372882B6864E}" destId="{B474DF23-6EF8-4490-90ED-1C7974145A85}" srcOrd="0" destOrd="0" presId="urn:microsoft.com/office/officeart/2005/8/layout/list1"/>
    <dgm:cxn modelId="{26D57E1E-8A76-47AC-B975-802167B2976B}" srcId="{3388547E-C3B5-45C8-A9DF-10E07838914D}" destId="{5EF6BEDE-8EE9-4356-BCA9-B7D99667FC1D}" srcOrd="0" destOrd="0" parTransId="{2E47AE01-35CD-4601-805A-0F7B5DE674D7}" sibTransId="{767D09FF-3C44-4181-B8C2-8A0C71B53654}"/>
    <dgm:cxn modelId="{988A82DE-22F5-4D91-93C6-A49BEBBCD351}" type="presOf" srcId="{29F3298C-CB3C-44D6-94EA-EAC69F76D3AC}" destId="{70609E24-DAC2-4B9E-8AE0-6E8356866F0F}" srcOrd="0" destOrd="0" presId="urn:microsoft.com/office/officeart/2005/8/layout/list1"/>
    <dgm:cxn modelId="{BD9946FE-D571-42E3-98D7-63A4A470F761}" srcId="{29F3298C-CB3C-44D6-94EA-EAC69F76D3AC}" destId="{8A3C76DA-7B8B-42F6-A2C2-807172356768}" srcOrd="0" destOrd="0" parTransId="{CE0A7AF0-EF86-4516-9439-DE83082E9E2F}" sibTransId="{A1904287-344C-4A46-843C-8E13725A80F2}"/>
    <dgm:cxn modelId="{2B02A791-66F7-4CDE-A17D-632E7DF3E4D5}" type="presOf" srcId="{688707EF-B928-4A34-B15D-1A1EA6F8044A}" destId="{569B3AFE-A040-4AE8-8E08-BD13AB6FF7CA}" srcOrd="0" destOrd="0" presId="urn:microsoft.com/office/officeart/2005/8/layout/list1"/>
    <dgm:cxn modelId="{7FC78304-D135-46F9-81B5-716B3C895BA2}" type="presOf" srcId="{3388547E-C3B5-45C8-A9DF-10E07838914D}" destId="{3785D31D-29EA-4A19-AE8A-BB6FF7EA4093}" srcOrd="0" destOrd="0" presId="urn:microsoft.com/office/officeart/2005/8/layout/list1"/>
    <dgm:cxn modelId="{2D91D7CE-5467-4D2E-86F4-8037A72D1E72}" srcId="{29F3298C-CB3C-44D6-94EA-EAC69F76D3AC}" destId="{C3815678-DBEC-4603-AA7A-CD81D1FBCF47}" srcOrd="1" destOrd="0" parTransId="{18358F6E-2347-41CB-B12B-30ABE6A2A44A}" sibTransId="{02D0AAF9-D9C7-478C-94D4-4B576479139B}"/>
    <dgm:cxn modelId="{8EC6AB7D-2D0D-4B57-8259-A5160AC01814}" type="presOf" srcId="{EAF88DCC-88D0-4629-8EEA-5DBBA548298E}" destId="{16CD7C3C-36E2-4AA4-A17E-AC9FAFBA2548}" srcOrd="0" destOrd="0" presId="urn:microsoft.com/office/officeart/2005/8/layout/list1"/>
    <dgm:cxn modelId="{5FBEDC33-0B12-49B0-A4B4-6B52A357B184}" srcId="{A78FF2F1-B3C6-40C2-9D50-372882B6864E}" destId="{EAF88DCC-88D0-4629-8EEA-5DBBA548298E}" srcOrd="2" destOrd="0" parTransId="{61D5D708-668B-40D8-9599-1862F53CB98F}" sibTransId="{85A4A995-A785-4A67-B4F1-ACA072068B5F}"/>
    <dgm:cxn modelId="{B0265B1F-FCD2-449E-9AAA-3F91C58FCB8E}" type="presParOf" srcId="{B474DF23-6EF8-4490-90ED-1C7974145A85}" destId="{A5FAEAB0-581F-41B3-9858-C4CE707BF66B}" srcOrd="0" destOrd="0" presId="urn:microsoft.com/office/officeart/2005/8/layout/list1"/>
    <dgm:cxn modelId="{F9124627-279B-4552-9F43-BA500A8BF4A6}" type="presParOf" srcId="{A5FAEAB0-581F-41B3-9858-C4CE707BF66B}" destId="{70609E24-DAC2-4B9E-8AE0-6E8356866F0F}" srcOrd="0" destOrd="0" presId="urn:microsoft.com/office/officeart/2005/8/layout/list1"/>
    <dgm:cxn modelId="{787A018F-4B73-454A-9A04-35978F1A429B}" type="presParOf" srcId="{A5FAEAB0-581F-41B3-9858-C4CE707BF66B}" destId="{F80C8688-E7D2-4B7A-9ACD-46E1D2E6F919}" srcOrd="1" destOrd="0" presId="urn:microsoft.com/office/officeart/2005/8/layout/list1"/>
    <dgm:cxn modelId="{21CC3C68-8902-40D7-AE2D-4D605E186613}" type="presParOf" srcId="{B474DF23-6EF8-4490-90ED-1C7974145A85}" destId="{33B93B19-1B5E-4782-8557-33E48A764857}" srcOrd="1" destOrd="0" presId="urn:microsoft.com/office/officeart/2005/8/layout/list1"/>
    <dgm:cxn modelId="{F11B4E0A-F15F-453D-AB45-9670A7BF8173}" type="presParOf" srcId="{B474DF23-6EF8-4490-90ED-1C7974145A85}" destId="{12BEC13D-142A-4A53-A168-652A1200EF75}" srcOrd="2" destOrd="0" presId="urn:microsoft.com/office/officeart/2005/8/layout/list1"/>
    <dgm:cxn modelId="{51EDE577-FF03-4988-A398-18EDB93F4465}" type="presParOf" srcId="{B474DF23-6EF8-4490-90ED-1C7974145A85}" destId="{A064FB02-82DB-464C-A335-9E82DA421A52}" srcOrd="3" destOrd="0" presId="urn:microsoft.com/office/officeart/2005/8/layout/list1"/>
    <dgm:cxn modelId="{EBC6B5F0-AB77-44A1-9980-69D502DA3628}" type="presParOf" srcId="{B474DF23-6EF8-4490-90ED-1C7974145A85}" destId="{D8CC8009-BF3F-4A56-A0CB-1CA322318DCF}" srcOrd="4" destOrd="0" presId="urn:microsoft.com/office/officeart/2005/8/layout/list1"/>
    <dgm:cxn modelId="{28B94C3B-B347-4182-BDC0-419D2E2D55EF}" type="presParOf" srcId="{D8CC8009-BF3F-4A56-A0CB-1CA322318DCF}" destId="{3785D31D-29EA-4A19-AE8A-BB6FF7EA4093}" srcOrd="0" destOrd="0" presId="urn:microsoft.com/office/officeart/2005/8/layout/list1"/>
    <dgm:cxn modelId="{657719BD-7D68-4B68-A65F-3F7653A98EF7}" type="presParOf" srcId="{D8CC8009-BF3F-4A56-A0CB-1CA322318DCF}" destId="{D15D9DAE-A420-4E66-B82C-0773EF85EFA7}" srcOrd="1" destOrd="0" presId="urn:microsoft.com/office/officeart/2005/8/layout/list1"/>
    <dgm:cxn modelId="{C6C91D37-156E-4DAB-8F8C-59251BF4F046}" type="presParOf" srcId="{B474DF23-6EF8-4490-90ED-1C7974145A85}" destId="{533D53D2-181C-4CC2-9C21-1632BECDF9D0}" srcOrd="5" destOrd="0" presId="urn:microsoft.com/office/officeart/2005/8/layout/list1"/>
    <dgm:cxn modelId="{BCE84E32-C25E-493C-938F-F31ADB3D120B}" type="presParOf" srcId="{B474DF23-6EF8-4490-90ED-1C7974145A85}" destId="{D07BCF6E-CBE4-4497-AC64-5D8C701DBB2B}" srcOrd="6" destOrd="0" presId="urn:microsoft.com/office/officeart/2005/8/layout/list1"/>
    <dgm:cxn modelId="{0DED860B-9DE9-4971-B262-7A045420DD4F}" type="presParOf" srcId="{B474DF23-6EF8-4490-90ED-1C7974145A85}" destId="{68D4DA5A-733E-4A60-BC69-1B45528BEFDE}" srcOrd="7" destOrd="0" presId="urn:microsoft.com/office/officeart/2005/8/layout/list1"/>
    <dgm:cxn modelId="{1FDAE82D-6EB5-49D5-824A-FD1E4F2F743F}" type="presParOf" srcId="{B474DF23-6EF8-4490-90ED-1C7974145A85}" destId="{C867DB5D-377C-494F-B291-8F4A053EEA50}" srcOrd="8" destOrd="0" presId="urn:microsoft.com/office/officeart/2005/8/layout/list1"/>
    <dgm:cxn modelId="{548987DF-DF27-47F7-8103-3B8D18B092B7}" type="presParOf" srcId="{C867DB5D-377C-494F-B291-8F4A053EEA50}" destId="{16CD7C3C-36E2-4AA4-A17E-AC9FAFBA2548}" srcOrd="0" destOrd="0" presId="urn:microsoft.com/office/officeart/2005/8/layout/list1"/>
    <dgm:cxn modelId="{E8243301-9C34-44BA-8021-119296364B88}" type="presParOf" srcId="{C867DB5D-377C-494F-B291-8F4A053EEA50}" destId="{D69FD2E4-6644-43BC-BFA4-B63D1A139E6C}" srcOrd="1" destOrd="0" presId="urn:microsoft.com/office/officeart/2005/8/layout/list1"/>
    <dgm:cxn modelId="{627E631C-7451-4B23-92EF-115FD471554E}" type="presParOf" srcId="{B474DF23-6EF8-4490-90ED-1C7974145A85}" destId="{9666799F-361F-4A09-86F4-DFBD0F81365C}" srcOrd="9" destOrd="0" presId="urn:microsoft.com/office/officeart/2005/8/layout/list1"/>
    <dgm:cxn modelId="{F3B3F3F6-9946-4BDE-92AA-282E54B5C530}" type="presParOf" srcId="{B474DF23-6EF8-4490-90ED-1C7974145A85}" destId="{569B3AFE-A040-4AE8-8E08-BD13AB6FF7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EC13D-142A-4A53-A168-652A1200EF75}">
      <dsp:nvSpPr>
        <dsp:cNvPr id="0" name=""/>
        <dsp:cNvSpPr/>
      </dsp:nvSpPr>
      <dsp:spPr>
        <a:xfrm>
          <a:off x="0" y="371543"/>
          <a:ext cx="8902824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58" tIns="437388" rIns="6909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Se aplica en grandes organizaciones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Compara operaciones internas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Sin problemas de costos</a:t>
          </a:r>
          <a:endParaRPr lang="es-ES" sz="2000" kern="1200" dirty="0"/>
        </a:p>
      </dsp:txBody>
      <dsp:txXfrm>
        <a:off x="0" y="371543"/>
        <a:ext cx="8902824" cy="1488374"/>
      </dsp:txXfrm>
    </dsp:sp>
    <dsp:sp modelId="{F80C8688-E7D2-4B7A-9ACD-46E1D2E6F919}">
      <dsp:nvSpPr>
        <dsp:cNvPr id="0" name=""/>
        <dsp:cNvSpPr/>
      </dsp:nvSpPr>
      <dsp:spPr>
        <a:xfrm>
          <a:off x="445141" y="61583"/>
          <a:ext cx="623197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54" tIns="0" rIns="2355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Interno</a:t>
          </a:r>
          <a:endParaRPr lang="es-ES" sz="2000" kern="1200" dirty="0"/>
        </a:p>
      </dsp:txBody>
      <dsp:txXfrm>
        <a:off x="475403" y="91845"/>
        <a:ext cx="6171452" cy="559396"/>
      </dsp:txXfrm>
    </dsp:sp>
    <dsp:sp modelId="{D07BCF6E-CBE4-4497-AC64-5D8C701DBB2B}">
      <dsp:nvSpPr>
        <dsp:cNvPr id="0" name=""/>
        <dsp:cNvSpPr/>
      </dsp:nvSpPr>
      <dsp:spPr>
        <a:xfrm>
          <a:off x="0" y="2283278"/>
          <a:ext cx="890282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58" tIns="437388" rIns="6909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Muestra fortalezas y debilidades frente  a la competencia directa, o empresa que aplica el mismo modelo de negocio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Puede acceder a valores macroeconómicos, producción eficiencia tecnológica, costos, etc.</a:t>
          </a:r>
          <a:endParaRPr lang="es-ES" sz="2000" kern="1200" dirty="0"/>
        </a:p>
      </dsp:txBody>
      <dsp:txXfrm>
        <a:off x="0" y="2283278"/>
        <a:ext cx="8902824" cy="1686825"/>
      </dsp:txXfrm>
    </dsp:sp>
    <dsp:sp modelId="{D15D9DAE-A420-4E66-B82C-0773EF85EFA7}">
      <dsp:nvSpPr>
        <dsp:cNvPr id="0" name=""/>
        <dsp:cNvSpPr/>
      </dsp:nvSpPr>
      <dsp:spPr>
        <a:xfrm>
          <a:off x="445141" y="1973318"/>
          <a:ext cx="623197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54" tIns="0" rIns="2355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Competitivo</a:t>
          </a:r>
          <a:endParaRPr lang="es-ES" sz="2000" kern="1200" dirty="0"/>
        </a:p>
      </dsp:txBody>
      <dsp:txXfrm>
        <a:off x="475403" y="2003580"/>
        <a:ext cx="6171452" cy="559396"/>
      </dsp:txXfrm>
    </dsp:sp>
    <dsp:sp modelId="{569B3AFE-A040-4AE8-8E08-BD13AB6FF7CA}">
      <dsp:nvSpPr>
        <dsp:cNvPr id="0" name=""/>
        <dsp:cNvSpPr/>
      </dsp:nvSpPr>
      <dsp:spPr>
        <a:xfrm>
          <a:off x="0" y="4393463"/>
          <a:ext cx="8902824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58" tIns="437388" rIns="6909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Se aplica con empresas que realizan la misma función organizacional, en un sector diferente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Identificar al líder de la función de interés</a:t>
          </a:r>
          <a:endParaRPr lang="es-ES" sz="2000" kern="1200" dirty="0"/>
        </a:p>
      </dsp:txBody>
      <dsp:txXfrm>
        <a:off x="0" y="4393463"/>
        <a:ext cx="8902824" cy="1422225"/>
      </dsp:txXfrm>
    </dsp:sp>
    <dsp:sp modelId="{D69FD2E4-6644-43BC-BFA4-B63D1A139E6C}">
      <dsp:nvSpPr>
        <dsp:cNvPr id="0" name=""/>
        <dsp:cNvSpPr/>
      </dsp:nvSpPr>
      <dsp:spPr>
        <a:xfrm>
          <a:off x="445141" y="4083503"/>
          <a:ext cx="623197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554" tIns="0" rIns="2355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Funcional</a:t>
          </a:r>
          <a:endParaRPr lang="es-ES" sz="2000" kern="1200" dirty="0"/>
        </a:p>
      </dsp:txBody>
      <dsp:txXfrm>
        <a:off x="475403" y="4113765"/>
        <a:ext cx="617145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9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7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04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91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58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85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11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3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7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8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48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12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5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2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55BD-55D6-4E98-AF40-E467D57BB01A}" type="datetimeFigureOut">
              <a:rPr lang="es-ES" smtClean="0"/>
              <a:t>10/03/2015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A97814-09F4-4EFD-9006-BDDEADE0F7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6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soft" dir="t"/>
          </a:scene3d>
          <a:sp3d>
            <a:bevelT w="165100" prst="coolSlant"/>
          </a:sp3d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Benchmarking</a:t>
            </a:r>
            <a:endParaRPr lang="es-E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-3996952" y="5661248"/>
            <a:ext cx="7349331" cy="93905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1600" b="1" dirty="0" smtClean="0">
                <a:solidFill>
                  <a:srgbClr val="FFFF00"/>
                </a:solidFill>
              </a:rPr>
              <a:t>LUIS  ALFONSO RIVERA VACA</a:t>
            </a:r>
            <a:endParaRPr lang="es-MX" sz="1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Análisis de valor - pasos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77350" y="1417638"/>
            <a:ext cx="8229600" cy="4525963"/>
          </a:xfrm>
        </p:spPr>
        <p:txBody>
          <a:bodyPr>
            <a:normAutofit/>
          </a:bodyPr>
          <a:lstStyle/>
          <a:p>
            <a:pPr marL="624078" indent="-514350" algn="just">
              <a:spcAft>
                <a:spcPts val="600"/>
              </a:spcAft>
              <a:buFont typeface="+mj-lt"/>
              <a:buAutoNum type="arabicPeriod" startAt="2"/>
            </a:pPr>
            <a:r>
              <a:rPr lang="es-MX" b="1" dirty="0" smtClean="0"/>
              <a:t>Análisis</a:t>
            </a:r>
            <a:r>
              <a:rPr lang="es-MX" dirty="0" smtClean="0"/>
              <a:t>, de cada una de las funciones que desempeña el producto o servicio, tanto aquéllas que satisface de forma directo como indirecta a través de funciones secundarias.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arabicPeriod" startAt="2"/>
            </a:pPr>
            <a:r>
              <a:rPr lang="es-MX" b="1" dirty="0" smtClean="0"/>
              <a:t>Creatividad</a:t>
            </a:r>
            <a:r>
              <a:rPr lang="es-MX" dirty="0" smtClean="0"/>
              <a:t>, identificar los medios que permitan eliminar, cambiar o mejorar las funciones y componentes del producto o servicio, o reducir sus costos.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14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Análisis de valor - pasos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624078" indent="-514350" algn="just">
              <a:spcAft>
                <a:spcPts val="600"/>
              </a:spcAft>
              <a:buFont typeface="+mj-lt"/>
              <a:buAutoNum type="arabicPeriod" startAt="4"/>
            </a:pPr>
            <a:r>
              <a:rPr lang="es-MX" b="1" dirty="0" smtClean="0"/>
              <a:t>Evaluación</a:t>
            </a:r>
            <a:r>
              <a:rPr lang="es-MX" dirty="0" smtClean="0"/>
              <a:t>, estimación del grado de cumplimiento de las funciones y un análisis económico de las alternativas que ofrezcan el valor más elevado.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arabicPeriod" startAt="4"/>
            </a:pPr>
            <a:r>
              <a:rPr lang="es-MX" b="1" dirty="0" smtClean="0"/>
              <a:t>Seguimiento</a:t>
            </a:r>
            <a:r>
              <a:rPr lang="es-MX" dirty="0" smtClean="0"/>
              <a:t>, Concentración del trabajo realizado para el análisis y determinación de las acciones definidas para resolver la falta de adecuación y valor del producto o servicio o el elevado costo de generación</a:t>
            </a:r>
          </a:p>
          <a:p>
            <a:pPr marL="624078" indent="-514350" algn="just">
              <a:buFont typeface="+mj-lt"/>
              <a:buAutoNum type="arabicPeriod" startAt="4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91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Benchmarking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s-MX" dirty="0"/>
              <a:t>A</a:t>
            </a:r>
            <a:r>
              <a:rPr lang="es-MX" dirty="0" smtClean="0"/>
              <a:t>naliza </a:t>
            </a:r>
            <a:r>
              <a:rPr lang="es-MX" dirty="0" smtClean="0"/>
              <a:t>y compara las actividades de una organización, frente a aquellas que se desarrollan de mejor manera, independientemente del sector profesional que desempeñe y la organización de que se trate.</a:t>
            </a:r>
          </a:p>
          <a:p>
            <a:pPr marL="109728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861048"/>
            <a:ext cx="3023672" cy="26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Gestión de </a:t>
            </a:r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</a:rPr>
              <a:t>tecnología…más </a:t>
            </a:r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herramientas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564904"/>
            <a:ext cx="8229600" cy="3459840"/>
          </a:xfrm>
        </p:spPr>
        <p:txBody>
          <a:bodyPr>
            <a:normAutofit/>
          </a:bodyPr>
          <a:lstStyle/>
          <a:p>
            <a:r>
              <a:rPr lang="es-MX" dirty="0" smtClean="0"/>
              <a:t>La mejor manera de aplicar </a:t>
            </a:r>
            <a:r>
              <a:rPr lang="es-MX" dirty="0" smtClean="0"/>
              <a:t>estas el benchmarking </a:t>
            </a:r>
            <a:r>
              <a:rPr lang="es-MX" dirty="0" smtClean="0"/>
              <a:t>es en equipo dado que se deben considerar diferentes escenarios y puntos de vista para luego discutir y proponer acciones.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951229"/>
            <a:ext cx="3816424" cy="25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Benchmarking tecnológico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s-MX" sz="2400" dirty="0" smtClean="0"/>
              <a:t>Trata de </a:t>
            </a:r>
            <a:r>
              <a:rPr lang="es-MX" sz="2400" b="1" dirty="0" smtClean="0"/>
              <a:t>identificar y conocer las tecnologías de punta existentes en el mercado</a:t>
            </a:r>
            <a:r>
              <a:rPr lang="es-MX" sz="2400" dirty="0" smtClean="0"/>
              <a:t>, las </a:t>
            </a:r>
            <a:r>
              <a:rPr lang="es-MX" sz="2400" b="1" dirty="0" smtClean="0"/>
              <a:t>organizaciones líderes </a:t>
            </a:r>
            <a:r>
              <a:rPr lang="es-MX" sz="2400" dirty="0" smtClean="0"/>
              <a:t>en esa tecnología y la manera en que se mantienen en esa posición, para posteriormente tomarlo como punto de comparación al evaluar los procesos internos de la propia organización.</a:t>
            </a:r>
          </a:p>
          <a:p>
            <a:pPr algn="just">
              <a:spcAft>
                <a:spcPts val="600"/>
              </a:spcAft>
            </a:pPr>
            <a:r>
              <a:rPr lang="es-MX" sz="2400" dirty="0" smtClean="0"/>
              <a:t>Se trata de una herramienta de gestión que </a:t>
            </a:r>
            <a:r>
              <a:rPr lang="es-MX" sz="2000" b="1" dirty="0" smtClean="0"/>
              <a:t>facilita el aprendizaje y la mejora tecnológica con base en la experiencia de otros.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365104"/>
            <a:ext cx="3168352" cy="23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Benchmarking tecnológico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74296"/>
              </p:ext>
            </p:extLst>
          </p:nvPr>
        </p:nvGraphicFramePr>
        <p:xfrm>
          <a:off x="133672" y="972405"/>
          <a:ext cx="890282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3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Benchmarking tecnológico- pasos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-108520" y="2204864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MX" b="1" dirty="0" smtClean="0">
                <a:solidFill>
                  <a:schemeClr val="accent1"/>
                </a:solidFill>
              </a:rPr>
              <a:t>Saber qué hace, cómo lo hace y que tan bien lo hace la propia organización</a:t>
            </a:r>
          </a:p>
          <a:p>
            <a:pPr marL="624078" indent="-514350" algn="just">
              <a:buFont typeface="+mj-lt"/>
              <a:buAutoNum type="arabicPeriod"/>
            </a:pPr>
            <a:endParaRPr lang="es-MX" dirty="0"/>
          </a:p>
          <a:p>
            <a:pPr marL="624078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s-MX" dirty="0" smtClean="0"/>
              <a:t>Selección de actividad o función interna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s-MX" dirty="0" smtClean="0"/>
              <a:t>Selección de los factores claves de éxito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s-MX" dirty="0" smtClean="0"/>
              <a:t>Selección de variables o elementos que condicionan los factores claves medibles</a:t>
            </a:r>
          </a:p>
          <a:p>
            <a:pPr marL="624078" indent="-514350" algn="just">
              <a:buFont typeface="+mj-lt"/>
              <a:buAutoNum type="arabicPeriod"/>
            </a:pPr>
            <a:endParaRPr lang="es-MX" dirty="0" smtClean="0"/>
          </a:p>
          <a:p>
            <a:pPr marL="624078" indent="-514350" algn="just">
              <a:buFont typeface="+mj-lt"/>
              <a:buAutoNum type="arabicPeriod"/>
            </a:pP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5"/>
            <a:ext cx="2646040" cy="220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0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Benchmarking tecnológico- pasos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2060848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MX" b="1" dirty="0">
                <a:solidFill>
                  <a:schemeClr val="accent1"/>
                </a:solidFill>
              </a:rPr>
              <a:t>Saber qué hace, cómo lo hace y que tan bien lo hace </a:t>
            </a:r>
            <a:r>
              <a:rPr lang="es-MX" b="1" dirty="0" smtClean="0">
                <a:solidFill>
                  <a:schemeClr val="accent1"/>
                </a:solidFill>
              </a:rPr>
              <a:t>la organización líder</a:t>
            </a:r>
            <a:endParaRPr lang="es-MX" b="1" dirty="0">
              <a:solidFill>
                <a:schemeClr val="accent1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endParaRPr lang="es-MX" sz="2000" dirty="0" smtClean="0"/>
          </a:p>
          <a:p>
            <a:pPr marL="624078" indent="-514350" algn="just">
              <a:spcAft>
                <a:spcPts val="600"/>
              </a:spcAft>
              <a:buFont typeface="+mj-lt"/>
              <a:buAutoNum type="arabicPeriod" startAt="4"/>
            </a:pPr>
            <a:r>
              <a:rPr lang="es-MX" dirty="0" smtClean="0"/>
              <a:t>Identificar los factores de éxito de otras organizaciones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arabicPeriod" startAt="4"/>
            </a:pPr>
            <a:r>
              <a:rPr lang="es-MX" dirty="0" smtClean="0"/>
              <a:t>Medición de las variables que condicionan los factores de éxito de la organización líder</a:t>
            </a:r>
          </a:p>
          <a:p>
            <a:pPr marL="624078" indent="-514350" algn="just">
              <a:buFont typeface="+mj-lt"/>
              <a:buAutoNum type="arabicPeriod" startAt="4"/>
            </a:pPr>
            <a:endParaRPr lang="es-MX" dirty="0" smtClean="0"/>
          </a:p>
          <a:p>
            <a:pPr marL="624078" indent="-514350" algn="just">
              <a:buFont typeface="+mj-lt"/>
              <a:buAutoNum type="arabicPeriod" startAt="4"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35487"/>
            <a:ext cx="19748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2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Benchmarking tecnológico- pasos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4589" y="1135285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MX" b="1" dirty="0" smtClean="0">
                <a:solidFill>
                  <a:schemeClr val="accent1"/>
                </a:solidFill>
              </a:rPr>
              <a:t>Identificar las diferencias y trazar el camino para alcanzar al líder</a:t>
            </a:r>
            <a:endParaRPr lang="es-MX" b="1" dirty="0">
              <a:solidFill>
                <a:schemeClr val="accent1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endParaRPr lang="es-MX" dirty="0" smtClean="0"/>
          </a:p>
          <a:p>
            <a:pPr marL="624078" indent="-514350" algn="just">
              <a:spcAft>
                <a:spcPts val="600"/>
              </a:spcAft>
              <a:buFont typeface="+mj-lt"/>
              <a:buAutoNum type="arabicPeriod" startAt="6"/>
            </a:pPr>
            <a:r>
              <a:rPr lang="es-MX" dirty="0" smtClean="0"/>
              <a:t>Comparativa de la medición de los factores de éxito entre las dos organizaciones</a:t>
            </a:r>
          </a:p>
          <a:p>
            <a:pPr marL="624078" indent="-514350" algn="just">
              <a:spcAft>
                <a:spcPts val="600"/>
              </a:spcAft>
              <a:buFont typeface="+mj-lt"/>
              <a:buAutoNum type="arabicPeriod" startAt="6"/>
            </a:pPr>
            <a:r>
              <a:rPr lang="es-MX" dirty="0" smtClean="0"/>
              <a:t>Comunicación y difusión de los resultados a la organización, para toma de decisiones y definición de estrategia de cambio</a:t>
            </a:r>
          </a:p>
          <a:p>
            <a:pPr marL="624078" indent="-514350" algn="just">
              <a:buFont typeface="+mj-lt"/>
              <a:buAutoNum type="arabicPeriod" startAt="6"/>
            </a:pPr>
            <a:endParaRPr lang="es-MX" dirty="0" smtClean="0"/>
          </a:p>
          <a:p>
            <a:pPr marL="624078" indent="-514350" algn="just">
              <a:buFont typeface="+mj-lt"/>
              <a:buAutoNum type="arabicPeriod" startAt="6"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821674" cy="207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725144"/>
            <a:ext cx="2664295" cy="199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Análisis de valor - pasos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>
            <a:normAutofit fontScale="92500" lnSpcReduction="20000"/>
          </a:bodyPr>
          <a:lstStyle/>
          <a:p>
            <a:pPr marL="624078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/>
              <a:t>Información. Identificar y establecer prioridades </a:t>
            </a:r>
            <a:r>
              <a:rPr lang="es-MX" dirty="0" smtClean="0"/>
              <a:t>entre los usuarios finales de los productos/servicios, así como la </a:t>
            </a:r>
            <a:r>
              <a:rPr lang="es-MX" b="1" dirty="0" smtClean="0"/>
              <a:t>caracterización de segmento de consumidores </a:t>
            </a:r>
            <a:r>
              <a:rPr lang="es-MX" dirty="0" smtClean="0"/>
              <a:t>para el que se desarrolla la actividad. Disponer de la mayor cantidad posible de información:</a:t>
            </a:r>
          </a:p>
          <a:p>
            <a:pPr lvl="1" algn="just">
              <a:spcAft>
                <a:spcPts val="600"/>
              </a:spcAft>
            </a:pPr>
            <a:r>
              <a:rPr lang="es-MX" sz="2400" dirty="0" smtClean="0"/>
              <a:t>Qué es?</a:t>
            </a:r>
          </a:p>
          <a:p>
            <a:pPr lvl="1" algn="just">
              <a:spcAft>
                <a:spcPts val="600"/>
              </a:spcAft>
            </a:pPr>
            <a:r>
              <a:rPr lang="es-MX" sz="2400" dirty="0" smtClean="0"/>
              <a:t>Para qué sirve?</a:t>
            </a:r>
          </a:p>
          <a:p>
            <a:pPr lvl="1" algn="just">
              <a:spcAft>
                <a:spcPts val="600"/>
              </a:spcAft>
            </a:pPr>
            <a:r>
              <a:rPr lang="es-MX" sz="2400" dirty="0" smtClean="0"/>
              <a:t>Cuál es el método, el material o el procedimiento usado para realizar la función principal?</a:t>
            </a:r>
          </a:p>
          <a:p>
            <a:pPr lvl="1" algn="just">
              <a:spcAft>
                <a:spcPts val="600"/>
              </a:spcAft>
            </a:pPr>
            <a:r>
              <a:rPr lang="es-MX" sz="2400" dirty="0" smtClean="0"/>
              <a:t>Cuáles son las funciones secundarias correspondientes?</a:t>
            </a:r>
          </a:p>
          <a:p>
            <a:pPr lvl="1" algn="just">
              <a:spcAft>
                <a:spcPts val="600"/>
              </a:spcAft>
            </a:pPr>
            <a:r>
              <a:rPr lang="es-MX" sz="2400" dirty="0" smtClean="0"/>
              <a:t>Cuál es el costo del ítem  cómo podemos trasladar el costo que implica realizar la función principal a cada función secundaria?</a:t>
            </a:r>
          </a:p>
          <a:p>
            <a:pPr lvl="1" algn="just"/>
            <a:r>
              <a:rPr lang="es-MX" sz="2400" dirty="0" smtClean="0"/>
              <a:t>Si comparamos estos costos con los de un ítem de función</a:t>
            </a:r>
          </a:p>
          <a:p>
            <a:pPr marL="393192" lvl="1" indent="0" algn="just">
              <a:buNone/>
            </a:pPr>
            <a:r>
              <a:rPr lang="es-MX" sz="2400" dirty="0" smtClean="0"/>
              <a:t>		   similar, cuánto debería costar cada función y cuál</a:t>
            </a:r>
          </a:p>
          <a:p>
            <a:pPr marL="393192" lvl="1" indent="0" algn="just">
              <a:buNone/>
            </a:pPr>
            <a:r>
              <a:rPr lang="es-MX" sz="2400" dirty="0"/>
              <a:t>	</a:t>
            </a:r>
            <a:r>
              <a:rPr lang="es-MX" sz="2400" dirty="0" smtClean="0"/>
              <a:t>		 	debería ser el costo total</a:t>
            </a:r>
            <a:r>
              <a:rPr lang="es-MX" sz="2300" dirty="0" smtClean="0"/>
              <a:t>?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20433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1430</TotalTime>
  <Words>580</Words>
  <Application>Microsoft Office PowerPoint</Application>
  <PresentationFormat>Presentación en pantalla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Benchmarking</vt:lpstr>
      <vt:lpstr>Benchmarking</vt:lpstr>
      <vt:lpstr>Gestión de tecnología…más herramientas</vt:lpstr>
      <vt:lpstr>Benchmarking tecnológico</vt:lpstr>
      <vt:lpstr>Benchmarking tecnológico</vt:lpstr>
      <vt:lpstr>Benchmarking tecnológico- pasos</vt:lpstr>
      <vt:lpstr>Benchmarking tecnológico- pasos</vt:lpstr>
      <vt:lpstr>Benchmarking tecnológico- pasos</vt:lpstr>
      <vt:lpstr>Análisis de valor - pasos</vt:lpstr>
      <vt:lpstr>Análisis de valor - pasos</vt:lpstr>
      <vt:lpstr>Análisis de valor - pasos</vt:lpstr>
    </vt:vector>
  </TitlesOfParts>
  <Company>ITESO A.C.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la innovación</dc:title>
  <dc:creator>Usuario de Windows</dc:creator>
  <cp:lastModifiedBy>Luis Alfonso</cp:lastModifiedBy>
  <cp:revision>66</cp:revision>
  <dcterms:created xsi:type="dcterms:W3CDTF">2013-09-02T20:27:16Z</dcterms:created>
  <dcterms:modified xsi:type="dcterms:W3CDTF">2015-03-10T17:12:40Z</dcterms:modified>
</cp:coreProperties>
</file>