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1A01-9C64-4C31-8A85-119E12D2A675}" type="datetimeFigureOut">
              <a:rPr lang="es-MX" smtClean="0"/>
              <a:t>11/04/2015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57240-CAA5-4469-831E-2617D53177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8613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1A01-9C64-4C31-8A85-119E12D2A675}" type="datetimeFigureOut">
              <a:rPr lang="es-MX" smtClean="0"/>
              <a:t>11/04/2015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57240-CAA5-4469-831E-2617D53177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865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1A01-9C64-4C31-8A85-119E12D2A675}" type="datetimeFigureOut">
              <a:rPr lang="es-MX" smtClean="0"/>
              <a:t>11/04/2015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57240-CAA5-4469-831E-2617D53177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22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1A01-9C64-4C31-8A85-119E12D2A675}" type="datetimeFigureOut">
              <a:rPr lang="es-MX" smtClean="0"/>
              <a:t>11/04/2015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57240-CAA5-4469-831E-2617D53177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5517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1A01-9C64-4C31-8A85-119E12D2A675}" type="datetimeFigureOut">
              <a:rPr lang="es-MX" smtClean="0"/>
              <a:t>11/04/2015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57240-CAA5-4469-831E-2617D53177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777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1A01-9C64-4C31-8A85-119E12D2A675}" type="datetimeFigureOut">
              <a:rPr lang="es-MX" smtClean="0"/>
              <a:t>11/04/2015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57240-CAA5-4469-831E-2617D53177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569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1A01-9C64-4C31-8A85-119E12D2A675}" type="datetimeFigureOut">
              <a:rPr lang="es-MX" smtClean="0"/>
              <a:t>11/04/2015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57240-CAA5-4469-831E-2617D53177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705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1A01-9C64-4C31-8A85-119E12D2A675}" type="datetimeFigureOut">
              <a:rPr lang="es-MX" smtClean="0"/>
              <a:t>11/04/2015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57240-CAA5-4469-831E-2617D53177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324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1A01-9C64-4C31-8A85-119E12D2A675}" type="datetimeFigureOut">
              <a:rPr lang="es-MX" smtClean="0"/>
              <a:t>11/04/2015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57240-CAA5-4469-831E-2617D53177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093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1A01-9C64-4C31-8A85-119E12D2A675}" type="datetimeFigureOut">
              <a:rPr lang="es-MX" smtClean="0"/>
              <a:t>11/04/2015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57240-CAA5-4469-831E-2617D53177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755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1A01-9C64-4C31-8A85-119E12D2A675}" type="datetimeFigureOut">
              <a:rPr lang="es-MX" smtClean="0"/>
              <a:t>11/04/2015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57240-CAA5-4469-831E-2617D53177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43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A1A01-9C64-4C31-8A85-119E12D2A675}" type="datetimeFigureOut">
              <a:rPr lang="es-MX" smtClean="0"/>
              <a:t>11/04/2015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57240-CAA5-4469-831E-2617D53177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518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9403" y="439783"/>
            <a:ext cx="9328597" cy="1195834"/>
          </a:xfrm>
        </p:spPr>
        <p:txBody>
          <a:bodyPr/>
          <a:lstStyle/>
          <a:p>
            <a:r>
              <a:rPr lang="es-ES" dirty="0" smtClean="0"/>
              <a:t>RELOJ ESTRATEGICO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El reloj estratégico es una matriz en la que pueden darse múltiples combinaciones entre el valor percibido y el precio percibido, pero no todas son válidas para todas las organizaciones. Cada empresa escogerá la "ruta estratégica" más conveniente para obtener una posición competitiva de cara al mercado.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760093" y="5522442"/>
            <a:ext cx="461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Luis Alfonso Rivera Vaca</a:t>
            </a: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0093" y="1635617"/>
            <a:ext cx="2487216" cy="170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753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1" y="566671"/>
            <a:ext cx="5395174" cy="6040192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Las organizaciones compiten por obtener clientes y por ser más competitivos que sus propios competidores. Para dar respuesta a estas necesidades, Cliff </a:t>
            </a:r>
            <a:r>
              <a:rPr lang="es-ES" dirty="0" err="1" smtClean="0"/>
              <a:t>Bowman</a:t>
            </a:r>
            <a:r>
              <a:rPr lang="es-ES" dirty="0" smtClean="0"/>
              <a:t> desarrolló una herramienta, denomina "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Customer</a:t>
            </a:r>
            <a:r>
              <a:rPr lang="es-ES" dirty="0" smtClean="0"/>
              <a:t> </a:t>
            </a:r>
            <a:r>
              <a:rPr lang="es-ES" dirty="0" err="1" smtClean="0"/>
              <a:t>Matrix</a:t>
            </a:r>
            <a:r>
              <a:rPr lang="es-ES" dirty="0" smtClean="0"/>
              <a:t>" o la matriz del cliente, más conocida como "El Reloj Estratégico de </a:t>
            </a:r>
            <a:r>
              <a:rPr lang="es-ES" dirty="0" err="1" smtClean="0"/>
              <a:t>Bowman</a:t>
            </a:r>
            <a:r>
              <a:rPr lang="es-ES" dirty="0" smtClean="0"/>
              <a:t>". En la primera parte de este artículo se introduce el concepto del "reloj estratégico" de </a:t>
            </a:r>
            <a:r>
              <a:rPr lang="es-ES" dirty="0" err="1" smtClean="0"/>
              <a:t>Bowman</a:t>
            </a:r>
            <a:r>
              <a:rPr lang="es-ES" dirty="0" smtClean="0"/>
              <a:t> y se realiza un análisis detallado de las estrategias básicas que pueden desarrollarse; la reducción del precio percibido (sin alterar el valor percibido), a través de la ruta 2 y el aumento del valor percibido (sin alterar el precio percibido), a través de la ruta 4.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375" y="1168959"/>
            <a:ext cx="4675091" cy="381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15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Estrategias orientadas a precios bajos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5111839" cy="4351338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Opción 1: Sin filigranas</a:t>
            </a:r>
          </a:p>
          <a:p>
            <a:r>
              <a:rPr lang="es-ES" dirty="0" smtClean="0"/>
              <a:t>Implica bajos precios y bajo valor añadido, es decir, la empresa trata de reducir lo máximo posible el precio del producto buscando aquellos consumidores especialmente sensibles a las reducciones de precios, sin importarles la calidad del producto o servicio que reciben. De esta forma consiguen una alta rentabilidad debido al gran volumen de ventas y a la alta rotación de activos.</a:t>
            </a:r>
          </a:p>
          <a:p>
            <a:r>
              <a:rPr lang="es-ES" dirty="0" smtClean="0"/>
              <a:t>Opción 2: Precios bajos</a:t>
            </a:r>
          </a:p>
          <a:p>
            <a:r>
              <a:rPr lang="es-ES" dirty="0" smtClean="0"/>
              <a:t>La empresa ofrece precios bajos pero manteniendo un cierto nivel de calidad de los productos. Esta opción será muy atractiva en el caso de empresas líderes en costes ya que a los competidores les va a resultar muy difícil imitar dicha actuación salvo que estén dispuestos a entrar en una guerra de precios en la que normalmente saldrían perdiendo.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1902" y="1825625"/>
            <a:ext cx="30861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7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Estrategias híbridas u orientadas a la relación calidad-precio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Opción 3: Híbrida</a:t>
            </a:r>
          </a:p>
          <a:p>
            <a:r>
              <a:rPr lang="es-ES" dirty="0" smtClean="0"/>
              <a:t>Puede considerarse híbrida entre la diferenciación y los precios bajos y consiste en proporcionar a los clientes productos con un alto o medio valor añadido percibido pero manteniendo a la vez precios relativamente bajos o medios, de manera que se consigue mantener una buena relación entre la calidad ofrecida y el precio pagado.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429" y="4284177"/>
            <a:ext cx="3809531" cy="189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485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Estrategias orientadas a la diferenciación</a:t>
            </a:r>
            <a:r>
              <a:rPr lang="es-ES" dirty="0" smtClean="0"/>
              <a:t/>
            </a:r>
            <a:br>
              <a:rPr lang="es-ES" dirty="0" smtClean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6381" y="1439259"/>
            <a:ext cx="6451242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 smtClean="0"/>
              <a:t>Opción 4: Diferenciación</a:t>
            </a:r>
          </a:p>
          <a:p>
            <a:r>
              <a:rPr lang="es-ES" dirty="0" smtClean="0"/>
              <a:t>La empresa busca crear un alto valor añadido percibido por parte del consumidor manteniendo unos precios similares o un poco más altos. La idea principal es proporcionar productos o servicios mejores y distintos a los que ofrecen los competidores, atendiendo a lo que los clientes más valoran y cobrando por ello unos precios ligeramente superiores.</a:t>
            </a:r>
          </a:p>
          <a:p>
            <a:pPr marL="0" indent="0">
              <a:buNone/>
            </a:pPr>
            <a:r>
              <a:rPr lang="es-ES" dirty="0" smtClean="0"/>
              <a:t>Opción 5: Diferenciación segmentada</a:t>
            </a:r>
          </a:p>
          <a:p>
            <a:r>
              <a:rPr lang="es-ES" dirty="0" smtClean="0"/>
              <a:t>Consiste en ofrecer a los clientes un valor añadido percibido muy alto que justifique los elevados precios que se piden por determinados productos o servicios, lo que normalmente solo puede conseguirse en segmentos específicos con un alto poder adquisitivo.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068" y="1690688"/>
            <a:ext cx="4603732" cy="321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1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Estrategias destinadas al fracaso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3502" y="1867436"/>
            <a:ext cx="5369416" cy="46750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 smtClean="0"/>
              <a:t>Opciones 6 y 7</a:t>
            </a:r>
          </a:p>
          <a:p>
            <a:r>
              <a:rPr lang="es-ES" dirty="0" smtClean="0"/>
              <a:t>Las implican estrategias de precios altos pero con un valor percibido por el cliente normal o bajo, con lo cual sólo podrán sostenerse desde una posición de monopolio ya que, de otro modo, los consumidores acudirán a otras empresas en busca de precios menores o de un mayor valor percibido.</a:t>
            </a:r>
          </a:p>
          <a:p>
            <a:pPr marL="0" indent="0">
              <a:buNone/>
            </a:pPr>
            <a:r>
              <a:rPr lang="es-ES" dirty="0" smtClean="0"/>
              <a:t>Opción 8</a:t>
            </a:r>
          </a:p>
          <a:p>
            <a:r>
              <a:rPr lang="es-ES" dirty="0" smtClean="0"/>
              <a:t>Supone la reducción del valor percibido por los clientes manteniendo los precios, lo que puede derivar en un detrimento de la imagen de la empresa y en la pérdida de los clientes ya que no estarán dispuestos a pagar más por un producto si ya no perciben un valor añadido adecuado.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4992" y="1867436"/>
            <a:ext cx="4621905" cy="346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20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618</Words>
  <Application>Microsoft Office PowerPoint</Application>
  <PresentationFormat>Panorámica</PresentationFormat>
  <Paragraphs>22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RELOJ ESTRATEGICO</vt:lpstr>
      <vt:lpstr>Presentación de PowerPoint</vt:lpstr>
      <vt:lpstr>Estrategias orientadas a precios bajos</vt:lpstr>
      <vt:lpstr>Estrategias híbridas u orientadas a la relación calidad-precio</vt:lpstr>
      <vt:lpstr>Estrategias orientadas a la diferenciación </vt:lpstr>
      <vt:lpstr>Estrategias destinadas al fracaso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RELOJ ESTRATEGICO</dc:title>
  <dc:creator>Luis Alfonso</dc:creator>
  <cp:lastModifiedBy>Luis Alfonso</cp:lastModifiedBy>
  <cp:revision>3</cp:revision>
  <dcterms:created xsi:type="dcterms:W3CDTF">2015-04-11T23:41:24Z</dcterms:created>
  <dcterms:modified xsi:type="dcterms:W3CDTF">2015-04-11T23:52:12Z</dcterms:modified>
</cp:coreProperties>
</file>