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2415-2BB2-40DA-B039-302462EDCA9F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B0FE-B60B-4719-8DF0-2E2490B3D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777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2415-2BB2-40DA-B039-302462EDCA9F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B0FE-B60B-4719-8DF0-2E2490B3D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220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2415-2BB2-40DA-B039-302462EDCA9F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B0FE-B60B-4719-8DF0-2E2490B3D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5868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2415-2BB2-40DA-B039-302462EDCA9F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B0FE-B60B-4719-8DF0-2E2490B3D01E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2427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2415-2BB2-40DA-B039-302462EDCA9F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B0FE-B60B-4719-8DF0-2E2490B3D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891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2415-2BB2-40DA-B039-302462EDCA9F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B0FE-B60B-4719-8DF0-2E2490B3D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857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2415-2BB2-40DA-B039-302462EDCA9F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B0FE-B60B-4719-8DF0-2E2490B3D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6129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2415-2BB2-40DA-B039-302462EDCA9F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B0FE-B60B-4719-8DF0-2E2490B3D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433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2415-2BB2-40DA-B039-302462EDCA9F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B0FE-B60B-4719-8DF0-2E2490B3D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378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2415-2BB2-40DA-B039-302462EDCA9F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B0FE-B60B-4719-8DF0-2E2490B3D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2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2415-2BB2-40DA-B039-302462EDCA9F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B0FE-B60B-4719-8DF0-2E2490B3D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451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2415-2BB2-40DA-B039-302462EDCA9F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B0FE-B60B-4719-8DF0-2E2490B3D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481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2415-2BB2-40DA-B039-302462EDCA9F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B0FE-B60B-4719-8DF0-2E2490B3D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715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2415-2BB2-40DA-B039-302462EDCA9F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B0FE-B60B-4719-8DF0-2E2490B3D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509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2415-2BB2-40DA-B039-302462EDCA9F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B0FE-B60B-4719-8DF0-2E2490B3D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495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2415-2BB2-40DA-B039-302462EDCA9F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B0FE-B60B-4719-8DF0-2E2490B3D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875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2415-2BB2-40DA-B039-302462EDCA9F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B0FE-B60B-4719-8DF0-2E2490B3D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44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BCF2415-2BB2-40DA-B039-302462EDCA9F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B0FE-B60B-4719-8DF0-2E2490B3D0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2345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6874" y="1381683"/>
            <a:ext cx="9144000" cy="87386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VENTAJA COMPETITIVA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42502" y="4401670"/>
            <a:ext cx="9144000" cy="1655762"/>
          </a:xfrm>
        </p:spPr>
        <p:txBody>
          <a:bodyPr/>
          <a:lstStyle/>
          <a:p>
            <a:r>
              <a:rPr lang="es-ES" dirty="0" smtClean="0"/>
              <a:t>Es la habilidad de superar a los rivales en rentabilidad (potencial).</a:t>
            </a:r>
          </a:p>
          <a:p>
            <a:r>
              <a:rPr lang="es-ES" dirty="0" smtClean="0"/>
              <a:t>(Robert M </a:t>
            </a:r>
            <a:r>
              <a:rPr lang="es-ES" dirty="0" err="1" smtClean="0"/>
              <a:t>Grant</a:t>
            </a:r>
            <a:r>
              <a:rPr lang="es-ES" dirty="0" smtClean="0"/>
              <a:t>, </a:t>
            </a:r>
            <a:r>
              <a:rPr lang="es-ES" dirty="0" err="1" smtClean="0"/>
              <a:t>Contemporary</a:t>
            </a:r>
            <a:r>
              <a:rPr lang="es-ES" dirty="0" smtClean="0"/>
              <a:t> </a:t>
            </a:r>
            <a:r>
              <a:rPr lang="es-ES" dirty="0" err="1" smtClean="0"/>
              <a:t>Strategy</a:t>
            </a:r>
            <a:r>
              <a:rPr lang="es-ES" dirty="0" smtClean="0"/>
              <a:t> </a:t>
            </a:r>
            <a:r>
              <a:rPr lang="es-ES" dirty="0" err="1" smtClean="0"/>
              <a:t>Analysis</a:t>
            </a:r>
            <a:r>
              <a:rPr lang="es-ES" dirty="0" smtClean="0"/>
              <a:t>, </a:t>
            </a:r>
            <a:r>
              <a:rPr lang="es-ES" dirty="0" err="1" smtClean="0"/>
              <a:t>Bassil</a:t>
            </a:r>
            <a:r>
              <a:rPr lang="es-ES" dirty="0" smtClean="0"/>
              <a:t> </a:t>
            </a:r>
            <a:r>
              <a:rPr lang="es-ES" dirty="0" err="1" smtClean="0"/>
              <a:t>Blackwell</a:t>
            </a:r>
            <a:r>
              <a:rPr lang="es-ES" dirty="0" smtClean="0"/>
              <a:t>)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818" y="2255545"/>
            <a:ext cx="3503368" cy="20859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42502" y="5932916"/>
            <a:ext cx="578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LUIS ALFONSO RIVERA VACA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500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El pentágono de ventaja competitiva: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3527738" cy="4351338"/>
          </a:xfrm>
        </p:spPr>
        <p:txBody>
          <a:bodyPr>
            <a:normAutofit/>
          </a:bodyPr>
          <a:lstStyle/>
          <a:p>
            <a:r>
              <a:rPr lang="es-ES" dirty="0" smtClean="0"/>
              <a:t>Si analizamos cuidadosamente cada uno de los 5 componentes, seremos capaces de encontrar una ventaja competitiva válida; si ya está definida, podremos evaluar si es sostenible (sustentable).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914" y="2240450"/>
            <a:ext cx="5965065" cy="284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1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hexágono de la ventaja competitiva: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4467896" cy="4351338"/>
          </a:xfrm>
        </p:spPr>
        <p:txBody>
          <a:bodyPr>
            <a:normAutofit/>
          </a:bodyPr>
          <a:lstStyle/>
          <a:p>
            <a:r>
              <a:rPr lang="es-ES" dirty="0"/>
              <a:t>E</a:t>
            </a:r>
            <a:r>
              <a:rPr lang="es-ES" dirty="0" smtClean="0"/>
              <a:t>ste hexágono añade la dimensión “escala / alcance”, que es crítica para cualquier análisis estratégico.</a:t>
            </a:r>
          </a:p>
          <a:p>
            <a:endParaRPr lang="es-ES" dirty="0" smtClean="0"/>
          </a:p>
          <a:p>
            <a:r>
              <a:rPr lang="es-ES" dirty="0" smtClean="0"/>
              <a:t>Pero las ventajas competitivas se debilitan, se gastan con el tiempo. Los competidores no se quedan quietos, y el entorno cambia. La tarea estratégica se vuelve entonces seguir desarrollando cada vez nuevas fuentes de ventaja competitiva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451" y="2545881"/>
            <a:ext cx="5688924" cy="252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básicos de ventaja competitiva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 Liderazgo por costos (bajo costo)</a:t>
            </a:r>
          </a:p>
          <a:p>
            <a:r>
              <a:rPr lang="es-ES" dirty="0" smtClean="0"/>
              <a:t> Diferenciación</a:t>
            </a:r>
          </a:p>
          <a:p>
            <a:r>
              <a:rPr lang="es-ES" dirty="0" smtClean="0"/>
              <a:t> Enfoque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796" y="2041435"/>
            <a:ext cx="3430016" cy="25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6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Liderazgo por costos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5717146" cy="4729721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Lograr el Liderazgo por costo significa que una firma se establece como el productor de más bajo costo en su industria.</a:t>
            </a:r>
          </a:p>
          <a:p>
            <a:r>
              <a:rPr lang="es-ES" dirty="0" smtClean="0"/>
              <a:t> Un líder de costos debe lograr paridad, o por lo menos proximidad, en bases a diferenciación, aun cuando confía en el liderazgo de costos para consolidar su ventaja competitiva.</a:t>
            </a:r>
          </a:p>
          <a:p>
            <a:r>
              <a:rPr lang="es-ES" dirty="0" smtClean="0"/>
              <a:t>Si más de una compañía intenta alcanzar el Liderazgo por costos al mismo tiempo, este es generalmente desastroso.</a:t>
            </a:r>
          </a:p>
          <a:p>
            <a:r>
              <a:rPr lang="es-ES" dirty="0" smtClean="0"/>
              <a:t> Logrado a menudo a través de economías a escala. 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346" y="2077054"/>
            <a:ext cx="4123118" cy="29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01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Diferenciación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5678510" cy="474260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 Lograr diferenciación significa que una firma intenta ser única en su industria en algunas dimensiones que son apreciadas extensamente por los compradores.</a:t>
            </a:r>
          </a:p>
          <a:p>
            <a:r>
              <a:rPr lang="es-ES" dirty="0" smtClean="0"/>
              <a:t>Un diferenciador no puede ignorar su posición de costo. En todas las áreas que no afecten su diferenciación debe intentar disminuir costos; en el área de la diferenciación, los costos deben ser menores que la percepción de precio adicional que pagan los compradores por las características diferenciales.</a:t>
            </a:r>
          </a:p>
          <a:p>
            <a:r>
              <a:rPr lang="es-ES" dirty="0" smtClean="0"/>
              <a:t>Las áreas de la diferenciación pueden ser: </a:t>
            </a:r>
            <a:r>
              <a:rPr lang="es-ES" dirty="0" err="1" smtClean="0"/>
              <a:t>producto,distribución,ventas,comercialización</a:t>
            </a:r>
            <a:r>
              <a:rPr lang="es-ES" dirty="0" smtClean="0"/>
              <a:t>, servicio, imagen, etc.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509" y="1825625"/>
            <a:ext cx="3828798" cy="29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65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Enfoque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3476223" cy="4351338"/>
          </a:xfrm>
        </p:spPr>
        <p:txBody>
          <a:bodyPr/>
          <a:lstStyle/>
          <a:p>
            <a:r>
              <a:rPr lang="es-ES" dirty="0" smtClean="0"/>
              <a:t>Lograr el enfoque significa que una firma fijó ser la mejor en un segmento o grupo de segmentos.</a:t>
            </a:r>
          </a:p>
          <a:p>
            <a:r>
              <a:rPr lang="es-ES" dirty="0" smtClean="0"/>
              <a:t>2 variantes: Enfoque por costos y Enfoque por diferenciación.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426" y="1991779"/>
            <a:ext cx="5068307" cy="30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06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364</Words>
  <Application>Microsoft Office PowerPoint</Application>
  <PresentationFormat>Panorámica</PresentationFormat>
  <Paragraphs>26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VENTAJA COMPETITIVA</vt:lpstr>
      <vt:lpstr>El pentágono de ventaja competitiva:</vt:lpstr>
      <vt:lpstr>El hexágono de la ventaja competitiva:</vt:lpstr>
      <vt:lpstr>Tipos básicos de ventaja competitiva</vt:lpstr>
      <vt:lpstr>Liderazgo por costos</vt:lpstr>
      <vt:lpstr>Diferenciación </vt:lpstr>
      <vt:lpstr>Enfoque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VENTAJA COMPETITIVA</dc:title>
  <dc:creator>Luis Alfonso</dc:creator>
  <cp:lastModifiedBy>Luis Alfonso</cp:lastModifiedBy>
  <cp:revision>4</cp:revision>
  <dcterms:created xsi:type="dcterms:W3CDTF">2015-04-12T00:10:04Z</dcterms:created>
  <dcterms:modified xsi:type="dcterms:W3CDTF">2015-04-12T00:22:41Z</dcterms:modified>
</cp:coreProperties>
</file>