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313" r:id="rId2"/>
    <p:sldId id="314" r:id="rId3"/>
    <p:sldId id="281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93" r:id="rId12"/>
    <p:sldId id="266" r:id="rId13"/>
    <p:sldId id="262" r:id="rId14"/>
    <p:sldId id="267" r:id="rId15"/>
    <p:sldId id="315" r:id="rId16"/>
    <p:sldId id="270" r:id="rId17"/>
    <p:sldId id="271" r:id="rId18"/>
    <p:sldId id="268" r:id="rId19"/>
    <p:sldId id="274" r:id="rId20"/>
    <p:sldId id="325" r:id="rId21"/>
    <p:sldId id="273" r:id="rId22"/>
    <p:sldId id="275" r:id="rId23"/>
    <p:sldId id="276" r:id="rId24"/>
    <p:sldId id="277" r:id="rId25"/>
    <p:sldId id="278" r:id="rId26"/>
    <p:sldId id="280" r:id="rId27"/>
    <p:sldId id="282" r:id="rId28"/>
    <p:sldId id="283" r:id="rId29"/>
    <p:sldId id="285" r:id="rId30"/>
    <p:sldId id="292" r:id="rId31"/>
    <p:sldId id="291" r:id="rId32"/>
    <p:sldId id="290" r:id="rId33"/>
    <p:sldId id="316" r:id="rId34"/>
    <p:sldId id="289" r:id="rId35"/>
    <p:sldId id="288" r:id="rId36"/>
    <p:sldId id="317" r:id="rId37"/>
    <p:sldId id="287" r:id="rId38"/>
    <p:sldId id="286" r:id="rId39"/>
    <p:sldId id="295" r:id="rId40"/>
    <p:sldId id="296" r:id="rId41"/>
    <p:sldId id="297" r:id="rId42"/>
    <p:sldId id="298" r:id="rId43"/>
    <p:sldId id="299" r:id="rId44"/>
    <p:sldId id="312" r:id="rId45"/>
    <p:sldId id="311" r:id="rId46"/>
    <p:sldId id="310" r:id="rId47"/>
    <p:sldId id="308" r:id="rId48"/>
    <p:sldId id="307" r:id="rId49"/>
    <p:sldId id="306" r:id="rId50"/>
    <p:sldId id="305" r:id="rId51"/>
    <p:sldId id="304" r:id="rId52"/>
    <p:sldId id="303" r:id="rId53"/>
    <p:sldId id="302" r:id="rId54"/>
    <p:sldId id="301" r:id="rId55"/>
    <p:sldId id="300" r:id="rId56"/>
    <p:sldId id="320" r:id="rId57"/>
    <p:sldId id="323" r:id="rId58"/>
    <p:sldId id="324" r:id="rId59"/>
    <p:sldId id="322" r:id="rId60"/>
    <p:sldId id="321" r:id="rId61"/>
    <p:sldId id="318" r:id="rId62"/>
    <p:sldId id="294" r:id="rId63"/>
    <p:sldId id="284" r:id="rId64"/>
    <p:sldId id="319" r:id="rId65"/>
    <p:sldId id="279" r:id="rId66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dice del Manual" id="{2D7DD097-1660-4260-BC23-763C1BAD1BB8}">
          <p14:sldIdLst>
            <p14:sldId id="313"/>
            <p14:sldId id="314"/>
            <p14:sldId id="281"/>
            <p14:sldId id="257"/>
            <p14:sldId id="259"/>
            <p14:sldId id="260"/>
            <p14:sldId id="261"/>
            <p14:sldId id="263"/>
            <p14:sldId id="264"/>
            <p14:sldId id="265"/>
            <p14:sldId id="293"/>
            <p14:sldId id="266"/>
            <p14:sldId id="262"/>
            <p14:sldId id="267"/>
            <p14:sldId id="315"/>
            <p14:sldId id="270"/>
            <p14:sldId id="271"/>
            <p14:sldId id="268"/>
            <p14:sldId id="274"/>
            <p14:sldId id="325"/>
            <p14:sldId id="273"/>
            <p14:sldId id="275"/>
            <p14:sldId id="276"/>
            <p14:sldId id="277"/>
            <p14:sldId id="278"/>
            <p14:sldId id="280"/>
            <p14:sldId id="282"/>
            <p14:sldId id="283"/>
            <p14:sldId id="285"/>
            <p14:sldId id="292"/>
            <p14:sldId id="291"/>
            <p14:sldId id="290"/>
            <p14:sldId id="316"/>
            <p14:sldId id="289"/>
            <p14:sldId id="288"/>
            <p14:sldId id="317"/>
            <p14:sldId id="287"/>
            <p14:sldId id="286"/>
            <p14:sldId id="295"/>
            <p14:sldId id="296"/>
            <p14:sldId id="297"/>
            <p14:sldId id="298"/>
            <p14:sldId id="299"/>
            <p14:sldId id="312"/>
            <p14:sldId id="311"/>
            <p14:sldId id="310"/>
            <p14:sldId id="308"/>
            <p14:sldId id="307"/>
            <p14:sldId id="306"/>
            <p14:sldId id="305"/>
            <p14:sldId id="304"/>
            <p14:sldId id="303"/>
            <p14:sldId id="302"/>
            <p14:sldId id="301"/>
            <p14:sldId id="300"/>
            <p14:sldId id="320"/>
            <p14:sldId id="323"/>
            <p14:sldId id="324"/>
            <p14:sldId id="322"/>
            <p14:sldId id="321"/>
            <p14:sldId id="318"/>
            <p14:sldId id="294"/>
            <p14:sldId id="284"/>
            <p14:sldId id="319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F2F7"/>
    <a:srgbClr val="29C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1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PA" smtClean="0"/>
              <a:t>Estudios Wharton &amp; Bernal, S.A.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B6CD7-B92C-4D61-96C6-6F7A25F45812}" type="datetimeFigureOut">
              <a:rPr lang="es-PA" smtClean="0"/>
              <a:t>2/1/14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8B91E-1C12-41AB-85BD-5E8A705D025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2487008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PA" smtClean="0"/>
              <a:t>Estudios Wharton &amp; Bernal, S.A.</a:t>
            </a:r>
            <a:endParaRPr lang="es-PA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3FEEA-104F-4BAC-8A6E-235CBB449D57}" type="datetimeFigureOut">
              <a:rPr lang="es-PA" smtClean="0"/>
              <a:t>2/1/14</a:t>
            </a:fld>
            <a:endParaRPr lang="es-PA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DBC77-0A08-4BDD-A398-485C649AC9BC}" type="slidenum">
              <a:rPr lang="es-PA" smtClean="0"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21467939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DBC77-0A08-4BDD-A398-485C649AC9BC}" type="slidenum">
              <a:rPr lang="es-PA" smtClean="0"/>
              <a:t>3</a:t>
            </a:fld>
            <a:endParaRPr lang="es-PA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PA" smtClean="0"/>
              <a:t>Estudios Wharton &amp; Bernal, S.A.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08940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PA" smtClean="0"/>
              <a:t>Estudios Wharton &amp; Bernal, S.A.</a:t>
            </a:r>
            <a:endParaRPr lang="es-PA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DBC77-0A08-4BDD-A398-485C649AC9BC}" type="slidenum">
              <a:rPr lang="es-PA" smtClean="0"/>
              <a:t>4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8219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CD6C-B515-43A5-8725-6D567DD5E7C6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Preparado por. Estudios Wharton &amp; Bernal,  S.A.</a:t>
            </a:r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6136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CAED-E458-49A7-849D-CE417D49CB23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Preparado por. Estudios Wharton &amp; Bernal,  S.A.</a:t>
            </a:r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29951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52DF-C2F6-44C6-93BC-B8818641066E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Preparado por. Estudios Wharton &amp; Bernal,  S.A.</a:t>
            </a:r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38036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0543-0B4D-470D-98CC-4532055AD371}" type="datetime1">
              <a:rPr lang="es-PA" smtClean="0"/>
              <a:t>2/1/14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Preparado por. Estudios Wharton &amp; Bernal,  S.A.</a:t>
            </a:r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51C3-3920-4868-8667-D1C1648D968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0147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599F-E8C8-4544-AA0A-09D3E3D54AC3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Preparado por. Estudios Wharton &amp; Bernal,  S.A.</a:t>
            </a:r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00768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D630-F13F-4908-A9F9-8A9D2CB83B45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Preparado por. Estudios Wharton &amp; Bernal,  S.A.</a:t>
            </a:r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00867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8CB6-6F01-4CFA-A7D6-CEAC00869DE7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Preparado por. Estudios Wharton &amp; Bernal,  S.A.</a:t>
            </a:r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82321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6EAA-53C9-466D-BAFC-F1D846C7E003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Preparado por. Estudios Wharton &amp; Bernal,  S.A.</a:t>
            </a:r>
            <a:endParaRPr lang="es-PA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44081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2885-78AF-4653-9012-CB097FC31DDC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Preparado por. Estudios Wharton &amp; Bernal,  S.A.</a:t>
            </a:r>
            <a:endParaRPr lang="es-PA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61826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55B3-A9E3-4367-939A-9D77B3FEA04A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Preparado por. Estudios Wharton &amp; Bernal,  S.A.</a:t>
            </a:r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57654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9277-7285-48BF-A37A-407818B378E6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Preparado por. Estudios Wharton &amp; Bernal,  S.A.</a:t>
            </a:r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62966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DFB4-B1D9-418A-9B0B-C8A53D28151D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Preparado por. Estudios Wharton &amp; Bernal,  S.A.</a:t>
            </a:r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54411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2589A-3949-4B67-A958-0F504061133D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PA" smtClean="0"/>
              <a:t>Preparado por. Estudios Wharton &amp; Bernal,  S.A.</a:t>
            </a:r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7D99-F513-4ED9-AA27-DBFBEFC0DC4E}" type="slidenum">
              <a:rPr lang="es-PA" smtClean="0"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56642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image" Target="../media/image3.tmp"/><Relationship Id="rId3" Type="http://schemas.openxmlformats.org/officeDocument/2006/relationships/slideLayout" Target="../slideLayouts/slideLayout2.xml"/><Relationship Id="rId21" Type="http://schemas.openxmlformats.org/officeDocument/2006/relationships/slide" Target="slide32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.xml"/><Relationship Id="rId2" Type="http://schemas.openxmlformats.org/officeDocument/2006/relationships/audio" Target="../media/media1.wav"/><Relationship Id="rId16" Type="http://schemas.openxmlformats.org/officeDocument/2006/relationships/slide" Target="slide16.xml"/><Relationship Id="rId20" Type="http://schemas.openxmlformats.org/officeDocument/2006/relationships/slide" Target="slide31.xml"/><Relationship Id="rId1" Type="http://schemas.microsoft.com/office/2007/relationships/media" Target="../media/media1.wav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image" Target="../media/image2.png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image" Target="../media/image1.png"/><Relationship Id="rId28" Type="http://schemas.openxmlformats.org/officeDocument/2006/relationships/image" Target="../media/image4.png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3.xml"/><Relationship Id="rId27" Type="http://schemas.openxmlformats.org/officeDocument/2006/relationships/hyperlink" Target="http://ae5m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tm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mp"/><Relationship Id="rId5" Type="http://schemas.openxmlformats.org/officeDocument/2006/relationships/image" Target="../media/image10.tmp"/><Relationship Id="rId4" Type="http://schemas.openxmlformats.org/officeDocument/2006/relationships/image" Target="../media/image2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tm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3.tmp"/><Relationship Id="rId4" Type="http://schemas.openxmlformats.org/officeDocument/2006/relationships/image" Target="../media/image25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mp"/><Relationship Id="rId3" Type="http://schemas.openxmlformats.org/officeDocument/2006/relationships/image" Target="../media/image1.png"/><Relationship Id="rId7" Type="http://schemas.openxmlformats.org/officeDocument/2006/relationships/image" Target="../media/image27.tm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mp"/><Relationship Id="rId5" Type="http://schemas.openxmlformats.org/officeDocument/2006/relationships/image" Target="../media/image3.tmp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mp"/><Relationship Id="rId4" Type="http://schemas.openxmlformats.org/officeDocument/2006/relationships/image" Target="../media/image29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slide" Target="slide15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tmp"/><Relationship Id="rId5" Type="http://schemas.openxmlformats.org/officeDocument/2006/relationships/image" Target="../media/image32.tmp"/><Relationship Id="rId4" Type="http://schemas.openxmlformats.org/officeDocument/2006/relationships/image" Target="../media/image31.tmp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tmp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mp"/><Relationship Id="rId3" Type="http://schemas.openxmlformats.org/officeDocument/2006/relationships/image" Target="../media/image1.png"/><Relationship Id="rId7" Type="http://schemas.openxmlformats.org/officeDocument/2006/relationships/image" Target="../media/image10.tm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slide" Target="slide1.xml"/><Relationship Id="rId4" Type="http://schemas.openxmlformats.org/officeDocument/2006/relationships/image" Target="../media/image34.tm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mp"/><Relationship Id="rId3" Type="http://schemas.openxmlformats.org/officeDocument/2006/relationships/image" Target="../media/image1.png"/><Relationship Id="rId7" Type="http://schemas.openxmlformats.org/officeDocument/2006/relationships/image" Target="../media/image37.tm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mp"/><Relationship Id="rId5" Type="http://schemas.openxmlformats.org/officeDocument/2006/relationships/image" Target="../media/image3.tmp"/><Relationship Id="rId4" Type="http://schemas.openxmlformats.org/officeDocument/2006/relationships/slide" Target="slide1.xml"/><Relationship Id="rId9" Type="http://schemas.openxmlformats.org/officeDocument/2006/relationships/image" Target="../media/image39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tm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1.tmp"/><Relationship Id="rId4" Type="http://schemas.openxmlformats.org/officeDocument/2006/relationships/image" Target="../media/image40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ae5m.com/" TargetMode="External"/><Relationship Id="rId3" Type="http://schemas.openxmlformats.org/officeDocument/2006/relationships/slide" Target="slide29.xml"/><Relationship Id="rId7" Type="http://schemas.openxmlformats.org/officeDocument/2006/relationships/image" Target="../media/image3.tmp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slide" Target="slide3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45.tmp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7" Type="http://schemas.openxmlformats.org/officeDocument/2006/relationships/image" Target="../media/image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8.tm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tmp"/><Relationship Id="rId5" Type="http://schemas.openxmlformats.org/officeDocument/2006/relationships/image" Target="../media/image46.tmp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slide" Target="slide18.xml"/><Relationship Id="rId18" Type="http://schemas.openxmlformats.org/officeDocument/2006/relationships/slide" Target="slide25.xml"/><Relationship Id="rId26" Type="http://schemas.openxmlformats.org/officeDocument/2006/relationships/slide" Target="slide12.xml"/><Relationship Id="rId3" Type="http://schemas.openxmlformats.org/officeDocument/2006/relationships/image" Target="../media/image5.jpg"/><Relationship Id="rId21" Type="http://schemas.openxmlformats.org/officeDocument/2006/relationships/slide" Target="slide28.xml"/><Relationship Id="rId34" Type="http://schemas.openxmlformats.org/officeDocument/2006/relationships/slide" Target="slide65.xml"/><Relationship Id="rId7" Type="http://schemas.openxmlformats.org/officeDocument/2006/relationships/image" Target="../media/image7.png"/><Relationship Id="rId12" Type="http://schemas.openxmlformats.org/officeDocument/2006/relationships/slide" Target="slide17.xml"/><Relationship Id="rId17" Type="http://schemas.openxmlformats.org/officeDocument/2006/relationships/slide" Target="slide24.xml"/><Relationship Id="rId25" Type="http://schemas.openxmlformats.org/officeDocument/2006/relationships/slide" Target="slide11.xml"/><Relationship Id="rId33" Type="http://schemas.openxmlformats.org/officeDocument/2006/relationships/slide" Target="slide35.xml"/><Relationship Id="rId2" Type="http://schemas.openxmlformats.org/officeDocument/2006/relationships/notesSlide" Target="../notesSlides/notesSlide1.xml"/><Relationship Id="rId16" Type="http://schemas.openxmlformats.org/officeDocument/2006/relationships/slide" Target="slide23.xml"/><Relationship Id="rId20" Type="http://schemas.openxmlformats.org/officeDocument/2006/relationships/slide" Target="slide27.xml"/><Relationship Id="rId29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6.xml"/><Relationship Id="rId24" Type="http://schemas.openxmlformats.org/officeDocument/2006/relationships/slide" Target="slide10.xml"/><Relationship Id="rId32" Type="http://schemas.openxmlformats.org/officeDocument/2006/relationships/hyperlink" Target="Codificadores%20para%20registros%20Astillero%20Bayano.xlsx" TargetMode="External"/><Relationship Id="rId37" Type="http://schemas.openxmlformats.org/officeDocument/2006/relationships/slide" Target="slide2.xml"/><Relationship Id="rId5" Type="http://schemas.openxmlformats.org/officeDocument/2006/relationships/image" Target="../media/image6.tmp"/><Relationship Id="rId15" Type="http://schemas.openxmlformats.org/officeDocument/2006/relationships/slide" Target="slide19.xml"/><Relationship Id="rId23" Type="http://schemas.openxmlformats.org/officeDocument/2006/relationships/slide" Target="slide9.xml"/><Relationship Id="rId28" Type="http://schemas.openxmlformats.org/officeDocument/2006/relationships/slide" Target="slide14.xml"/><Relationship Id="rId36" Type="http://schemas.openxmlformats.org/officeDocument/2006/relationships/slide" Target="slide1.xml"/><Relationship Id="rId10" Type="http://schemas.openxmlformats.org/officeDocument/2006/relationships/slide" Target="slide5.xml"/><Relationship Id="rId19" Type="http://schemas.openxmlformats.org/officeDocument/2006/relationships/slide" Target="slide26.xml"/><Relationship Id="rId31" Type="http://schemas.openxmlformats.org/officeDocument/2006/relationships/hyperlink" Target="Master%20Codificador%20Astillero%20Bayano.xlsx" TargetMode="External"/><Relationship Id="rId4" Type="http://schemas.openxmlformats.org/officeDocument/2006/relationships/slide" Target="slide6.xml"/><Relationship Id="rId9" Type="http://schemas.openxmlformats.org/officeDocument/2006/relationships/slide" Target="slide8.xml"/><Relationship Id="rId14" Type="http://schemas.openxmlformats.org/officeDocument/2006/relationships/slide" Target="slide31.xml"/><Relationship Id="rId22" Type="http://schemas.openxmlformats.org/officeDocument/2006/relationships/slide" Target="slide7.xml"/><Relationship Id="rId27" Type="http://schemas.openxmlformats.org/officeDocument/2006/relationships/slide" Target="slide13.xml"/><Relationship Id="rId30" Type="http://schemas.openxmlformats.org/officeDocument/2006/relationships/slide" Target="slide61.xml"/><Relationship Id="rId35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tm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image" Target="../media/image1.png"/><Relationship Id="rId7" Type="http://schemas.openxmlformats.org/officeDocument/2006/relationships/image" Target="../media/image52.tm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tmp"/><Relationship Id="rId5" Type="http://schemas.openxmlformats.org/officeDocument/2006/relationships/image" Target="../media/image10.tmp"/><Relationship Id="rId4" Type="http://schemas.openxmlformats.org/officeDocument/2006/relationships/image" Target="../media/image50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tm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tmp"/><Relationship Id="rId5" Type="http://schemas.openxmlformats.org/officeDocument/2006/relationships/image" Target="../media/image53.tmp"/><Relationship Id="rId4" Type="http://schemas.openxmlformats.org/officeDocument/2006/relationships/image" Target="../media/image10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tm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tmp"/><Relationship Id="rId5" Type="http://schemas.openxmlformats.org/officeDocument/2006/relationships/image" Target="../media/image10.tmp"/><Relationship Id="rId4" Type="http://schemas.openxmlformats.org/officeDocument/2006/relationships/image" Target="../media/image55.tm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slide" Target="slide33.xml"/><Relationship Id="rId4" Type="http://schemas.openxmlformats.org/officeDocument/2006/relationships/image" Target="../media/image57.tm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mp"/><Relationship Id="rId4" Type="http://schemas.openxmlformats.org/officeDocument/2006/relationships/image" Target="../media/image58.tm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image" Target="../media/image1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1.png"/><Relationship Id="rId9" Type="http://schemas.openxmlformats.org/officeDocument/2006/relationships/image" Target="../media/image3.tm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mp"/><Relationship Id="rId4" Type="http://schemas.openxmlformats.org/officeDocument/2006/relationships/image" Target="../media/image10.tm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14.tm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Relationship Id="rId9" Type="http://schemas.openxmlformats.org/officeDocument/2006/relationships/image" Target="../media/image3.tm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1.png"/><Relationship Id="rId7" Type="http://schemas.openxmlformats.org/officeDocument/2006/relationships/image" Target="../media/image3.tm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tmp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tmp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tmp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ae5m.com/" TargetMode="External"/><Relationship Id="rId5" Type="http://schemas.openxmlformats.org/officeDocument/2006/relationships/image" Target="../media/image3.tmp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image" Target="../media/image1.png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mp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openxmlformats.org/officeDocument/2006/relationships/image" Target="../media/image1.png"/><Relationship Id="rId7" Type="http://schemas.openxmlformats.org/officeDocument/2006/relationships/image" Target="../media/image10.tm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openxmlformats.org/officeDocument/2006/relationships/image" Target="../media/image3.tmp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-27384"/>
            <a:ext cx="8229600" cy="6624736"/>
          </a:xfrm>
        </p:spPr>
        <p:txBody>
          <a:bodyPr>
            <a:normAutofit fontScale="47500" lnSpcReduction="20000"/>
          </a:bodyPr>
          <a:lstStyle/>
          <a:p>
            <a:r>
              <a:rPr lang="es-PA" sz="3400" b="1" dirty="0">
                <a:solidFill>
                  <a:srgbClr val="FF0000"/>
                </a:solidFill>
              </a:rPr>
              <a:t>PASO A PASO PARA LOS  REGISTROS DE CONTABILIDAD DEL  ASTILLERO BAYANO</a:t>
            </a:r>
          </a:p>
          <a:p>
            <a:r>
              <a:rPr lang="es-PA" dirty="0"/>
              <a:t>1.	</a:t>
            </a:r>
            <a:r>
              <a:rPr lang="es-PA" dirty="0">
                <a:hlinkClick r:id="rId4" action="ppaction://hlinksldjump"/>
              </a:rPr>
              <a:t>Reembolso de la caja menuda (Tiempo una hora)</a:t>
            </a:r>
            <a:endParaRPr lang="es-PA" dirty="0"/>
          </a:p>
          <a:p>
            <a:r>
              <a:rPr lang="es-PA" dirty="0"/>
              <a:t>2.	</a:t>
            </a:r>
            <a:r>
              <a:rPr lang="es-PA" dirty="0">
                <a:hlinkClick r:id="rId5" action="ppaction://hlinksldjump"/>
              </a:rPr>
              <a:t>Verificación aprobación de la caja menuda ( 30 minutos)</a:t>
            </a:r>
            <a:endParaRPr lang="es-PA" dirty="0"/>
          </a:p>
          <a:p>
            <a:r>
              <a:rPr lang="es-PA" dirty="0"/>
              <a:t>3.	</a:t>
            </a:r>
            <a:r>
              <a:rPr lang="es-PA" dirty="0">
                <a:hlinkClick r:id="rId6" action="ppaction://hlinksldjump"/>
              </a:rPr>
              <a:t>Confección de cheque para la caja menuda (30 minutos</a:t>
            </a:r>
            <a:r>
              <a:rPr lang="es-PA" dirty="0"/>
              <a:t>)</a:t>
            </a:r>
          </a:p>
          <a:p>
            <a:r>
              <a:rPr lang="es-PA" dirty="0"/>
              <a:t>4.	</a:t>
            </a:r>
            <a:r>
              <a:rPr lang="es-PA" dirty="0">
                <a:hlinkClick r:id="rId7" action="ppaction://hlinksldjump"/>
              </a:rPr>
              <a:t>Llegada </a:t>
            </a:r>
            <a:r>
              <a:rPr lang="es-PA" dirty="0" smtClean="0">
                <a:hlinkClick r:id="rId7" action="ppaction://hlinksldjump"/>
              </a:rPr>
              <a:t>del Dinero  </a:t>
            </a:r>
            <a:r>
              <a:rPr lang="es-PA" dirty="0">
                <a:hlinkClick r:id="rId7" action="ppaction://hlinksldjump"/>
              </a:rPr>
              <a:t>de la caja menuda (Cuenta y deposita en su caja 15 Minutos</a:t>
            </a:r>
            <a:r>
              <a:rPr lang="es-PA" dirty="0"/>
              <a:t>)</a:t>
            </a:r>
          </a:p>
          <a:p>
            <a:r>
              <a:rPr lang="es-PA" dirty="0"/>
              <a:t>5.	</a:t>
            </a:r>
            <a:r>
              <a:rPr lang="es-PA" dirty="0">
                <a:hlinkClick r:id="rId8" action="ppaction://hlinksldjump"/>
              </a:rPr>
              <a:t>Verificación de fondos en la Caja menuda en el </a:t>
            </a:r>
            <a:r>
              <a:rPr lang="es-PA" dirty="0" err="1">
                <a:hlinkClick r:id="rId8" action="ppaction://hlinksldjump"/>
              </a:rPr>
              <a:t>Account</a:t>
            </a:r>
            <a:r>
              <a:rPr lang="es-PA" dirty="0">
                <a:hlinkClick r:id="rId8" action="ppaction://hlinksldjump"/>
              </a:rPr>
              <a:t> </a:t>
            </a:r>
            <a:r>
              <a:rPr lang="es-PA" dirty="0" err="1">
                <a:hlinkClick r:id="rId8" action="ppaction://hlinksldjump"/>
              </a:rPr>
              <a:t>Register</a:t>
            </a:r>
            <a:r>
              <a:rPr lang="es-PA" dirty="0">
                <a:hlinkClick r:id="rId8" action="ppaction://hlinksldjump"/>
              </a:rPr>
              <a:t>  (</a:t>
            </a:r>
            <a:r>
              <a:rPr lang="es-PA" dirty="0" err="1">
                <a:hlinkClick r:id="rId8" action="ppaction://hlinksldjump"/>
              </a:rPr>
              <a:t>Banking</a:t>
            </a:r>
            <a:r>
              <a:rPr lang="es-PA" dirty="0">
                <a:hlinkClick r:id="rId8" action="ppaction://hlinksldjump"/>
              </a:rPr>
              <a:t>)</a:t>
            </a:r>
            <a:endParaRPr lang="es-PA" dirty="0"/>
          </a:p>
          <a:p>
            <a:r>
              <a:rPr lang="es-PA" dirty="0" smtClean="0"/>
              <a:t>6</a:t>
            </a:r>
            <a:r>
              <a:rPr lang="es-PA" dirty="0"/>
              <a:t>.	</a:t>
            </a:r>
            <a:r>
              <a:rPr lang="es-PA" dirty="0">
                <a:hlinkClick r:id="rId9" action="ppaction://hlinksldjump"/>
              </a:rPr>
              <a:t>Solicitud de uso de caja menuda (Firma y entrega de fondos)</a:t>
            </a:r>
            <a:endParaRPr lang="es-PA" dirty="0"/>
          </a:p>
          <a:p>
            <a:r>
              <a:rPr lang="es-PA" dirty="0" smtClean="0"/>
              <a:t>7</a:t>
            </a:r>
            <a:r>
              <a:rPr lang="es-PA" dirty="0"/>
              <a:t>.	</a:t>
            </a:r>
            <a:r>
              <a:rPr lang="es-PA" dirty="0">
                <a:hlinkClick r:id="rId10" action="ppaction://hlinksldjump"/>
              </a:rPr>
              <a:t>Entrega  y Registro de documento de Caja menuda</a:t>
            </a:r>
            <a:r>
              <a:rPr lang="es-PA" dirty="0"/>
              <a:t>.</a:t>
            </a:r>
          </a:p>
          <a:p>
            <a:r>
              <a:rPr lang="es-PA" dirty="0"/>
              <a:t>8.	</a:t>
            </a:r>
            <a:r>
              <a:rPr lang="es-PA" dirty="0">
                <a:hlinkClick r:id="rId11" action="ppaction://hlinksldjump"/>
              </a:rPr>
              <a:t>Pagos de documentos que no generan factura  </a:t>
            </a:r>
            <a:endParaRPr lang="es-PA" dirty="0"/>
          </a:p>
          <a:p>
            <a:r>
              <a:rPr lang="es-PA" dirty="0"/>
              <a:t>9.	</a:t>
            </a:r>
            <a:r>
              <a:rPr lang="es-PA" dirty="0">
                <a:hlinkClick r:id="rId12" action="ppaction://hlinksldjump"/>
              </a:rPr>
              <a:t>Devolución de fondos no utilizados </a:t>
            </a:r>
            <a:r>
              <a:rPr lang="es-PA" dirty="0" smtClean="0">
                <a:hlinkClick r:id="rId12" action="ppaction://hlinksldjump"/>
              </a:rPr>
              <a:t>en Compras</a:t>
            </a:r>
            <a:endParaRPr lang="es-PA" dirty="0"/>
          </a:p>
          <a:p>
            <a:r>
              <a:rPr lang="es-PA" dirty="0"/>
              <a:t>10.	</a:t>
            </a:r>
            <a:r>
              <a:rPr lang="es-PA" dirty="0">
                <a:hlinkClick r:id="rId13" action="ppaction://hlinksldjump"/>
              </a:rPr>
              <a:t>Verificación de fondos en la Caja menuda en el </a:t>
            </a:r>
            <a:r>
              <a:rPr lang="es-PA" dirty="0" err="1">
                <a:hlinkClick r:id="rId13" action="ppaction://hlinksldjump"/>
              </a:rPr>
              <a:t>Account</a:t>
            </a:r>
            <a:r>
              <a:rPr lang="es-PA" dirty="0">
                <a:hlinkClick r:id="rId13" action="ppaction://hlinksldjump"/>
              </a:rPr>
              <a:t> </a:t>
            </a:r>
            <a:r>
              <a:rPr lang="es-PA" dirty="0" err="1">
                <a:hlinkClick r:id="rId13" action="ppaction://hlinksldjump"/>
              </a:rPr>
              <a:t>Register</a:t>
            </a:r>
            <a:r>
              <a:rPr lang="es-PA" dirty="0">
                <a:hlinkClick r:id="rId13" action="ppaction://hlinksldjump"/>
              </a:rPr>
              <a:t>  (</a:t>
            </a:r>
            <a:r>
              <a:rPr lang="es-PA" dirty="0" err="1">
                <a:hlinkClick r:id="rId13" action="ppaction://hlinksldjump"/>
              </a:rPr>
              <a:t>Banking</a:t>
            </a:r>
            <a:r>
              <a:rPr lang="es-PA" dirty="0"/>
              <a:t>)</a:t>
            </a:r>
          </a:p>
          <a:p>
            <a:r>
              <a:rPr lang="es-PA" dirty="0"/>
              <a:t>11.	</a:t>
            </a:r>
            <a:r>
              <a:rPr lang="es-PA" dirty="0">
                <a:hlinkClick r:id="rId14" action="ppaction://hlinksldjump"/>
              </a:rPr>
              <a:t>Arqueo de Caja al cierre de cada mes</a:t>
            </a:r>
            <a:r>
              <a:rPr lang="es-PA" dirty="0" smtClean="0"/>
              <a:t>.</a:t>
            </a:r>
            <a:endParaRPr lang="es-PA" dirty="0"/>
          </a:p>
          <a:p>
            <a:r>
              <a:rPr lang="es-PA" dirty="0"/>
              <a:t>12.	</a:t>
            </a:r>
            <a:r>
              <a:rPr lang="es-PA" dirty="0">
                <a:hlinkClick r:id="rId15" action="ppaction://hlinksldjump"/>
              </a:rPr>
              <a:t>Conciliación mensual de la Caja </a:t>
            </a:r>
            <a:r>
              <a:rPr lang="es-PA" dirty="0" smtClean="0">
                <a:hlinkClick r:id="rId15" action="ppaction://hlinksldjump"/>
              </a:rPr>
              <a:t>menuda</a:t>
            </a:r>
            <a:endParaRPr lang="es-PA" dirty="0"/>
          </a:p>
          <a:p>
            <a:r>
              <a:rPr lang="es-PA" dirty="0"/>
              <a:t>13.	</a:t>
            </a:r>
            <a:r>
              <a:rPr lang="es-PA" dirty="0">
                <a:hlinkClick r:id="rId16" action="ppaction://hlinksldjump"/>
              </a:rPr>
              <a:t>Solicitud de Cheque para compra al contado ( 10 minutos</a:t>
            </a:r>
            <a:r>
              <a:rPr lang="es-PA" dirty="0"/>
              <a:t>)</a:t>
            </a:r>
          </a:p>
          <a:p>
            <a:r>
              <a:rPr lang="es-PA" dirty="0"/>
              <a:t>14.	</a:t>
            </a:r>
            <a:r>
              <a:rPr lang="es-PA" dirty="0">
                <a:hlinkClick r:id="rId17" action="ppaction://hlinksldjump"/>
              </a:rPr>
              <a:t>Creación del proveedor y colocación del Ruc , DV, Concepto, Tipo, Persona y 1099</a:t>
            </a:r>
            <a:endParaRPr lang="es-PA" dirty="0"/>
          </a:p>
          <a:p>
            <a:r>
              <a:rPr lang="es-PA" dirty="0"/>
              <a:t>15.	</a:t>
            </a:r>
            <a:r>
              <a:rPr lang="es-PA" dirty="0">
                <a:hlinkClick r:id="rId18" action="ppaction://hlinksldjump"/>
              </a:rPr>
              <a:t>Validación de los Ruc en el ANIP con Formulario 43</a:t>
            </a:r>
            <a:endParaRPr lang="es-PA" dirty="0"/>
          </a:p>
          <a:p>
            <a:r>
              <a:rPr lang="es-PA" dirty="0"/>
              <a:t>16.	</a:t>
            </a:r>
            <a:r>
              <a:rPr lang="es-PA" dirty="0">
                <a:hlinkClick r:id="rId19" action="ppaction://hlinksldjump"/>
              </a:rPr>
              <a:t>Creación del </a:t>
            </a:r>
            <a:r>
              <a:rPr lang="es-PA" dirty="0" err="1">
                <a:hlinkClick r:id="rId19" action="ppaction://hlinksldjump"/>
              </a:rPr>
              <a:t>Item</a:t>
            </a:r>
            <a:r>
              <a:rPr lang="es-PA" dirty="0">
                <a:hlinkClick r:id="rId19" action="ppaction://hlinksldjump"/>
              </a:rPr>
              <a:t> del producto o servicio de compras</a:t>
            </a:r>
            <a:endParaRPr lang="es-PA" dirty="0"/>
          </a:p>
          <a:p>
            <a:r>
              <a:rPr lang="es-PA" dirty="0"/>
              <a:t>17.	Confección de cheque para compra al Contado (10 minutos)(Adelantos a Compras)</a:t>
            </a:r>
          </a:p>
          <a:p>
            <a:r>
              <a:rPr lang="es-PA" dirty="0"/>
              <a:t>18.	Recibo de materiales  verificado con la Orden de Compra</a:t>
            </a:r>
          </a:p>
          <a:p>
            <a:r>
              <a:rPr lang="es-PA" dirty="0"/>
              <a:t>19.	Cierre de adelantos a compras</a:t>
            </a:r>
          </a:p>
          <a:p>
            <a:r>
              <a:rPr lang="es-PA" dirty="0"/>
              <a:t>20.	Compra al crédito de materiales</a:t>
            </a:r>
          </a:p>
          <a:p>
            <a:r>
              <a:rPr lang="es-PA" dirty="0"/>
              <a:t>21.	Cotización de materiales y piezas </a:t>
            </a:r>
          </a:p>
          <a:p>
            <a:r>
              <a:rPr lang="es-PA" dirty="0"/>
              <a:t>22.	Recibo de Estado de cuenta</a:t>
            </a:r>
          </a:p>
          <a:p>
            <a:r>
              <a:rPr lang="es-PA" dirty="0"/>
              <a:t>23.	Verificación del estado de cuenta (60 minutos)</a:t>
            </a:r>
          </a:p>
          <a:p>
            <a:r>
              <a:rPr lang="es-PA" dirty="0"/>
              <a:t>24.	Registro de facturas faltantes</a:t>
            </a:r>
          </a:p>
          <a:p>
            <a:r>
              <a:rPr lang="es-PA" dirty="0"/>
              <a:t>25.	</a:t>
            </a:r>
            <a:r>
              <a:rPr lang="es-PA" dirty="0">
                <a:hlinkClick r:id="rId20" action="ppaction://hlinksldjump"/>
              </a:rPr>
              <a:t>Confección de cheques para pagos de factura al crédito</a:t>
            </a:r>
            <a:r>
              <a:rPr lang="es-PA" dirty="0"/>
              <a:t>.</a:t>
            </a:r>
          </a:p>
          <a:p>
            <a:r>
              <a:rPr lang="es-PA" dirty="0"/>
              <a:t>26.	</a:t>
            </a:r>
            <a:r>
              <a:rPr lang="es-PA" dirty="0">
                <a:hlinkClick r:id="rId21" action="ppaction://hlinksldjump"/>
              </a:rPr>
              <a:t>Confección de Contrato de Subcontratistas (Orden de Compra) Ver  11 al 13 , 17</a:t>
            </a:r>
            <a:endParaRPr lang="es-PA" dirty="0"/>
          </a:p>
          <a:p>
            <a:r>
              <a:rPr lang="es-PA" dirty="0"/>
              <a:t>27.	Balance de cuentas por pagar </a:t>
            </a:r>
          </a:p>
        </p:txBody>
      </p:sp>
      <p:pic>
        <p:nvPicPr>
          <p:cNvPr id="4" name="3 Imagen" descr="Recorte de pantalla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300192" y="203200"/>
            <a:ext cx="1185664" cy="152400"/>
          </a:xfrm>
          <a:prstGeom prst="rect">
            <a:avLst/>
          </a:prstGeom>
        </p:spPr>
      </p:pic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4012-AF9B-4FE2-B00E-54EBF1BF7D74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1</a:t>
            </a:fld>
            <a:endParaRPr lang="es-PA" dirty="0"/>
          </a:p>
        </p:txBody>
      </p:sp>
      <p:pic>
        <p:nvPicPr>
          <p:cNvPr id="9" name="8 Imagen" descr="Recorte de pantalla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9 Imagen" descr="Recorte de pantalla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6 Imagen" descr="Recorte de pantalla">
            <a:hlinkClick r:id="rId27"/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153050"/>
            <a:ext cx="1654348" cy="625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7678712" y="5867980"/>
            <a:ext cx="129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dirty="0" smtClean="0"/>
              <a:t>Para Astillero Bayano </a:t>
            </a:r>
          </a:p>
          <a:p>
            <a:r>
              <a:rPr lang="es-PA" sz="900" dirty="0" smtClean="0"/>
              <a:t>Preparado por:</a:t>
            </a:r>
            <a:endParaRPr lang="es-PA" sz="900" dirty="0"/>
          </a:p>
        </p:txBody>
      </p:sp>
    </p:spTree>
    <p:extLst>
      <p:ext uri="{BB962C8B-B14F-4D97-AF65-F5344CB8AC3E}">
        <p14:creationId xmlns:p14="http://schemas.microsoft.com/office/powerpoint/2010/main" val="39174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7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863693"/>
            <a:ext cx="6480720" cy="909124"/>
          </a:xfrm>
        </p:spPr>
        <p:txBody>
          <a:bodyPr>
            <a:normAutofit fontScale="77500" lnSpcReduction="20000"/>
          </a:bodyPr>
          <a:lstStyle/>
          <a:p>
            <a:r>
              <a:rPr lang="es-PA" sz="4000" dirty="0" smtClean="0"/>
              <a:t>Recibo </a:t>
            </a:r>
            <a:r>
              <a:rPr lang="es-PA" sz="4000" dirty="0"/>
              <a:t>y Registro de documento de Caja menuda</a:t>
            </a:r>
            <a:r>
              <a:rPr lang="es-PA" sz="4000" dirty="0" smtClean="0"/>
              <a:t> </a:t>
            </a:r>
            <a:endParaRPr lang="es-PA" sz="4000" dirty="0"/>
          </a:p>
          <a:p>
            <a:pPr lvl="0"/>
            <a:endParaRPr lang="es-PA" sz="4000" dirty="0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12" name="11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856984" cy="4248471"/>
          </a:xfrm>
          <a:prstGeom prst="rect">
            <a:avLst/>
          </a:prstGeom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602"/>
            <a:ext cx="2556756" cy="522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03653"/>
            <a:ext cx="1584176" cy="1053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1E25-3556-4FFB-BD16-A25220F8E124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10</a:t>
            </a:fld>
            <a:endParaRPr lang="es-PA" dirty="0"/>
          </a:p>
        </p:txBody>
      </p:sp>
      <p:pic>
        <p:nvPicPr>
          <p:cNvPr id="11" name="10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12 Estrella de 6 puntas"/>
          <p:cNvSpPr/>
          <p:nvPr/>
        </p:nvSpPr>
        <p:spPr>
          <a:xfrm>
            <a:off x="6480212" y="5229200"/>
            <a:ext cx="972108" cy="936104"/>
          </a:xfrm>
          <a:prstGeom prst="star6">
            <a:avLst/>
          </a:prstGeom>
          <a:solidFill>
            <a:srgbClr val="FF00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9773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79912" y="126976"/>
            <a:ext cx="1080120" cy="634082"/>
          </a:xfrm>
        </p:spPr>
        <p:txBody>
          <a:bodyPr>
            <a:normAutofit fontScale="90000"/>
          </a:bodyPr>
          <a:lstStyle/>
          <a:p>
            <a:r>
              <a:rPr lang="es-PA" dirty="0"/>
              <a:t>8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6696744" cy="5040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PA" sz="4000" dirty="0" smtClean="0"/>
              <a:t>Registros </a:t>
            </a:r>
            <a:r>
              <a:rPr lang="es-PA" sz="4000" dirty="0"/>
              <a:t>de documento </a:t>
            </a:r>
            <a:r>
              <a:rPr lang="es-PA" sz="4000" dirty="0" smtClean="0"/>
              <a:t>que no generan facturas </a:t>
            </a:r>
            <a:endParaRPr lang="es-PA" sz="4000" dirty="0"/>
          </a:p>
          <a:p>
            <a:pPr lvl="0"/>
            <a:endParaRPr lang="es-PA" sz="4000" dirty="0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13" name="12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424936" cy="4320480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019D-E3C8-49AC-BC33-2F0658D1B464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11</a:t>
            </a:fld>
            <a:endParaRPr lang="es-PA" dirty="0"/>
          </a:p>
        </p:txBody>
      </p:sp>
      <p:pic>
        <p:nvPicPr>
          <p:cNvPr id="10" name="9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11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8" y="242602"/>
            <a:ext cx="2556756" cy="522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13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797">
            <a:off x="7414670" y="513542"/>
            <a:ext cx="1080120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10 Estrella de 6 puntas"/>
          <p:cNvSpPr/>
          <p:nvPr/>
        </p:nvSpPr>
        <p:spPr>
          <a:xfrm>
            <a:off x="683568" y="5538440"/>
            <a:ext cx="792088" cy="576064"/>
          </a:xfrm>
          <a:prstGeom prst="star6">
            <a:avLst/>
          </a:prstGeom>
          <a:solidFill>
            <a:srgbClr val="FF00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5980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/>
              <a:t>9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5009" y="764705"/>
            <a:ext cx="6503255" cy="72008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PA" dirty="0"/>
              <a:t>Devolución de fondos </a:t>
            </a:r>
            <a:r>
              <a:rPr lang="es-PA" dirty="0" smtClean="0"/>
              <a:t>por diferencias en compras.</a:t>
            </a:r>
            <a:endParaRPr lang="es-PA" dirty="0"/>
          </a:p>
        </p:txBody>
      </p:sp>
      <p:sp>
        <p:nvSpPr>
          <p:cNvPr id="6" name="5 Rectángulo redondeado"/>
          <p:cNvSpPr/>
          <p:nvPr/>
        </p:nvSpPr>
        <p:spPr>
          <a:xfrm>
            <a:off x="323528" y="1916832"/>
            <a:ext cx="8568952" cy="4104456"/>
          </a:xfrm>
          <a:prstGeom prst="roundRect">
            <a:avLst>
              <a:gd name="adj" fmla="val 30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6D25-6C93-4908-918F-0CEBB1AB2B8F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12</a:t>
            </a:fld>
            <a:endParaRPr lang="es-PA" dirty="0"/>
          </a:p>
        </p:txBody>
      </p:sp>
      <p:pic>
        <p:nvPicPr>
          <p:cNvPr id="10" name="9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99662"/>
            <a:ext cx="8568952" cy="4121626"/>
          </a:xfrm>
          <a:prstGeom prst="rect">
            <a:avLst/>
          </a:prstGeom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1912"/>
            <a:ext cx="2376264" cy="57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11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908720"/>
            <a:ext cx="1008112" cy="990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0779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10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8376" y="836712"/>
            <a:ext cx="8075240" cy="720080"/>
          </a:xfrm>
        </p:spPr>
        <p:txBody>
          <a:bodyPr>
            <a:normAutofit/>
          </a:bodyPr>
          <a:lstStyle/>
          <a:p>
            <a:pPr lvl="0"/>
            <a:r>
              <a:rPr lang="es-PA" sz="2000" dirty="0"/>
              <a:t>Cierre de Entrega de Fondos de caja menuda 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50616"/>
            <a:ext cx="8712968" cy="4270671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5C85-9F73-4DE0-97E6-FF1CBE53135B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13</a:t>
            </a:fld>
            <a:endParaRPr lang="es-PA" dirty="0"/>
          </a:p>
        </p:txBody>
      </p:sp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4688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11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4558061" cy="504056"/>
          </a:xfrm>
        </p:spPr>
        <p:txBody>
          <a:bodyPr>
            <a:normAutofit/>
          </a:bodyPr>
          <a:lstStyle/>
          <a:p>
            <a:pPr lvl="0"/>
            <a:r>
              <a:rPr lang="es-PA" sz="2000" dirty="0"/>
              <a:t>Arqueo de Caja al cierre de cada mes</a:t>
            </a:r>
          </a:p>
          <a:p>
            <a:pPr lvl="0"/>
            <a:endParaRPr lang="es-PA" sz="4000" dirty="0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7" name="Picture 2" descr="external image Arqueo-de-Caj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85698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588224" y="548680"/>
            <a:ext cx="115212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A" dirty="0" smtClean="0"/>
              <a:t>Modelo</a:t>
            </a:r>
            <a:r>
              <a:rPr lang="es-PA" dirty="0" smtClean="0">
                <a:hlinkClick r:id="rId5" action="ppaction://hlinksldjump"/>
              </a:rPr>
              <a:t>11</a:t>
            </a:r>
            <a:endParaRPr lang="es-PA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4F98-E750-4372-81D5-A9E1BFD0864C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14</a:t>
            </a:fld>
            <a:endParaRPr lang="es-PA" dirty="0"/>
          </a:p>
        </p:txBody>
      </p:sp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5077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12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4978896" cy="504056"/>
          </a:xfrm>
        </p:spPr>
        <p:txBody>
          <a:bodyPr>
            <a:normAutofit/>
          </a:bodyPr>
          <a:lstStyle/>
          <a:p>
            <a:pPr lvl="0"/>
            <a:r>
              <a:rPr lang="es-PA" sz="2000" dirty="0"/>
              <a:t>Conciliación mensual de la Caja menuda</a:t>
            </a:r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8640960" cy="4248472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808312" cy="504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84684"/>
            <a:ext cx="1872208" cy="972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39D0-C55A-4B9F-9259-289DF6D57441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15</a:t>
            </a:fld>
            <a:endParaRPr lang="es-PA" dirty="0"/>
          </a:p>
        </p:txBody>
      </p:sp>
      <p:pic>
        <p:nvPicPr>
          <p:cNvPr id="12" name="11 Imagen" descr="Recorte de pantalla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12 Pergamino vertical">
            <a:hlinkClick r:id="rId9" action="ppaction://hlinksldjump"/>
          </p:cNvPr>
          <p:cNvSpPr/>
          <p:nvPr/>
        </p:nvSpPr>
        <p:spPr>
          <a:xfrm>
            <a:off x="2771800" y="3212976"/>
            <a:ext cx="2243461" cy="172819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11. md </a:t>
            </a:r>
            <a:r>
              <a:rPr lang="es-PA" dirty="0">
                <a:hlinkClick r:id="rId9" action="ppaction://hlinksldjump"/>
              </a:rPr>
              <a:t>la</a:t>
            </a:r>
            <a:r>
              <a:rPr lang="es-PA" dirty="0"/>
              <a:t> Caja </a:t>
            </a:r>
            <a:r>
              <a:rPr lang="es-PA" cap="small" dirty="0" smtClean="0">
                <a:solidFill>
                  <a:schemeClr val="tx2"/>
                </a:solidFill>
              </a:rPr>
              <a:t>Usar el arqueo de Caja Menuda para este saldo</a:t>
            </a:r>
            <a:endParaRPr lang="es-PA" cap="small" dirty="0">
              <a:solidFill>
                <a:schemeClr val="tx2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4730943" y="4653136"/>
            <a:ext cx="3657481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2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>13</a:t>
            </a:r>
            <a:br>
              <a:rPr lang="es-PA" dirty="0" smtClean="0"/>
            </a:b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1"/>
            <a:ext cx="7427168" cy="432048"/>
          </a:xfrm>
        </p:spPr>
        <p:txBody>
          <a:bodyPr>
            <a:normAutofit/>
          </a:bodyPr>
          <a:lstStyle/>
          <a:p>
            <a:pPr lvl="0"/>
            <a:r>
              <a:rPr lang="es-PA" sz="2000" dirty="0"/>
              <a:t>Solicitud de Cheque para compra al contado ( 10 minutos)</a:t>
            </a:r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1916832"/>
            <a:ext cx="8064896" cy="41044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CF1C-2550-44B6-B831-7408F5E133D9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16</a:t>
            </a:fld>
            <a:endParaRPr lang="es-PA" dirty="0"/>
          </a:p>
        </p:txBody>
      </p:sp>
      <p:sp>
        <p:nvSpPr>
          <p:cNvPr id="8" name="7 CuadroTexto"/>
          <p:cNvSpPr txBox="1"/>
          <p:nvPr/>
        </p:nvSpPr>
        <p:spPr>
          <a:xfrm>
            <a:off x="899592" y="2420888"/>
            <a:ext cx="74168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dirty="0" smtClean="0">
                <a:solidFill>
                  <a:srgbClr val="FF0000"/>
                </a:solidFill>
              </a:rPr>
              <a:t>Procedimientos para la solicitud del cheque</a:t>
            </a:r>
            <a:r>
              <a:rPr lang="es-PA" dirty="0" smtClean="0"/>
              <a:t>:</a:t>
            </a:r>
          </a:p>
          <a:p>
            <a:endParaRPr lang="es-PA" dirty="0"/>
          </a:p>
          <a:p>
            <a:endParaRPr lang="es-PA" dirty="0" smtClean="0"/>
          </a:p>
          <a:p>
            <a:pPr marL="342900" indent="-342900">
              <a:buAutoNum type="arabicPeriod"/>
            </a:pPr>
            <a:r>
              <a:rPr lang="es-PA" dirty="0" smtClean="0"/>
              <a:t>Se llevan los documentos que sustentan el gasto a la gerencia</a:t>
            </a:r>
          </a:p>
          <a:p>
            <a:pPr marL="342900" indent="-342900">
              <a:buAutoNum type="arabicPeriod"/>
            </a:pPr>
            <a:r>
              <a:rPr lang="es-PA" dirty="0" smtClean="0"/>
              <a:t>Se presenta la justificación del pago o la compra</a:t>
            </a:r>
          </a:p>
          <a:p>
            <a:pPr marL="342900" indent="-342900">
              <a:buAutoNum type="arabicPeriod"/>
            </a:pPr>
            <a:r>
              <a:rPr lang="es-PA" dirty="0" smtClean="0"/>
              <a:t>Se recibe el cheque físico para la confección del mismo</a:t>
            </a:r>
          </a:p>
          <a:p>
            <a:pPr marL="342900" indent="-342900">
              <a:buAutoNum type="arabicPeriod"/>
            </a:pPr>
            <a:r>
              <a:rPr lang="es-PA" dirty="0" smtClean="0"/>
              <a:t>Se procede a la impresión del mismo  </a:t>
            </a:r>
          </a:p>
          <a:p>
            <a:pPr marL="342900" indent="-342900">
              <a:buAutoNum type="arabicPeriod"/>
            </a:pPr>
            <a:r>
              <a:rPr lang="es-PA" dirty="0" smtClean="0"/>
              <a:t>Se lleva a la gerencia con todos los detalles para la firma del mismo</a:t>
            </a:r>
            <a:endParaRPr lang="es-PA" dirty="0"/>
          </a:p>
        </p:txBody>
      </p:sp>
      <p:pic>
        <p:nvPicPr>
          <p:cNvPr id="10" name="9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194470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10 Imagen" descr="Recorte de pantalla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218682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2300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1"/>
            <a:ext cx="7859216" cy="720080"/>
          </a:xfrm>
        </p:spPr>
        <p:txBody>
          <a:bodyPr>
            <a:normAutofit/>
          </a:bodyPr>
          <a:lstStyle/>
          <a:p>
            <a:r>
              <a:rPr lang="es-PA" sz="2000" dirty="0"/>
              <a:t>Creación del proveedor y colocación del Ruc , DV, Concepto, Tipo, Persona y 1099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503548" y="2400300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14</a:t>
            </a:r>
            <a:endParaRPr lang="es-PA" dirty="0"/>
          </a:p>
        </p:txBody>
      </p:sp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4" y="1978344"/>
            <a:ext cx="8568952" cy="3950348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493E-3A76-4151-9B97-DE0D3F84D2B6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17</a:t>
            </a:fld>
            <a:endParaRPr lang="es-PA" dirty="0"/>
          </a:p>
        </p:txBody>
      </p:sp>
      <p:pic>
        <p:nvPicPr>
          <p:cNvPr id="10" name="9 Imagen" descr="Recorte de pantalla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8" y="242602"/>
            <a:ext cx="2556756" cy="522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11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48" y="215590"/>
            <a:ext cx="1656184" cy="933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12 Dodecágono"/>
          <p:cNvSpPr/>
          <p:nvPr/>
        </p:nvSpPr>
        <p:spPr>
          <a:xfrm>
            <a:off x="2699792" y="5157192"/>
            <a:ext cx="288032" cy="144016"/>
          </a:xfrm>
          <a:prstGeom prst="dodec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sunse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A"/>
          </a:p>
        </p:txBody>
      </p:sp>
      <p:sp>
        <p:nvSpPr>
          <p:cNvPr id="18" name="17 Dodecágono"/>
          <p:cNvSpPr/>
          <p:nvPr/>
        </p:nvSpPr>
        <p:spPr>
          <a:xfrm>
            <a:off x="2699792" y="5445224"/>
            <a:ext cx="288032" cy="144016"/>
          </a:xfrm>
          <a:prstGeom prst="dodec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sunse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A"/>
          </a:p>
        </p:txBody>
      </p:sp>
      <p:sp>
        <p:nvSpPr>
          <p:cNvPr id="19" name="18 Dodecágono"/>
          <p:cNvSpPr/>
          <p:nvPr/>
        </p:nvSpPr>
        <p:spPr>
          <a:xfrm>
            <a:off x="2699792" y="5733256"/>
            <a:ext cx="288032" cy="144016"/>
          </a:xfrm>
          <a:prstGeom prst="dodec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sunse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A"/>
          </a:p>
        </p:txBody>
      </p:sp>
      <p:sp>
        <p:nvSpPr>
          <p:cNvPr id="20" name="19 Dodecágono"/>
          <p:cNvSpPr/>
          <p:nvPr/>
        </p:nvSpPr>
        <p:spPr>
          <a:xfrm>
            <a:off x="7092280" y="3501008"/>
            <a:ext cx="288032" cy="144016"/>
          </a:xfrm>
          <a:prstGeom prst="dodec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sunse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A"/>
          </a:p>
        </p:txBody>
      </p:sp>
      <p:sp>
        <p:nvSpPr>
          <p:cNvPr id="21" name="20 Dodecágono"/>
          <p:cNvSpPr/>
          <p:nvPr/>
        </p:nvSpPr>
        <p:spPr>
          <a:xfrm>
            <a:off x="6156176" y="5445224"/>
            <a:ext cx="288032" cy="144016"/>
          </a:xfrm>
          <a:prstGeom prst="dodec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sunse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A"/>
          </a:p>
        </p:txBody>
      </p:sp>
      <p:sp>
        <p:nvSpPr>
          <p:cNvPr id="22" name="21 Dodecágono"/>
          <p:cNvSpPr/>
          <p:nvPr/>
        </p:nvSpPr>
        <p:spPr>
          <a:xfrm>
            <a:off x="6156176" y="5157192"/>
            <a:ext cx="288032" cy="144016"/>
          </a:xfrm>
          <a:prstGeom prst="dodec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sunse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A"/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6516216" y="3573016"/>
            <a:ext cx="1152128" cy="3805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"/>
          <p:cNvSpPr>
            <a:spLocks noChangeAspect="1"/>
          </p:cNvSpPr>
          <p:nvPr/>
        </p:nvSpPr>
        <p:spPr>
          <a:xfrm>
            <a:off x="7816440" y="3356993"/>
            <a:ext cx="828092" cy="10081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A" dirty="0" smtClean="0"/>
              <a:t>No paga ITBMS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220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15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0364" y="836712"/>
            <a:ext cx="8363272" cy="504056"/>
          </a:xfrm>
        </p:spPr>
        <p:txBody>
          <a:bodyPr>
            <a:normAutofit fontScale="92500" lnSpcReduction="20000"/>
          </a:bodyPr>
          <a:lstStyle/>
          <a:p>
            <a:r>
              <a:rPr lang="es-PA" sz="3400" dirty="0" smtClean="0"/>
              <a:t>Validación de RUC en ANIP use Formulario 43</a:t>
            </a:r>
            <a:endParaRPr lang="es-PA" sz="3400" dirty="0"/>
          </a:p>
          <a:p>
            <a:pPr lvl="0"/>
            <a:endParaRPr lang="es-PA" sz="34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287524" y="1916832"/>
            <a:ext cx="8640960" cy="41044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7DFA-C228-42FF-A2D5-ADDCC4C45111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18</a:t>
            </a:fld>
            <a:endParaRPr lang="es-PA" dirty="0"/>
          </a:p>
        </p:txBody>
      </p:sp>
      <p:pic>
        <p:nvPicPr>
          <p:cNvPr id="11" name="10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11 CuadroTexto"/>
          <p:cNvSpPr txBox="1"/>
          <p:nvPr/>
        </p:nvSpPr>
        <p:spPr>
          <a:xfrm>
            <a:off x="899592" y="3260591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dirty="0" smtClean="0">
                <a:solidFill>
                  <a:srgbClr val="FF0000"/>
                </a:solidFill>
              </a:rPr>
              <a:t>Procedimientos para la validación del RUC</a:t>
            </a:r>
            <a:r>
              <a:rPr lang="es-PA" dirty="0" smtClean="0"/>
              <a:t>:</a:t>
            </a:r>
          </a:p>
          <a:p>
            <a:endParaRPr lang="es-PA" dirty="0"/>
          </a:p>
          <a:p>
            <a:endParaRPr lang="es-PA" dirty="0" smtClean="0"/>
          </a:p>
          <a:p>
            <a:pPr marL="342900" indent="-342900">
              <a:buAutoNum type="arabicPeriod"/>
            </a:pPr>
            <a:r>
              <a:rPr lang="es-PA" dirty="0" smtClean="0"/>
              <a:t>Se preparan del listado de </a:t>
            </a:r>
            <a:r>
              <a:rPr lang="es-PA" dirty="0" err="1" smtClean="0"/>
              <a:t>Vendor</a:t>
            </a:r>
            <a:r>
              <a:rPr lang="es-PA" dirty="0" smtClean="0"/>
              <a:t> </a:t>
            </a:r>
            <a:r>
              <a:rPr lang="es-PA" dirty="0" err="1" smtClean="0"/>
              <a:t>list</a:t>
            </a:r>
            <a:r>
              <a:rPr lang="es-PA" dirty="0" smtClean="0"/>
              <a:t> con todo los campos</a:t>
            </a:r>
          </a:p>
          <a:p>
            <a:pPr marL="342900" indent="-342900">
              <a:buAutoNum type="arabicPeriod"/>
            </a:pPr>
            <a:r>
              <a:rPr lang="es-PA" dirty="0" smtClean="0"/>
              <a:t>Se llevan a una hoja de Calculo de Excel</a:t>
            </a:r>
          </a:p>
          <a:p>
            <a:pPr marL="342900" indent="-342900">
              <a:buAutoNum type="arabicPeriod"/>
            </a:pPr>
            <a:r>
              <a:rPr lang="es-PA" dirty="0" smtClean="0"/>
              <a:t>Se le asigna un valor </a:t>
            </a:r>
          </a:p>
          <a:p>
            <a:pPr marL="342900" indent="-342900">
              <a:buAutoNum type="arabicPeriod"/>
            </a:pPr>
            <a:r>
              <a:rPr lang="es-PA" dirty="0" smtClean="0"/>
              <a:t>Se Graba como archivo de Texto delimitados por coma </a:t>
            </a:r>
          </a:p>
          <a:p>
            <a:pPr marL="342900" indent="-342900">
              <a:buAutoNum type="arabicPeriod"/>
            </a:pPr>
            <a:r>
              <a:rPr lang="es-PA" dirty="0" smtClean="0"/>
              <a:t>Se importa al programa de ANIP</a:t>
            </a:r>
          </a:p>
          <a:p>
            <a:pPr marL="342900" indent="-342900">
              <a:buAutoNum type="arabicPeriod"/>
            </a:pPr>
            <a:r>
              <a:rPr lang="es-PA" dirty="0" smtClean="0"/>
              <a:t>Se Corrigen todos los RUC equivocados</a:t>
            </a:r>
            <a:endParaRPr lang="es-PA" dirty="0"/>
          </a:p>
        </p:txBody>
      </p:sp>
      <p:sp>
        <p:nvSpPr>
          <p:cNvPr id="8" name="7 Rectángulo"/>
          <p:cNvSpPr/>
          <p:nvPr/>
        </p:nvSpPr>
        <p:spPr>
          <a:xfrm>
            <a:off x="3563888" y="3645024"/>
            <a:ext cx="2664296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A" sz="1100" dirty="0" smtClean="0"/>
              <a:t>REGISTRO UNICO DEL CONTRIBUYENTE</a:t>
            </a:r>
            <a:endParaRPr lang="es-PA" sz="1100" dirty="0"/>
          </a:p>
        </p:txBody>
      </p:sp>
      <p:pic>
        <p:nvPicPr>
          <p:cNvPr id="13" name="12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94382"/>
            <a:ext cx="2232248" cy="492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14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98" y="2529880"/>
            <a:ext cx="724001" cy="714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15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2288066"/>
            <a:ext cx="2163739" cy="420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16 Imagen" descr="Recorte de pantall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924944"/>
            <a:ext cx="1095528" cy="439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19" name="18 Conector recto de flecha"/>
          <p:cNvCxnSpPr>
            <a:endCxn id="15" idx="1"/>
          </p:cNvCxnSpPr>
          <p:nvPr/>
        </p:nvCxnSpPr>
        <p:spPr>
          <a:xfrm>
            <a:off x="3131840" y="2529880"/>
            <a:ext cx="354158" cy="3572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4283968" y="2640749"/>
            <a:ext cx="612068" cy="2841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7062798" y="2430164"/>
            <a:ext cx="612068" cy="4947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4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16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764704"/>
            <a:ext cx="6059016" cy="432048"/>
          </a:xfrm>
        </p:spPr>
        <p:txBody>
          <a:bodyPr>
            <a:normAutofit fontScale="92500"/>
          </a:bodyPr>
          <a:lstStyle/>
          <a:p>
            <a:pPr lvl="0"/>
            <a:r>
              <a:rPr lang="es-PA" sz="2000" dirty="0"/>
              <a:t>Creación del </a:t>
            </a:r>
            <a:r>
              <a:rPr lang="es-PA" sz="2400" dirty="0" err="1">
                <a:solidFill>
                  <a:schemeClr val="tx2"/>
                </a:solidFill>
              </a:rPr>
              <a:t>Item</a:t>
            </a:r>
            <a:r>
              <a:rPr lang="es-PA" sz="2000" dirty="0"/>
              <a:t> del producto o servicio de compras</a:t>
            </a:r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179512" y="2564904"/>
            <a:ext cx="8784976" cy="3456384"/>
          </a:xfrm>
          <a:prstGeom prst="roundRect">
            <a:avLst>
              <a:gd name="adj" fmla="val 37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59294"/>
            <a:ext cx="8856984" cy="1061594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8784976" cy="3456384"/>
          </a:xfrm>
          <a:prstGeom prst="rect">
            <a:avLst/>
          </a:prstGeom>
        </p:spPr>
      </p:pic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103C-764D-48FE-B63F-05E3677F8EA9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19</a:t>
            </a:fld>
            <a:endParaRPr lang="es-PA" dirty="0"/>
          </a:p>
        </p:txBody>
      </p:sp>
      <p:pic>
        <p:nvPicPr>
          <p:cNvPr id="11" name="10 Imagen" descr="Recorte de pantalla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11 Dodecágono"/>
          <p:cNvSpPr/>
          <p:nvPr/>
        </p:nvSpPr>
        <p:spPr>
          <a:xfrm>
            <a:off x="6084168" y="4293096"/>
            <a:ext cx="288032" cy="144016"/>
          </a:xfrm>
          <a:prstGeom prst="dodec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sunse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A"/>
          </a:p>
        </p:txBody>
      </p:sp>
      <p:sp>
        <p:nvSpPr>
          <p:cNvPr id="13" name="12 Rectángulo"/>
          <p:cNvSpPr/>
          <p:nvPr/>
        </p:nvSpPr>
        <p:spPr>
          <a:xfrm>
            <a:off x="2411760" y="1556792"/>
            <a:ext cx="2880320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A" dirty="0" smtClean="0"/>
              <a:t>Codificadores para registros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0226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 fontScale="40000" lnSpcReduction="20000"/>
          </a:bodyPr>
          <a:lstStyle/>
          <a:p>
            <a:r>
              <a:rPr lang="es-PA" sz="4000" b="1" dirty="0">
                <a:solidFill>
                  <a:schemeClr val="accent1"/>
                </a:solidFill>
              </a:rPr>
              <a:t>PASO A PASO PARA LOS  REGISTROS DE CONTABILIDAD DEL  ASTILLERO BAYANO</a:t>
            </a:r>
          </a:p>
          <a:p>
            <a:pPr lvl="0"/>
            <a:r>
              <a:rPr lang="es-PA" dirty="0" smtClean="0"/>
              <a:t>28           </a:t>
            </a:r>
            <a:r>
              <a:rPr lang="es-PA" dirty="0" smtClean="0">
                <a:hlinkClick r:id="rId2" action="ppaction://hlinksldjump"/>
              </a:rPr>
              <a:t>Reporte </a:t>
            </a:r>
            <a:r>
              <a:rPr lang="es-PA" dirty="0">
                <a:hlinkClick r:id="rId2" action="ppaction://hlinksldjump"/>
              </a:rPr>
              <a:t>de sub-contrato para ver sus avances y saldos</a:t>
            </a:r>
            <a:endParaRPr lang="es-PA" dirty="0"/>
          </a:p>
          <a:p>
            <a:r>
              <a:rPr lang="es-PA" dirty="0" smtClean="0"/>
              <a:t>29           </a:t>
            </a:r>
            <a:r>
              <a:rPr lang="es-PA" dirty="0" smtClean="0">
                <a:hlinkClick r:id="rId3" action="ppaction://hlinksldjump"/>
              </a:rPr>
              <a:t>Conciliaciones  Bancarias</a:t>
            </a:r>
            <a:endParaRPr lang="es-PA" dirty="0"/>
          </a:p>
          <a:p>
            <a:r>
              <a:rPr lang="es-PA" dirty="0"/>
              <a:t>29.	Reportes en General</a:t>
            </a:r>
          </a:p>
          <a:p>
            <a:r>
              <a:rPr lang="es-PA" dirty="0"/>
              <a:t>30.	Cotización para las motonave (En Word) (10 minutos)</a:t>
            </a:r>
          </a:p>
          <a:p>
            <a:r>
              <a:rPr lang="es-PA" dirty="0"/>
              <a:t>31.	Verificación de la Cotización ( Una Hora)</a:t>
            </a:r>
          </a:p>
          <a:p>
            <a:r>
              <a:rPr lang="es-PA" dirty="0"/>
              <a:t>32.	Contrato por servicios operacionales ( 20 Minutos)</a:t>
            </a:r>
          </a:p>
          <a:p>
            <a:r>
              <a:rPr lang="es-PA" dirty="0"/>
              <a:t>33.	Creación del Cliente (</a:t>
            </a:r>
            <a:r>
              <a:rPr lang="es-PA" dirty="0" err="1"/>
              <a:t>Dayra</a:t>
            </a:r>
            <a:r>
              <a:rPr lang="es-PA" dirty="0"/>
              <a:t>)</a:t>
            </a:r>
          </a:p>
          <a:p>
            <a:r>
              <a:rPr lang="es-PA" dirty="0"/>
              <a:t>34.	Escaneó de documentos y adjuntarlos al mismo (Carta de Bienvenida) (Una Hora)</a:t>
            </a:r>
          </a:p>
          <a:p>
            <a:r>
              <a:rPr lang="es-PA" dirty="0"/>
              <a:t>35.	Creación del Job (</a:t>
            </a:r>
            <a:r>
              <a:rPr lang="es-PA" dirty="0" err="1"/>
              <a:t>Dayra</a:t>
            </a:r>
            <a:r>
              <a:rPr lang="es-PA" dirty="0"/>
              <a:t>)</a:t>
            </a:r>
          </a:p>
          <a:p>
            <a:r>
              <a:rPr lang="es-PA" dirty="0"/>
              <a:t>36.	Creación de la cuenta contable (</a:t>
            </a:r>
            <a:r>
              <a:rPr lang="es-PA" dirty="0" err="1"/>
              <a:t>Dayra</a:t>
            </a:r>
            <a:r>
              <a:rPr lang="es-PA" dirty="0"/>
              <a:t>)</a:t>
            </a:r>
          </a:p>
          <a:p>
            <a:r>
              <a:rPr lang="es-PA" dirty="0"/>
              <a:t>37.	Creación de </a:t>
            </a:r>
            <a:r>
              <a:rPr lang="es-PA" dirty="0" err="1"/>
              <a:t>Item</a:t>
            </a:r>
            <a:r>
              <a:rPr lang="es-PA" dirty="0"/>
              <a:t> operativo</a:t>
            </a:r>
          </a:p>
          <a:p>
            <a:r>
              <a:rPr lang="es-PA" dirty="0"/>
              <a:t>38.	Recibo de abono inicial</a:t>
            </a:r>
          </a:p>
          <a:p>
            <a:r>
              <a:rPr lang="es-PA" dirty="0"/>
              <a:t>39.	Registro Depósito bancario del Abono inicial </a:t>
            </a:r>
          </a:p>
          <a:p>
            <a:r>
              <a:rPr lang="es-PA" dirty="0"/>
              <a:t>40.	Facturación no Fiscal En Excel</a:t>
            </a:r>
          </a:p>
          <a:p>
            <a:r>
              <a:rPr lang="es-PA" dirty="0"/>
              <a:t>41.	Facturación Fiscal corregir el número y fecha de la factura.</a:t>
            </a:r>
          </a:p>
          <a:p>
            <a:r>
              <a:rPr lang="es-PA" dirty="0"/>
              <a:t>42.	Confección de Estado de Cuenta</a:t>
            </a:r>
          </a:p>
          <a:p>
            <a:r>
              <a:rPr lang="es-PA" dirty="0"/>
              <a:t>43.	Registro de cobro</a:t>
            </a:r>
          </a:p>
          <a:p>
            <a:r>
              <a:rPr lang="es-PA" dirty="0"/>
              <a:t>44.	Aplicación del Abono Inicial (Ultimo Cobro)</a:t>
            </a:r>
          </a:p>
          <a:p>
            <a:r>
              <a:rPr lang="es-PA" dirty="0"/>
              <a:t>45.	Toma de inventario físico (10 Días) y fotos agregar</a:t>
            </a:r>
          </a:p>
          <a:p>
            <a:r>
              <a:rPr lang="es-PA" dirty="0"/>
              <a:t>46.	Valorización los articulo</a:t>
            </a:r>
          </a:p>
          <a:p>
            <a:r>
              <a:rPr lang="es-PA" dirty="0"/>
              <a:t>47.	Balances iniciales de materiales (</a:t>
            </a:r>
            <a:r>
              <a:rPr lang="es-PA" dirty="0" err="1"/>
              <a:t>Beggining</a:t>
            </a:r>
            <a:r>
              <a:rPr lang="es-PA" dirty="0"/>
              <a:t> Balances)</a:t>
            </a:r>
          </a:p>
          <a:p>
            <a:r>
              <a:rPr lang="es-PA" dirty="0"/>
              <a:t>48.	Ubicación del Inventario</a:t>
            </a:r>
          </a:p>
          <a:p>
            <a:r>
              <a:rPr lang="es-PA" dirty="0"/>
              <a:t>49.	Ingreso de Artículos al Inventario</a:t>
            </a:r>
          </a:p>
          <a:p>
            <a:r>
              <a:rPr lang="es-PA" dirty="0"/>
              <a:t>50.	Descargue de materiales de inventario (</a:t>
            </a:r>
            <a:r>
              <a:rPr lang="es-PA" dirty="0" err="1"/>
              <a:t>Inventory</a:t>
            </a:r>
            <a:r>
              <a:rPr lang="es-PA" dirty="0"/>
              <a:t> </a:t>
            </a:r>
            <a:r>
              <a:rPr lang="es-PA" dirty="0" err="1"/>
              <a:t>Adjuments</a:t>
            </a:r>
            <a:r>
              <a:rPr lang="es-PA" dirty="0"/>
              <a:t>) y asignación al barco</a:t>
            </a:r>
          </a:p>
          <a:p>
            <a:r>
              <a:rPr lang="es-PA" dirty="0"/>
              <a:t>51.	Validación y verificación del Inventario</a:t>
            </a:r>
          </a:p>
          <a:p>
            <a:r>
              <a:rPr lang="es-PA" dirty="0"/>
              <a:t>52.	Aviso de entrada</a:t>
            </a:r>
          </a:p>
          <a:p>
            <a:r>
              <a:rPr lang="es-PA" dirty="0"/>
              <a:t>53.	Contrato de Obra determinada</a:t>
            </a:r>
          </a:p>
          <a:p>
            <a:r>
              <a:rPr lang="es-PA" dirty="0"/>
              <a:t>54.	Creación del Empleados  en sistema ( RUC , DV) (Planilla 03)</a:t>
            </a:r>
          </a:p>
          <a:p>
            <a:r>
              <a:rPr lang="es-PA" dirty="0"/>
              <a:t>55.	Recibir información de Informe Diarios de Tareas</a:t>
            </a:r>
          </a:p>
          <a:p>
            <a:r>
              <a:rPr lang="es-PA" dirty="0"/>
              <a:t>56.	Confección de Cheque de Planilla</a:t>
            </a:r>
          </a:p>
        </p:txBody>
      </p:sp>
      <p:pic>
        <p:nvPicPr>
          <p:cNvPr id="4" name="3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9A9E-8C15-411D-B3DC-589916B2D2F1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2</a:t>
            </a:fld>
            <a:endParaRPr lang="es-PA" dirty="0"/>
          </a:p>
        </p:txBody>
      </p:sp>
      <p:pic>
        <p:nvPicPr>
          <p:cNvPr id="7" name="6 Imagen" descr="Recorte de pantalla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7 Imagen" descr="Recorte de pantalla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8 Imagen" descr="Recorte de pantalla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148" y="6165303"/>
            <a:ext cx="1654348" cy="625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7452320" y="5867980"/>
            <a:ext cx="129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dirty="0" smtClean="0"/>
              <a:t>Para Astillero Bayano </a:t>
            </a:r>
          </a:p>
          <a:p>
            <a:r>
              <a:rPr lang="es-PA" sz="900" dirty="0" smtClean="0"/>
              <a:t>Preparado por:</a:t>
            </a:r>
            <a:endParaRPr lang="es-PA" sz="900" dirty="0"/>
          </a:p>
        </p:txBody>
      </p:sp>
    </p:spTree>
    <p:extLst>
      <p:ext uri="{BB962C8B-B14F-4D97-AF65-F5344CB8AC3E}">
        <p14:creationId xmlns:p14="http://schemas.microsoft.com/office/powerpoint/2010/main" val="137573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17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0364" y="836712"/>
            <a:ext cx="8363272" cy="504056"/>
          </a:xfrm>
        </p:spPr>
        <p:txBody>
          <a:bodyPr>
            <a:normAutofit fontScale="92500" lnSpcReduction="20000"/>
          </a:bodyPr>
          <a:lstStyle/>
          <a:p>
            <a:r>
              <a:rPr lang="es-PA" sz="3400" dirty="0"/>
              <a:t>Conciliación </a:t>
            </a:r>
            <a:r>
              <a:rPr lang="es-PA" sz="3400" dirty="0" smtClean="0"/>
              <a:t>mensual Bancaria</a:t>
            </a:r>
            <a:endParaRPr lang="es-PA" sz="3400" dirty="0"/>
          </a:p>
          <a:p>
            <a:pPr lvl="0"/>
            <a:endParaRPr lang="es-PA" sz="34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323528" y="1916832"/>
            <a:ext cx="8640960" cy="41044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7DFA-C228-42FF-A2D5-ADDCC4C45111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20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0222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17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/>
              <a:t>Se pagaron Impuestos municipales por 2,500.00 mes corriente.</a:t>
            </a:r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FCCE-DBAD-4548-B0FE-5EE9A0705E4A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21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87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16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/>
              <a:t>Se pagaron Impuestos municipales por 2,500.00 mes corriente.</a:t>
            </a:r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B1E-585B-46A9-8ED3-1D2744128B3A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22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294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6632"/>
            <a:ext cx="5904656" cy="162900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17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2674640" cy="1296144"/>
          </a:xfrm>
        </p:spPr>
        <p:txBody>
          <a:bodyPr>
            <a:normAutofit fontScale="92500" lnSpcReduction="20000"/>
          </a:bodyPr>
          <a:lstStyle/>
          <a:p>
            <a:r>
              <a:rPr lang="es-PA" sz="2000" dirty="0"/>
              <a:t>Confección de cheque para compra al Contado (10 minutos)(Adelantos a Compras)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5"/>
            <a:ext cx="8640960" cy="4320479"/>
          </a:xfrm>
          <a:prstGeom prst="rect">
            <a:avLst/>
          </a:prstGeom>
        </p:spPr>
      </p:pic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88E3-8382-470F-8E9F-DD84F517E567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23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6824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18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4186808" cy="1512169"/>
          </a:xfrm>
        </p:spPr>
        <p:txBody>
          <a:bodyPr>
            <a:normAutofit/>
          </a:bodyPr>
          <a:lstStyle/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ECA2-666B-4359-B13E-0923BE0E8574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24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344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19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/>
              <a:t>Se pagaron Impuestos municipales por 2,500.00 mes corriente.</a:t>
            </a:r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9F62-73E9-4972-9A58-7A478E8CFBDB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25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925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20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/>
              <a:t>Se pagaron Impuestos municipales por 2,500.00 mes corriente.</a:t>
            </a:r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642"/>
            <a:ext cx="2556756" cy="522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0225-0AED-4E03-BC55-FA7D7617BCF8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26</a:t>
            </a:fld>
            <a:endParaRPr lang="es-PA" dirty="0"/>
          </a:p>
        </p:txBody>
      </p:sp>
      <p:pic>
        <p:nvPicPr>
          <p:cNvPr id="12" name="11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08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21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/>
              <a:t>CP = </a:t>
            </a:r>
            <a:r>
              <a:rPr lang="es-PA" sz="2000" dirty="0" smtClean="0"/>
              <a:t>Certificación </a:t>
            </a:r>
            <a:r>
              <a:rPr lang="es-PA" sz="2000" dirty="0"/>
              <a:t>de pagos realizados a compañía afiliadas por cuenta y orden de :</a:t>
            </a:r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2783-E30B-45B4-9B77-8D6DDB20D60C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27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034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22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1BEB-1860-4A49-8F34-46512CF5A29D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28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0438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29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1"/>
            <a:ext cx="4114800" cy="360040"/>
          </a:xfrm>
        </p:spPr>
        <p:txBody>
          <a:bodyPr>
            <a:normAutofit fontScale="92500" lnSpcReduction="10000"/>
          </a:bodyPr>
          <a:lstStyle/>
          <a:p>
            <a:r>
              <a:rPr lang="es-PA" sz="2000" dirty="0"/>
              <a:t>Conciliaciones bancarias</a:t>
            </a:r>
          </a:p>
          <a:p>
            <a:pPr lvl="0"/>
            <a:endParaRPr lang="es-PA" sz="2000" dirty="0"/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70D4-B536-45F9-9FC6-1A7AF439A7A6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29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11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8064896" cy="3528392"/>
          </a:xfrm>
          <a:prstGeom prst="rect">
            <a:avLst/>
          </a:prstGeom>
        </p:spPr>
      </p:pic>
      <p:pic>
        <p:nvPicPr>
          <p:cNvPr id="13" name="12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2232248" cy="504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14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74" y="1151970"/>
            <a:ext cx="1133498" cy="836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18" name="17 Conector recto de flecha"/>
          <p:cNvCxnSpPr/>
          <p:nvPr/>
        </p:nvCxnSpPr>
        <p:spPr>
          <a:xfrm>
            <a:off x="3131840" y="800708"/>
            <a:ext cx="2880320" cy="6840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27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 Marcador de contenido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32" y="991387"/>
            <a:ext cx="748377" cy="792088"/>
          </a:xfrm>
          <a:prstGeom prst="rect">
            <a:avLst/>
          </a:prstGeom>
        </p:spPr>
      </p:pic>
      <p:pic>
        <p:nvPicPr>
          <p:cNvPr id="73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16" y="5733256"/>
            <a:ext cx="748377" cy="792088"/>
          </a:xfrm>
          <a:prstGeom prst="rect">
            <a:avLst/>
          </a:prstGeom>
        </p:spPr>
      </p:pic>
      <p:pic>
        <p:nvPicPr>
          <p:cNvPr id="51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15" y="3356992"/>
            <a:ext cx="748377" cy="792088"/>
          </a:xfrm>
          <a:prstGeom prst="rect">
            <a:avLst/>
          </a:prstGeom>
        </p:spPr>
      </p:pic>
      <p:pic>
        <p:nvPicPr>
          <p:cNvPr id="12" name="3 Marcador de contenido" descr="Recorte de pantalla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bright="-18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0" y="985655"/>
            <a:ext cx="748377" cy="79208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  <a:solidFill>
            <a:srgbClr val="00B050"/>
          </a:solidFill>
          <a:scene3d>
            <a:camera prst="orthographicFront"/>
            <a:lightRig rig="threePt" dir="t"/>
          </a:scene3d>
          <a:sp3d contourW="12700">
            <a:bevelT prst="convex"/>
            <a:contourClr>
              <a:schemeClr val="tx1"/>
            </a:contourClr>
          </a:sp3d>
        </p:spPr>
        <p:txBody>
          <a:bodyPr/>
          <a:lstStyle/>
          <a:p>
            <a:r>
              <a:rPr lang="es-PA" dirty="0" smtClean="0">
                <a:solidFill>
                  <a:schemeClr val="bg1"/>
                </a:solidFill>
              </a:rPr>
              <a:t>Consola Manual Astillero Bayano</a:t>
            </a:r>
            <a:endParaRPr lang="es-PA" dirty="0">
              <a:solidFill>
                <a:schemeClr val="bg1"/>
              </a:solidFill>
            </a:endParaRPr>
          </a:p>
        </p:txBody>
      </p:sp>
      <p:pic>
        <p:nvPicPr>
          <p:cNvPr id="4" name="3 Marcador de contenido" descr="Recorte de pantalla">
            <a:hlinkClick r:id="rId9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23" y="980728"/>
            <a:ext cx="748377" cy="792088"/>
          </a:xfrm>
        </p:spPr>
      </p:pic>
      <p:pic>
        <p:nvPicPr>
          <p:cNvPr id="8" name="3 Marcador de contenido" descr="Recorte de pantall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55" y="1021680"/>
            <a:ext cx="748377" cy="792088"/>
          </a:xfrm>
          <a:prstGeom prst="rect">
            <a:avLst/>
          </a:prstGeom>
        </p:spPr>
      </p:pic>
      <p:pic>
        <p:nvPicPr>
          <p:cNvPr id="9" name="3 Marcador de contenido" descr="Recorte de pantalla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" y="1772816"/>
            <a:ext cx="748377" cy="792088"/>
          </a:xfrm>
          <a:prstGeom prst="rect">
            <a:avLst/>
          </a:prstGeom>
        </p:spPr>
      </p:pic>
      <p:pic>
        <p:nvPicPr>
          <p:cNvPr id="10" name="3 Marcador de contenido" descr="Recorte de pantalla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38" y="1785885"/>
            <a:ext cx="748377" cy="792088"/>
          </a:xfrm>
          <a:prstGeom prst="rect">
            <a:avLst/>
          </a:prstGeom>
        </p:spPr>
      </p:pic>
      <p:pic>
        <p:nvPicPr>
          <p:cNvPr id="11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31" y="2577973"/>
            <a:ext cx="748377" cy="792088"/>
          </a:xfrm>
          <a:prstGeom prst="rect">
            <a:avLst/>
          </a:prstGeom>
        </p:spPr>
      </p:pic>
      <p:pic>
        <p:nvPicPr>
          <p:cNvPr id="13" name="3 Marcador de contenido" descr="Recorte de pantalla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15" y="1772816"/>
            <a:ext cx="748377" cy="792088"/>
          </a:xfrm>
          <a:prstGeom prst="rect">
            <a:avLst/>
          </a:prstGeom>
        </p:spPr>
      </p:pic>
      <p:pic>
        <p:nvPicPr>
          <p:cNvPr id="14" name="3 Marcador de contenido" descr="Recorte de pantalla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" y="2564904"/>
            <a:ext cx="748377" cy="792088"/>
          </a:xfrm>
          <a:prstGeom prst="rect">
            <a:avLst/>
          </a:prstGeom>
        </p:spPr>
      </p:pic>
      <p:pic>
        <p:nvPicPr>
          <p:cNvPr id="15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54" y="2605856"/>
            <a:ext cx="748377" cy="792088"/>
          </a:xfrm>
          <a:prstGeom prst="rect">
            <a:avLst/>
          </a:prstGeom>
        </p:spPr>
      </p:pic>
      <p:pic>
        <p:nvPicPr>
          <p:cNvPr id="16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7" y="2598440"/>
            <a:ext cx="748377" cy="792088"/>
          </a:xfrm>
          <a:prstGeom prst="rect">
            <a:avLst/>
          </a:prstGeom>
        </p:spPr>
      </p:pic>
      <p:pic>
        <p:nvPicPr>
          <p:cNvPr id="17" name="3 Marcador de contenido" descr="Recorte de pantalla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92" y="1772816"/>
            <a:ext cx="748377" cy="792088"/>
          </a:xfrm>
          <a:prstGeom prst="rect">
            <a:avLst/>
          </a:prstGeom>
        </p:spPr>
      </p:pic>
      <p:pic>
        <p:nvPicPr>
          <p:cNvPr id="18" name="3 Marcador de contenido" descr="Recorte de pantall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69" y="1776264"/>
            <a:ext cx="748377" cy="792088"/>
          </a:xfrm>
          <a:prstGeom prst="rect">
            <a:avLst/>
          </a:prstGeom>
        </p:spPr>
      </p:pic>
      <p:pic>
        <p:nvPicPr>
          <p:cNvPr id="19" name="3 Marcador de contenido" descr="Recorte de pantalla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60" y="1784259"/>
            <a:ext cx="748377" cy="792088"/>
          </a:xfrm>
          <a:prstGeom prst="rect">
            <a:avLst/>
          </a:prstGeom>
        </p:spPr>
      </p:pic>
      <p:pic>
        <p:nvPicPr>
          <p:cNvPr id="20" name="3 Marcador de contenido" descr="Recorte de pantalla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13768"/>
            <a:ext cx="748377" cy="792088"/>
          </a:xfrm>
          <a:prstGeom prst="rect">
            <a:avLst/>
          </a:prstGeom>
        </p:spPr>
      </p:pic>
      <p:pic>
        <p:nvPicPr>
          <p:cNvPr id="21" name="3 Marcador de contenido" descr="Recorte de pantalla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01" y="1806352"/>
            <a:ext cx="748377" cy="792088"/>
          </a:xfrm>
          <a:prstGeom prst="rect">
            <a:avLst/>
          </a:prstGeom>
        </p:spPr>
      </p:pic>
      <p:pic>
        <p:nvPicPr>
          <p:cNvPr id="22" name="3 Marcador de contenido" descr="Recorte de pantalla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70" y="1806352"/>
            <a:ext cx="748377" cy="792088"/>
          </a:xfrm>
          <a:prstGeom prst="rect">
            <a:avLst/>
          </a:prstGeom>
        </p:spPr>
      </p:pic>
      <p:pic>
        <p:nvPicPr>
          <p:cNvPr id="23" name="3 Marcador de contenido" descr="Recorte de pantalla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54" y="1813768"/>
            <a:ext cx="748377" cy="792088"/>
          </a:xfrm>
          <a:prstGeom prst="rect">
            <a:avLst/>
          </a:prstGeom>
        </p:spPr>
      </p:pic>
      <p:pic>
        <p:nvPicPr>
          <p:cNvPr id="24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31" y="1810005"/>
            <a:ext cx="748377" cy="792088"/>
          </a:xfrm>
          <a:prstGeom prst="rect">
            <a:avLst/>
          </a:prstGeom>
        </p:spPr>
      </p:pic>
      <p:pic>
        <p:nvPicPr>
          <p:cNvPr id="25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13" y="1813768"/>
            <a:ext cx="748377" cy="792088"/>
          </a:xfrm>
          <a:prstGeom prst="rect">
            <a:avLst/>
          </a:prstGeom>
        </p:spPr>
      </p:pic>
      <p:pic>
        <p:nvPicPr>
          <p:cNvPr id="26" name="3 Marcador de contenido" descr="Recorte de pantalla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67" y="992171"/>
            <a:ext cx="748377" cy="792088"/>
          </a:xfrm>
          <a:prstGeom prst="rect">
            <a:avLst/>
          </a:prstGeom>
        </p:spPr>
      </p:pic>
      <p:pic>
        <p:nvPicPr>
          <p:cNvPr id="27" name="3 Marcador de contenido" descr="Recorte de pantalla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15" y="980728"/>
            <a:ext cx="748377" cy="792088"/>
          </a:xfrm>
          <a:prstGeom prst="rect">
            <a:avLst/>
          </a:prstGeom>
        </p:spPr>
      </p:pic>
      <p:pic>
        <p:nvPicPr>
          <p:cNvPr id="28" name="3 Marcador de contenido" descr="Recorte de pantalla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616" y="1014264"/>
            <a:ext cx="748377" cy="792088"/>
          </a:xfrm>
          <a:prstGeom prst="rect">
            <a:avLst/>
          </a:prstGeom>
        </p:spPr>
      </p:pic>
      <p:pic>
        <p:nvPicPr>
          <p:cNvPr id="29" name="3 Marcador de contenido" descr="Recorte de pantalla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93" y="1017917"/>
            <a:ext cx="748377" cy="792088"/>
          </a:xfrm>
          <a:prstGeom prst="rect">
            <a:avLst/>
          </a:prstGeom>
        </p:spPr>
      </p:pic>
      <p:pic>
        <p:nvPicPr>
          <p:cNvPr id="30" name="3 Marcador de contenido" descr="Recorte de pantalla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578" y="1014264"/>
            <a:ext cx="748377" cy="792088"/>
          </a:xfrm>
          <a:prstGeom prst="rect">
            <a:avLst/>
          </a:prstGeom>
        </p:spPr>
      </p:pic>
      <p:pic>
        <p:nvPicPr>
          <p:cNvPr id="31" name="3 Marcador de contenido" descr="Recorte de pantalla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55" y="1014264"/>
            <a:ext cx="748377" cy="792088"/>
          </a:xfrm>
          <a:prstGeom prst="rect">
            <a:avLst/>
          </a:prstGeom>
        </p:spPr>
      </p:pic>
      <p:pic>
        <p:nvPicPr>
          <p:cNvPr id="32" name="3 Marcador de contenido" descr="Recorte de pantalla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36" y="1014264"/>
            <a:ext cx="748377" cy="792088"/>
          </a:xfrm>
          <a:prstGeom prst="rect">
            <a:avLst/>
          </a:prstGeom>
        </p:spPr>
      </p:pic>
      <p:pic>
        <p:nvPicPr>
          <p:cNvPr id="33" name="3 Marcador de contenido" descr="Recorte de pantalla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14264"/>
            <a:ext cx="748377" cy="792088"/>
          </a:xfrm>
          <a:prstGeom prst="rect">
            <a:avLst/>
          </a:prstGeom>
        </p:spPr>
      </p:pic>
      <p:pic>
        <p:nvPicPr>
          <p:cNvPr id="34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6992"/>
            <a:ext cx="748377" cy="792088"/>
          </a:xfrm>
          <a:prstGeom prst="rect">
            <a:avLst/>
          </a:prstGeom>
        </p:spPr>
      </p:pic>
      <p:pic>
        <p:nvPicPr>
          <p:cNvPr id="35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23" y="3356992"/>
            <a:ext cx="748377" cy="792088"/>
          </a:xfrm>
          <a:prstGeom prst="rect">
            <a:avLst/>
          </a:prstGeom>
        </p:spPr>
      </p:pic>
      <p:pic>
        <p:nvPicPr>
          <p:cNvPr id="36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32" y="3356992"/>
            <a:ext cx="748377" cy="792088"/>
          </a:xfrm>
          <a:prstGeom prst="rect">
            <a:avLst/>
          </a:prstGeom>
        </p:spPr>
      </p:pic>
      <p:pic>
        <p:nvPicPr>
          <p:cNvPr id="37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55" y="3356992"/>
            <a:ext cx="748377" cy="792088"/>
          </a:xfrm>
          <a:prstGeom prst="rect">
            <a:avLst/>
          </a:prstGeom>
        </p:spPr>
      </p:pic>
      <p:pic>
        <p:nvPicPr>
          <p:cNvPr id="38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" y="4149080"/>
            <a:ext cx="748377" cy="792088"/>
          </a:xfrm>
          <a:prstGeom prst="rect">
            <a:avLst/>
          </a:prstGeom>
        </p:spPr>
      </p:pic>
      <p:pic>
        <p:nvPicPr>
          <p:cNvPr id="39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38" y="4149080"/>
            <a:ext cx="748377" cy="792088"/>
          </a:xfrm>
          <a:prstGeom prst="rect">
            <a:avLst/>
          </a:prstGeom>
        </p:spPr>
      </p:pic>
      <p:pic>
        <p:nvPicPr>
          <p:cNvPr id="40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15" y="4149080"/>
            <a:ext cx="748377" cy="792088"/>
          </a:xfrm>
          <a:prstGeom prst="rect">
            <a:avLst/>
          </a:prstGeom>
        </p:spPr>
      </p:pic>
      <p:pic>
        <p:nvPicPr>
          <p:cNvPr id="41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92" y="4149080"/>
            <a:ext cx="748377" cy="792088"/>
          </a:xfrm>
          <a:prstGeom prst="rect">
            <a:avLst/>
          </a:prstGeom>
        </p:spPr>
      </p:pic>
      <p:pic>
        <p:nvPicPr>
          <p:cNvPr id="42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69" y="4149080"/>
            <a:ext cx="748377" cy="792088"/>
          </a:xfrm>
          <a:prstGeom prst="rect">
            <a:avLst/>
          </a:prstGeom>
        </p:spPr>
      </p:pic>
      <p:pic>
        <p:nvPicPr>
          <p:cNvPr id="43" name="3 Marcador de contenido" descr="Recorte de pantalla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60" y="4149080"/>
            <a:ext cx="748377" cy="792088"/>
          </a:xfrm>
          <a:prstGeom prst="rect">
            <a:avLst/>
          </a:prstGeom>
        </p:spPr>
      </p:pic>
      <p:pic>
        <p:nvPicPr>
          <p:cNvPr id="44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149080"/>
            <a:ext cx="748377" cy="792088"/>
          </a:xfrm>
          <a:prstGeom prst="rect">
            <a:avLst/>
          </a:prstGeom>
        </p:spPr>
      </p:pic>
      <p:pic>
        <p:nvPicPr>
          <p:cNvPr id="45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01" y="4149080"/>
            <a:ext cx="748377" cy="792088"/>
          </a:xfrm>
          <a:prstGeom prst="rect">
            <a:avLst/>
          </a:prstGeom>
        </p:spPr>
      </p:pic>
      <p:pic>
        <p:nvPicPr>
          <p:cNvPr id="46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70" y="4149080"/>
            <a:ext cx="748377" cy="792088"/>
          </a:xfrm>
          <a:prstGeom prst="rect">
            <a:avLst/>
          </a:prstGeom>
        </p:spPr>
      </p:pic>
      <p:pic>
        <p:nvPicPr>
          <p:cNvPr id="47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54" y="4149080"/>
            <a:ext cx="748377" cy="792088"/>
          </a:xfrm>
          <a:prstGeom prst="rect">
            <a:avLst/>
          </a:prstGeom>
        </p:spPr>
      </p:pic>
      <p:pic>
        <p:nvPicPr>
          <p:cNvPr id="48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31" y="4149080"/>
            <a:ext cx="748377" cy="792088"/>
          </a:xfrm>
          <a:prstGeom prst="rect">
            <a:avLst/>
          </a:prstGeom>
        </p:spPr>
      </p:pic>
      <p:pic>
        <p:nvPicPr>
          <p:cNvPr id="49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13" y="4149080"/>
            <a:ext cx="748377" cy="792088"/>
          </a:xfrm>
          <a:prstGeom prst="rect">
            <a:avLst/>
          </a:prstGeom>
        </p:spPr>
      </p:pic>
      <p:pic>
        <p:nvPicPr>
          <p:cNvPr id="50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67" y="3356992"/>
            <a:ext cx="748377" cy="792088"/>
          </a:xfrm>
          <a:prstGeom prst="rect">
            <a:avLst/>
          </a:prstGeom>
        </p:spPr>
      </p:pic>
      <p:pic>
        <p:nvPicPr>
          <p:cNvPr id="52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616" y="3356992"/>
            <a:ext cx="748377" cy="792088"/>
          </a:xfrm>
          <a:prstGeom prst="rect">
            <a:avLst/>
          </a:prstGeom>
        </p:spPr>
      </p:pic>
      <p:pic>
        <p:nvPicPr>
          <p:cNvPr id="53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93" y="3356992"/>
            <a:ext cx="748377" cy="792088"/>
          </a:xfrm>
          <a:prstGeom prst="rect">
            <a:avLst/>
          </a:prstGeom>
        </p:spPr>
      </p:pic>
      <p:pic>
        <p:nvPicPr>
          <p:cNvPr id="54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578" y="3356992"/>
            <a:ext cx="748377" cy="792088"/>
          </a:xfrm>
          <a:prstGeom prst="rect">
            <a:avLst/>
          </a:prstGeom>
        </p:spPr>
      </p:pic>
      <p:pic>
        <p:nvPicPr>
          <p:cNvPr id="55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55" y="3356992"/>
            <a:ext cx="748377" cy="792088"/>
          </a:xfrm>
          <a:prstGeom prst="rect">
            <a:avLst/>
          </a:prstGeom>
        </p:spPr>
      </p:pic>
      <p:pic>
        <p:nvPicPr>
          <p:cNvPr id="56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36" y="3356992"/>
            <a:ext cx="748377" cy="792088"/>
          </a:xfrm>
          <a:prstGeom prst="rect">
            <a:avLst/>
          </a:prstGeom>
        </p:spPr>
      </p:pic>
      <p:pic>
        <p:nvPicPr>
          <p:cNvPr id="57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3356992"/>
            <a:ext cx="748377" cy="792088"/>
          </a:xfrm>
          <a:prstGeom prst="rect">
            <a:avLst/>
          </a:prstGeom>
        </p:spPr>
      </p:pic>
      <p:pic>
        <p:nvPicPr>
          <p:cNvPr id="58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" y="4941168"/>
            <a:ext cx="748377" cy="792088"/>
          </a:xfrm>
          <a:prstGeom prst="rect">
            <a:avLst/>
          </a:prstGeom>
        </p:spPr>
      </p:pic>
      <p:pic>
        <p:nvPicPr>
          <p:cNvPr id="59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26" y="4941168"/>
            <a:ext cx="748377" cy="792088"/>
          </a:xfrm>
          <a:prstGeom prst="rect">
            <a:avLst/>
          </a:prstGeom>
        </p:spPr>
      </p:pic>
      <p:pic>
        <p:nvPicPr>
          <p:cNvPr id="60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35" y="4951827"/>
            <a:ext cx="748377" cy="792088"/>
          </a:xfrm>
          <a:prstGeom prst="rect">
            <a:avLst/>
          </a:prstGeom>
        </p:spPr>
      </p:pic>
      <p:pic>
        <p:nvPicPr>
          <p:cNvPr id="61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8" y="4941168"/>
            <a:ext cx="748377" cy="792088"/>
          </a:xfrm>
          <a:prstGeom prst="rect">
            <a:avLst/>
          </a:prstGeom>
        </p:spPr>
      </p:pic>
      <p:pic>
        <p:nvPicPr>
          <p:cNvPr id="62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0" y="5733256"/>
            <a:ext cx="748377" cy="792088"/>
          </a:xfrm>
          <a:prstGeom prst="rect">
            <a:avLst/>
          </a:prstGeom>
        </p:spPr>
      </p:pic>
      <p:pic>
        <p:nvPicPr>
          <p:cNvPr id="63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41" y="5746325"/>
            <a:ext cx="748377" cy="792088"/>
          </a:xfrm>
          <a:prstGeom prst="rect">
            <a:avLst/>
          </a:prstGeom>
        </p:spPr>
      </p:pic>
      <p:pic>
        <p:nvPicPr>
          <p:cNvPr id="64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18" y="5733256"/>
            <a:ext cx="748377" cy="792088"/>
          </a:xfrm>
          <a:prstGeom prst="rect">
            <a:avLst/>
          </a:prstGeom>
        </p:spPr>
      </p:pic>
      <p:pic>
        <p:nvPicPr>
          <p:cNvPr id="65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95" y="5733256"/>
            <a:ext cx="748377" cy="792088"/>
          </a:xfrm>
          <a:prstGeom prst="rect">
            <a:avLst/>
          </a:prstGeom>
        </p:spPr>
      </p:pic>
      <p:pic>
        <p:nvPicPr>
          <p:cNvPr id="66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72" y="5736704"/>
            <a:ext cx="748377" cy="792088"/>
          </a:xfrm>
          <a:prstGeom prst="rect">
            <a:avLst/>
          </a:prstGeom>
        </p:spPr>
      </p:pic>
      <p:pic>
        <p:nvPicPr>
          <p:cNvPr id="67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663" y="5744699"/>
            <a:ext cx="748377" cy="792088"/>
          </a:xfrm>
          <a:prstGeom prst="rect">
            <a:avLst/>
          </a:prstGeom>
        </p:spPr>
      </p:pic>
      <p:pic>
        <p:nvPicPr>
          <p:cNvPr id="68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95" y="5733256"/>
            <a:ext cx="748377" cy="792088"/>
          </a:xfrm>
          <a:prstGeom prst="rect">
            <a:avLst/>
          </a:prstGeom>
        </p:spPr>
      </p:pic>
      <p:pic>
        <p:nvPicPr>
          <p:cNvPr id="69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04" y="5733256"/>
            <a:ext cx="748377" cy="792088"/>
          </a:xfrm>
          <a:prstGeom prst="rect">
            <a:avLst/>
          </a:prstGeom>
        </p:spPr>
      </p:pic>
      <p:pic>
        <p:nvPicPr>
          <p:cNvPr id="70" name="3 Marcador de contenido" descr="Recorte de pantalla">
            <a:hlinkClick r:id="rId31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073" y="5733256"/>
            <a:ext cx="748377" cy="792088"/>
          </a:xfrm>
          <a:prstGeom prst="rect">
            <a:avLst/>
          </a:prstGeom>
        </p:spPr>
      </p:pic>
      <p:pic>
        <p:nvPicPr>
          <p:cNvPr id="71" name="3 Marcador de contenido" descr="Recorte de pantalla">
            <a:hlinkClick r:id="rId32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57" y="5733256"/>
            <a:ext cx="748377" cy="792088"/>
          </a:xfrm>
          <a:prstGeom prst="rect">
            <a:avLst/>
          </a:prstGeom>
        </p:spPr>
      </p:pic>
      <p:pic>
        <p:nvPicPr>
          <p:cNvPr id="72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734" y="5733256"/>
            <a:ext cx="748377" cy="792088"/>
          </a:xfrm>
          <a:prstGeom prst="rect">
            <a:avLst/>
          </a:prstGeom>
        </p:spPr>
      </p:pic>
      <p:pic>
        <p:nvPicPr>
          <p:cNvPr id="74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70" y="4952611"/>
            <a:ext cx="748377" cy="792088"/>
          </a:xfrm>
          <a:prstGeom prst="rect">
            <a:avLst/>
          </a:prstGeom>
        </p:spPr>
      </p:pic>
      <p:pic>
        <p:nvPicPr>
          <p:cNvPr id="75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18" y="4941168"/>
            <a:ext cx="748377" cy="792088"/>
          </a:xfrm>
          <a:prstGeom prst="rect">
            <a:avLst/>
          </a:prstGeom>
        </p:spPr>
      </p:pic>
      <p:pic>
        <p:nvPicPr>
          <p:cNvPr id="76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19" y="4941168"/>
            <a:ext cx="748377" cy="792088"/>
          </a:xfrm>
          <a:prstGeom prst="rect">
            <a:avLst/>
          </a:prstGeom>
        </p:spPr>
      </p:pic>
      <p:pic>
        <p:nvPicPr>
          <p:cNvPr id="77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96" y="4941168"/>
            <a:ext cx="748377" cy="792088"/>
          </a:xfrm>
          <a:prstGeom prst="rect">
            <a:avLst/>
          </a:prstGeom>
        </p:spPr>
      </p:pic>
      <p:pic>
        <p:nvPicPr>
          <p:cNvPr id="78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81" y="4941168"/>
            <a:ext cx="748377" cy="792088"/>
          </a:xfrm>
          <a:prstGeom prst="rect">
            <a:avLst/>
          </a:prstGeom>
        </p:spPr>
      </p:pic>
      <p:pic>
        <p:nvPicPr>
          <p:cNvPr id="79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658" y="4941168"/>
            <a:ext cx="748377" cy="792088"/>
          </a:xfrm>
          <a:prstGeom prst="rect">
            <a:avLst/>
          </a:prstGeom>
        </p:spPr>
      </p:pic>
      <p:pic>
        <p:nvPicPr>
          <p:cNvPr id="80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39" y="4941168"/>
            <a:ext cx="748377" cy="792088"/>
          </a:xfrm>
          <a:prstGeom prst="rect">
            <a:avLst/>
          </a:prstGeom>
        </p:spPr>
      </p:pic>
      <p:pic>
        <p:nvPicPr>
          <p:cNvPr id="81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111" y="4941168"/>
            <a:ext cx="748377" cy="792088"/>
          </a:xfrm>
          <a:prstGeom prst="rect">
            <a:avLst/>
          </a:prstGeom>
        </p:spPr>
      </p:pic>
      <p:pic>
        <p:nvPicPr>
          <p:cNvPr id="82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69" y="2596762"/>
            <a:ext cx="748377" cy="792088"/>
          </a:xfrm>
          <a:prstGeom prst="rect">
            <a:avLst/>
          </a:prstGeom>
        </p:spPr>
      </p:pic>
      <p:pic>
        <p:nvPicPr>
          <p:cNvPr id="83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92" y="2585521"/>
            <a:ext cx="748377" cy="792088"/>
          </a:xfrm>
          <a:prstGeom prst="rect">
            <a:avLst/>
          </a:prstGeom>
        </p:spPr>
      </p:pic>
      <p:pic>
        <p:nvPicPr>
          <p:cNvPr id="84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7421"/>
            <a:ext cx="748377" cy="792088"/>
          </a:xfrm>
          <a:prstGeom prst="rect">
            <a:avLst/>
          </a:prstGeom>
        </p:spPr>
      </p:pic>
      <p:pic>
        <p:nvPicPr>
          <p:cNvPr id="85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663" y="2585521"/>
            <a:ext cx="785329" cy="792088"/>
          </a:xfrm>
          <a:prstGeom prst="rect">
            <a:avLst/>
          </a:prstGeom>
        </p:spPr>
      </p:pic>
      <p:pic>
        <p:nvPicPr>
          <p:cNvPr id="86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85" y="2564904"/>
            <a:ext cx="748377" cy="792088"/>
          </a:xfrm>
          <a:prstGeom prst="rect">
            <a:avLst/>
          </a:prstGeom>
        </p:spPr>
      </p:pic>
      <p:pic>
        <p:nvPicPr>
          <p:cNvPr id="87" name="3 Marcador de contenido" descr="Recorte de pantalla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54" y="2564904"/>
            <a:ext cx="748377" cy="792088"/>
          </a:xfrm>
          <a:prstGeom prst="rect">
            <a:avLst/>
          </a:prstGeom>
        </p:spPr>
      </p:pic>
      <p:pic>
        <p:nvPicPr>
          <p:cNvPr id="88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4904"/>
            <a:ext cx="748377" cy="792088"/>
          </a:xfrm>
          <a:prstGeom prst="rect">
            <a:avLst/>
          </a:prstGeom>
        </p:spPr>
      </p:pic>
      <p:pic>
        <p:nvPicPr>
          <p:cNvPr id="89" name="3 Marcador de contenido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9" y="2564904"/>
            <a:ext cx="748377" cy="792088"/>
          </a:xfrm>
          <a:prstGeom prst="rect">
            <a:avLst/>
          </a:prstGeom>
        </p:spPr>
      </p:pic>
      <p:grpSp>
        <p:nvGrpSpPr>
          <p:cNvPr id="115" name="Group 3"/>
          <p:cNvGrpSpPr>
            <a:grpSpLocks noChangeAspect="1"/>
          </p:cNvGrpSpPr>
          <p:nvPr/>
        </p:nvGrpSpPr>
        <p:grpSpPr bwMode="auto">
          <a:xfrm>
            <a:off x="35496" y="833586"/>
            <a:ext cx="8858250" cy="5619750"/>
            <a:chOff x="0" y="0"/>
            <a:chExt cx="930" cy="590"/>
          </a:xfrm>
        </p:grpSpPr>
        <p:sp>
          <p:nvSpPr>
            <p:cNvPr id="116" name="AutoShape 2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93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117" name="Rectangle 4"/>
            <p:cNvSpPr>
              <a:spLocks noChangeArrowheads="1"/>
            </p:cNvSpPr>
            <p:nvPr/>
          </p:nvSpPr>
          <p:spPr bwMode="auto">
            <a:xfrm>
              <a:off x="35" y="57"/>
              <a:ext cx="1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 dirty="0">
                  <a:solidFill>
                    <a:srgbClr val="FFFFFF"/>
                  </a:solidFill>
                  <a:latin typeface="Franklin Gothic Book"/>
                </a:rPr>
                <a:t>1</a:t>
              </a:r>
              <a:endParaRPr lang="es-PA" dirty="0"/>
            </a:p>
          </p:txBody>
        </p:sp>
        <p:sp>
          <p:nvSpPr>
            <p:cNvPr id="118" name="Rectangle 5"/>
            <p:cNvSpPr>
              <a:spLocks noChangeArrowheads="1"/>
            </p:cNvSpPr>
            <p:nvPr/>
          </p:nvSpPr>
          <p:spPr bwMode="auto">
            <a:xfrm>
              <a:off x="112" y="57"/>
              <a:ext cx="1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2</a:t>
              </a:r>
              <a:endParaRPr lang="es-PA"/>
            </a:p>
          </p:txBody>
        </p:sp>
        <p:sp>
          <p:nvSpPr>
            <p:cNvPr id="119" name="Rectangle 6"/>
            <p:cNvSpPr>
              <a:spLocks noChangeArrowheads="1"/>
            </p:cNvSpPr>
            <p:nvPr/>
          </p:nvSpPr>
          <p:spPr bwMode="auto">
            <a:xfrm>
              <a:off x="190" y="57"/>
              <a:ext cx="1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3</a:t>
              </a:r>
              <a:endParaRPr lang="es-PA"/>
            </a:p>
          </p:txBody>
        </p:sp>
        <p:sp>
          <p:nvSpPr>
            <p:cNvPr id="120" name="Rectangle 7">
              <a:hlinkClick r:id="rId2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7" y="57"/>
              <a:ext cx="1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 dirty="0">
                  <a:solidFill>
                    <a:srgbClr val="FFFFFF"/>
                  </a:solidFill>
                  <a:latin typeface="Franklin Gothic Book"/>
                </a:rPr>
                <a:t>4</a:t>
              </a:r>
              <a:endParaRPr lang="es-PA" dirty="0"/>
            </a:p>
          </p:txBody>
        </p:sp>
        <p:sp>
          <p:nvSpPr>
            <p:cNvPr id="121" name="Rectangle 8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5" y="57"/>
              <a:ext cx="1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 dirty="0">
                  <a:solidFill>
                    <a:srgbClr val="FFFFFF"/>
                  </a:solidFill>
                  <a:latin typeface="Franklin Gothic Book"/>
                </a:rPr>
                <a:t>5</a:t>
              </a:r>
              <a:endParaRPr lang="es-PA" dirty="0"/>
            </a:p>
          </p:txBody>
        </p:sp>
        <p:sp>
          <p:nvSpPr>
            <p:cNvPr id="122" name="Rectangle 9">
              <a:hlinkClick r:id="rId2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22" y="57"/>
              <a:ext cx="13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 dirty="0" smtClean="0">
                  <a:solidFill>
                    <a:srgbClr val="FFFFFF"/>
                  </a:solidFill>
                  <a:latin typeface="Franklin Gothic Book"/>
                </a:rPr>
                <a:t>6</a:t>
              </a:r>
              <a:endParaRPr lang="es-PA" dirty="0"/>
            </a:p>
          </p:txBody>
        </p:sp>
        <p:sp>
          <p:nvSpPr>
            <p:cNvPr id="123" name="Rectangle 10">
              <a:hlinkClick r:id="rId2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9" y="57"/>
              <a:ext cx="1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 dirty="0">
                  <a:solidFill>
                    <a:srgbClr val="FFFFFF"/>
                  </a:solidFill>
                  <a:latin typeface="Franklin Gothic Book"/>
                </a:rPr>
                <a:t>7</a:t>
              </a:r>
              <a:endParaRPr lang="es-PA" dirty="0"/>
            </a:p>
          </p:txBody>
        </p:sp>
        <p:sp>
          <p:nvSpPr>
            <p:cNvPr id="124" name="Rectangle 11">
              <a:hlinkClick r:id="rId2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77" y="57"/>
              <a:ext cx="1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 dirty="0">
                  <a:solidFill>
                    <a:srgbClr val="FFFFFF"/>
                  </a:solidFill>
                  <a:latin typeface="Franklin Gothic Book"/>
                </a:rPr>
                <a:t>8</a:t>
              </a:r>
              <a:endParaRPr lang="es-PA" dirty="0"/>
            </a:p>
          </p:txBody>
        </p:sp>
        <p:sp>
          <p:nvSpPr>
            <p:cNvPr id="125" name="Rectangle 12"/>
            <p:cNvSpPr>
              <a:spLocks noChangeArrowheads="1"/>
            </p:cNvSpPr>
            <p:nvPr/>
          </p:nvSpPr>
          <p:spPr bwMode="auto">
            <a:xfrm>
              <a:off x="654" y="57"/>
              <a:ext cx="1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9</a:t>
              </a:r>
              <a:endParaRPr lang="es-PA"/>
            </a:p>
          </p:txBody>
        </p:sp>
        <p:sp>
          <p:nvSpPr>
            <p:cNvPr id="126" name="Rectangle 13">
              <a:hlinkClick r:id="rId2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7" y="57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 dirty="0">
                  <a:solidFill>
                    <a:srgbClr val="FFFFFF"/>
                  </a:solidFill>
                  <a:latin typeface="Franklin Gothic Book"/>
                </a:rPr>
                <a:t>10</a:t>
              </a:r>
              <a:endParaRPr lang="es-PA" dirty="0"/>
            </a:p>
          </p:txBody>
        </p:sp>
        <p:sp>
          <p:nvSpPr>
            <p:cNvPr id="127" name="Rectangle 14"/>
            <p:cNvSpPr>
              <a:spLocks noChangeArrowheads="1"/>
            </p:cNvSpPr>
            <p:nvPr/>
          </p:nvSpPr>
          <p:spPr bwMode="auto">
            <a:xfrm>
              <a:off x="804" y="57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11</a:t>
              </a:r>
              <a:endParaRPr lang="es-PA"/>
            </a:p>
          </p:txBody>
        </p:sp>
        <p:sp>
          <p:nvSpPr>
            <p:cNvPr id="128" name="Rectangle 15"/>
            <p:cNvSpPr>
              <a:spLocks noChangeArrowheads="1"/>
            </p:cNvSpPr>
            <p:nvPr/>
          </p:nvSpPr>
          <p:spPr bwMode="auto">
            <a:xfrm>
              <a:off x="882" y="57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12</a:t>
              </a:r>
              <a:endParaRPr lang="es-PA"/>
            </a:p>
          </p:txBody>
        </p:sp>
        <p:sp>
          <p:nvSpPr>
            <p:cNvPr id="129" name="Rectangle 16"/>
            <p:cNvSpPr>
              <a:spLocks noChangeArrowheads="1"/>
            </p:cNvSpPr>
            <p:nvPr/>
          </p:nvSpPr>
          <p:spPr bwMode="auto">
            <a:xfrm>
              <a:off x="30" y="141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13</a:t>
              </a:r>
              <a:endParaRPr lang="es-PA"/>
            </a:p>
          </p:txBody>
        </p:sp>
        <p:sp>
          <p:nvSpPr>
            <p:cNvPr id="130" name="Rectangle 17">
              <a:hlinkClick r:id="rId1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98" y="141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 dirty="0">
                  <a:solidFill>
                    <a:srgbClr val="FFFFFF"/>
                  </a:solidFill>
                  <a:latin typeface="Franklin Gothic Book"/>
                </a:rPr>
                <a:t>14</a:t>
              </a:r>
              <a:endParaRPr lang="es-PA" dirty="0"/>
            </a:p>
          </p:txBody>
        </p:sp>
        <p:sp>
          <p:nvSpPr>
            <p:cNvPr id="131" name="Rectangle 18">
              <a:hlinkClick r:id="rId1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5" y="141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 dirty="0">
                  <a:solidFill>
                    <a:srgbClr val="FFFFFF"/>
                  </a:solidFill>
                  <a:latin typeface="Franklin Gothic Book"/>
                </a:rPr>
                <a:t>15</a:t>
              </a:r>
              <a:endParaRPr lang="es-PA" dirty="0"/>
            </a:p>
          </p:txBody>
        </p:sp>
        <p:sp>
          <p:nvSpPr>
            <p:cNvPr id="132" name="Rectangle 19">
              <a:hlinkClick r:id="rId1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2" y="141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 dirty="0">
                  <a:solidFill>
                    <a:srgbClr val="FFFFFF"/>
                  </a:solidFill>
                  <a:latin typeface="Franklin Gothic Book"/>
                </a:rPr>
                <a:t>16</a:t>
              </a:r>
              <a:endParaRPr lang="es-PA" dirty="0"/>
            </a:p>
          </p:txBody>
        </p:sp>
        <p:sp>
          <p:nvSpPr>
            <p:cNvPr id="133" name="Rectangle 20"/>
            <p:cNvSpPr>
              <a:spLocks noChangeArrowheads="1"/>
            </p:cNvSpPr>
            <p:nvPr/>
          </p:nvSpPr>
          <p:spPr bwMode="auto">
            <a:xfrm>
              <a:off x="340" y="141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17</a:t>
              </a:r>
              <a:endParaRPr lang="es-PA"/>
            </a:p>
          </p:txBody>
        </p:sp>
        <p:sp>
          <p:nvSpPr>
            <p:cNvPr id="134" name="Rectangle 21"/>
            <p:cNvSpPr>
              <a:spLocks noChangeArrowheads="1"/>
            </p:cNvSpPr>
            <p:nvPr/>
          </p:nvSpPr>
          <p:spPr bwMode="auto">
            <a:xfrm>
              <a:off x="417" y="141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18</a:t>
              </a:r>
              <a:endParaRPr lang="es-PA"/>
            </a:p>
          </p:txBody>
        </p:sp>
        <p:sp>
          <p:nvSpPr>
            <p:cNvPr id="135" name="Rectangle 22"/>
            <p:cNvSpPr>
              <a:spLocks noChangeArrowheads="1"/>
            </p:cNvSpPr>
            <p:nvPr/>
          </p:nvSpPr>
          <p:spPr bwMode="auto">
            <a:xfrm>
              <a:off x="495" y="141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19</a:t>
              </a:r>
              <a:endParaRPr lang="es-PA"/>
            </a:p>
          </p:txBody>
        </p:sp>
        <p:sp>
          <p:nvSpPr>
            <p:cNvPr id="136" name="Rectangle 23">
              <a:hlinkClick r:id="rId1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72" y="141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 dirty="0">
                  <a:solidFill>
                    <a:srgbClr val="FFFFFF"/>
                  </a:solidFill>
                  <a:latin typeface="Franklin Gothic Book"/>
                </a:rPr>
                <a:t>20</a:t>
              </a:r>
              <a:endParaRPr lang="es-PA" dirty="0"/>
            </a:p>
          </p:txBody>
        </p:sp>
        <p:sp>
          <p:nvSpPr>
            <p:cNvPr id="137" name="Rectangle 24"/>
            <p:cNvSpPr>
              <a:spLocks noChangeArrowheads="1"/>
            </p:cNvSpPr>
            <p:nvPr/>
          </p:nvSpPr>
          <p:spPr bwMode="auto">
            <a:xfrm>
              <a:off x="649" y="141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21</a:t>
              </a:r>
              <a:endParaRPr lang="es-PA"/>
            </a:p>
          </p:txBody>
        </p:sp>
        <p:sp>
          <p:nvSpPr>
            <p:cNvPr id="138" name="Rectangle 25"/>
            <p:cNvSpPr>
              <a:spLocks noChangeArrowheads="1"/>
            </p:cNvSpPr>
            <p:nvPr/>
          </p:nvSpPr>
          <p:spPr bwMode="auto">
            <a:xfrm>
              <a:off x="727" y="141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 dirty="0">
                  <a:solidFill>
                    <a:srgbClr val="FFFFFF"/>
                  </a:solidFill>
                  <a:latin typeface="Franklin Gothic Book"/>
                </a:rPr>
                <a:t>22</a:t>
              </a:r>
              <a:endParaRPr lang="es-PA" dirty="0"/>
            </a:p>
          </p:txBody>
        </p:sp>
        <p:sp>
          <p:nvSpPr>
            <p:cNvPr id="139" name="Rectangle 26"/>
            <p:cNvSpPr>
              <a:spLocks noChangeArrowheads="1"/>
            </p:cNvSpPr>
            <p:nvPr/>
          </p:nvSpPr>
          <p:spPr bwMode="auto">
            <a:xfrm>
              <a:off x="804" y="141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23</a:t>
              </a:r>
              <a:endParaRPr lang="es-PA"/>
            </a:p>
          </p:txBody>
        </p:sp>
        <p:sp>
          <p:nvSpPr>
            <p:cNvPr id="140" name="Rectangle 27"/>
            <p:cNvSpPr>
              <a:spLocks noChangeArrowheads="1"/>
            </p:cNvSpPr>
            <p:nvPr/>
          </p:nvSpPr>
          <p:spPr bwMode="auto">
            <a:xfrm>
              <a:off x="882" y="141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24</a:t>
              </a:r>
              <a:endParaRPr lang="es-PA"/>
            </a:p>
          </p:txBody>
        </p:sp>
        <p:sp>
          <p:nvSpPr>
            <p:cNvPr id="141" name="Rectangle 28"/>
            <p:cNvSpPr>
              <a:spLocks noChangeArrowheads="1"/>
            </p:cNvSpPr>
            <p:nvPr/>
          </p:nvSpPr>
          <p:spPr bwMode="auto">
            <a:xfrm>
              <a:off x="30" y="225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25</a:t>
              </a:r>
              <a:endParaRPr lang="es-PA"/>
            </a:p>
          </p:txBody>
        </p:sp>
        <p:sp>
          <p:nvSpPr>
            <p:cNvPr id="142" name="Rectangle 29"/>
            <p:cNvSpPr>
              <a:spLocks noChangeArrowheads="1"/>
            </p:cNvSpPr>
            <p:nvPr/>
          </p:nvSpPr>
          <p:spPr bwMode="auto">
            <a:xfrm>
              <a:off x="107" y="225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26</a:t>
              </a:r>
              <a:endParaRPr lang="es-PA"/>
            </a:p>
          </p:txBody>
        </p:sp>
        <p:sp>
          <p:nvSpPr>
            <p:cNvPr id="143" name="Rectangle 30"/>
            <p:cNvSpPr>
              <a:spLocks noChangeArrowheads="1"/>
            </p:cNvSpPr>
            <p:nvPr/>
          </p:nvSpPr>
          <p:spPr bwMode="auto">
            <a:xfrm>
              <a:off x="185" y="225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27</a:t>
              </a:r>
              <a:endParaRPr lang="es-PA"/>
            </a:p>
          </p:txBody>
        </p:sp>
        <p:sp>
          <p:nvSpPr>
            <p:cNvPr id="144" name="Rectangle 31"/>
            <p:cNvSpPr>
              <a:spLocks noChangeArrowheads="1"/>
            </p:cNvSpPr>
            <p:nvPr/>
          </p:nvSpPr>
          <p:spPr bwMode="auto">
            <a:xfrm>
              <a:off x="262" y="225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 dirty="0">
                  <a:solidFill>
                    <a:srgbClr val="FFFFFF"/>
                  </a:solidFill>
                  <a:latin typeface="Franklin Gothic Book"/>
                </a:rPr>
                <a:t>28</a:t>
              </a:r>
              <a:endParaRPr lang="es-PA" dirty="0"/>
            </a:p>
          </p:txBody>
        </p:sp>
        <p:sp>
          <p:nvSpPr>
            <p:cNvPr id="145" name="Rectangle 32"/>
            <p:cNvSpPr>
              <a:spLocks noChangeArrowheads="1"/>
            </p:cNvSpPr>
            <p:nvPr/>
          </p:nvSpPr>
          <p:spPr bwMode="auto">
            <a:xfrm>
              <a:off x="340" y="225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29</a:t>
              </a:r>
              <a:endParaRPr lang="es-PA"/>
            </a:p>
          </p:txBody>
        </p:sp>
        <p:sp>
          <p:nvSpPr>
            <p:cNvPr id="146" name="Rectangle 33"/>
            <p:cNvSpPr>
              <a:spLocks noChangeArrowheads="1"/>
            </p:cNvSpPr>
            <p:nvPr/>
          </p:nvSpPr>
          <p:spPr bwMode="auto">
            <a:xfrm>
              <a:off x="417" y="225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30</a:t>
              </a:r>
              <a:endParaRPr lang="es-PA"/>
            </a:p>
          </p:txBody>
        </p:sp>
        <p:sp>
          <p:nvSpPr>
            <p:cNvPr id="147" name="Rectangle 34"/>
            <p:cNvSpPr>
              <a:spLocks noChangeArrowheads="1"/>
            </p:cNvSpPr>
            <p:nvPr/>
          </p:nvSpPr>
          <p:spPr bwMode="auto">
            <a:xfrm>
              <a:off x="495" y="225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31</a:t>
              </a:r>
              <a:endParaRPr lang="es-PA"/>
            </a:p>
          </p:txBody>
        </p:sp>
        <p:sp>
          <p:nvSpPr>
            <p:cNvPr id="148" name="Rectangle 35"/>
            <p:cNvSpPr>
              <a:spLocks noChangeArrowheads="1"/>
            </p:cNvSpPr>
            <p:nvPr/>
          </p:nvSpPr>
          <p:spPr bwMode="auto">
            <a:xfrm>
              <a:off x="572" y="225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32</a:t>
              </a:r>
              <a:endParaRPr lang="es-PA"/>
            </a:p>
          </p:txBody>
        </p:sp>
        <p:sp>
          <p:nvSpPr>
            <p:cNvPr id="149" name="Rectangle 36"/>
            <p:cNvSpPr>
              <a:spLocks noChangeArrowheads="1"/>
            </p:cNvSpPr>
            <p:nvPr/>
          </p:nvSpPr>
          <p:spPr bwMode="auto">
            <a:xfrm>
              <a:off x="649" y="225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33</a:t>
              </a:r>
              <a:endParaRPr lang="es-PA"/>
            </a:p>
          </p:txBody>
        </p:sp>
        <p:sp>
          <p:nvSpPr>
            <p:cNvPr id="150" name="Rectangle 37"/>
            <p:cNvSpPr>
              <a:spLocks noChangeArrowheads="1"/>
            </p:cNvSpPr>
            <p:nvPr/>
          </p:nvSpPr>
          <p:spPr bwMode="auto">
            <a:xfrm>
              <a:off x="727" y="225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34</a:t>
              </a:r>
              <a:endParaRPr lang="es-PA"/>
            </a:p>
          </p:txBody>
        </p:sp>
        <p:sp>
          <p:nvSpPr>
            <p:cNvPr id="151" name="Rectangle 38"/>
            <p:cNvSpPr>
              <a:spLocks noChangeArrowheads="1"/>
            </p:cNvSpPr>
            <p:nvPr/>
          </p:nvSpPr>
          <p:spPr bwMode="auto">
            <a:xfrm>
              <a:off x="804" y="225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35</a:t>
              </a:r>
              <a:endParaRPr lang="es-PA"/>
            </a:p>
          </p:txBody>
        </p:sp>
        <p:sp>
          <p:nvSpPr>
            <p:cNvPr id="152" name="Rectangle 39"/>
            <p:cNvSpPr>
              <a:spLocks noChangeArrowheads="1"/>
            </p:cNvSpPr>
            <p:nvPr/>
          </p:nvSpPr>
          <p:spPr bwMode="auto">
            <a:xfrm>
              <a:off x="882" y="225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36</a:t>
              </a:r>
              <a:endParaRPr lang="es-PA"/>
            </a:p>
          </p:txBody>
        </p:sp>
        <p:sp>
          <p:nvSpPr>
            <p:cNvPr id="153" name="Rectangle 40"/>
            <p:cNvSpPr>
              <a:spLocks noChangeArrowheads="1"/>
            </p:cNvSpPr>
            <p:nvPr/>
          </p:nvSpPr>
          <p:spPr bwMode="auto">
            <a:xfrm>
              <a:off x="30" y="308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37</a:t>
              </a:r>
              <a:endParaRPr lang="es-PA"/>
            </a:p>
          </p:txBody>
        </p:sp>
        <p:sp>
          <p:nvSpPr>
            <p:cNvPr id="154" name="Rectangle 41"/>
            <p:cNvSpPr>
              <a:spLocks noChangeArrowheads="1"/>
            </p:cNvSpPr>
            <p:nvPr/>
          </p:nvSpPr>
          <p:spPr bwMode="auto">
            <a:xfrm>
              <a:off x="107" y="308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38</a:t>
              </a:r>
              <a:endParaRPr lang="es-PA"/>
            </a:p>
          </p:txBody>
        </p:sp>
        <p:sp>
          <p:nvSpPr>
            <p:cNvPr id="155" name="Rectangle 42"/>
            <p:cNvSpPr>
              <a:spLocks noChangeArrowheads="1"/>
            </p:cNvSpPr>
            <p:nvPr/>
          </p:nvSpPr>
          <p:spPr bwMode="auto">
            <a:xfrm>
              <a:off x="185" y="308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39</a:t>
              </a:r>
              <a:endParaRPr lang="es-PA"/>
            </a:p>
          </p:txBody>
        </p:sp>
        <p:sp>
          <p:nvSpPr>
            <p:cNvPr id="156" name="Rectangle 43"/>
            <p:cNvSpPr>
              <a:spLocks noChangeArrowheads="1"/>
            </p:cNvSpPr>
            <p:nvPr/>
          </p:nvSpPr>
          <p:spPr bwMode="auto">
            <a:xfrm>
              <a:off x="262" y="308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40</a:t>
              </a:r>
              <a:endParaRPr lang="es-PA"/>
            </a:p>
          </p:txBody>
        </p:sp>
        <p:sp>
          <p:nvSpPr>
            <p:cNvPr id="157" name="Rectangle 44"/>
            <p:cNvSpPr>
              <a:spLocks noChangeArrowheads="1"/>
            </p:cNvSpPr>
            <p:nvPr/>
          </p:nvSpPr>
          <p:spPr bwMode="auto">
            <a:xfrm>
              <a:off x="340" y="308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41</a:t>
              </a:r>
              <a:endParaRPr lang="es-PA"/>
            </a:p>
          </p:txBody>
        </p:sp>
        <p:sp>
          <p:nvSpPr>
            <p:cNvPr id="158" name="Rectangle 45"/>
            <p:cNvSpPr>
              <a:spLocks noChangeArrowheads="1"/>
            </p:cNvSpPr>
            <p:nvPr/>
          </p:nvSpPr>
          <p:spPr bwMode="auto">
            <a:xfrm>
              <a:off x="417" y="308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42</a:t>
              </a:r>
              <a:endParaRPr lang="es-PA"/>
            </a:p>
          </p:txBody>
        </p:sp>
        <p:sp>
          <p:nvSpPr>
            <p:cNvPr id="159" name="Rectangle 46"/>
            <p:cNvSpPr>
              <a:spLocks noChangeArrowheads="1"/>
            </p:cNvSpPr>
            <p:nvPr/>
          </p:nvSpPr>
          <p:spPr bwMode="auto">
            <a:xfrm>
              <a:off x="495" y="308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43</a:t>
              </a:r>
              <a:endParaRPr lang="es-PA"/>
            </a:p>
          </p:txBody>
        </p:sp>
        <p:sp>
          <p:nvSpPr>
            <p:cNvPr id="160" name="Rectangle 47"/>
            <p:cNvSpPr>
              <a:spLocks noChangeArrowheads="1"/>
            </p:cNvSpPr>
            <p:nvPr/>
          </p:nvSpPr>
          <p:spPr bwMode="auto">
            <a:xfrm>
              <a:off x="572" y="308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44</a:t>
              </a:r>
              <a:endParaRPr lang="es-PA"/>
            </a:p>
          </p:txBody>
        </p:sp>
        <p:sp>
          <p:nvSpPr>
            <p:cNvPr id="161" name="Rectangle 48"/>
            <p:cNvSpPr>
              <a:spLocks noChangeArrowheads="1"/>
            </p:cNvSpPr>
            <p:nvPr/>
          </p:nvSpPr>
          <p:spPr bwMode="auto">
            <a:xfrm>
              <a:off x="649" y="308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45</a:t>
              </a:r>
              <a:endParaRPr lang="es-PA"/>
            </a:p>
          </p:txBody>
        </p:sp>
        <p:sp>
          <p:nvSpPr>
            <p:cNvPr id="162" name="Rectangle 49"/>
            <p:cNvSpPr>
              <a:spLocks noChangeArrowheads="1"/>
            </p:cNvSpPr>
            <p:nvPr/>
          </p:nvSpPr>
          <p:spPr bwMode="auto">
            <a:xfrm>
              <a:off x="727" y="308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46</a:t>
              </a:r>
              <a:endParaRPr lang="es-PA"/>
            </a:p>
          </p:txBody>
        </p:sp>
        <p:sp>
          <p:nvSpPr>
            <p:cNvPr id="163" name="Rectangle 50"/>
            <p:cNvSpPr>
              <a:spLocks noChangeArrowheads="1"/>
            </p:cNvSpPr>
            <p:nvPr/>
          </p:nvSpPr>
          <p:spPr bwMode="auto">
            <a:xfrm>
              <a:off x="804" y="308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47</a:t>
              </a:r>
              <a:endParaRPr lang="es-PA"/>
            </a:p>
          </p:txBody>
        </p:sp>
        <p:sp>
          <p:nvSpPr>
            <p:cNvPr id="164" name="Rectangle 51"/>
            <p:cNvSpPr>
              <a:spLocks noChangeArrowheads="1"/>
            </p:cNvSpPr>
            <p:nvPr/>
          </p:nvSpPr>
          <p:spPr bwMode="auto">
            <a:xfrm>
              <a:off x="882" y="308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48</a:t>
              </a:r>
              <a:endParaRPr lang="es-PA"/>
            </a:p>
          </p:txBody>
        </p:sp>
        <p:sp>
          <p:nvSpPr>
            <p:cNvPr id="165" name="Rectangle 52"/>
            <p:cNvSpPr>
              <a:spLocks noChangeArrowheads="1"/>
            </p:cNvSpPr>
            <p:nvPr/>
          </p:nvSpPr>
          <p:spPr bwMode="auto">
            <a:xfrm>
              <a:off x="30" y="392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49</a:t>
              </a:r>
              <a:endParaRPr lang="es-PA"/>
            </a:p>
          </p:txBody>
        </p:sp>
        <p:sp>
          <p:nvSpPr>
            <p:cNvPr id="166" name="Rectangle 53"/>
            <p:cNvSpPr>
              <a:spLocks noChangeArrowheads="1"/>
            </p:cNvSpPr>
            <p:nvPr/>
          </p:nvSpPr>
          <p:spPr bwMode="auto">
            <a:xfrm>
              <a:off x="107" y="392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50</a:t>
              </a:r>
              <a:endParaRPr lang="es-PA"/>
            </a:p>
          </p:txBody>
        </p:sp>
        <p:sp>
          <p:nvSpPr>
            <p:cNvPr id="167" name="Rectangle 54"/>
            <p:cNvSpPr>
              <a:spLocks noChangeArrowheads="1"/>
            </p:cNvSpPr>
            <p:nvPr/>
          </p:nvSpPr>
          <p:spPr bwMode="auto">
            <a:xfrm>
              <a:off x="185" y="392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51</a:t>
              </a:r>
              <a:endParaRPr lang="es-PA"/>
            </a:p>
          </p:txBody>
        </p:sp>
        <p:sp>
          <p:nvSpPr>
            <p:cNvPr id="168" name="Rectangle 55"/>
            <p:cNvSpPr>
              <a:spLocks noChangeArrowheads="1"/>
            </p:cNvSpPr>
            <p:nvPr/>
          </p:nvSpPr>
          <p:spPr bwMode="auto">
            <a:xfrm>
              <a:off x="262" y="392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52</a:t>
              </a:r>
              <a:endParaRPr lang="es-PA"/>
            </a:p>
          </p:txBody>
        </p:sp>
        <p:sp>
          <p:nvSpPr>
            <p:cNvPr id="169" name="Rectangle 56"/>
            <p:cNvSpPr>
              <a:spLocks noChangeArrowheads="1"/>
            </p:cNvSpPr>
            <p:nvPr/>
          </p:nvSpPr>
          <p:spPr bwMode="auto">
            <a:xfrm>
              <a:off x="340" y="392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53</a:t>
              </a:r>
              <a:endParaRPr lang="es-PA"/>
            </a:p>
          </p:txBody>
        </p:sp>
        <p:sp>
          <p:nvSpPr>
            <p:cNvPr id="170" name="Rectangle 57"/>
            <p:cNvSpPr>
              <a:spLocks noChangeArrowheads="1"/>
            </p:cNvSpPr>
            <p:nvPr/>
          </p:nvSpPr>
          <p:spPr bwMode="auto">
            <a:xfrm>
              <a:off x="417" y="392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54</a:t>
              </a:r>
              <a:endParaRPr lang="es-PA"/>
            </a:p>
          </p:txBody>
        </p:sp>
        <p:sp>
          <p:nvSpPr>
            <p:cNvPr id="171" name="Rectangle 58"/>
            <p:cNvSpPr>
              <a:spLocks noChangeArrowheads="1"/>
            </p:cNvSpPr>
            <p:nvPr/>
          </p:nvSpPr>
          <p:spPr bwMode="auto">
            <a:xfrm>
              <a:off x="495" y="392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55</a:t>
              </a:r>
              <a:endParaRPr lang="es-PA"/>
            </a:p>
          </p:txBody>
        </p:sp>
        <p:sp>
          <p:nvSpPr>
            <p:cNvPr id="172" name="Rectangle 59"/>
            <p:cNvSpPr>
              <a:spLocks noChangeArrowheads="1"/>
            </p:cNvSpPr>
            <p:nvPr/>
          </p:nvSpPr>
          <p:spPr bwMode="auto">
            <a:xfrm>
              <a:off x="572" y="392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56</a:t>
              </a:r>
              <a:endParaRPr lang="es-PA"/>
            </a:p>
          </p:txBody>
        </p:sp>
        <p:sp>
          <p:nvSpPr>
            <p:cNvPr id="173" name="Rectangle 60"/>
            <p:cNvSpPr>
              <a:spLocks noChangeArrowheads="1"/>
            </p:cNvSpPr>
            <p:nvPr/>
          </p:nvSpPr>
          <p:spPr bwMode="auto">
            <a:xfrm>
              <a:off x="649" y="392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57</a:t>
              </a:r>
              <a:endParaRPr lang="es-PA"/>
            </a:p>
          </p:txBody>
        </p:sp>
        <p:sp>
          <p:nvSpPr>
            <p:cNvPr id="174" name="Rectangle 61"/>
            <p:cNvSpPr>
              <a:spLocks noChangeArrowheads="1"/>
            </p:cNvSpPr>
            <p:nvPr/>
          </p:nvSpPr>
          <p:spPr bwMode="auto">
            <a:xfrm>
              <a:off x="727" y="392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58</a:t>
              </a:r>
              <a:endParaRPr lang="es-PA"/>
            </a:p>
          </p:txBody>
        </p:sp>
        <p:sp>
          <p:nvSpPr>
            <p:cNvPr id="175" name="Rectangle 62"/>
            <p:cNvSpPr>
              <a:spLocks noChangeArrowheads="1"/>
            </p:cNvSpPr>
            <p:nvPr/>
          </p:nvSpPr>
          <p:spPr bwMode="auto">
            <a:xfrm>
              <a:off x="804" y="392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59</a:t>
              </a:r>
              <a:endParaRPr lang="es-PA"/>
            </a:p>
          </p:txBody>
        </p:sp>
        <p:sp>
          <p:nvSpPr>
            <p:cNvPr id="176" name="Rectangle 63"/>
            <p:cNvSpPr>
              <a:spLocks noChangeArrowheads="1"/>
            </p:cNvSpPr>
            <p:nvPr/>
          </p:nvSpPr>
          <p:spPr bwMode="auto">
            <a:xfrm>
              <a:off x="882" y="392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60</a:t>
              </a:r>
              <a:endParaRPr lang="es-PA"/>
            </a:p>
          </p:txBody>
        </p:sp>
        <p:sp>
          <p:nvSpPr>
            <p:cNvPr id="177" name="Rectangle 64"/>
            <p:cNvSpPr>
              <a:spLocks noChangeArrowheads="1"/>
            </p:cNvSpPr>
            <p:nvPr/>
          </p:nvSpPr>
          <p:spPr bwMode="auto">
            <a:xfrm>
              <a:off x="30" y="476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61</a:t>
              </a:r>
              <a:endParaRPr lang="es-PA"/>
            </a:p>
          </p:txBody>
        </p:sp>
        <p:sp>
          <p:nvSpPr>
            <p:cNvPr id="178" name="Rectangle 65"/>
            <p:cNvSpPr>
              <a:spLocks noChangeArrowheads="1"/>
            </p:cNvSpPr>
            <p:nvPr/>
          </p:nvSpPr>
          <p:spPr bwMode="auto">
            <a:xfrm>
              <a:off x="107" y="476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62</a:t>
              </a:r>
              <a:endParaRPr lang="es-PA"/>
            </a:p>
          </p:txBody>
        </p:sp>
        <p:sp>
          <p:nvSpPr>
            <p:cNvPr id="179" name="Rectangle 66"/>
            <p:cNvSpPr>
              <a:spLocks noChangeArrowheads="1"/>
            </p:cNvSpPr>
            <p:nvPr/>
          </p:nvSpPr>
          <p:spPr bwMode="auto">
            <a:xfrm>
              <a:off x="185" y="476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63</a:t>
              </a:r>
              <a:endParaRPr lang="es-PA"/>
            </a:p>
          </p:txBody>
        </p:sp>
        <p:sp>
          <p:nvSpPr>
            <p:cNvPr id="180" name="Rectangle 67"/>
            <p:cNvSpPr>
              <a:spLocks noChangeArrowheads="1"/>
            </p:cNvSpPr>
            <p:nvPr/>
          </p:nvSpPr>
          <p:spPr bwMode="auto">
            <a:xfrm>
              <a:off x="262" y="476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64</a:t>
              </a:r>
              <a:endParaRPr lang="es-PA"/>
            </a:p>
          </p:txBody>
        </p:sp>
        <p:sp>
          <p:nvSpPr>
            <p:cNvPr id="181" name="Rectangle 68"/>
            <p:cNvSpPr>
              <a:spLocks noChangeArrowheads="1"/>
            </p:cNvSpPr>
            <p:nvPr/>
          </p:nvSpPr>
          <p:spPr bwMode="auto">
            <a:xfrm>
              <a:off x="340" y="476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65</a:t>
              </a:r>
              <a:endParaRPr lang="es-PA"/>
            </a:p>
          </p:txBody>
        </p:sp>
        <p:sp>
          <p:nvSpPr>
            <p:cNvPr id="182" name="Rectangle 69"/>
            <p:cNvSpPr>
              <a:spLocks noChangeArrowheads="1"/>
            </p:cNvSpPr>
            <p:nvPr/>
          </p:nvSpPr>
          <p:spPr bwMode="auto">
            <a:xfrm>
              <a:off x="417" y="476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66</a:t>
              </a:r>
              <a:endParaRPr lang="es-PA"/>
            </a:p>
          </p:txBody>
        </p:sp>
        <p:sp>
          <p:nvSpPr>
            <p:cNvPr id="183" name="Rectangle 70"/>
            <p:cNvSpPr>
              <a:spLocks noChangeArrowheads="1"/>
            </p:cNvSpPr>
            <p:nvPr/>
          </p:nvSpPr>
          <p:spPr bwMode="auto">
            <a:xfrm>
              <a:off x="495" y="476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67</a:t>
              </a:r>
              <a:endParaRPr lang="es-PA"/>
            </a:p>
          </p:txBody>
        </p:sp>
        <p:sp>
          <p:nvSpPr>
            <p:cNvPr id="184" name="Rectangle 71"/>
            <p:cNvSpPr>
              <a:spLocks noChangeArrowheads="1"/>
            </p:cNvSpPr>
            <p:nvPr/>
          </p:nvSpPr>
          <p:spPr bwMode="auto">
            <a:xfrm>
              <a:off x="572" y="476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68</a:t>
              </a:r>
              <a:endParaRPr lang="es-PA"/>
            </a:p>
          </p:txBody>
        </p:sp>
        <p:sp>
          <p:nvSpPr>
            <p:cNvPr id="185" name="Rectangle 72"/>
            <p:cNvSpPr>
              <a:spLocks noChangeArrowheads="1"/>
            </p:cNvSpPr>
            <p:nvPr/>
          </p:nvSpPr>
          <p:spPr bwMode="auto">
            <a:xfrm>
              <a:off x="649" y="476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69</a:t>
              </a:r>
              <a:endParaRPr lang="es-PA"/>
            </a:p>
          </p:txBody>
        </p:sp>
        <p:sp>
          <p:nvSpPr>
            <p:cNvPr id="186" name="Rectangle 73"/>
            <p:cNvSpPr>
              <a:spLocks noChangeArrowheads="1"/>
            </p:cNvSpPr>
            <p:nvPr/>
          </p:nvSpPr>
          <p:spPr bwMode="auto">
            <a:xfrm>
              <a:off x="727" y="476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70</a:t>
              </a:r>
              <a:endParaRPr lang="es-PA"/>
            </a:p>
          </p:txBody>
        </p:sp>
        <p:sp>
          <p:nvSpPr>
            <p:cNvPr id="187" name="Rectangle 74"/>
            <p:cNvSpPr>
              <a:spLocks noChangeArrowheads="1"/>
            </p:cNvSpPr>
            <p:nvPr/>
          </p:nvSpPr>
          <p:spPr bwMode="auto">
            <a:xfrm>
              <a:off x="804" y="476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71</a:t>
              </a:r>
              <a:endParaRPr lang="es-PA"/>
            </a:p>
          </p:txBody>
        </p:sp>
        <p:sp>
          <p:nvSpPr>
            <p:cNvPr id="188" name="Rectangle 75"/>
            <p:cNvSpPr>
              <a:spLocks noChangeArrowheads="1"/>
            </p:cNvSpPr>
            <p:nvPr/>
          </p:nvSpPr>
          <p:spPr bwMode="auto">
            <a:xfrm>
              <a:off x="882" y="476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72</a:t>
              </a:r>
              <a:endParaRPr lang="es-PA"/>
            </a:p>
          </p:txBody>
        </p:sp>
        <p:sp>
          <p:nvSpPr>
            <p:cNvPr id="189" name="Rectangle 76"/>
            <p:cNvSpPr>
              <a:spLocks noChangeArrowheads="1"/>
            </p:cNvSpPr>
            <p:nvPr/>
          </p:nvSpPr>
          <p:spPr bwMode="auto">
            <a:xfrm>
              <a:off x="30" y="559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73</a:t>
              </a:r>
              <a:endParaRPr lang="es-PA"/>
            </a:p>
          </p:txBody>
        </p:sp>
        <p:sp>
          <p:nvSpPr>
            <p:cNvPr id="190" name="Rectangle 77"/>
            <p:cNvSpPr>
              <a:spLocks noChangeArrowheads="1"/>
            </p:cNvSpPr>
            <p:nvPr/>
          </p:nvSpPr>
          <p:spPr bwMode="auto">
            <a:xfrm>
              <a:off x="107" y="559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74</a:t>
              </a:r>
              <a:endParaRPr lang="es-PA"/>
            </a:p>
          </p:txBody>
        </p:sp>
        <p:sp>
          <p:nvSpPr>
            <p:cNvPr id="191" name="Rectangle 78"/>
            <p:cNvSpPr>
              <a:spLocks noChangeArrowheads="1"/>
            </p:cNvSpPr>
            <p:nvPr/>
          </p:nvSpPr>
          <p:spPr bwMode="auto">
            <a:xfrm>
              <a:off x="185" y="559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75</a:t>
              </a:r>
              <a:endParaRPr lang="es-PA"/>
            </a:p>
          </p:txBody>
        </p:sp>
        <p:sp>
          <p:nvSpPr>
            <p:cNvPr id="192" name="Rectangle 79"/>
            <p:cNvSpPr>
              <a:spLocks noChangeArrowheads="1"/>
            </p:cNvSpPr>
            <p:nvPr/>
          </p:nvSpPr>
          <p:spPr bwMode="auto">
            <a:xfrm>
              <a:off x="262" y="559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76</a:t>
              </a:r>
              <a:endParaRPr lang="es-PA"/>
            </a:p>
          </p:txBody>
        </p:sp>
        <p:sp>
          <p:nvSpPr>
            <p:cNvPr id="193" name="Rectangle 80"/>
            <p:cNvSpPr>
              <a:spLocks noChangeArrowheads="1"/>
            </p:cNvSpPr>
            <p:nvPr/>
          </p:nvSpPr>
          <p:spPr bwMode="auto">
            <a:xfrm>
              <a:off x="340" y="559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 dirty="0">
                  <a:solidFill>
                    <a:srgbClr val="FFFFFF"/>
                  </a:solidFill>
                  <a:latin typeface="Franklin Gothic Book"/>
                </a:rPr>
                <a:t>77</a:t>
              </a:r>
              <a:endParaRPr lang="es-PA" dirty="0"/>
            </a:p>
          </p:txBody>
        </p:sp>
        <p:sp>
          <p:nvSpPr>
            <p:cNvPr id="194" name="Rectangle 81"/>
            <p:cNvSpPr>
              <a:spLocks noChangeArrowheads="1"/>
            </p:cNvSpPr>
            <p:nvPr/>
          </p:nvSpPr>
          <p:spPr bwMode="auto">
            <a:xfrm>
              <a:off x="417" y="559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78</a:t>
              </a:r>
              <a:endParaRPr lang="es-PA"/>
            </a:p>
          </p:txBody>
        </p:sp>
        <p:sp>
          <p:nvSpPr>
            <p:cNvPr id="195" name="Rectangle 82"/>
            <p:cNvSpPr>
              <a:spLocks noChangeArrowheads="1"/>
            </p:cNvSpPr>
            <p:nvPr/>
          </p:nvSpPr>
          <p:spPr bwMode="auto">
            <a:xfrm>
              <a:off x="495" y="559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79</a:t>
              </a:r>
              <a:endParaRPr lang="es-PA"/>
            </a:p>
          </p:txBody>
        </p:sp>
        <p:sp>
          <p:nvSpPr>
            <p:cNvPr id="196" name="Rectangle 83"/>
            <p:cNvSpPr>
              <a:spLocks noChangeArrowheads="1"/>
            </p:cNvSpPr>
            <p:nvPr/>
          </p:nvSpPr>
          <p:spPr bwMode="auto">
            <a:xfrm>
              <a:off x="572" y="559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 dirty="0">
                  <a:solidFill>
                    <a:srgbClr val="FFFFFF"/>
                  </a:solidFill>
                  <a:latin typeface="Franklin Gothic Book"/>
                </a:rPr>
                <a:t>80</a:t>
              </a:r>
              <a:endParaRPr lang="es-PA" dirty="0"/>
            </a:p>
          </p:txBody>
        </p:sp>
        <p:sp>
          <p:nvSpPr>
            <p:cNvPr id="197" name="Rectangle 84"/>
            <p:cNvSpPr>
              <a:spLocks noChangeArrowheads="1"/>
            </p:cNvSpPr>
            <p:nvPr/>
          </p:nvSpPr>
          <p:spPr bwMode="auto">
            <a:xfrm>
              <a:off x="649" y="559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81</a:t>
              </a:r>
              <a:endParaRPr lang="es-PA"/>
            </a:p>
          </p:txBody>
        </p:sp>
        <p:sp>
          <p:nvSpPr>
            <p:cNvPr id="198" name="Rectangle 85"/>
            <p:cNvSpPr>
              <a:spLocks noChangeArrowheads="1"/>
            </p:cNvSpPr>
            <p:nvPr/>
          </p:nvSpPr>
          <p:spPr bwMode="auto">
            <a:xfrm>
              <a:off x="727" y="559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 dirty="0">
                  <a:solidFill>
                    <a:srgbClr val="FFFFFF"/>
                  </a:solidFill>
                  <a:latin typeface="Franklin Gothic Book"/>
                </a:rPr>
                <a:t>82</a:t>
              </a:r>
              <a:endParaRPr lang="es-PA" dirty="0"/>
            </a:p>
          </p:txBody>
        </p:sp>
        <p:sp>
          <p:nvSpPr>
            <p:cNvPr id="199" name="Rectangle 86"/>
            <p:cNvSpPr>
              <a:spLocks noChangeArrowheads="1"/>
            </p:cNvSpPr>
            <p:nvPr/>
          </p:nvSpPr>
          <p:spPr bwMode="auto">
            <a:xfrm>
              <a:off x="804" y="559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 dirty="0">
                  <a:solidFill>
                    <a:srgbClr val="FFFFFF"/>
                  </a:solidFill>
                  <a:latin typeface="Franklin Gothic Book"/>
                </a:rPr>
                <a:t>83</a:t>
              </a:r>
              <a:endParaRPr lang="es-PA" dirty="0"/>
            </a:p>
          </p:txBody>
        </p:sp>
        <p:sp>
          <p:nvSpPr>
            <p:cNvPr id="200" name="Rectangle 87"/>
            <p:cNvSpPr>
              <a:spLocks noChangeArrowheads="1"/>
            </p:cNvSpPr>
            <p:nvPr/>
          </p:nvSpPr>
          <p:spPr bwMode="auto">
            <a:xfrm>
              <a:off x="882" y="559"/>
              <a:ext cx="27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s-PA" sz="1700" b="1" i="0" u="none" strike="noStrike" baseline="0">
                  <a:solidFill>
                    <a:srgbClr val="FFFFFF"/>
                  </a:solidFill>
                  <a:latin typeface="Franklin Gothic Book"/>
                </a:rPr>
                <a:t>84</a:t>
              </a:r>
              <a:endParaRPr lang="es-PA"/>
            </a:p>
          </p:txBody>
        </p:sp>
      </p:grpSp>
      <p:sp>
        <p:nvSpPr>
          <p:cNvPr id="113" name="112 Cinta hacia arriba">
            <a:hlinkClick r:id="rId34" action="ppaction://hlinksldjump"/>
          </p:cNvPr>
          <p:cNvSpPr/>
          <p:nvPr/>
        </p:nvSpPr>
        <p:spPr>
          <a:xfrm>
            <a:off x="2788221" y="6538413"/>
            <a:ext cx="3476625" cy="319587"/>
          </a:xfrm>
          <a:prstGeom prst="ribbon2">
            <a:avLst/>
          </a:prstGeom>
          <a:solidFill>
            <a:srgbClr val="FFC000">
              <a:alpha val="82000"/>
            </a:srgbClr>
          </a:solidFill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dirty="0" smtClean="0">
                <a:solidFill>
                  <a:srgbClr val="FF0000"/>
                </a:solidFill>
              </a:rPr>
              <a:t>INDICE</a:t>
            </a:r>
            <a:endParaRPr lang="es-PA" sz="2000" b="1" dirty="0">
              <a:solidFill>
                <a:srgbClr val="FF0000"/>
              </a:solidFill>
            </a:endParaRPr>
          </a:p>
        </p:txBody>
      </p:sp>
      <p:sp>
        <p:nvSpPr>
          <p:cNvPr id="3" name="2 Botón de acción: Final">
            <a:hlinkClick r:id="" action="ppaction://hlinkshowjump?jump=endshow" highlightClick="1">
              <a:snd r:embed="rId35" name="chimes.wav"/>
            </a:hlinkClick>
          </p:cNvPr>
          <p:cNvSpPr/>
          <p:nvPr/>
        </p:nvSpPr>
        <p:spPr>
          <a:xfrm>
            <a:off x="7830927" y="6538413"/>
            <a:ext cx="862794" cy="319587"/>
          </a:xfrm>
          <a:prstGeom prst="actionButtonEnd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solidFill>
              <a:schemeClr val="accent1">
                <a:shade val="50000"/>
                <a:alpha val="40000"/>
              </a:schemeClr>
            </a:solidFill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5" name="4 Estrella de 5 puntas">
            <a:hlinkClick r:id="rId36" action="ppaction://hlinksldjump"/>
          </p:cNvPr>
          <p:cNvSpPr/>
          <p:nvPr/>
        </p:nvSpPr>
        <p:spPr>
          <a:xfrm>
            <a:off x="1779628" y="6538413"/>
            <a:ext cx="776148" cy="31958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01" name="200 Estrella de 5 puntas">
            <a:hlinkClick r:id="rId37" action="ppaction://hlinksldjump"/>
          </p:cNvPr>
          <p:cNvSpPr/>
          <p:nvPr/>
        </p:nvSpPr>
        <p:spPr>
          <a:xfrm>
            <a:off x="6300192" y="6525344"/>
            <a:ext cx="776148" cy="31958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538413"/>
            <a:ext cx="1118235" cy="306518"/>
          </a:xfrm>
        </p:spPr>
        <p:txBody>
          <a:bodyPr/>
          <a:lstStyle/>
          <a:p>
            <a:fld id="{B0A7C944-8942-4031-918B-29461A91F3E0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91" name="9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121842" y="6356350"/>
            <a:ext cx="374189" cy="365125"/>
          </a:xfrm>
        </p:spPr>
        <p:txBody>
          <a:bodyPr/>
          <a:lstStyle/>
          <a:p>
            <a:fld id="{32997D99-F513-4ED9-AA27-DBFBEFC0DC4E}" type="slidenum">
              <a:rPr lang="es-PA" smtClean="0"/>
              <a:t>3</a:t>
            </a:fld>
            <a:endParaRPr lang="es-PA" dirty="0"/>
          </a:p>
        </p:txBody>
      </p:sp>
      <p:sp>
        <p:nvSpPr>
          <p:cNvPr id="90" name="89 Elipse">
            <a:hlinkClick r:id="" action="ppaction://hlinkshowjump?jump=lastslide"/>
          </p:cNvPr>
          <p:cNvSpPr/>
          <p:nvPr/>
        </p:nvSpPr>
        <p:spPr>
          <a:xfrm>
            <a:off x="7217346" y="6538413"/>
            <a:ext cx="250388" cy="3065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273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24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F7C6-CA35-454F-9B65-63D23EC6CC5F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30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3469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25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1"/>
            <a:ext cx="5554960" cy="718348"/>
          </a:xfrm>
        </p:spPr>
        <p:txBody>
          <a:bodyPr>
            <a:normAutofit/>
          </a:bodyPr>
          <a:lstStyle/>
          <a:p>
            <a:r>
              <a:rPr lang="es-PA" sz="2000" dirty="0"/>
              <a:t>Confección de cheques para pagos de factura al crédito.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797">
            <a:off x="6190534" y="799842"/>
            <a:ext cx="1080120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642"/>
            <a:ext cx="2556756" cy="522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7108"/>
            <a:ext cx="8496944" cy="4032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37B6-419C-4449-BA5E-C78076FB28B1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31</a:t>
            </a:fld>
            <a:endParaRPr lang="es-PA" dirty="0"/>
          </a:p>
        </p:txBody>
      </p:sp>
      <p:pic>
        <p:nvPicPr>
          <p:cNvPr id="12" name="11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59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26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1"/>
            <a:ext cx="5987008" cy="792087"/>
          </a:xfrm>
        </p:spPr>
        <p:txBody>
          <a:bodyPr>
            <a:normAutofit/>
          </a:bodyPr>
          <a:lstStyle/>
          <a:p>
            <a:pPr lvl="0"/>
            <a:r>
              <a:rPr lang="es-PA" sz="2000" dirty="0"/>
              <a:t>Confección de Contrato de Subcontratistas (Orden de Trabajo)</a:t>
            </a:r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8640960" cy="4248472"/>
          </a:xfrm>
          <a:prstGeom prst="rect">
            <a:avLst/>
          </a:prstGeom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610"/>
            <a:ext cx="2556756" cy="522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22994"/>
            <a:ext cx="1440160" cy="945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11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80928"/>
            <a:ext cx="1728192" cy="810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1B99-25D5-47D0-A807-40458E48B9D9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32</a:t>
            </a:fld>
            <a:endParaRPr lang="es-PA" dirty="0"/>
          </a:p>
        </p:txBody>
      </p:sp>
      <p:pic>
        <p:nvPicPr>
          <p:cNvPr id="13" name="12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64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26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1"/>
            <a:ext cx="5987008" cy="79208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s-PA" sz="4000" dirty="0"/>
              <a:t>Adelanto al sub-contratista para inicio de proyecto (</a:t>
            </a:r>
            <a:r>
              <a:rPr lang="es-PA" sz="4000" dirty="0" smtClean="0"/>
              <a:t>Pre- </a:t>
            </a:r>
            <a:r>
              <a:rPr lang="es-PA" sz="4000" dirty="0" err="1" smtClean="0"/>
              <a:t>payments</a:t>
            </a:r>
            <a:r>
              <a:rPr lang="es-PA" sz="4000" dirty="0"/>
              <a:t>)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610"/>
            <a:ext cx="2556756" cy="522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424936" cy="4176464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75661"/>
            <a:ext cx="1584176" cy="1053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9 Elipse"/>
          <p:cNvSpPr/>
          <p:nvPr/>
        </p:nvSpPr>
        <p:spPr>
          <a:xfrm>
            <a:off x="7740352" y="4941168"/>
            <a:ext cx="792088" cy="504056"/>
          </a:xfrm>
          <a:prstGeom prst="ellipse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7F2F-78EF-4DF5-A687-576432CC42BB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33</a:t>
            </a:fld>
            <a:endParaRPr lang="es-PA" dirty="0"/>
          </a:p>
        </p:txBody>
      </p:sp>
      <p:pic>
        <p:nvPicPr>
          <p:cNvPr id="13" name="12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3573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27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1"/>
            <a:ext cx="4978896" cy="576064"/>
          </a:xfrm>
        </p:spPr>
        <p:txBody>
          <a:bodyPr>
            <a:normAutofit/>
          </a:bodyPr>
          <a:lstStyle/>
          <a:p>
            <a:r>
              <a:rPr lang="es-PA" sz="2000" dirty="0"/>
              <a:t>Registros de facturas de subcontrato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1988840"/>
            <a:ext cx="8064896" cy="4032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496944" cy="4176464"/>
          </a:xfrm>
          <a:prstGeom prst="rect">
            <a:avLst/>
          </a:prstGeom>
        </p:spPr>
      </p:pic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642"/>
            <a:ext cx="2556756" cy="522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78842"/>
            <a:ext cx="1512168" cy="949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B7F0-FEE8-44C5-B157-C54139CA0E45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34</a:t>
            </a:fld>
            <a:endParaRPr lang="es-PA" dirty="0"/>
          </a:p>
        </p:txBody>
      </p:sp>
      <p:pic>
        <p:nvPicPr>
          <p:cNvPr id="12" name="11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2818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28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7787208" cy="504056"/>
          </a:xfrm>
        </p:spPr>
        <p:txBody>
          <a:bodyPr>
            <a:normAutofit/>
          </a:bodyPr>
          <a:lstStyle/>
          <a:p>
            <a:pPr lvl="0"/>
            <a:r>
              <a:rPr lang="es-PA" sz="2000" dirty="0"/>
              <a:t>Descontar adelanto un porcentaje o valor de la factura presentada</a:t>
            </a:r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1628800"/>
            <a:ext cx="8064896" cy="4392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8064896" cy="4392488"/>
          </a:xfrm>
          <a:prstGeom prst="rect">
            <a:avLst/>
          </a:prstGeom>
        </p:spPr>
      </p:pic>
      <p:sp>
        <p:nvSpPr>
          <p:cNvPr id="11" name="10 Flecha derecha">
            <a:hlinkClick r:id="rId5" action="ppaction://hlinksldjump"/>
          </p:cNvPr>
          <p:cNvSpPr/>
          <p:nvPr/>
        </p:nvSpPr>
        <p:spPr>
          <a:xfrm>
            <a:off x="2627784" y="5589240"/>
            <a:ext cx="3240360" cy="216024"/>
          </a:xfrm>
          <a:prstGeom prst="rightArrow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175C-A097-41E4-8A61-C7F20916348C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35</a:t>
            </a:fld>
            <a:endParaRPr lang="es-PA" dirty="0"/>
          </a:p>
        </p:txBody>
      </p:sp>
      <p:pic>
        <p:nvPicPr>
          <p:cNvPr id="12" name="11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4045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29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6347048" cy="504056"/>
          </a:xfrm>
        </p:spPr>
        <p:txBody>
          <a:bodyPr>
            <a:normAutofit/>
          </a:bodyPr>
          <a:lstStyle/>
          <a:p>
            <a:pPr lvl="0"/>
            <a:r>
              <a:rPr lang="es-PA" sz="2000" dirty="0"/>
              <a:t>Reporte de sub-contrato para ver sus avances y saldos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1628800"/>
            <a:ext cx="8064896" cy="4392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7632848" cy="345638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572000" y="3059668"/>
            <a:ext cx="200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Porcentaje 100%</a:t>
            </a:r>
            <a:endParaRPr lang="es-PA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FD7F-D331-40EE-A0B0-AFBBD300D5D8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36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34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30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CCCE-452A-4685-8EDE-8FDFF08CFA84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37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71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31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2833-D4E6-4CD0-A453-11C59FE7FAD2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38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926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32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6D3D-7CDB-46F3-9924-7ECFA87BEC8E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39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6948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1</a:t>
            </a:r>
            <a:br>
              <a:rPr lang="es-PA" dirty="0" smtClean="0"/>
            </a:b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1"/>
            <a:ext cx="5554960" cy="792087"/>
          </a:xfrm>
        </p:spPr>
        <p:txBody>
          <a:bodyPr>
            <a:normAutofit fontScale="70000" lnSpcReduction="20000"/>
          </a:bodyPr>
          <a:lstStyle/>
          <a:p>
            <a:r>
              <a:rPr lang="es-PA" sz="4000" dirty="0"/>
              <a:t>Solicitar fondos para reembolso de la caja menuda (Tiempo una hora)</a:t>
            </a:r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5" name="4 Imagen" descr="Recorte de pantalla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8568952" cy="3888432"/>
          </a:xfrm>
          <a:prstGeom prst="rect">
            <a:avLst/>
          </a:prstGeom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797">
            <a:off x="6766598" y="799842"/>
            <a:ext cx="1080120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642"/>
            <a:ext cx="2556756" cy="522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DDC7-36B7-4770-8567-56D76BAFB2F4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4</a:t>
            </a:fld>
            <a:endParaRPr lang="es-PA" dirty="0"/>
          </a:p>
        </p:txBody>
      </p:sp>
      <p:pic>
        <p:nvPicPr>
          <p:cNvPr id="12" name="11 Imagen" descr="Recorte de pantalla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12 Estrella de 6 puntas"/>
          <p:cNvSpPr/>
          <p:nvPr/>
        </p:nvSpPr>
        <p:spPr>
          <a:xfrm>
            <a:off x="323528" y="2780928"/>
            <a:ext cx="792088" cy="576064"/>
          </a:xfrm>
          <a:prstGeom prst="star6">
            <a:avLst/>
          </a:prstGeom>
          <a:solidFill>
            <a:srgbClr val="FF00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8499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33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163E-9C97-4E8C-B9DB-1C2C7E3DC6B0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40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831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34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DD92-99E5-404E-86FA-8FFBCC49BA7C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41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4111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35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F7ED-47C4-4455-921F-8220BA53BBAF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42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7983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36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9844-A01D-4B2B-9886-0B06C787A40C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43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570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37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79EF-D346-46AF-AC20-AC16320FD8BA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44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717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38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BA10-7648-43A9-9D26-B976303CB8F6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45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2075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39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6275040" cy="576064"/>
          </a:xfrm>
        </p:spPr>
        <p:txBody>
          <a:bodyPr>
            <a:normAutofit fontScale="92500"/>
          </a:bodyPr>
          <a:lstStyle/>
          <a:p>
            <a:pPr lvl="0"/>
            <a:r>
              <a:rPr lang="es-PA" sz="2000" dirty="0"/>
              <a:t>Confección de cheques para pagos de factura al crédito.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1700808"/>
            <a:ext cx="8064896" cy="43204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602"/>
            <a:ext cx="2556756" cy="522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BB20-B3CA-4DD6-AFDF-BFB1354053EB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46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7017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40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13B8-64F6-4143-877B-01D72ADEBEB5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47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505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41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C19-D628-4911-8E53-3028096469B4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48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6117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42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6A7B-7B27-40AE-871E-687785D4D0EB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49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142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2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9203" y="836712"/>
            <a:ext cx="8219256" cy="108012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PA" sz="4000" dirty="0"/>
              <a:t>Verificación aprobación de la caja menuda ( 30 minutos)</a:t>
            </a:r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1844824"/>
            <a:ext cx="8064896" cy="4176464"/>
          </a:xfrm>
          <a:prstGeom prst="roundRect">
            <a:avLst>
              <a:gd name="adj" fmla="val 54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8" name="7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280920" cy="4176464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2626"/>
            <a:ext cx="2520280" cy="468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177" y="175424"/>
            <a:ext cx="1212923" cy="638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8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22806"/>
            <a:ext cx="2664296" cy="347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11" name="10 Conector angular"/>
          <p:cNvCxnSpPr/>
          <p:nvPr/>
        </p:nvCxnSpPr>
        <p:spPr>
          <a:xfrm flipV="1">
            <a:off x="2987824" y="175424"/>
            <a:ext cx="4536504" cy="31913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7524328" y="781516"/>
            <a:ext cx="648072" cy="541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F9D6-AB27-4A79-95BB-911EA7476609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5</a:t>
            </a:fld>
            <a:endParaRPr lang="es-PA" dirty="0"/>
          </a:p>
        </p:txBody>
      </p:sp>
      <p:pic>
        <p:nvPicPr>
          <p:cNvPr id="18" name="17 Imagen" descr="Recorte de pantalla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215900" dist="50800" dir="5400000" algn="ctr" rotWithShape="0">
              <a:srgbClr val="FF0000">
                <a:alpha val="43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pic>
        <p:nvPicPr>
          <p:cNvPr id="15" name="14 Imagen" descr="Recorte de pantalla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5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2605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43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7056-F682-45BF-B04C-B603B3D0AEBB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50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2183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44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8FF8-C6AC-4380-9C53-EBBB01BE78EA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51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7198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45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C1C7-0267-4A43-B67A-212B7B501774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52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602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46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59B4-01FE-4A6A-A23F-0A448A7E12FC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53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3794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47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048D-061B-427E-AD6D-FB0365BBA950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54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260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48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3A86-4EB9-488E-B51E-CD393D4F2EA0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55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98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49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C284-B319-4AE5-B428-0595396298F9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56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4286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50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0E90-DAB5-44D2-8432-95F23BD68252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57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4776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51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6FB8-7D97-467D-8280-2D8BEA881014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58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1076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52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D24A-3AC8-47B4-B3C4-151D74EB693A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59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6544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3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003232" cy="1080121"/>
          </a:xfrm>
        </p:spPr>
        <p:txBody>
          <a:bodyPr>
            <a:normAutofit/>
          </a:bodyPr>
          <a:lstStyle/>
          <a:p>
            <a:pPr lvl="0"/>
            <a:r>
              <a:rPr lang="es-PA" sz="2800" dirty="0"/>
              <a:t>Confección de cheque para la caja menuda (30 minutos)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395536" y="1700808"/>
            <a:ext cx="8280920" cy="43204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8" y="1670844"/>
            <a:ext cx="8424936" cy="4320480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797">
            <a:off x="7740352" y="404664"/>
            <a:ext cx="1080120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12976"/>
            <a:ext cx="2088232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A376-E5F2-4689-A95C-9CB874F73192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6</a:t>
            </a:fld>
            <a:endParaRPr lang="es-PA" dirty="0"/>
          </a:p>
        </p:txBody>
      </p:sp>
      <p:pic>
        <p:nvPicPr>
          <p:cNvPr id="12" name="11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12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594"/>
            <a:ext cx="2556756" cy="522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13 Estrella de 6 puntas"/>
          <p:cNvSpPr/>
          <p:nvPr/>
        </p:nvSpPr>
        <p:spPr>
          <a:xfrm>
            <a:off x="323528" y="2420888"/>
            <a:ext cx="792088" cy="576064"/>
          </a:xfrm>
          <a:prstGeom prst="star6">
            <a:avLst/>
          </a:prstGeom>
          <a:solidFill>
            <a:srgbClr val="FF00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5" name="14 Estrella de 6 puntas"/>
          <p:cNvSpPr/>
          <p:nvPr/>
        </p:nvSpPr>
        <p:spPr>
          <a:xfrm>
            <a:off x="2051720" y="5157192"/>
            <a:ext cx="3573711" cy="576064"/>
          </a:xfrm>
          <a:prstGeom prst="star6">
            <a:avLst>
              <a:gd name="adj" fmla="val 50000"/>
              <a:gd name="hf" fmla="val 115470"/>
            </a:avLst>
          </a:prstGeom>
          <a:solidFill>
            <a:srgbClr val="FF00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681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53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1080121"/>
          </a:xfrm>
        </p:spPr>
        <p:txBody>
          <a:bodyPr>
            <a:normAutofit/>
          </a:bodyPr>
          <a:lstStyle/>
          <a:p>
            <a:pPr lvl="0"/>
            <a:r>
              <a:rPr lang="es-PA" sz="2000" dirty="0" smtClean="0"/>
              <a:t>CC</a:t>
            </a:r>
            <a:r>
              <a:rPr lang="es-PA" sz="2000" dirty="0"/>
              <a:t>= </a:t>
            </a:r>
            <a:r>
              <a:rPr lang="es-PA" sz="2000" dirty="0" smtClean="0"/>
              <a:t>Certificación </a:t>
            </a:r>
            <a:r>
              <a:rPr lang="es-PA" sz="2000" dirty="0"/>
              <a:t>de Cobros realizados a compañía afiliadas por cuenta y orden de :</a:t>
            </a:r>
          </a:p>
          <a:p>
            <a:pPr lvl="0"/>
            <a:endParaRPr lang="es-PA" sz="2000" dirty="0"/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2636912"/>
            <a:ext cx="7306695" cy="316835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279018" cy="2376264"/>
          </a:xfrm>
          <a:prstGeom prst="rect">
            <a:avLst/>
          </a:prstGeom>
        </p:spPr>
      </p:pic>
      <p:pic>
        <p:nvPicPr>
          <p:cNvPr id="9" name="8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EF4E-DE4F-4B8E-A95D-F9BC0C4739C2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60</a:t>
            </a:fld>
            <a:endParaRPr lang="es-PA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184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SDXTMPPPT01.em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68991" y="274639"/>
            <a:ext cx="4412432" cy="5857939"/>
          </a:xfrm>
          <a:prstGeom prst="rect">
            <a:avLst/>
          </a:prstGeom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44B0-C51F-451A-986B-F4AA5F545582}" type="datetime1">
              <a:rPr lang="es-PA" smtClean="0"/>
              <a:t>2/1/14</a:t>
            </a:fld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51C3-3920-4868-8667-D1C1648D9684}" type="slidenum">
              <a:rPr lang="es-PA" smtClean="0"/>
              <a:t>61</a:t>
            </a:fld>
            <a:endParaRPr lang="es-PA"/>
          </a:p>
        </p:txBody>
      </p:sp>
      <p:pic>
        <p:nvPicPr>
          <p:cNvPr id="6" name="5 Imagen" descr="Recorte de pantalla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7" name="6 Imagen" descr="Recorte de pantalla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263810" y="126976"/>
            <a:ext cx="1355862" cy="634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A" dirty="0" smtClean="0"/>
              <a:t>54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9158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FD9B-BE36-47D3-B9C2-9B17E7366872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62</a:t>
            </a:fld>
            <a:endParaRPr lang="es-PA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7 Imagen" descr="Recorte de pantalla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263810" y="126976"/>
            <a:ext cx="1355862" cy="634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A" dirty="0" smtClean="0"/>
              <a:t>50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6027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Sección de precios</a:t>
            </a:r>
            <a:endParaRPr lang="es-PA" dirty="0"/>
          </a:p>
        </p:txBody>
      </p:sp>
      <p:pic>
        <p:nvPicPr>
          <p:cNvPr id="7" name="6 Marcador de contenido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5"/>
            <a:ext cx="7571184" cy="3960439"/>
          </a:xfrm>
        </p:spPr>
      </p:pic>
      <p:pic>
        <p:nvPicPr>
          <p:cNvPr id="8" name="7 Imagen" descr="Recorte de pantalla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D45-B078-4B74-BAAB-04657DBC6247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63</a:t>
            </a:fld>
            <a:endParaRPr lang="es-PA" dirty="0"/>
          </a:p>
        </p:txBody>
      </p:sp>
      <p:pic>
        <p:nvPicPr>
          <p:cNvPr id="9" name="8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625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Sección de precios</a:t>
            </a:r>
            <a:endParaRPr lang="es-PA" dirty="0"/>
          </a:p>
        </p:txBody>
      </p:sp>
      <p:pic>
        <p:nvPicPr>
          <p:cNvPr id="7" name="6 Marcador de contenido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5"/>
            <a:ext cx="7571184" cy="3960439"/>
          </a:xfrm>
        </p:spPr>
      </p:pic>
      <p:pic>
        <p:nvPicPr>
          <p:cNvPr id="8" name="7 Imagen" descr="Recorte de pantalla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BD72-44F0-4D4F-A780-20EFD538ABD8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64</a:t>
            </a:fld>
            <a:endParaRPr lang="es-PA" dirty="0"/>
          </a:p>
        </p:txBody>
      </p:sp>
      <p:pic>
        <p:nvPicPr>
          <p:cNvPr id="9" name="8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132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INDICE </a:t>
            </a:r>
            <a:endParaRPr lang="es-PA" dirty="0"/>
          </a:p>
        </p:txBody>
      </p:sp>
      <p:pic>
        <p:nvPicPr>
          <p:cNvPr id="4" name="3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graphicFrame>
        <p:nvGraphicFramePr>
          <p:cNvPr id="3" name="2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4805876"/>
              </p:ext>
            </p:extLst>
          </p:nvPr>
        </p:nvGraphicFramePr>
        <p:xfrm>
          <a:off x="179512" y="1484785"/>
          <a:ext cx="8496941" cy="4248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"/>
                <a:gridCol w="849694"/>
                <a:gridCol w="849694"/>
                <a:gridCol w="849694"/>
                <a:gridCol w="992994"/>
                <a:gridCol w="706395"/>
                <a:gridCol w="849694"/>
                <a:gridCol w="849694"/>
                <a:gridCol w="849694"/>
                <a:gridCol w="849694"/>
              </a:tblGrid>
              <a:tr h="849694"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dirty="0" smtClean="0"/>
                        <a:t>82</a:t>
                      </a:r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dirty="0" smtClean="0"/>
                        <a:t>83</a:t>
                      </a:r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dirty="0" smtClean="0"/>
                        <a:t>Master</a:t>
                      </a:r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1400" dirty="0" smtClean="0"/>
                        <a:t>Codificadores</a:t>
                      </a:r>
                      <a:endParaRPr lang="es-PA" dirty="0" smtClean="0"/>
                    </a:p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8289-BDD9-4064-84B5-1C19670AF948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65</a:t>
            </a:fld>
            <a:endParaRPr lang="es-PA" dirty="0"/>
          </a:p>
        </p:txBody>
      </p:sp>
      <p:pic>
        <p:nvPicPr>
          <p:cNvPr id="8" name="7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8 CuadroTexto"/>
          <p:cNvSpPr txBox="1"/>
          <p:nvPr/>
        </p:nvSpPr>
        <p:spPr>
          <a:xfrm>
            <a:off x="6228184" y="5771598"/>
            <a:ext cx="129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dirty="0" smtClean="0"/>
              <a:t>Para Astillero Bayano </a:t>
            </a:r>
          </a:p>
          <a:p>
            <a:r>
              <a:rPr lang="es-PA" sz="900" dirty="0" smtClean="0"/>
              <a:t>Preparado por:</a:t>
            </a:r>
            <a:endParaRPr lang="es-PA" sz="900" dirty="0"/>
          </a:p>
        </p:txBody>
      </p:sp>
      <p:pic>
        <p:nvPicPr>
          <p:cNvPr id="10" name="9 Imagen" descr="Recorte de pantalla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153050"/>
            <a:ext cx="1654348" cy="625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78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4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47924"/>
            <a:ext cx="5688631" cy="108012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s-PA" sz="4000" dirty="0"/>
              <a:t>Llegada </a:t>
            </a:r>
            <a:r>
              <a:rPr lang="es-PA" sz="4000" dirty="0" smtClean="0"/>
              <a:t>del dinero de la </a:t>
            </a:r>
            <a:r>
              <a:rPr lang="es-PA" sz="4000" dirty="0"/>
              <a:t>caja menuda (Cuenta y deposita en su caja 15 </a:t>
            </a:r>
            <a:r>
              <a:rPr lang="es-PA" sz="4000" dirty="0" smtClean="0"/>
              <a:t>Minutos Aprox.)</a:t>
            </a:r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8064895" cy="3816424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332656"/>
            <a:ext cx="2859360" cy="504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836712"/>
            <a:ext cx="2160239" cy="93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E46A-9DBA-4029-B37F-459096CD1692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7</a:t>
            </a:fld>
            <a:endParaRPr lang="es-PA" dirty="0"/>
          </a:p>
        </p:txBody>
      </p:sp>
      <p:pic>
        <p:nvPicPr>
          <p:cNvPr id="12" name="11 Imagen" descr="Recorte de pantalla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12 Pentágono regular"/>
          <p:cNvSpPr/>
          <p:nvPr/>
        </p:nvSpPr>
        <p:spPr>
          <a:xfrm>
            <a:off x="7380312" y="5445224"/>
            <a:ext cx="1224136" cy="576064"/>
          </a:xfrm>
          <a:prstGeom prst="pentagon">
            <a:avLst/>
          </a:prstGeom>
          <a:solidFill>
            <a:schemeClr val="accent1">
              <a:alpha val="1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185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5896" y="126976"/>
            <a:ext cx="1379365" cy="634082"/>
          </a:xfrm>
        </p:spPr>
        <p:txBody>
          <a:bodyPr>
            <a:normAutofit fontScale="90000"/>
          </a:bodyPr>
          <a:lstStyle/>
          <a:p>
            <a:r>
              <a:rPr lang="es-PA" dirty="0"/>
              <a:t>5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1"/>
            <a:ext cx="6203032" cy="792088"/>
          </a:xfrm>
        </p:spPr>
        <p:txBody>
          <a:bodyPr>
            <a:normAutofit fontScale="62500" lnSpcReduction="20000"/>
          </a:bodyPr>
          <a:lstStyle/>
          <a:p>
            <a:r>
              <a:rPr lang="es-PA" sz="4000" dirty="0"/>
              <a:t>Verificación de fondos en la Caja menuda en el </a:t>
            </a:r>
            <a:r>
              <a:rPr lang="es-PA" sz="4000" dirty="0" err="1"/>
              <a:t>Account</a:t>
            </a:r>
            <a:r>
              <a:rPr lang="es-PA" sz="4000" dirty="0"/>
              <a:t> </a:t>
            </a:r>
            <a:r>
              <a:rPr lang="es-PA" sz="4000" dirty="0" err="1"/>
              <a:t>Register</a:t>
            </a:r>
            <a:r>
              <a:rPr lang="es-PA" sz="4000" dirty="0"/>
              <a:t>  (</a:t>
            </a:r>
            <a:r>
              <a:rPr lang="es-PA" sz="4000" dirty="0" err="1"/>
              <a:t>Banking</a:t>
            </a:r>
            <a:r>
              <a:rPr lang="es-PA" sz="4000" dirty="0"/>
              <a:t>)</a:t>
            </a:r>
          </a:p>
          <a:p>
            <a:pPr lvl="0"/>
            <a:endParaRPr lang="es-PA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8856984" cy="3744416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E36B-012C-4DDB-BD06-ADCF99085E29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8</a:t>
            </a:fld>
            <a:endParaRPr lang="es-PA" dirty="0"/>
          </a:p>
        </p:txBody>
      </p:sp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880320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32356"/>
            <a:ext cx="1777887" cy="1180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11 Estrella de 6 puntas"/>
          <p:cNvSpPr/>
          <p:nvPr/>
        </p:nvSpPr>
        <p:spPr>
          <a:xfrm>
            <a:off x="539552" y="2996952"/>
            <a:ext cx="792088" cy="576064"/>
          </a:xfrm>
          <a:prstGeom prst="star6">
            <a:avLst/>
          </a:prstGeom>
          <a:solidFill>
            <a:srgbClr val="FF00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13" name="12 Imagen" descr="Recorte de pantalla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085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1920" y="126976"/>
            <a:ext cx="1008112" cy="63408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6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6275040" cy="72007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s-PA" sz="4000" dirty="0"/>
              <a:t>Solicitud de uso de caja menuda (Firma y entrega de fondos)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07504" y="2348880"/>
            <a:ext cx="8856984" cy="3672408"/>
          </a:xfrm>
          <a:prstGeom prst="roundRect">
            <a:avLst>
              <a:gd name="adj" fmla="val 31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905C-1C73-425C-90E7-1534EC2DF148}" type="datetime1">
              <a:rPr lang="es-PA" smtClean="0"/>
              <a:t>2/1/14</a:t>
            </a:fld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9</a:t>
            </a:fld>
            <a:endParaRPr lang="es-PA" dirty="0"/>
          </a:p>
        </p:txBody>
      </p:sp>
      <p:pic>
        <p:nvPicPr>
          <p:cNvPr id="10" name="9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4"/>
            <a:ext cx="522686" cy="522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797">
            <a:off x="7094612" y="524355"/>
            <a:ext cx="1400543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11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024336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000193"/>
          </a:xfrm>
          <a:prstGeom prst="rect">
            <a:avLst/>
          </a:prstGeom>
        </p:spPr>
      </p:pic>
      <p:sp>
        <p:nvSpPr>
          <p:cNvPr id="13" name="12 Pergamino vertical"/>
          <p:cNvSpPr/>
          <p:nvPr/>
        </p:nvSpPr>
        <p:spPr>
          <a:xfrm>
            <a:off x="2952292" y="3284984"/>
            <a:ext cx="2267780" cy="1872208"/>
          </a:xfrm>
          <a:prstGeom prst="verticalScroll">
            <a:avLst/>
          </a:prstGeom>
          <a:noFill/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600" dirty="0" smtClean="0">
              <a:solidFill>
                <a:srgbClr val="FF0000"/>
              </a:solidFill>
            </a:endParaRPr>
          </a:p>
          <a:p>
            <a:pPr algn="ctr"/>
            <a:r>
              <a:rPr lang="es-PA" dirty="0" smtClean="0">
                <a:solidFill>
                  <a:srgbClr val="FF0000"/>
                </a:solidFill>
              </a:rPr>
              <a:t>Una vez que traiga la compra y diferencia se elimina este documento</a:t>
            </a:r>
          </a:p>
          <a:p>
            <a:pPr algn="ctr"/>
            <a:endParaRPr lang="es-PA" sz="2000" dirty="0">
              <a:solidFill>
                <a:srgbClr val="FF0000"/>
              </a:solidFill>
            </a:endParaRPr>
          </a:p>
        </p:txBody>
      </p:sp>
      <p:sp>
        <p:nvSpPr>
          <p:cNvPr id="14" name="13 Estrella de 6 puntas"/>
          <p:cNvSpPr/>
          <p:nvPr/>
        </p:nvSpPr>
        <p:spPr>
          <a:xfrm>
            <a:off x="35496" y="3140968"/>
            <a:ext cx="792088" cy="576064"/>
          </a:xfrm>
          <a:prstGeom prst="star6">
            <a:avLst/>
          </a:prstGeom>
          <a:solidFill>
            <a:srgbClr val="FF00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8491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scene3d>
          <a:camera prst="orthographicFront"/>
          <a:lightRig rig="threePt" dir="t"/>
        </a:scene3d>
        <a:sp3d>
          <a:bevelT w="165100" prst="coolSlant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17628</TotalTime>
  <Words>1192</Words>
  <Application>Microsoft Office PowerPoint</Application>
  <PresentationFormat>Presentación en pantalla (4:3)</PresentationFormat>
  <Paragraphs>433</Paragraphs>
  <Slides>65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66" baseType="lpstr">
      <vt:lpstr>Tema de Office</vt:lpstr>
      <vt:lpstr>Presentación de PowerPoint</vt:lpstr>
      <vt:lpstr>Presentación de PowerPoint</vt:lpstr>
      <vt:lpstr>Consola Manual Astillero Bayano</vt:lpstr>
      <vt:lpstr>1 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 13 </vt:lpstr>
      <vt:lpstr>14</vt:lpstr>
      <vt:lpstr>15</vt:lpstr>
      <vt:lpstr>16</vt:lpstr>
      <vt:lpstr>17</vt:lpstr>
      <vt:lpstr>17</vt:lpstr>
      <vt:lpstr>16</vt:lpstr>
      <vt:lpstr>17</vt:lpstr>
      <vt:lpstr>18</vt:lpstr>
      <vt:lpstr>19</vt:lpstr>
      <vt:lpstr>20</vt:lpstr>
      <vt:lpstr>21</vt:lpstr>
      <vt:lpstr>22</vt:lpstr>
      <vt:lpstr>29</vt:lpstr>
      <vt:lpstr>24</vt:lpstr>
      <vt:lpstr>25</vt:lpstr>
      <vt:lpstr>26</vt:lpstr>
      <vt:lpstr>26</vt:lpstr>
      <vt:lpstr>27</vt:lpstr>
      <vt:lpstr>28</vt:lpstr>
      <vt:lpstr>29</vt:lpstr>
      <vt:lpstr>30</vt:lpstr>
      <vt:lpstr>31</vt:lpstr>
      <vt:lpstr>32</vt:lpstr>
      <vt:lpstr>33</vt:lpstr>
      <vt:lpstr>34</vt:lpstr>
      <vt:lpstr>35</vt:lpstr>
      <vt:lpstr>36</vt:lpstr>
      <vt:lpstr>37</vt:lpstr>
      <vt:lpstr>38</vt:lpstr>
      <vt:lpstr>39</vt:lpstr>
      <vt:lpstr>40</vt:lpstr>
      <vt:lpstr>41</vt:lpstr>
      <vt:lpstr>42</vt:lpstr>
      <vt:lpstr>43</vt:lpstr>
      <vt:lpstr>44</vt:lpstr>
      <vt:lpstr>45</vt:lpstr>
      <vt:lpstr>46</vt:lpstr>
      <vt:lpstr>47</vt:lpstr>
      <vt:lpstr>48</vt:lpstr>
      <vt:lpstr>49</vt:lpstr>
      <vt:lpstr>50</vt:lpstr>
      <vt:lpstr>51</vt:lpstr>
      <vt:lpstr>52</vt:lpstr>
      <vt:lpstr>53</vt:lpstr>
      <vt:lpstr>Presentación de PowerPoint</vt:lpstr>
      <vt:lpstr>Presentación de PowerPoint</vt:lpstr>
      <vt:lpstr>Sección de precios</vt:lpstr>
      <vt:lpstr>Sección de precios</vt:lpstr>
      <vt:lpstr>INDICE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CONSOLA DE MANUAL DE PEACHREE</dc:title>
  <dc:creator>ESTUDIOS WHARTON</dc:creator>
  <cp:lastModifiedBy>v</cp:lastModifiedBy>
  <cp:revision>155</cp:revision>
  <dcterms:created xsi:type="dcterms:W3CDTF">2013-08-02T23:32:12Z</dcterms:created>
  <dcterms:modified xsi:type="dcterms:W3CDTF">2014-01-07T12:57:58Z</dcterms:modified>
</cp:coreProperties>
</file>