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handoutMasterIdLst>
    <p:handoutMasterId r:id="rId24"/>
  </p:handoutMasterIdLst>
  <p:sldIdLst>
    <p:sldId id="261" r:id="rId2"/>
    <p:sldId id="257" r:id="rId3"/>
    <p:sldId id="258" r:id="rId4"/>
    <p:sldId id="274" r:id="rId5"/>
    <p:sldId id="279" r:id="rId6"/>
    <p:sldId id="275" r:id="rId7"/>
    <p:sldId id="277" r:id="rId8"/>
    <p:sldId id="262" r:id="rId9"/>
    <p:sldId id="259" r:id="rId10"/>
    <p:sldId id="280" r:id="rId11"/>
    <p:sldId id="260" r:id="rId12"/>
    <p:sldId id="273" r:id="rId13"/>
    <p:sldId id="265" r:id="rId14"/>
    <p:sldId id="267" r:id="rId15"/>
    <p:sldId id="281" r:id="rId16"/>
    <p:sldId id="268" r:id="rId17"/>
    <p:sldId id="269" r:id="rId18"/>
    <p:sldId id="270" r:id="rId19"/>
    <p:sldId id="271" r:id="rId20"/>
    <p:sldId id="264" r:id="rId21"/>
    <p:sldId id="26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C00"/>
    <a:srgbClr val="00DB00"/>
    <a:srgbClr val="C20000"/>
    <a:srgbClr val="AF0000"/>
    <a:srgbClr val="A80000"/>
    <a:srgbClr val="FF4C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8" autoAdjust="0"/>
    <p:restoredTop sz="94660"/>
  </p:normalViewPr>
  <p:slideViewPr>
    <p:cSldViewPr snapToGrid="0">
      <p:cViewPr varScale="1">
        <p:scale>
          <a:sx n="74" d="100"/>
          <a:sy n="74" d="100"/>
        </p:scale>
        <p:origin x="58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_tradnl" smtClean="0"/>
              <a:t>5</a:t>
            </a:r>
            <a:endParaRPr lang="es-ES_trad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02C6AF-03CD-7641-A730-75E566439E6A}" type="datetime1">
              <a:rPr lang="en-US" smtClean="0"/>
              <a:t>3/21/2014</a:t>
            </a:fld>
            <a:endParaRPr lang="es-ES_trad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14DD3B-6832-2943-9665-D119599F4EAA}" type="slidenum">
              <a:rPr lang="es-ES_tradnl" smtClean="0"/>
              <a:t>‹Nº›</a:t>
            </a:fld>
            <a:endParaRPr lang="es-ES_tradnl"/>
          </a:p>
        </p:txBody>
      </p:sp>
    </p:spTree>
    <p:extLst>
      <p:ext uri="{BB962C8B-B14F-4D97-AF65-F5344CB8AC3E}">
        <p14:creationId xmlns:p14="http://schemas.microsoft.com/office/powerpoint/2010/main" val="294080875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_tradnl" smtClean="0"/>
              <a:t>5</a:t>
            </a:r>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947B2A-E439-9E44-8416-2A48F005AA15}" type="datetime1">
              <a:rPr lang="en-US" smtClean="0"/>
              <a:t>3/21/2014</a:t>
            </a:fld>
            <a:endParaRPr lang="es-ES_tradnl"/>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44F5A1-50A9-E142-9B62-35D014EBE079}" type="slidenum">
              <a:rPr lang="es-ES_tradnl" smtClean="0"/>
              <a:t>‹Nº›</a:t>
            </a:fld>
            <a:endParaRPr lang="es-ES_tradnl"/>
          </a:p>
        </p:txBody>
      </p:sp>
    </p:spTree>
    <p:extLst>
      <p:ext uri="{BB962C8B-B14F-4D97-AF65-F5344CB8AC3E}">
        <p14:creationId xmlns:p14="http://schemas.microsoft.com/office/powerpoint/2010/main" val="1171565232"/>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10"/>
          </p:nvPr>
        </p:nvSpPr>
        <p:spPr/>
        <p:txBody>
          <a:bodyPr/>
          <a:lstStyle/>
          <a:p>
            <a:fld id="{4C44F5A1-50A9-E142-9B62-35D014EBE079}" type="slidenum">
              <a:rPr lang="es-ES_tradnl" smtClean="0"/>
              <a:t>6</a:t>
            </a:fld>
            <a:endParaRPr lang="es-ES_tradnl"/>
          </a:p>
        </p:txBody>
      </p:sp>
      <p:sp>
        <p:nvSpPr>
          <p:cNvPr id="5" name="Header Placeholder 4"/>
          <p:cNvSpPr>
            <a:spLocks noGrp="1"/>
          </p:cNvSpPr>
          <p:nvPr>
            <p:ph type="hdr" sz="quarter" idx="11"/>
          </p:nvPr>
        </p:nvSpPr>
        <p:spPr/>
        <p:txBody>
          <a:bodyPr/>
          <a:lstStyle/>
          <a:p>
            <a:r>
              <a:rPr lang="es-ES_tradnl" smtClean="0"/>
              <a:t>5</a:t>
            </a:r>
            <a:endParaRPr lang="es-ES_tradnl"/>
          </a:p>
        </p:txBody>
      </p:sp>
    </p:spTree>
    <p:extLst>
      <p:ext uri="{BB962C8B-B14F-4D97-AF65-F5344CB8AC3E}">
        <p14:creationId xmlns:p14="http://schemas.microsoft.com/office/powerpoint/2010/main" val="71455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B669969-E488-9C42-96EB-5F298D6D840D}" type="datetime1">
              <a:rPr lang="en-US" smtClean="0"/>
              <a:t>3/21/2014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5E36087-A876-2C43-BA5E-54E28C273F65}" type="datetime1">
              <a:rPr lang="en-US" smtClean="0"/>
              <a:t>3/21/2014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00E95B-B6AC-4841-A80A-1884D4327776}" type="datetime1">
              <a:rPr lang="en-US" smtClean="0"/>
              <a:t>3/21/2014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D8AE5A0-C6B6-C24B-9135-2E27B8DA13BC}" type="datetime1">
              <a:rPr lang="en-US" smtClean="0"/>
              <a:t>3/21/2014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7952289-E2AA-9640-9B94-840A6A7FB645}" type="datetime1">
              <a:rPr lang="en-US" smtClean="0"/>
              <a:t>3/21/2014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67EC16D7-EB6A-984D-A69D-B36D4ECDB528}" type="datetime1">
              <a:rPr lang="en-US" smtClean="0"/>
              <a:t>3/21/2014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6369945-2647-3849-B55C-A8ACBCF40E33}" type="datetime1">
              <a:rPr lang="en-US" smtClean="0"/>
              <a:t>3/21/2014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7C4283A-1B0E-2342-BC65-090E1A5C5A7E}" type="datetime1">
              <a:rPr lang="en-US" smtClean="0"/>
              <a:t>3/21/2014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9DE0C3D-BEDE-634C-B1A1-81397E72A325}" type="datetime1">
              <a:rPr lang="en-US" smtClean="0"/>
              <a:t>3/21/2014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C342B6B-B902-AF48-B7A2-EBAB9C66DECB}" type="datetime1">
              <a:rPr lang="en-US" smtClean="0"/>
              <a:t>3/21/2014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2BB5185-D4DF-1B4D-BA87-6C9F7AA801DC}" type="datetime1">
              <a:rPr lang="en-US" smtClean="0"/>
              <a:t>3/21/2014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EFA55F6-3373-EE4E-9501-03F2D5052305}" type="datetime1">
              <a:rPr lang="en-US" smtClean="0"/>
              <a:t>3/21/2014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419A040-7F79-3545-B4E1-D082F42B02D8}" type="datetime1">
              <a:rPr lang="en-US" smtClean="0"/>
              <a:t>3/21/2014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6C67A1-4672-2441-A095-C86CF95FA3D1}" type="datetime1">
              <a:rPr lang="en-US" smtClean="0"/>
              <a:t>3/21/2014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0913A7-0B20-004E-82F7-856880DB4681}" type="datetime1">
              <a:rPr lang="en-US" smtClean="0"/>
              <a:t>3/21/2014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B289A5E-97F0-2543-981F-DBB5F8447300}" type="datetime1">
              <a:rPr lang="en-US" smtClean="0"/>
              <a:t>3/21/2014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28F0208-3DAC-964E-9308-396462B0C373}" type="datetime1">
              <a:rPr lang="en-US" smtClean="0"/>
              <a:t>3/21/2014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2.xml"/><Relationship Id="rId7" Type="http://schemas.openxmlformats.org/officeDocument/2006/relationships/slide" Target="slide21.xml"/><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slide" Target="slide8.xml"/><Relationship Id="rId5"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20.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13.xml"/><Relationship Id="rId7" Type="http://schemas.openxmlformats.org/officeDocument/2006/relationships/slide" Target="slide19.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6.xml"/><Relationship Id="rId4" Type="http://schemas.openxmlformats.org/officeDocument/2006/relationships/slide" Target="slide14.xml"/><Relationship Id="rId9"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5.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hyperlink" Target="http://www.monografias.com/trabajos15/calidad-serv/calidad-serv.shtml#PLANT"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3.bp.blogspot.com/_FkqMsKySO-A/Sl6kSxgDISI/AAAAAAAAAA8/fQbTbkwMd1Y/s1600-h/congosss.jpg"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ángulo redondeado 3">
            <a:hlinkClick r:id="rId3" action="ppaction://hlinksldjump"/>
          </p:cNvPr>
          <p:cNvSpPr/>
          <p:nvPr/>
        </p:nvSpPr>
        <p:spPr>
          <a:xfrm>
            <a:off x="575372" y="1299650"/>
            <a:ext cx="1444731" cy="573826"/>
          </a:xfrm>
          <a:prstGeom prst="roundRect">
            <a:avLst/>
          </a:prstGeom>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solidFill>
                  <a:schemeClr val="tx1"/>
                </a:solidFill>
              </a:rPr>
              <a:t>Historia</a:t>
            </a:r>
            <a:endParaRPr lang="es-ES" dirty="0">
              <a:solidFill>
                <a:schemeClr val="tx1"/>
              </a:solidFill>
            </a:endParaRPr>
          </a:p>
        </p:txBody>
      </p:sp>
      <p:sp>
        <p:nvSpPr>
          <p:cNvPr id="5" name="Rectángulo redondeado 4">
            <a:hlinkClick r:id="rId4" action="ppaction://hlinksldjump"/>
          </p:cNvPr>
          <p:cNvSpPr/>
          <p:nvPr/>
        </p:nvSpPr>
        <p:spPr>
          <a:xfrm>
            <a:off x="2545268" y="5385802"/>
            <a:ext cx="1648497" cy="506044"/>
          </a:xfrm>
          <a:prstGeom prst="roundRect">
            <a:avLst/>
          </a:prstGeom>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solidFill>
                  <a:schemeClr val="tx1"/>
                </a:solidFill>
              </a:rPr>
              <a:t>Bailes</a:t>
            </a:r>
            <a:endParaRPr lang="es-ES" dirty="0">
              <a:solidFill>
                <a:schemeClr val="tx1"/>
              </a:solidFill>
            </a:endParaRPr>
          </a:p>
        </p:txBody>
      </p:sp>
      <p:sp>
        <p:nvSpPr>
          <p:cNvPr id="6" name="Rectángulo redondeado 5">
            <a:hlinkClick r:id="rId5" action="ppaction://hlinksldjump"/>
          </p:cNvPr>
          <p:cNvSpPr/>
          <p:nvPr/>
        </p:nvSpPr>
        <p:spPr>
          <a:xfrm>
            <a:off x="890180" y="2142251"/>
            <a:ext cx="1668183" cy="56685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t>Cultura</a:t>
            </a:r>
            <a:endParaRPr lang="es-ES" dirty="0"/>
          </a:p>
        </p:txBody>
      </p:sp>
      <p:sp>
        <p:nvSpPr>
          <p:cNvPr id="9" name="Rectángulo redondeado 8">
            <a:hlinkClick r:id="rId6" action="ppaction://hlinksldjump"/>
          </p:cNvPr>
          <p:cNvSpPr/>
          <p:nvPr/>
        </p:nvSpPr>
        <p:spPr>
          <a:xfrm>
            <a:off x="1193460" y="2942355"/>
            <a:ext cx="1648498" cy="580406"/>
          </a:xfrm>
          <a:prstGeom prst="roundRect">
            <a:avLst/>
          </a:prstGeom>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t>Comidas</a:t>
            </a:r>
            <a:endParaRPr lang="es-ES" dirty="0"/>
          </a:p>
        </p:txBody>
      </p:sp>
      <p:sp>
        <p:nvSpPr>
          <p:cNvPr id="10" name="Rectángulo redondeado 9">
            <a:hlinkClick r:id="rId7" action="ppaction://hlinksldjump"/>
          </p:cNvPr>
          <p:cNvSpPr/>
          <p:nvPr/>
        </p:nvSpPr>
        <p:spPr>
          <a:xfrm>
            <a:off x="1558663" y="3757946"/>
            <a:ext cx="1648498" cy="589553"/>
          </a:xfrm>
          <a:prstGeom prst="roundRect">
            <a:avLst/>
          </a:prstGeom>
          <a:ln/>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solidFill>
                  <a:schemeClr val="tx1"/>
                </a:solidFill>
              </a:rPr>
              <a:t>Imágenes</a:t>
            </a:r>
            <a:endParaRPr lang="es-ES" dirty="0">
              <a:solidFill>
                <a:schemeClr val="tx1"/>
              </a:solidFill>
            </a:endParaRPr>
          </a:p>
        </p:txBody>
      </p:sp>
      <p:sp>
        <p:nvSpPr>
          <p:cNvPr id="11" name="Rectángulo redondeado 10">
            <a:hlinkClick r:id="rId8" action="ppaction://hlinksldjump"/>
          </p:cNvPr>
          <p:cNvSpPr/>
          <p:nvPr/>
        </p:nvSpPr>
        <p:spPr>
          <a:xfrm>
            <a:off x="2008865" y="4583990"/>
            <a:ext cx="1762628" cy="571548"/>
          </a:xfrm>
          <a:prstGeom prst="roundRect">
            <a:avLst/>
          </a:prstGeom>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t>Sitios-Turísticos</a:t>
            </a:r>
            <a:endParaRPr lang="es-ES" dirty="0"/>
          </a:p>
        </p:txBody>
      </p:sp>
      <p:sp>
        <p:nvSpPr>
          <p:cNvPr id="12" name="Rectángulo redondeado 11">
            <a:hlinkClick r:id="rId9" action="ppaction://hlinksldjump"/>
          </p:cNvPr>
          <p:cNvSpPr/>
          <p:nvPr/>
        </p:nvSpPr>
        <p:spPr>
          <a:xfrm>
            <a:off x="3382310" y="6112770"/>
            <a:ext cx="1648497" cy="593964"/>
          </a:xfrm>
          <a:prstGeom prst="roundRect">
            <a:avLst/>
          </a:prstGeom>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t>Videos</a:t>
            </a:r>
          </a:p>
        </p:txBody>
      </p:sp>
      <p:sp>
        <p:nvSpPr>
          <p:cNvPr id="2" name="Título 1"/>
          <p:cNvSpPr>
            <a:spLocks noGrp="1"/>
          </p:cNvSpPr>
          <p:nvPr>
            <p:ph type="title"/>
          </p:nvPr>
        </p:nvSpPr>
        <p:spPr>
          <a:xfrm>
            <a:off x="2020103" y="0"/>
            <a:ext cx="8911687" cy="1280890"/>
          </a:xfrm>
          <a:ln w="3175" cmpd="sng">
            <a:no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Ciudad De Colon</a:t>
            </a:r>
          </a:p>
        </p:txBody>
      </p:sp>
    </p:spTree>
    <p:extLst>
      <p:ext uri="{BB962C8B-B14F-4D97-AF65-F5344CB8AC3E}">
        <p14:creationId xmlns:p14="http://schemas.microsoft.com/office/powerpoint/2010/main" val="2468766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4426" y="0"/>
            <a:ext cx="8911687" cy="785439"/>
          </a:xfrm>
        </p:spPr>
        <p:txBody>
          <a:bodyPr>
            <a:normAutofit/>
          </a:bodyPr>
          <a:lstStyle/>
          <a:p>
            <a:r>
              <a:rPr lang="es-ES_tradnl" sz="4000" b="1" dirty="0" smtClean="0"/>
              <a:t>Puertos de Cruceros y de </a:t>
            </a:r>
            <a:r>
              <a:rPr lang="es-ES_tradnl" sz="4000" b="1" dirty="0"/>
              <a:t>C</a:t>
            </a:r>
            <a:r>
              <a:rPr lang="es-ES_tradnl" sz="4000" b="1" dirty="0" smtClean="0"/>
              <a:t>arga</a:t>
            </a:r>
            <a:endParaRPr lang="es-ES_tradnl" sz="4000" b="1" dirty="0"/>
          </a:p>
        </p:txBody>
      </p:sp>
      <p:sp>
        <p:nvSpPr>
          <p:cNvPr id="3" name="Content Placeholder 2"/>
          <p:cNvSpPr>
            <a:spLocks noGrp="1"/>
          </p:cNvSpPr>
          <p:nvPr>
            <p:ph idx="1"/>
          </p:nvPr>
        </p:nvSpPr>
        <p:spPr>
          <a:xfrm>
            <a:off x="216816" y="1347592"/>
            <a:ext cx="6736767" cy="5266448"/>
          </a:xfrm>
        </p:spPr>
        <p:txBody>
          <a:bodyPr>
            <a:normAutofit lnSpcReduction="10000"/>
          </a:bodyPr>
          <a:lstStyle/>
          <a:p>
            <a:r>
              <a:rPr lang="es-ES_tradnl" b="1" dirty="0">
                <a:solidFill>
                  <a:schemeClr val="tx1"/>
                </a:solidFill>
              </a:rPr>
              <a:t>La provincia de Colón esta situada en el Caribe a la entrada del Canal de Panamá, a sólo 55 minutos por carretera desde el Pacífico, es el principal puerto para el tráfico de casi toda la mercancía de importación y reexportación del país. En importancia, Colón es la segunda ciudad de la República, pero por su comercio, bien podría ufanarse de ser la capital del hemisferio.</a:t>
            </a:r>
          </a:p>
          <a:p>
            <a:r>
              <a:rPr lang="es-ES_tradnl" b="1" dirty="0">
                <a:solidFill>
                  <a:schemeClr val="tx1"/>
                </a:solidFill>
              </a:rPr>
              <a:t>El sistema portuario más grande de América Latina, se encuentra en la entrada atlántica del Canal de Panamá. Este sistema portuario localizado en Colón esta formado por: Colón Container Terminal (Administrada por Evergreen), Manzanillo International Terminal (Operada por Stevedoring Services of </a:t>
            </a:r>
            <a:r>
              <a:rPr lang="es-ES_tradnl" b="1" dirty="0" err="1">
                <a:solidFill>
                  <a:schemeClr val="tx1"/>
                </a:solidFill>
              </a:rPr>
              <a:t>the</a:t>
            </a:r>
            <a:r>
              <a:rPr lang="es-ES_tradnl" b="1" dirty="0">
                <a:solidFill>
                  <a:schemeClr val="tx1"/>
                </a:solidFill>
              </a:rPr>
              <a:t> América), </a:t>
            </a:r>
            <a:r>
              <a:rPr lang="es-ES_tradnl" b="1" dirty="0" smtClean="0">
                <a:solidFill>
                  <a:schemeClr val="tx1"/>
                </a:solidFill>
              </a:rPr>
              <a:t>Panamá </a:t>
            </a:r>
            <a:r>
              <a:rPr lang="es-ES_tradnl" b="1" dirty="0">
                <a:solidFill>
                  <a:schemeClr val="tx1"/>
                </a:solidFill>
              </a:rPr>
              <a:t>Port Terminal (Administrado por Hutchison Whampoa) y Colón Port Terminal. En la actualidad la ciudad cuenta con tres puertos de cruceros, estos son: Colón 2000, el Muelle 6 del puerto de Cristóbal y El Home Port en Paseo Gorgas</a:t>
            </a:r>
          </a:p>
        </p:txBody>
      </p:sp>
    </p:spTree>
    <p:extLst>
      <p:ext uri="{BB962C8B-B14F-4D97-AF65-F5344CB8AC3E}">
        <p14:creationId xmlns:p14="http://schemas.microsoft.com/office/powerpoint/2010/main" val="1691414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35400" y="371750"/>
            <a:ext cx="4732341" cy="1115247"/>
          </a:xfrm>
        </p:spPr>
        <p:txBody>
          <a:bodyPr>
            <a:noAutofit/>
          </a:bodyPr>
          <a:lstStyle/>
          <a:p>
            <a:r>
              <a:rPr lang="es-ES" sz="4000" b="1" dirty="0" smtClean="0"/>
              <a:t>Sitios Turísticos</a:t>
            </a:r>
            <a:endParaRPr lang="es-ES" sz="4000" b="1" dirty="0"/>
          </a:p>
        </p:txBody>
      </p:sp>
      <p:sp>
        <p:nvSpPr>
          <p:cNvPr id="5" name="TextBox 4">
            <a:hlinkClick r:id="rId3" action="ppaction://hlinksldjump"/>
          </p:cNvPr>
          <p:cNvSpPr txBox="1"/>
          <p:nvPr/>
        </p:nvSpPr>
        <p:spPr>
          <a:xfrm>
            <a:off x="753409" y="1828292"/>
            <a:ext cx="2276563" cy="369332"/>
          </a:xfrm>
          <a:prstGeom prst="rect">
            <a:avLst/>
          </a:prstGeom>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ES" dirty="0"/>
              <a:t>Isla Grande</a:t>
            </a:r>
            <a:endParaRPr lang="es-ES_tradnl" dirty="0"/>
          </a:p>
        </p:txBody>
      </p:sp>
      <p:sp>
        <p:nvSpPr>
          <p:cNvPr id="7" name="TextBox 6">
            <a:hlinkClick r:id="rId4" action="ppaction://hlinksldjump"/>
          </p:cNvPr>
          <p:cNvSpPr txBox="1"/>
          <p:nvPr/>
        </p:nvSpPr>
        <p:spPr>
          <a:xfrm>
            <a:off x="3717862" y="3347477"/>
            <a:ext cx="1907568" cy="369332"/>
          </a:xfrm>
          <a:prstGeom prst="rect">
            <a:avLst/>
          </a:prstGeom>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wrap="none" rtlCol="0">
            <a:spAutoFit/>
          </a:bodyPr>
          <a:lstStyle/>
          <a:p>
            <a:r>
              <a:rPr lang="es-ES" dirty="0" smtClean="0"/>
              <a:t>Playa </a:t>
            </a:r>
            <a:r>
              <a:rPr lang="es-ES" dirty="0"/>
              <a:t>Langosta</a:t>
            </a:r>
            <a:endParaRPr lang="es-ES_tradnl" dirty="0"/>
          </a:p>
        </p:txBody>
      </p:sp>
      <p:sp>
        <p:nvSpPr>
          <p:cNvPr id="8" name="TextBox 7">
            <a:hlinkClick r:id="rId5" action="ppaction://hlinksldjump"/>
          </p:cNvPr>
          <p:cNvSpPr txBox="1"/>
          <p:nvPr/>
        </p:nvSpPr>
        <p:spPr>
          <a:xfrm>
            <a:off x="2035400" y="2538919"/>
            <a:ext cx="2022857" cy="369332"/>
          </a:xfrm>
          <a:prstGeom prst="rect">
            <a:avLst/>
          </a:prstGeom>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ES" dirty="0"/>
              <a:t>Playa Palenque</a:t>
            </a:r>
            <a:endParaRPr lang="es-ES_tradnl" dirty="0"/>
          </a:p>
        </p:txBody>
      </p:sp>
      <p:sp>
        <p:nvSpPr>
          <p:cNvPr id="10" name="TextBox 9">
            <a:hlinkClick r:id="rId6" action="ppaction://hlinksldjump"/>
          </p:cNvPr>
          <p:cNvSpPr txBox="1"/>
          <p:nvPr/>
        </p:nvSpPr>
        <p:spPr>
          <a:xfrm>
            <a:off x="7019265" y="3347477"/>
            <a:ext cx="2214615" cy="369332"/>
          </a:xfrm>
          <a:prstGeom prst="rect">
            <a:avLst/>
          </a:prstGeom>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ES" dirty="0"/>
              <a:t>Cayo </a:t>
            </a:r>
            <a:r>
              <a:rPr lang="es-ES" dirty="0" smtClean="0"/>
              <a:t>Tortuga</a:t>
            </a:r>
            <a:endParaRPr lang="es-ES_tradnl" dirty="0"/>
          </a:p>
        </p:txBody>
      </p:sp>
      <p:sp>
        <p:nvSpPr>
          <p:cNvPr id="11" name="TextBox 10">
            <a:hlinkClick r:id="rId7" action="ppaction://hlinksldjump"/>
          </p:cNvPr>
          <p:cNvSpPr txBox="1"/>
          <p:nvPr/>
        </p:nvSpPr>
        <p:spPr>
          <a:xfrm>
            <a:off x="8826450" y="1828292"/>
            <a:ext cx="2384082" cy="369332"/>
          </a:xfrm>
          <a:prstGeom prst="rect">
            <a:avLst/>
          </a:prstGeom>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ES" dirty="0"/>
              <a:t> Fuerte San </a:t>
            </a:r>
            <a:r>
              <a:rPr lang="es-ES" dirty="0" smtClean="0"/>
              <a:t>Lorenzo</a:t>
            </a:r>
            <a:endParaRPr lang="es-ES_tradnl" dirty="0"/>
          </a:p>
        </p:txBody>
      </p:sp>
      <p:sp>
        <p:nvSpPr>
          <p:cNvPr id="13" name="TextBox 12"/>
          <p:cNvSpPr txBox="1"/>
          <p:nvPr/>
        </p:nvSpPr>
        <p:spPr>
          <a:xfrm>
            <a:off x="5271608" y="4028150"/>
            <a:ext cx="2078664" cy="369332"/>
          </a:xfrm>
          <a:prstGeom prst="rect">
            <a:avLst/>
          </a:prstGeom>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wrap="none" rtlCol="0">
            <a:spAutoFit/>
          </a:bodyPr>
          <a:lstStyle/>
          <a:p>
            <a:r>
              <a:rPr lang="es-ES" dirty="0"/>
              <a:t>Zona Libre </a:t>
            </a:r>
            <a:r>
              <a:rPr lang="es-ES" dirty="0" smtClean="0"/>
              <a:t>Colón</a:t>
            </a:r>
            <a:endParaRPr lang="es-ES_tradnl" dirty="0"/>
          </a:p>
        </p:txBody>
      </p:sp>
      <p:sp>
        <p:nvSpPr>
          <p:cNvPr id="3" name="TextBox 2">
            <a:hlinkClick r:id="rId8" action="ppaction://hlinksldjump"/>
          </p:cNvPr>
          <p:cNvSpPr txBox="1"/>
          <p:nvPr/>
        </p:nvSpPr>
        <p:spPr>
          <a:xfrm>
            <a:off x="7881309" y="2538919"/>
            <a:ext cx="2137182" cy="371749"/>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ES_tradnl" dirty="0" smtClean="0"/>
              <a:t>Isla Mamey</a:t>
            </a:r>
            <a:endParaRPr lang="es-ES_tradnl" dirty="0"/>
          </a:p>
        </p:txBody>
      </p:sp>
      <p:sp>
        <p:nvSpPr>
          <p:cNvPr id="12" name="TextBox 6">
            <a:hlinkClick r:id="rId9" action="ppaction://hlinksldjump"/>
          </p:cNvPr>
          <p:cNvSpPr txBox="1"/>
          <p:nvPr/>
        </p:nvSpPr>
        <p:spPr>
          <a:xfrm>
            <a:off x="10513952" y="6305457"/>
            <a:ext cx="1393813" cy="369332"/>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_tradnl" dirty="0" smtClean="0"/>
              <a:t>Regresar</a:t>
            </a:r>
            <a:endParaRPr lang="es-ES_tradnl" dirty="0"/>
          </a:p>
        </p:txBody>
      </p:sp>
    </p:spTree>
    <p:extLst>
      <p:ext uri="{BB962C8B-B14F-4D97-AF65-F5344CB8AC3E}">
        <p14:creationId xmlns:p14="http://schemas.microsoft.com/office/powerpoint/2010/main" val="3857626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580360" y="198446"/>
            <a:ext cx="6250048" cy="873167"/>
          </a:xfrm>
        </p:spPr>
        <p:txBody>
          <a:bodyPr>
            <a:normAutofit/>
          </a:bodyPr>
          <a:lstStyle/>
          <a:p>
            <a:pPr algn="ctr"/>
            <a:r>
              <a:rPr lang="es-ES" sz="4000" b="1" dirty="0" smtClean="0"/>
              <a:t>Zona Libre de Colon</a:t>
            </a:r>
            <a:endParaRPr lang="es-ES" sz="4000" b="1" dirty="0"/>
          </a:p>
        </p:txBody>
      </p:sp>
      <p:sp>
        <p:nvSpPr>
          <p:cNvPr id="3" name="Marcador de contenido 2"/>
          <p:cNvSpPr>
            <a:spLocks noGrp="1"/>
          </p:cNvSpPr>
          <p:nvPr>
            <p:ph idx="1"/>
          </p:nvPr>
        </p:nvSpPr>
        <p:spPr>
          <a:xfrm>
            <a:off x="1626115" y="1296521"/>
            <a:ext cx="9075278" cy="4961258"/>
          </a:xfrm>
        </p:spPr>
        <p:txBody>
          <a:bodyPr>
            <a:normAutofit lnSpcReduction="10000"/>
          </a:bodyPr>
          <a:lstStyle/>
          <a:p>
            <a:r>
              <a:rPr lang="es-ES" sz="2000" b="1" dirty="0">
                <a:solidFill>
                  <a:srgbClr val="A80000"/>
                </a:solidFill>
              </a:rPr>
              <a:t>La Zona Libre de Colón se encuentra localizada en la costa caribeña de Panamá en la provincia de Colón, dentro de las calles de la ciudad de Colón, capital de la provincia del mismo nombre. Es la zona franca más grande del continente y la segunda del mundo. Allí se venden artículos de todas las clases, al por mayor y libre de impuestos de importación y exportación</a:t>
            </a:r>
            <a:r>
              <a:rPr lang="es-ES" sz="2000" b="1" dirty="0" smtClean="0">
                <a:solidFill>
                  <a:srgbClr val="A80000"/>
                </a:solidFill>
              </a:rPr>
              <a:t>.</a:t>
            </a:r>
          </a:p>
          <a:p>
            <a:pPr marL="0" indent="0">
              <a:buNone/>
            </a:pPr>
            <a:endParaRPr lang="es-ES" sz="2000" b="1" dirty="0">
              <a:solidFill>
                <a:srgbClr val="A80000"/>
              </a:solidFill>
            </a:endParaRPr>
          </a:p>
          <a:p>
            <a:r>
              <a:rPr lang="es-ES" sz="2000" b="1" dirty="0">
                <a:solidFill>
                  <a:srgbClr val="A80000"/>
                </a:solidFill>
              </a:rPr>
              <a:t>Fue creada por el Decreto </a:t>
            </a:r>
            <a:r>
              <a:rPr lang="es-ES" sz="2000" b="1" dirty="0" smtClean="0">
                <a:solidFill>
                  <a:srgbClr val="A80000"/>
                </a:solidFill>
              </a:rPr>
              <a:t>Ley</a:t>
            </a:r>
            <a:r>
              <a:rPr lang="es-ES" sz="2000" b="1" dirty="0">
                <a:solidFill>
                  <a:srgbClr val="A80000"/>
                </a:solidFill>
              </a:rPr>
              <a:t> </a:t>
            </a:r>
            <a:r>
              <a:rPr lang="es-ES" sz="2000" b="1" dirty="0" smtClean="0">
                <a:solidFill>
                  <a:srgbClr val="A80000"/>
                </a:solidFill>
              </a:rPr>
              <a:t>No</a:t>
            </a:r>
            <a:r>
              <a:rPr lang="es-ES" sz="2000" b="1" dirty="0">
                <a:solidFill>
                  <a:srgbClr val="A80000"/>
                </a:solidFill>
              </a:rPr>
              <a:t>. 18 de 17 de junio de 1948 como institución autónoma del Estado panameño, como un área para explotar las ventajas competitivas del país como centro de tránsito del comercio mundial. En ella operan cerca de 2.000 compañías</a:t>
            </a:r>
            <a:r>
              <a:rPr lang="es-ES" sz="2000" b="1" dirty="0" smtClean="0">
                <a:solidFill>
                  <a:srgbClr val="A80000"/>
                </a:solidFill>
              </a:rPr>
              <a:t>.</a:t>
            </a:r>
          </a:p>
          <a:p>
            <a:endParaRPr lang="es-ES" sz="2000" b="1" dirty="0">
              <a:solidFill>
                <a:srgbClr val="A80000"/>
              </a:solidFill>
            </a:endParaRPr>
          </a:p>
          <a:p>
            <a:r>
              <a:rPr lang="es-ES" sz="2000" b="1" dirty="0">
                <a:solidFill>
                  <a:srgbClr val="A80000"/>
                </a:solidFill>
              </a:rPr>
              <a:t>Las principales importaciones provienen de Hong Kong, Japón y los Estados Unidos con destino a países de Suramérica, Centroamérica y el Caribe.</a:t>
            </a:r>
          </a:p>
          <a:p>
            <a:endParaRPr lang="es-ES" dirty="0">
              <a:solidFill>
                <a:srgbClr val="FF0000"/>
              </a:solidFill>
            </a:endParaRPr>
          </a:p>
        </p:txBody>
      </p:sp>
      <p:sp>
        <p:nvSpPr>
          <p:cNvPr id="4" name="TextBox 6">
            <a:hlinkClick r:id="rId3" action="ppaction://hlinksldjump"/>
          </p:cNvPr>
          <p:cNvSpPr txBox="1"/>
          <p:nvPr/>
        </p:nvSpPr>
        <p:spPr>
          <a:xfrm>
            <a:off x="10513952" y="6305457"/>
            <a:ext cx="1393813" cy="369332"/>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_tradnl" dirty="0" smtClean="0"/>
              <a:t>Regresar</a:t>
            </a:r>
            <a:endParaRPr lang="es-ES_tradnl" dirty="0"/>
          </a:p>
        </p:txBody>
      </p:sp>
    </p:spTree>
    <p:extLst>
      <p:ext uri="{BB962C8B-B14F-4D97-AF65-F5344CB8AC3E}">
        <p14:creationId xmlns:p14="http://schemas.microsoft.com/office/powerpoint/2010/main" val="3446998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199154" y="221381"/>
            <a:ext cx="3524369" cy="1188168"/>
          </a:xfrm>
        </p:spPr>
        <p:txBody>
          <a:bodyPr>
            <a:normAutofit/>
          </a:bodyPr>
          <a:lstStyle/>
          <a:p>
            <a:pPr algn="ctr"/>
            <a:r>
              <a:rPr lang="es-ES" sz="4000" b="1" dirty="0" smtClean="0"/>
              <a:t>Isla Grande</a:t>
            </a:r>
            <a:endParaRPr lang="es-ES" sz="4000" b="1" dirty="0"/>
          </a:p>
        </p:txBody>
      </p:sp>
      <p:sp>
        <p:nvSpPr>
          <p:cNvPr id="3" name="Marcador de contenido 2"/>
          <p:cNvSpPr>
            <a:spLocks noGrp="1"/>
          </p:cNvSpPr>
          <p:nvPr>
            <p:ph idx="1"/>
          </p:nvPr>
        </p:nvSpPr>
        <p:spPr>
          <a:xfrm>
            <a:off x="1641603" y="1022310"/>
            <a:ext cx="6643847" cy="5649815"/>
          </a:xfrm>
        </p:spPr>
        <p:txBody>
          <a:bodyPr>
            <a:normAutofit fontScale="92500" lnSpcReduction="20000"/>
          </a:bodyPr>
          <a:lstStyle/>
          <a:p>
            <a:r>
              <a:rPr lang="es-ES" sz="1900" b="1" dirty="0">
                <a:solidFill>
                  <a:srgbClr val="000090"/>
                </a:solidFill>
              </a:rPr>
              <a:t>La Isla Grande es una isla del </a:t>
            </a:r>
            <a:r>
              <a:rPr lang="es-ES" sz="1900" b="1" i="1" u="sng" dirty="0">
                <a:solidFill>
                  <a:srgbClr val="000090"/>
                </a:solidFill>
              </a:rPr>
              <a:t>Mar Caribe</a:t>
            </a:r>
            <a:r>
              <a:rPr lang="es-ES" sz="1900" b="1" dirty="0">
                <a:solidFill>
                  <a:srgbClr val="000090"/>
                </a:solidFill>
              </a:rPr>
              <a:t> que pertenece a Panamá. A pesar de lo que indica su nombre se trata de una isla de dimensiones pequeñas en la cual se encuentra la famosa estatua del Cristo Negro en los corales. El acceso a la isla es a través de lanchas que manejan los habitantes locales; estando a media hora de la ciudad de Colón no está permitido el ingreso de automóviles a la isla pues solo hay senderos para caminar. Posee una gran riqueza gastronómica y cultural. En recientes revisiones históricas se ha llegado a la conclusión de que esta isla es </a:t>
            </a:r>
            <a:r>
              <a:rPr lang="es-ES" sz="1900" b="1" dirty="0" smtClean="0">
                <a:solidFill>
                  <a:srgbClr val="000090"/>
                </a:solidFill>
              </a:rPr>
              <a:t>el Bastimento</a:t>
            </a:r>
            <a:r>
              <a:rPr lang="es-ES" sz="1900" b="1" dirty="0">
                <a:solidFill>
                  <a:srgbClr val="000090"/>
                </a:solidFill>
              </a:rPr>
              <a:t> que mencionan </a:t>
            </a:r>
            <a:r>
              <a:rPr lang="es-ES" sz="1900" b="1" dirty="0" smtClean="0">
                <a:solidFill>
                  <a:srgbClr val="000090"/>
                </a:solidFill>
              </a:rPr>
              <a:t>Cristóbal </a:t>
            </a:r>
            <a:r>
              <a:rPr lang="es-ES" sz="1900" b="1" dirty="0">
                <a:solidFill>
                  <a:srgbClr val="000090"/>
                </a:solidFill>
              </a:rPr>
              <a:t>Colón y Rodrigo de Bastidas en sus crónicas de viajes entre 1502 y 1503.</a:t>
            </a:r>
          </a:p>
          <a:p>
            <a:r>
              <a:rPr lang="es-ES" sz="1900" b="1" dirty="0">
                <a:solidFill>
                  <a:srgbClr val="000090"/>
                </a:solidFill>
              </a:rPr>
              <a:t>Durante todo el año, las aguas entre la isla y la tierra firme continental proveen excelentes condiciones para practicar deportes acuáticos como el Surf. Los habitantes del territorio tienen una herencia Afro-Colonial o de gente de Cimarrones, diferente a los emigrantes de las islas del Caribe de habla inglesa que arribaron a Panamá a principios del siglo XX como trabajadores para construir el Canal de Panamá.</a:t>
            </a:r>
          </a:p>
          <a:p>
            <a:endParaRPr lang="es-ES" dirty="0">
              <a:solidFill>
                <a:schemeClr val="tx1"/>
              </a:solidFill>
            </a:endParaRPr>
          </a:p>
        </p:txBody>
      </p:sp>
      <p:sp>
        <p:nvSpPr>
          <p:cNvPr id="4" name="TextBox 6">
            <a:hlinkClick r:id="rId3" action="ppaction://hlinksldjump"/>
          </p:cNvPr>
          <p:cNvSpPr txBox="1"/>
          <p:nvPr/>
        </p:nvSpPr>
        <p:spPr>
          <a:xfrm>
            <a:off x="10513952" y="6305457"/>
            <a:ext cx="1393813" cy="369332"/>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_tradnl" dirty="0" smtClean="0"/>
              <a:t>Regresar</a:t>
            </a:r>
            <a:endParaRPr lang="es-ES_tradnl" dirty="0"/>
          </a:p>
        </p:txBody>
      </p:sp>
    </p:spTree>
    <p:extLst>
      <p:ext uri="{BB962C8B-B14F-4D97-AF65-F5344CB8AC3E}">
        <p14:creationId xmlns:p14="http://schemas.microsoft.com/office/powerpoint/2010/main" val="3715352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632742" y="376276"/>
            <a:ext cx="3927027" cy="893866"/>
          </a:xfrm>
        </p:spPr>
        <p:txBody>
          <a:bodyPr>
            <a:normAutofit fontScale="90000"/>
          </a:bodyPr>
          <a:lstStyle/>
          <a:p>
            <a:pPr algn="ctr"/>
            <a:r>
              <a:rPr lang="es-ES" sz="4000" b="1" dirty="0"/>
              <a:t>Playa Langosta</a:t>
            </a:r>
          </a:p>
        </p:txBody>
      </p:sp>
      <p:sp>
        <p:nvSpPr>
          <p:cNvPr id="3" name="Marcador de contenido 2"/>
          <p:cNvSpPr>
            <a:spLocks noGrp="1"/>
          </p:cNvSpPr>
          <p:nvPr>
            <p:ph idx="1"/>
          </p:nvPr>
        </p:nvSpPr>
        <p:spPr>
          <a:xfrm>
            <a:off x="5637203" y="1177206"/>
            <a:ext cx="6086321" cy="5359386"/>
          </a:xfrm>
        </p:spPr>
        <p:txBody>
          <a:bodyPr>
            <a:noAutofit/>
          </a:bodyPr>
          <a:lstStyle/>
          <a:p>
            <a:r>
              <a:rPr lang="es-ES" b="1" dirty="0"/>
              <a:t>Es una de las playas más cercana de la ciudad Colón. Una parte de playa Langosta tiene arena blanca y otra parte arena negra. Las aguas son generalmente muy tranquila y segura. La playa es bastante larga y ancha entonces hay bastante espacio para </a:t>
            </a:r>
            <a:r>
              <a:rPr lang="es-ES" b="1" dirty="0" smtClean="0"/>
              <a:t>jugar fútbol</a:t>
            </a:r>
            <a:r>
              <a:rPr lang="es-ES" b="1" dirty="0"/>
              <a:t>. </a:t>
            </a:r>
            <a:r>
              <a:rPr lang="es-ES" b="1" dirty="0" smtClean="0"/>
              <a:t> </a:t>
            </a:r>
          </a:p>
          <a:p>
            <a:r>
              <a:rPr lang="es-ES" b="1" dirty="0" smtClean="0"/>
              <a:t>Esta Playa </a:t>
            </a:r>
            <a:r>
              <a:rPr lang="es-ES" b="1" dirty="0"/>
              <a:t>cuenta con vestidores y también hay unos ranchos para proteger se de sol y mesas para descansar o comer algo. Dentro la semana está tranquila, con pocas personas, pero fines de semana o días feriados hay a veces multitudes</a:t>
            </a:r>
            <a:r>
              <a:rPr lang="es-ES" b="1" dirty="0" smtClean="0"/>
              <a:t>.</a:t>
            </a:r>
            <a:endParaRPr lang="es-ES" b="1" dirty="0"/>
          </a:p>
          <a:p>
            <a:r>
              <a:rPr lang="es-ES" b="1" dirty="0"/>
              <a:t>Como Llegar</a:t>
            </a:r>
          </a:p>
          <a:p>
            <a:r>
              <a:rPr lang="es-ES" b="1" dirty="0" smtClean="0"/>
              <a:t>En  </a:t>
            </a:r>
            <a:r>
              <a:rPr lang="es-ES" b="1" dirty="0"/>
              <a:t>Sabanitas, a un costado del Supermercado El Rey. Aquí tomas un bus hacia Portobelo o la Costa Arriba (trayecto total: 1:30 minutos en bus expreso – 2:30 minutos en bus normal)</a:t>
            </a:r>
          </a:p>
        </p:txBody>
      </p:sp>
      <p:pic>
        <p:nvPicPr>
          <p:cNvPr id="4" name="Picture 3" descr="img_Page_09_Image_0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416" y="1270142"/>
            <a:ext cx="4784651" cy="5189002"/>
          </a:xfrm>
          <a:prstGeom prst="rect">
            <a:avLst/>
          </a:prstGeom>
        </p:spPr>
      </p:pic>
      <p:sp>
        <p:nvSpPr>
          <p:cNvPr id="6" name="TextBox 6">
            <a:hlinkClick r:id="rId4" action="ppaction://hlinksldjump"/>
          </p:cNvPr>
          <p:cNvSpPr txBox="1"/>
          <p:nvPr/>
        </p:nvSpPr>
        <p:spPr>
          <a:xfrm>
            <a:off x="10513952" y="6305457"/>
            <a:ext cx="1393813" cy="369332"/>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_tradnl" dirty="0" smtClean="0"/>
              <a:t>Regresar</a:t>
            </a:r>
            <a:endParaRPr lang="es-ES_tradnl" dirty="0"/>
          </a:p>
        </p:txBody>
      </p:sp>
    </p:spTree>
    <p:extLst>
      <p:ext uri="{BB962C8B-B14F-4D97-AF65-F5344CB8AC3E}">
        <p14:creationId xmlns:p14="http://schemas.microsoft.com/office/powerpoint/2010/main" val="3430909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0004" y="112954"/>
            <a:ext cx="5057565" cy="971314"/>
          </a:xfrm>
        </p:spPr>
        <p:txBody>
          <a:bodyPr>
            <a:normAutofit/>
          </a:bodyPr>
          <a:lstStyle/>
          <a:p>
            <a:pPr algn="ctr"/>
            <a:r>
              <a:rPr lang="es-ES_tradnl" sz="4000" b="1" dirty="0" smtClean="0">
                <a:solidFill>
                  <a:srgbClr val="0000FF"/>
                </a:solidFill>
              </a:rPr>
              <a:t>Isla Mamey </a:t>
            </a:r>
            <a:endParaRPr lang="es-ES_tradnl" sz="4000" b="1" dirty="0">
              <a:solidFill>
                <a:srgbClr val="0000FF"/>
              </a:solidFill>
            </a:endParaRPr>
          </a:p>
        </p:txBody>
      </p:sp>
      <p:sp>
        <p:nvSpPr>
          <p:cNvPr id="3" name="Content Placeholder 2"/>
          <p:cNvSpPr>
            <a:spLocks noGrp="1"/>
          </p:cNvSpPr>
          <p:nvPr>
            <p:ph idx="1"/>
          </p:nvPr>
        </p:nvSpPr>
        <p:spPr>
          <a:xfrm>
            <a:off x="139381" y="1173247"/>
            <a:ext cx="6703697" cy="5285897"/>
          </a:xfrm>
        </p:spPr>
        <p:txBody>
          <a:bodyPr>
            <a:normAutofit/>
          </a:bodyPr>
          <a:lstStyle/>
          <a:p>
            <a:r>
              <a:rPr lang="es-ES_tradnl" sz="2000" b="1" dirty="0" smtClean="0">
                <a:solidFill>
                  <a:srgbClr val="0000FF"/>
                </a:solidFill>
              </a:rPr>
              <a:t>Isla </a:t>
            </a:r>
            <a:r>
              <a:rPr lang="es-ES_tradnl" sz="2000" b="1" dirty="0">
                <a:solidFill>
                  <a:srgbClr val="0000FF"/>
                </a:solidFill>
              </a:rPr>
              <a:t>Mamey es un lugar con mucha paz y tranquilidad para relajarse y desconectarse un rato, sin llegar al aislamiento completo, ya que es un lugar bastante accesible. Las personas son muy amables y hay un hermoso paisaje, característico de nuestro Panamá.</a:t>
            </a:r>
          </a:p>
          <a:p>
            <a:r>
              <a:rPr lang="es-ES_tradnl" sz="2000" b="1" dirty="0">
                <a:solidFill>
                  <a:srgbClr val="0000FF"/>
                </a:solidFill>
              </a:rPr>
              <a:t>Esta es una pequeña isla (unos 4000 m2) en la Costa Arriba de la provincia de Colón, a escasos 200 m de tierra firme y a poco más de una milla náutica de la comunidad de Puerto Lindo. Forma parte del Parque Nacional Portobelo. Hacia el este está la mucho más grande isla Lintón y más allá, Isla Grande.</a:t>
            </a:r>
          </a:p>
          <a:p>
            <a:endParaRPr lang="es-ES_tradnl" sz="2000" b="1" dirty="0"/>
          </a:p>
        </p:txBody>
      </p:sp>
      <p:pic>
        <p:nvPicPr>
          <p:cNvPr id="4" name="Picture 3" descr="images-7.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732" y="1"/>
            <a:ext cx="5083267" cy="6858000"/>
          </a:xfrm>
          <a:prstGeom prst="rect">
            <a:avLst/>
          </a:prstGeom>
        </p:spPr>
      </p:pic>
      <p:sp>
        <p:nvSpPr>
          <p:cNvPr id="6" name="TextBox 6">
            <a:hlinkClick r:id="rId4" action="ppaction://hlinksldjump"/>
          </p:cNvPr>
          <p:cNvSpPr txBox="1"/>
          <p:nvPr/>
        </p:nvSpPr>
        <p:spPr>
          <a:xfrm>
            <a:off x="584341" y="6274478"/>
            <a:ext cx="1393813" cy="369332"/>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_tradnl" dirty="0" smtClean="0"/>
              <a:t>Regresar</a:t>
            </a:r>
            <a:endParaRPr lang="es-ES_tradnl" dirty="0"/>
          </a:p>
        </p:txBody>
      </p:sp>
    </p:spTree>
    <p:extLst>
      <p:ext uri="{BB962C8B-B14F-4D97-AF65-F5344CB8AC3E}">
        <p14:creationId xmlns:p14="http://schemas.microsoft.com/office/powerpoint/2010/main" val="2512632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592925" y="221381"/>
            <a:ext cx="5057565" cy="1017783"/>
          </a:xfrm>
        </p:spPr>
        <p:txBody>
          <a:bodyPr>
            <a:normAutofit/>
          </a:bodyPr>
          <a:lstStyle/>
          <a:p>
            <a:r>
              <a:rPr lang="es-ES" sz="4000" b="1" dirty="0" smtClean="0"/>
              <a:t>Playa </a:t>
            </a:r>
            <a:r>
              <a:rPr lang="es-ES" sz="4000" b="1" dirty="0"/>
              <a:t>Palenque</a:t>
            </a:r>
          </a:p>
        </p:txBody>
      </p:sp>
      <p:sp>
        <p:nvSpPr>
          <p:cNvPr id="3" name="Marcador de contenido 2"/>
          <p:cNvSpPr>
            <a:spLocks noGrp="1"/>
          </p:cNvSpPr>
          <p:nvPr>
            <p:ph idx="1"/>
          </p:nvPr>
        </p:nvSpPr>
        <p:spPr>
          <a:xfrm>
            <a:off x="1084078" y="1347591"/>
            <a:ext cx="10221302" cy="4817252"/>
          </a:xfrm>
        </p:spPr>
        <p:txBody>
          <a:bodyPr>
            <a:noAutofit/>
          </a:bodyPr>
          <a:lstStyle/>
          <a:p>
            <a:r>
              <a:rPr lang="es-ES" b="1" dirty="0">
                <a:solidFill>
                  <a:srgbClr val="0000FF"/>
                </a:solidFill>
              </a:rPr>
              <a:t>Palenque es conocido mejor por sus paisajes extravagantes, aguas cristalinas, y una atmósfera caribeña lo cual hace que el área sea muy atractiva.</a:t>
            </a:r>
          </a:p>
          <a:p>
            <a:r>
              <a:rPr lang="es-ES" b="1" dirty="0">
                <a:solidFill>
                  <a:srgbClr val="0000FF"/>
                </a:solidFill>
              </a:rPr>
              <a:t>A solo 3 horas de la Ciudad de Panamá, Palenque ofrece las playas más bellas del Caribe. Aquí, los dueños de las propiedades pueden disfrutar snorkeling, buceo, surf, pesca de clase mundial y las famosas Islas de San Blas.</a:t>
            </a:r>
          </a:p>
          <a:p>
            <a:r>
              <a:rPr lang="es-ES" b="1" dirty="0">
                <a:solidFill>
                  <a:srgbClr val="0000FF"/>
                </a:solidFill>
              </a:rPr>
              <a:t>Los residentes dependen de la pesca y son muy amables con los visitantes, aunque sea tan solo por la oportunidad de trabajar. Algunos viajantes usan a Palenque como puente para ir a Guna Yala, que está a sólo 1 hora y 20 minutos aproximadamente en bote.</a:t>
            </a:r>
          </a:p>
          <a:p>
            <a:r>
              <a:rPr lang="es-ES" b="1" dirty="0">
                <a:solidFill>
                  <a:srgbClr val="0000FF"/>
                </a:solidFill>
              </a:rPr>
              <a:t>Ubicación:</a:t>
            </a:r>
          </a:p>
          <a:p>
            <a:r>
              <a:rPr lang="es-ES" b="1" dirty="0">
                <a:solidFill>
                  <a:srgbClr val="0000FF"/>
                </a:solidFill>
              </a:rPr>
              <a:t>Localizado en la Costa Arriba de Colón.</a:t>
            </a:r>
          </a:p>
          <a:p>
            <a:r>
              <a:rPr lang="es-ES" b="1" dirty="0">
                <a:solidFill>
                  <a:srgbClr val="0000FF"/>
                </a:solidFill>
              </a:rPr>
              <a:t>¿Cómo llegar?</a:t>
            </a:r>
          </a:p>
          <a:p>
            <a:r>
              <a:rPr lang="es-ES" b="1" dirty="0">
                <a:solidFill>
                  <a:srgbClr val="0000FF"/>
                </a:solidFill>
              </a:rPr>
              <a:t>Carro: Al llegar al cruce hacia Isla Grande  (una especie de calle en forma de” Y” ) hay una señal que indica Costa Arriba, sigue la carretera hasta llegar a Palenque.</a:t>
            </a:r>
          </a:p>
          <a:p>
            <a:endParaRPr lang="es-ES" dirty="0"/>
          </a:p>
        </p:txBody>
      </p:sp>
      <p:sp>
        <p:nvSpPr>
          <p:cNvPr id="5" name="TextBox 6">
            <a:hlinkClick r:id="rId3" action="ppaction://hlinksldjump"/>
          </p:cNvPr>
          <p:cNvSpPr txBox="1"/>
          <p:nvPr/>
        </p:nvSpPr>
        <p:spPr>
          <a:xfrm>
            <a:off x="10513952" y="6305457"/>
            <a:ext cx="1393813" cy="369332"/>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_tradnl" dirty="0" smtClean="0"/>
              <a:t>Regresar</a:t>
            </a:r>
            <a:endParaRPr lang="es-ES_tradnl" dirty="0"/>
          </a:p>
        </p:txBody>
      </p:sp>
    </p:spTree>
    <p:extLst>
      <p:ext uri="{BB962C8B-B14F-4D97-AF65-F5344CB8AC3E}">
        <p14:creationId xmlns:p14="http://schemas.microsoft.com/office/powerpoint/2010/main" val="3790254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95513" y="278812"/>
            <a:ext cx="2575800" cy="847398"/>
          </a:xfrm>
        </p:spPr>
        <p:txBody>
          <a:bodyPr>
            <a:normAutofit/>
          </a:bodyPr>
          <a:lstStyle/>
          <a:p>
            <a:pPr algn="ctr"/>
            <a:r>
              <a:rPr lang="es-ES" sz="4000" b="1" dirty="0"/>
              <a:t>Portobelo</a:t>
            </a:r>
          </a:p>
        </p:txBody>
      </p:sp>
      <p:sp>
        <p:nvSpPr>
          <p:cNvPr id="3" name="Marcador de contenido 2"/>
          <p:cNvSpPr>
            <a:spLocks noGrp="1"/>
          </p:cNvSpPr>
          <p:nvPr>
            <p:ph idx="1"/>
          </p:nvPr>
        </p:nvSpPr>
        <p:spPr>
          <a:xfrm>
            <a:off x="619474" y="294303"/>
            <a:ext cx="8037660" cy="6397184"/>
          </a:xfrm>
        </p:spPr>
        <p:txBody>
          <a:bodyPr>
            <a:noAutofit/>
          </a:bodyPr>
          <a:lstStyle/>
          <a:p>
            <a:r>
              <a:rPr lang="es-ES" b="1" dirty="0" smtClean="0">
                <a:solidFill>
                  <a:srgbClr val="FFFF00"/>
                </a:solidFill>
              </a:rPr>
              <a:t>Fue </a:t>
            </a:r>
            <a:r>
              <a:rPr lang="es-ES" b="1" dirty="0">
                <a:solidFill>
                  <a:srgbClr val="FFFF00"/>
                </a:solidFill>
              </a:rPr>
              <a:t>fundada el 20 de marzo de 1597 por Francisco Velarde y Mercado, en reemplazo de la ciudad de Nombre de Dios, ya que el mismo se encontraba inhabilitado por su condición climatológica. En este prospero poblado fue depositado todo el oro proveniente de las colonias Españolas en Sudamérica. </a:t>
            </a:r>
            <a:endParaRPr lang="es-ES" b="1" dirty="0" smtClean="0">
              <a:solidFill>
                <a:srgbClr val="FFFF00"/>
              </a:solidFill>
            </a:endParaRPr>
          </a:p>
          <a:p>
            <a:r>
              <a:rPr lang="es-ES" b="1" dirty="0" smtClean="0">
                <a:solidFill>
                  <a:srgbClr val="FFFF00"/>
                </a:solidFill>
              </a:rPr>
              <a:t>El </a:t>
            </a:r>
            <a:r>
              <a:rPr lang="es-ES" b="1" dirty="0">
                <a:solidFill>
                  <a:srgbClr val="FFFF00"/>
                </a:solidFill>
              </a:rPr>
              <a:t>21 de octubre, Portobelo se convierte en el escenario de una de las tradiciones religiosas más importantes en Panamá. Se trata de las fiestas del Cristo Negro, donde se congregan en el pueblo miles de peregrinos procedentes de todo el país.</a:t>
            </a:r>
          </a:p>
          <a:p>
            <a:r>
              <a:rPr lang="es-ES" b="1" dirty="0" smtClean="0">
                <a:solidFill>
                  <a:srgbClr val="FFFF00"/>
                </a:solidFill>
              </a:rPr>
              <a:t>La </a:t>
            </a:r>
            <a:r>
              <a:rPr lang="es-ES" b="1" dirty="0">
                <a:solidFill>
                  <a:srgbClr val="FFFF00"/>
                </a:solidFill>
              </a:rPr>
              <a:t>leyenda cuenta que la imagen del Nazareno llegó a finales del siglo XVIII en un barco cuyo destino era Perú, pero que por el mal tiempo tuvo que desembarcar en Portobelo.</a:t>
            </a:r>
          </a:p>
          <a:p>
            <a:r>
              <a:rPr lang="es-ES" b="1" dirty="0">
                <a:solidFill>
                  <a:srgbClr val="FFFF00"/>
                </a:solidFill>
              </a:rPr>
              <a:t>La narrativa popular mantiene dos vertientes, una señala que unos pescadores encontraron al santo flotando en las aguas del Caribe y otra, que un Galeón con escudo español llegó a tierra firme debido al mal tiempo, con dos imágenes a bordo, una de un Cristo blanco y otra de un Cristo negro.</a:t>
            </a:r>
          </a:p>
          <a:p>
            <a:r>
              <a:rPr lang="es-ES" b="1" dirty="0">
                <a:solidFill>
                  <a:srgbClr val="FFFF00"/>
                </a:solidFill>
              </a:rPr>
              <a:t>Cada vez que el barco intentaba zarpar con su carga, se desataba una tormenta que lo impedía. Al cabo de varios intentos, los españoles decidieron dejar al Cristo negro en Portobelo y pudieron finalmente partir.</a:t>
            </a:r>
          </a:p>
          <a:p>
            <a:endParaRPr lang="es-ES" dirty="0" smtClean="0"/>
          </a:p>
        </p:txBody>
      </p:sp>
      <p:pic>
        <p:nvPicPr>
          <p:cNvPr id="5125" name="Picture 5" descr="http://upload.wikimedia.org/wikipedia/commons/thumb/9/9a/Erioll_world.svg/15px-Erioll_world.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225" y="23813"/>
            <a:ext cx="142875" cy="142875"/>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Imagen 10" descr="http://upload.wikimedia.org/wikipedia/commons/4/47/Cristo_Negro_Portobelo.jpg"/>
          <p:cNvPicPr/>
          <p:nvPr/>
        </p:nvPicPr>
        <p:blipFill>
          <a:blip r:embed="rId4">
            <a:extLst>
              <a:ext uri="{28A0092B-C50C-407E-A947-70E740481C1C}">
                <a14:useLocalDpi xmlns:a14="http://schemas.microsoft.com/office/drawing/2010/main" val="0"/>
              </a:ext>
            </a:extLst>
          </a:blip>
          <a:srcRect/>
          <a:stretch>
            <a:fillRect/>
          </a:stretch>
        </p:blipFill>
        <p:spPr bwMode="auto">
          <a:xfrm>
            <a:off x="9292094" y="1653603"/>
            <a:ext cx="2725680" cy="4759072"/>
          </a:xfrm>
          <a:prstGeom prst="rect">
            <a:avLst/>
          </a:prstGeom>
          <a:noFill/>
          <a:ln>
            <a:noFill/>
          </a:ln>
        </p:spPr>
      </p:pic>
      <p:sp>
        <p:nvSpPr>
          <p:cNvPr id="6" name="TextBox 6">
            <a:hlinkClick r:id="rId5" action="ppaction://hlinksldjump"/>
          </p:cNvPr>
          <p:cNvSpPr txBox="1"/>
          <p:nvPr/>
        </p:nvSpPr>
        <p:spPr>
          <a:xfrm>
            <a:off x="10577500" y="6412675"/>
            <a:ext cx="1393813" cy="369332"/>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_tradnl" dirty="0" smtClean="0"/>
              <a:t>Regresar</a:t>
            </a:r>
            <a:endParaRPr lang="es-ES_tradnl" dirty="0"/>
          </a:p>
        </p:txBody>
      </p:sp>
    </p:spTree>
    <p:extLst>
      <p:ext uri="{BB962C8B-B14F-4D97-AF65-F5344CB8AC3E}">
        <p14:creationId xmlns:p14="http://schemas.microsoft.com/office/powerpoint/2010/main" val="2914560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641604" y="159423"/>
            <a:ext cx="4258876" cy="1280890"/>
          </a:xfrm>
        </p:spPr>
        <p:txBody>
          <a:bodyPr/>
          <a:lstStyle/>
          <a:p>
            <a:r>
              <a:rPr lang="es-ES" dirty="0" smtClean="0"/>
              <a:t>Cayo Tortuga</a:t>
            </a:r>
            <a:endParaRPr lang="es-ES" dirty="0"/>
          </a:p>
        </p:txBody>
      </p:sp>
      <p:sp>
        <p:nvSpPr>
          <p:cNvPr id="3" name="Marcador de contenido 2"/>
          <p:cNvSpPr>
            <a:spLocks noGrp="1"/>
          </p:cNvSpPr>
          <p:nvPr>
            <p:ph idx="1"/>
          </p:nvPr>
        </p:nvSpPr>
        <p:spPr>
          <a:xfrm>
            <a:off x="6826250" y="841375"/>
            <a:ext cx="5079999" cy="5762625"/>
          </a:xfrm>
        </p:spPr>
        <p:txBody>
          <a:bodyPr>
            <a:noAutofit/>
          </a:bodyPr>
          <a:lstStyle/>
          <a:p>
            <a:r>
              <a:rPr lang="es-ES" sz="2000" dirty="0"/>
              <a:t>Ubicada en la Costa Atlántica en la Provincia de Colón, también posee grandes atractivos turísticos y éste es el caso el Corregimiento de Nombre de Dios ubicado en el Distrito de Santa Isabel, donde se encuentra el área de Cayo Tortuga. </a:t>
            </a:r>
            <a:endParaRPr lang="es-ES" sz="2000" dirty="0" smtClean="0"/>
          </a:p>
          <a:p>
            <a:pPr marL="0" indent="0">
              <a:buNone/>
            </a:pPr>
            <a:endParaRPr lang="es-ES" sz="2000" dirty="0"/>
          </a:p>
          <a:p>
            <a:r>
              <a:rPr lang="es-ES" sz="2000" dirty="0"/>
              <a:t>Con arenas blancas y aguas cristalinas, Cayo Tortuga se convertirá pronto en destino turístico, pues actualmente se encuentra en su primera fase de construcción. Este proyecto, que cuenta con más de 160 hectáreas y que se espera esté listo en 10 años, comprende de tres fases importantes.</a:t>
            </a:r>
          </a:p>
          <a:p>
            <a:endParaRPr lang="es-ES" sz="2000" dirty="0"/>
          </a:p>
          <a:p>
            <a:pPr marL="0" indent="0">
              <a:buNone/>
            </a:pPr>
            <a:endParaRPr lang="es-ES" sz="1700" dirty="0"/>
          </a:p>
          <a:p>
            <a:pPr marL="0" indent="0">
              <a:buNone/>
            </a:pPr>
            <a:r>
              <a:rPr lang="es-ES" sz="1700" dirty="0" smtClean="0"/>
              <a:t>.</a:t>
            </a:r>
            <a:endParaRPr lang="es-ES" sz="1700" dirty="0"/>
          </a:p>
          <a:p>
            <a:pPr marL="0" indent="0">
              <a:buNone/>
            </a:pPr>
            <a:endParaRPr lang="es-ES" sz="1600" dirty="0"/>
          </a:p>
        </p:txBody>
      </p:sp>
      <p:pic>
        <p:nvPicPr>
          <p:cNvPr id="6146" name="Picture 2" descr="http://1.bp.blogspot.com/-h5z4QP283QI/T6hAcEyfDgI/AAAAAAAAABw/Pg9XR7tBYAY/s400/portobe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1254124"/>
            <a:ext cx="5140420" cy="51593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6">
            <a:hlinkClick r:id="rId4" action="ppaction://hlinksldjump"/>
          </p:cNvPr>
          <p:cNvSpPr txBox="1"/>
          <p:nvPr/>
        </p:nvSpPr>
        <p:spPr>
          <a:xfrm>
            <a:off x="10513952" y="6305457"/>
            <a:ext cx="1393813" cy="369332"/>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_tradnl" dirty="0" smtClean="0"/>
              <a:t>Regresar</a:t>
            </a:r>
            <a:endParaRPr lang="es-ES_tradnl" dirty="0"/>
          </a:p>
        </p:txBody>
      </p:sp>
    </p:spTree>
    <p:extLst>
      <p:ext uri="{BB962C8B-B14F-4D97-AF65-F5344CB8AC3E}">
        <p14:creationId xmlns:p14="http://schemas.microsoft.com/office/powerpoint/2010/main" val="2276189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460187" y="143935"/>
            <a:ext cx="6435891" cy="831908"/>
          </a:xfrm>
        </p:spPr>
        <p:txBody>
          <a:bodyPr>
            <a:normAutofit/>
          </a:bodyPr>
          <a:lstStyle/>
          <a:p>
            <a:pPr algn="ctr"/>
            <a:r>
              <a:rPr lang="es-ES" sz="4000" b="1" dirty="0" smtClean="0"/>
              <a:t>Fuerte de San Lorenzo</a:t>
            </a:r>
            <a:endParaRPr lang="es-ES" sz="4000" b="1" dirty="0"/>
          </a:p>
        </p:txBody>
      </p:sp>
      <p:sp>
        <p:nvSpPr>
          <p:cNvPr id="3" name="Marcador de contenido 2"/>
          <p:cNvSpPr>
            <a:spLocks noGrp="1"/>
          </p:cNvSpPr>
          <p:nvPr>
            <p:ph idx="1"/>
          </p:nvPr>
        </p:nvSpPr>
        <p:spPr>
          <a:xfrm>
            <a:off x="2400458" y="1130736"/>
            <a:ext cx="8376273" cy="5297428"/>
          </a:xfrm>
        </p:spPr>
        <p:txBody>
          <a:bodyPr>
            <a:normAutofit fontScale="92500" lnSpcReduction="10000"/>
          </a:bodyPr>
          <a:lstStyle/>
          <a:p>
            <a:r>
              <a:rPr lang="es-ES_tradnl" sz="2000" b="1" dirty="0">
                <a:solidFill>
                  <a:srgbClr val="0000FF"/>
                </a:solidFill>
              </a:rPr>
              <a:t>El fuerte San Lorenzo constituye una de las más antiguas fortalezas españolas en América. Fue construida en 1597, como una de las fortificaciones para proteger la desembocadura del río Chagres, que era utilizado para navegar río arriba hasta arribar al puesto de Venta de Cruces para luego caminar el resto del camino hasta llegar a la ciudad de Panamá en lo que se conocía como el Camino de Cruces. Es un magnífico ejemplo de antigua arquitectura militar. En 1980 fue declarado Patrimonio de la Humanidad por la UNESCO</a:t>
            </a:r>
            <a:r>
              <a:rPr lang="es-ES_tradnl" sz="2000" b="1" dirty="0" smtClean="0">
                <a:solidFill>
                  <a:srgbClr val="0000FF"/>
                </a:solidFill>
              </a:rPr>
              <a:t>.</a:t>
            </a:r>
          </a:p>
          <a:p>
            <a:r>
              <a:rPr lang="es-ES_tradnl" sz="2000" b="1" dirty="0">
                <a:solidFill>
                  <a:srgbClr val="0000FF"/>
                </a:solidFill>
              </a:rPr>
              <a:t>Ahora, camino a San Lorenzo está obligado a pasar cerca de las esclusas de Gatún en el sector Atlántico, de manera que le recomendamos que aproveche y haga una parada ya sea de ida hacia el Fuerte San Lorenzo o de regreso.</a:t>
            </a:r>
          </a:p>
          <a:p>
            <a:r>
              <a:rPr lang="es-ES_tradnl" sz="2000" b="1" dirty="0">
                <a:solidFill>
                  <a:srgbClr val="0000FF"/>
                </a:solidFill>
              </a:rPr>
              <a:t>Ubicación:</a:t>
            </a:r>
          </a:p>
          <a:p>
            <a:r>
              <a:rPr lang="es-ES_tradnl" sz="2000" b="1" dirty="0">
                <a:solidFill>
                  <a:srgbClr val="0000FF"/>
                </a:solidFill>
              </a:rPr>
              <a:t>Se encuentra situado en la desembocadura del río Chagres, en el sector Atlántico, después de pasar las esclusas de Gatún y el antiguo Fuerte Sherman.</a:t>
            </a:r>
          </a:p>
          <a:p>
            <a:endParaRPr lang="es-ES_tradnl" sz="2000" b="1" dirty="0">
              <a:solidFill>
                <a:schemeClr val="tx1"/>
              </a:solidFill>
            </a:endParaRPr>
          </a:p>
          <a:p>
            <a:endParaRPr lang="es-ES_tradnl" dirty="0" smtClean="0"/>
          </a:p>
          <a:p>
            <a:endParaRPr lang="es-ES" dirty="0"/>
          </a:p>
        </p:txBody>
      </p:sp>
      <p:sp>
        <p:nvSpPr>
          <p:cNvPr id="5" name="TextBox 6">
            <a:hlinkClick r:id="rId3" action="ppaction://hlinksldjump"/>
          </p:cNvPr>
          <p:cNvSpPr txBox="1"/>
          <p:nvPr/>
        </p:nvSpPr>
        <p:spPr>
          <a:xfrm>
            <a:off x="10513952" y="6305457"/>
            <a:ext cx="1393813" cy="369332"/>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_tradnl" dirty="0" smtClean="0"/>
              <a:t>Regresar</a:t>
            </a:r>
            <a:endParaRPr lang="es-ES_tradnl" dirty="0"/>
          </a:p>
        </p:txBody>
      </p:sp>
    </p:spTree>
    <p:extLst>
      <p:ext uri="{BB962C8B-B14F-4D97-AF65-F5344CB8AC3E}">
        <p14:creationId xmlns:p14="http://schemas.microsoft.com/office/powerpoint/2010/main" val="1707593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685890" y="387238"/>
            <a:ext cx="2084093" cy="712520"/>
          </a:xfrm>
        </p:spPr>
        <p:txBody>
          <a:bodyPr>
            <a:normAutofit/>
          </a:bodyPr>
          <a:lstStyle/>
          <a:p>
            <a:r>
              <a:rPr lang="es-ES" b="1" dirty="0" smtClean="0">
                <a:solidFill>
                  <a:srgbClr val="394329"/>
                </a:solidFill>
              </a:rPr>
              <a:t>Historia</a:t>
            </a:r>
            <a:endParaRPr lang="es-ES" b="1" dirty="0">
              <a:solidFill>
                <a:srgbClr val="394329"/>
              </a:solidFill>
            </a:endParaRPr>
          </a:p>
        </p:txBody>
      </p:sp>
      <p:sp>
        <p:nvSpPr>
          <p:cNvPr id="3" name="Marcador de contenido 2"/>
          <p:cNvSpPr>
            <a:spLocks noGrp="1"/>
          </p:cNvSpPr>
          <p:nvPr>
            <p:ph idx="1"/>
          </p:nvPr>
        </p:nvSpPr>
        <p:spPr>
          <a:xfrm>
            <a:off x="4940295" y="1084269"/>
            <a:ext cx="6659331" cy="5328406"/>
          </a:xfrm>
        </p:spPr>
        <p:txBody>
          <a:bodyPr>
            <a:noAutofit/>
          </a:bodyPr>
          <a:lstStyle/>
          <a:p>
            <a:r>
              <a:rPr lang="es-ES" sz="1600" b="1" dirty="0">
                <a:solidFill>
                  <a:schemeClr val="tx1"/>
                </a:solidFill>
              </a:rPr>
              <a:t>La Provincia de Colón esta ubicada en el Caribe a la entrada del Canal de Panamá. Colón es la Capital de la provincia y es muy famosa por poseer la Zona Libre. La provincia de Colón limita al norte con el Mar Caribe, al sur con las provincias de Panamá y Coclé, al este con el territorio de </a:t>
            </a:r>
            <a:r>
              <a:rPr lang="es-ES" sz="1600" b="1" dirty="0" smtClean="0">
                <a:solidFill>
                  <a:schemeClr val="tx1"/>
                </a:solidFill>
              </a:rPr>
              <a:t>Guna </a:t>
            </a:r>
            <a:r>
              <a:rPr lang="es-ES" sz="1600" b="1" dirty="0">
                <a:solidFill>
                  <a:schemeClr val="tx1"/>
                </a:solidFill>
              </a:rPr>
              <a:t>Yala , y al oeste con la provincia de Veraguas</a:t>
            </a:r>
            <a:r>
              <a:rPr lang="es-ES" sz="1600" b="1" dirty="0" smtClean="0">
                <a:solidFill>
                  <a:schemeClr val="tx1"/>
                </a:solidFill>
              </a:rPr>
              <a:t>.</a:t>
            </a:r>
          </a:p>
          <a:p>
            <a:r>
              <a:rPr lang="es-ES" sz="1600" b="1" dirty="0" smtClean="0">
                <a:solidFill>
                  <a:schemeClr val="tx1"/>
                </a:solidFill>
              </a:rPr>
              <a:t>La </a:t>
            </a:r>
            <a:r>
              <a:rPr lang="es-ES" sz="1600" b="1" dirty="0">
                <a:solidFill>
                  <a:schemeClr val="tx1"/>
                </a:solidFill>
              </a:rPr>
              <a:t>provincia de Colón posee el más grande sistema portuario de América Latina, entre los puertos que forman este sistema podemos mencionar: Colón Container Terminal (Administrada por Evergreen), Manzanillo International Terminal (Operada por Stevedoring Services of the América), </a:t>
            </a:r>
            <a:r>
              <a:rPr lang="es-ES" sz="1600" b="1" dirty="0" smtClean="0">
                <a:solidFill>
                  <a:schemeClr val="tx1"/>
                </a:solidFill>
              </a:rPr>
              <a:t>Panamá </a:t>
            </a:r>
            <a:r>
              <a:rPr lang="es-ES" sz="1600" b="1" dirty="0">
                <a:solidFill>
                  <a:schemeClr val="tx1"/>
                </a:solidFill>
              </a:rPr>
              <a:t>Port Terminal (Administrado por Hutchison Whampoa) y Colón Port Terminal. Colón también a invertido en el turismo y para ello cuenta con dos puertos para cruceros: el primer puerto en Colón 2000 y el Muelle 6 del puerto de Cristóbal</a:t>
            </a:r>
            <a:r>
              <a:rPr lang="es-ES" sz="1600" b="1" dirty="0" smtClean="0">
                <a:solidFill>
                  <a:schemeClr val="tx1"/>
                </a:solidFill>
              </a:rPr>
              <a:t>.</a:t>
            </a:r>
          </a:p>
          <a:p>
            <a:r>
              <a:rPr lang="es-ES" sz="1600" b="1" dirty="0" smtClean="0">
                <a:solidFill>
                  <a:schemeClr val="tx1"/>
                </a:solidFill>
              </a:rPr>
              <a:t>Para </a:t>
            </a:r>
            <a:r>
              <a:rPr lang="es-ES" sz="1600" b="1" dirty="0">
                <a:solidFill>
                  <a:schemeClr val="tx1"/>
                </a:solidFill>
              </a:rPr>
              <a:t>trasladarse a la provincia de Colón usted puede tomar un bus en la Terminal de Transporte de Albrook Mall, en auto particular, taxis, avión o puede tomar el tren en Corozal el cual parte a las 7:15 a.m. y regresa de Colón a las 5:30 p.m., el tren toma aproximadamente una hora. </a:t>
            </a:r>
          </a:p>
        </p:txBody>
      </p:sp>
      <p:sp>
        <p:nvSpPr>
          <p:cNvPr id="9" name="TextBox 6">
            <a:hlinkClick r:id="rId3" action="ppaction://hlinksldjump"/>
          </p:cNvPr>
          <p:cNvSpPr txBox="1"/>
          <p:nvPr/>
        </p:nvSpPr>
        <p:spPr>
          <a:xfrm>
            <a:off x="429794" y="6228009"/>
            <a:ext cx="1393813" cy="369332"/>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_tradnl" dirty="0" smtClean="0"/>
              <a:t>Regresar</a:t>
            </a:r>
            <a:endParaRPr lang="es-ES_tradnl" dirty="0"/>
          </a:p>
        </p:txBody>
      </p:sp>
    </p:spTree>
    <p:extLst>
      <p:ext uri="{BB962C8B-B14F-4D97-AF65-F5344CB8AC3E}">
        <p14:creationId xmlns:p14="http://schemas.microsoft.com/office/powerpoint/2010/main" val="3009637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911565" y="0"/>
            <a:ext cx="2280435" cy="677012"/>
          </a:xfrm>
        </p:spPr>
        <p:txBody>
          <a:bodyPr>
            <a:noAutofit/>
          </a:bodyPr>
          <a:lstStyle/>
          <a:p>
            <a:pPr algn="ctr"/>
            <a:r>
              <a:rPr lang="es-ES" sz="4000" b="1" dirty="0" smtClean="0">
                <a:solidFill>
                  <a:schemeClr val="bg1"/>
                </a:solidFill>
              </a:rPr>
              <a:t>Videos</a:t>
            </a:r>
            <a:endParaRPr lang="es-ES" sz="4000" b="1" dirty="0">
              <a:solidFill>
                <a:schemeClr val="bg1"/>
              </a:solidFill>
            </a:endParaRPr>
          </a:p>
        </p:txBody>
      </p:sp>
      <p:sp>
        <p:nvSpPr>
          <p:cNvPr id="3" name="Marcador de contenido 2"/>
          <p:cNvSpPr>
            <a:spLocks noGrp="1"/>
          </p:cNvSpPr>
          <p:nvPr>
            <p:ph idx="1"/>
          </p:nvPr>
        </p:nvSpPr>
        <p:spPr>
          <a:xfrm>
            <a:off x="1378327" y="1374612"/>
            <a:ext cx="9413892" cy="3365192"/>
          </a:xfrm>
        </p:spPr>
        <p:txBody>
          <a:bodyPr/>
          <a:lstStyle/>
          <a:p>
            <a:endParaRPr lang="es-ES" dirty="0"/>
          </a:p>
        </p:txBody>
      </p:sp>
      <p:sp>
        <p:nvSpPr>
          <p:cNvPr id="4" name="TextBox 6">
            <a:hlinkClick r:id="rId3" action="ppaction://hlinksldjump"/>
          </p:cNvPr>
          <p:cNvSpPr txBox="1"/>
          <p:nvPr/>
        </p:nvSpPr>
        <p:spPr>
          <a:xfrm>
            <a:off x="10220275" y="6166051"/>
            <a:ext cx="1393813" cy="369332"/>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_tradnl" dirty="0" smtClean="0"/>
              <a:t>Regresar</a:t>
            </a:r>
            <a:endParaRPr lang="es-ES_tradnl" dirty="0"/>
          </a:p>
        </p:txBody>
      </p:sp>
    </p:spTree>
    <p:extLst>
      <p:ext uri="{BB962C8B-B14F-4D97-AF65-F5344CB8AC3E}">
        <p14:creationId xmlns:p14="http://schemas.microsoft.com/office/powerpoint/2010/main" val="3507922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515491" y="205892"/>
            <a:ext cx="3601803" cy="692502"/>
          </a:xfrm>
        </p:spPr>
        <p:txBody>
          <a:bodyPr>
            <a:noAutofit/>
          </a:bodyPr>
          <a:lstStyle/>
          <a:p>
            <a:pPr algn="ctr"/>
            <a:r>
              <a:rPr lang="es-ES" sz="4000" b="1" smtClean="0"/>
              <a:t>Imagenes</a:t>
            </a:r>
            <a:r>
              <a:rPr lang="es-ES" sz="4000" b="1" dirty="0" smtClean="0"/>
              <a:t/>
            </a:r>
            <a:br>
              <a:rPr lang="es-ES" sz="4000" b="1" dirty="0" smtClean="0"/>
            </a:br>
            <a:endParaRPr lang="es-ES" sz="4000" b="1" dirty="0"/>
          </a:p>
        </p:txBody>
      </p:sp>
      <p:sp>
        <p:nvSpPr>
          <p:cNvPr id="4" name="AutoShape 4" descr="data:image/jpeg;base64,/9j/4AAQSkZJRgABAQAAAQABAAD/2wCEAAkGBxQTEhUUExQWFRUVGBcYGRgYGBweHBgXGBoYFxcXGhgYHCggGBolHRcXIjEhJSkrLi4uFx8zODMtNygtLysBCgoKDg0OGhAQGywkHyQsLCwsLywsLywsLCwsLCwsLCwsLCwsLCwsLCwsLCwsLCwsLCwsLCwsLCwsLCwsLCwsLP/AABEIAMIBAwMBIgACEQEDEQH/xAAcAAABBQEBAQAAAAAAAAAAAAAEAQIDBQYABwj/xABIEAACAQMCBAMFBAYHBgUFAAABAhEAAyESMQQFQVEiYXEGEzKBkUJSobEHFMHR4fAjYnKCkqLxFTNTk8LSJEODlOIWY3Oyw//EABoBAAMBAQEBAAAAAAAAAAAAAAABAgMEBQb/xAAxEQACAgAFAwEGBQUBAAAAAAAAAQIRAxIhMVEEE0GRIlJhodHwBRVCceEUMoGxwSP/2gAMAwEAAhEDEQA/APaDbqZgCM0+up2Kge2gXYmppxNNdaQU3qLYckHIjPUU+obKaelMucWA2mPnRV7BdbhDHGaCZdfwypHUg1NxlnWsTvG1TIIFCdIGrZHaRupoHmV57YEHBPaY+VWlRvbmiMqdsHHQqOB4+5cchY0jv+dW96yGEH69j3qPh+FVCSBkxJ9KIpzkm/ZFGNLUrSWRR70K5nBA+k4xSWFum5Ice7nYQfltii7/AAobYxmf57U7hbSqIXz9Z6708yoMuonEswViiy3QE1XXOIS4At46WgeGSN6tL90KJJivOPbbnxt+O2wD5VScTgx6CevnRFpLUJX4LziONt8O2qGdADAUEkYk/lUvIva61xgIFq/bKxqS7bKYMxBmG26GvOrHOr93hmgf04AJVNLMF1gEgSQTp1EVPa4dw1wNeuqpZAhPu1ktb1Mcp4jrxAn0olLNqJRo9g4I29I93ABEwPPy6UBzsFrZGrSSeh3WT+Yrya+l9bVl1vX5Y2xchV1Q4l4TRK6TE6ox3qe9z6/ZV2uu7FLtxbbNEsiwUYjqN8gdKSdO2N21R6LyiwykR8HWTv8AKtAulRiAPKvE+UfpAuXx/SI7aSJCwpIJAwCcZIHXp8t/7Pe1ti9bCsfEMMudQOxBXc5xIkmJgVU2paiinHRlxx3NlGJiDnvHlVBzHjtZlZjET5Vc8ByhX8ZHhaCsGZXcGfOjr3LLQtlIAGY6kHvmtIyhB6EOMpbmf5TYv3ZKtpEwSfPeO9T855OLaatbu22Yq14S4EUW7YyIknE9z5mncXbV4DsN/T6UPEea/AlBZSp5LwEoS4Gdu9VdzgHLlQuo9h09TWrvWUUAoMjrUa8RHigCfMfU01iu20Dw1VGeTlDqV1LE9Ac+laYcEoTSFAEdpz86aXWQZnzqa5xS7TUznKVFRjGJRvymM6voIx60I/BNOM1acTxIJhTNLbvkVopSozcYg9vlLQJYA11EG6O5rqVyCol8xioX4tQYJg+f76ivKxbBx5GmX+D1DTqPkPP9tYKMfJu5PwEXOKUYnNJY4gMTiIqFuXKQNgR1A3+lF2kgRvSeVLQFmvURlJnpTbdmCZAPbvHnU1dU2VRGtoA4+nSn0tJSA4mm66cRUTUAJeudAs1IBG21RBqUtTAQXWkeHB60Lx/DXW+AqPrP5UXZsgT2PToPSqD2y5gRYazZuFL11ktKVAkF2AJz2XUSRmASOlWnTtEtXozHe03tc40lIdCojVOWJ0zI+zMEYyPWsbzS7c4hJvaSrmVAQ7KNBYS0gEgxv361cXuVtca1YU/C921MbJbuspMdIVcdjpq55nwQsolsZCgjPqcfLb5VwdT1LwldWd8MKFp14MBa4dECj3QIWdxuTG/fapl0hSBaABMn4txMdcDJwK0j0s1wP8Td1l+Zvkw/dMfcuK4I93AnMlxnuM59abZsqs6bVsaonczG24rYso7UgQdqf5k/d+f8DSgv0oynDcTpbSo0kdgYzBOfkv0FENxTyCSfDMHtOWjtPWtOiRXXgdLAbwY9YxUv8Ud/2/P+C04+6iq5N7b37LeC/rGxtu2oQOgBMr8ore8k9r7N+dbOrn7GPCZOVIHjUiJO4gzAzXlvFWLdxpd0tFRIDJIefh2UkyIEYjuN6n4fgg6arcqQSIPcGRncYivQw+sSSctL+9TmnhwxG01TPaFsPPvJERIIMgg5EEb09OGuXckYHy+leY+zfttxHDELeUshOQSCfM9ATvkEHMmdq9P5H7R2+IVmtlWg7KTIlVOVYBgZJGQJ0zXoRxsyuJ5+JgOG+xcW+EVVjSPnn86HvcCDv9OldY42SdXhimcRxoPwmhKVktxom4XggJnPbNN4u2sQBQnDcaSYMAdTRNzikHnTakmJNUBW+Fg7VObSqsnf6UjcUWwsAfe6fx/nNdat+rN3P7B0qm35JpApcjo30H7TNdRp5fP2yPSup5o8iystQKWurq5joOply4Bvin1E1rV8QB7TTXxExzXABPSornFAdGPXY065bWIIXvB2mhn1k6dICgx8RGKqKTJk2F27wYAjrUlAXeNUSBII2HQ/SouD4lnPiBxuBj060+26sWdXRY+8FN32pQi9hSIQB4YMdJ/bUFjIpCK67xERIyexFPWD5etOmLQaprDe0/Nbh4my2hClm7cAEmSdLLqJjBGlo3+Ktpe4pU/hXl/O+bqUW7Klmd7gQMCZYPpX5l1HzqZWkOLt6Fv7NcsF0G+S6n319hBiVa7ccqT2JKn+4KxP6ROZOLq6WMeIfQ71tYW1wVjhmIZmUO8xkKQxx5vpEdRqrzb2z4UW0shdgGA+v8axhFSlmZvObWiZQPx9w/aNNHH3B9o71AhpLprTLHgz7k+X6mi5T7QsPDcyO/UVqbFwMJUyDXmaHNWfKubvZPdeorz+q6CM1mw9H8mdGF1F6T9fqb8U4UFy7j0urKn1HUUWzQCe1fPzhKMsrWp2GVKJr030vFUlVKKdQI8OJ22kOOho3kN2TdU7hlJ9SoHT0q74h9IJYhQpgkssAjodJJn0FBWHQnUsGcEjr64mfI16Uu68P2o1Rnkp2hb1kHcUNwvCvZue9sXHR4jfETJEdjGxkYFWDCoOI4lbY8Rp9Pizi6gJq9zU8g9p/eOLXEDRcYwrD4W7DfB/D0rTm33ry7huPRipUiQQYO8jIr0azxStDTAIBHzz/MV9B0fUSxbjJU0eZ1OHGDTWzDBvAEn8vU9KV5b4oPlGP411vjkIhj9P9KkXmCDYfOutqXBz2uRoBO1Epw7jyqA81+6oFQtxbHc0ssmFxC2J+9SUJ7011PKLMaeurq6uM6zqSKWuoAg4jhQyxJHoT+U05eHUACNtpqWkp5nVCpbjCo7U6lpjL2pAJftBhBmD2MVFbs6cKBEee9OLGk1xVJvYTS3BDwxJJ0ED1zO+M/nUDcDdB8Jn1OPSrL39K18xiCa0WLIh4aM7zUvbUMRpLMqTiZJyRPXTqOe1YD2bRLnGXOHa0twW2Fxnx4SupQkRmRB36itH7c8c93ibVlWCiwhvP/beVRQfve7W8fKRTPZvk36uXYkvcuG4XeI1Etkx0+H/ADVhjzctDowIqKbJOc8JauFW0Aldj6BgP/2bHnXn36QF/o7UbAt9MVoub8Yty/onCKw0/eM7b76gIBGyk9RXcfytE4VVI1ldQlsmQq5+tcuP1EcCKZeHh9x6nky8QAAc+ukx9YpUvh8KZME9a03CBHgX0uYGIU7ZjcqAemT0pnIOBH6xJtEDSQSy4YgDOR3/ACmon1mSGZopYCcqKBeHbsfpS+6b7p+lekjgrY+wn+EfupP1O39xP8I/dXJ+cR935mv9LDlmA4O/cttKyPka2fKOcLdADeFuxxPp5+VFLwVv7if4RUg4K3/w0/wiuXqutwcdaxafJvhwUFVtol4K8496iqp8Nl5YwJNu2rdD1QnYzoIoXmN5EHvGBJ81KMckQejKOqkUYhKzp6iJ6gatZEbMpM+Ex8TZE0IQykw2/wB83Wn+0pDqRvsZzvXq9P1mFiRXta/ETjrYrEBZJwBv5DrWR5nxhuOT0/n+frWk5nw7tbC2+gAzgnSAo9Jid+orJ8RwVxMMppdDh4UZykmrvT9jDqM2Skv3IWbNeqew/EG9wiEtlCUYny2n5EV5NcudzFbz9E3E6mv2Z3C3APQ6W/NK9jCklI8rETcaN0Up6pVja4EnpRyctjNdEsWKMlhtlIlo1PbsGrgWQKltoDtWTxy1hFWOGakq7FukrPvF9ox179LfLhs91vS0f+qKCu/po4EbWuJb+7bH53K8V9p+Q3+CvGzfXS24Iyrr95W6j8R1iqUvXObnu9/9N/Dj4eGvH+0yD8iarb36dj9ngR/ev/sFqvGC1NJoGeuXv05cQfg4Wyvqzt+Wmq+7+mnmB2Xhl9Lb/wDVcNeaL18q4NTFRvr/AOlvmbbX1T+zat/9atQvB/pP5lbu+8PEm53S4qlCM40qBG+6wcb1jNVcGoA9s5L+m9DA4vhiv9eyZHmTbcggejNW55N7ccv4qBa4m3qOyPNtiewW4AW+U18ukVwjqJHrH7DQB9hEUx1r5b5R7VcVwo/8Nxd1AP8Ay28Sx2CnUn4LWw5d+lzi7tt7N23b1MhAvJKlZESVyCfQrSsai26RueJZXv3bi/bVun/2gInGAB9Sal5pzOLrWlaHdiq/1QXdS3lHTzgdaw1jj7i8OWLmTKrk/ceSI+dQctDXZcuTce6CWnZVUMWHzZfwrnliRSzPZG8oO8iN5xHL7ZEhFUhWVTAkDwLvvsoHyrJ+0/tZa0J7p0KszwzkgGCB4cSR57VBz7i3vlOEsOVY/wC9gmVtkEafU9fL1rHe0nK0dw1h9dpES2hGx0CHYeRbVt0iuaEI9Qs01o/BU5dtZYlmfauPtcOf/Ucf9FIfa49P1f8A57ftt1n+H5Ytu0GuDxXWCpqgeHqQCZIJjIFUvE8NBJG38a0XQ9O/0/7+pDxprdm8Htce1j/3B/7KYfbE9bdv/wBx/wDCsCNS+VEam8voKT/D+n935v6i70+Te2fawn7Fv/nj9qiirftMDHg+l23n6kV5k3EHy+g/dSe+/qof7opP8N6d/p+bDvT5PU19pB0sXT6G0f8A+lPbnLaZaxfUd9AYevhYmvKfej7ifT+NSWuLK/D4f7LMv5Gl+WYHi/Uf9RM9T4HnSOAPeIWzIM22H/puZ/GjywOD9D19J3rygc2YiGdiOzgXB/nz+NG8HzrTgEDp4HZB/wAt5Q1E/wAO1uEvv7+BS6l+UbTmvJLdxWgaWAMEfhSewPCXeF5nw3vJCXgySREhlOnOAfEFn5VTcL7RxvcHTFxdJP8Afthk/AUdw/GoTbuHUDbZWVl8S+DYSpYBc/1aeF38C81vjyE3DFPotEAFKxqr5bzZL1tblp1dGAIKkHcTGOvlRi8RgzXqb6nINYZpi3o2prvQ7XPP6UwCTdrqD1jsK6nRJJ7WezvD8fZNm+PNHGGtt95SfxGx6180+2Xste5ff91eEhpNu4PhuKOo7ESJXpPUQT9VXSaB5zyexxdlrXEW1dGHmCD0ZTEqw7ill0DNqfIZNIGrYfpB9g73LXnNzh3MW7sfRLgHwv8Ag0SOoGONQaJk6AaWPoP571Fq7U/7Hq35Co4oKYtKKSuJpkkgenINz0g0OTUllsN6UmOO40j5Vcez9gk+pgfz9aoia1vJPAhbqAFX+0dz8hJ+dZY0ssdDo6ZLNmfgtObXybLqpGlVdc//AI7mR5yR9NjVly2OE4TW41O2mF6sxHgtj8zVPGmxcJkjSw33OhgJ9SwG32tx1m5xzn3CpffN0KV4W0dljD8U49RCg7wOxNcmNhPEy4S28/T/ACNTy3N7+AfnPEGxbuWAwPGXla5fYfYViGNhT0OmSewUDzqu4PjGscNaXQrElysnAXDAkerbHtUPC8EEKPfJN3iJIJPS5KsxPVjrk+tCcuRm1SZAMb7dcDpXXoloYD+I4pHbXcR9cg6tWrbadWabbIaUZxbGMlZyDgbiPXyog2JoQ2pZh/O5pxlRLVhXE8oLQUKN1ME59AAQPmaBfgLmfDPeCDHrpJj51L+qRnY+VTWb11IhpjI1ANB+dPMBWngjUZ4U1ctxAPx2z6o0f5WBFCLayDlhmJ8J+gmqsQAeGNN/Vz0FaO6xRAXtQpiCdPXz+Kq88X4vCFX0knt3jY0WNFOyGnWbdXHEWVIEjSe8j8qitcGPvGPIUxAVywynYrgH5Gf3Gk4N4aQzg/1DDE9KuW4LW2t7hAiPFpExsBJHc5irPlHMeH4Z1ZYOllfYtJUgxMDtRoGp6l+ip1t2Ltkvc/WEcG/buqFdGKgCAMlCBhiTPlW0a5Xh3Ge25fmCcZYtEPBtskgC4hgIhxOqclvJBA059h4c3NC+90B48QQkqD2Bb86pUS9Atr3zqFrp/wBKFfh7ZfWUVniNUAmPWnGehjyOf9P5xVIkreM9pLVt2R9QZTB/ma6s57Q8rL8Q7aWzp2iMKo7+VdRUi+3fk9eLA7j6Uw+VStbphWqTRhJPyB8w4G3etvauoHtuIZW2I/nr0r54/SJ7BXOXvrSX4VzCv1QnZLn5Busd6+kdNQ8bwaXbbW7ih0cFWU7EHcGhpMmLcXZ8iXfhX5mmNWj9rfZx7Je7bQ/qov3rCPMwbblQrHpI2PWD1rOXNzWOx13Ywmmk1xNNJoA4mpLZ8LfL86jJqRfgPqKBobwqanUdzWw4ZY0ou6gD++3xfQQPkazfJLY94HbZQxA7kD98D51r+S2dKG4xGx8RwFXdnJ84PyFcnUSr78s6MH+2vX9i5vW0SwA5HulXxj70wQAehJG/QSegrGe23jvp4gStlEYbQwLSue0ip+O5j7++ob/cSLdu3vqViAbjdpIH+EAbTVb7SXbnvfGSx0q0xsSJIHkKrBw3BavXyZYk8z+APx/HXbptzMWwqoo/qwJHdjAzW047ltu20WxEqGYzJLsSSfIRAAHQDfJOP5dZcFHzq1nSIA+BQ5JnsK1XLOG94NRH/mXPpqKfP4Rnyq5cEoF/V/nVebem6/8AZJ+kH9prVHhqz3tGmg6vvKySOkg/vH0oihFYeYjGPx/hT140H7OxA37xnbzqsR1AWcgD9/0qYOG+GZC5kzOek7dMVVIdaXZe8NaDkjGImD3nH4fjQ3HpoeOnT0gVN7L2VZWLZOr9n8ah9qTouIQMMD9Qc/gRVIkqL/Mbt5dLmQNqTh0gimJYwTPWmNeM7UFLQM4pz9DTuDvGYH2vT60G1xiIOauuS8vm2ziCzAhZMBdxknC0JBJg4tp3X605bAO1VLXhGNp64/CtH7OBHSPtAkkeWMinRDCuX8nNy3fbI9zYvXpHe2sr/m0/SvdbT6gD3AP1rzPl6hOD48nBPDOo/vJcx9Yrbco5gDw9kzk2rZ/yirSIZbMKZAoN+N7UFf5qoMFlntOfpVCLcqtLWf8A9qf2/wDA/wD211MVnpN9yDT1IO1I1sVE6kbVCZTVk+mmuMdqG4jimUDwzLKIneTBPyEn5UHz7mgt8NxLwZtWbjHbcIzAT3x+NOyXE8B5rwHMjwyOGuNwl9bl/SH8IAcs/vFkAtPj6zMjYxk+acvuWLhS6hRoVoPVWGpSO4j8jX0FxZ917Pe7PhJ4Jbe4y1y2BAzk+I4ryX9JfPrXHcStyxba2lu0ts69IJKs5+ySD8QjPeobRrs6MQ9Np7CktoWIVQWY7ACSfQDJoGMolbcrHnU3Ecou2lDXU93Pwq+HbMEhD4gPMgD1pbAgVMnRUdSy5fwchfM9OigGfn+2jOc8TqX3Ske7G4nDFMacfZUjbGogdBNAWHu6CUBHhKrA6mBI881acl5cjojNMAKNPeQN/LP4Vgo65peDSUvCK72d4ZTfFy7qgbLOWeQFExEDy7VNzdx7+5gjRbUrG8g6QoO8yVznYedWd9QL67KA6+QAkR6ClvXSwDAE6rtsidtIYyR1iVHrIrWzIF4a0ff2/ELcNfIb7v8ARhZzjBP4Vecq4JuHSbhk3bj6VkGAdTAjtIEkdz0zWY5deDXjJ1NNwx2BUDr1kE4770t3igLTXdU3FYZnMDcE9s7VLuxrY2lw/SqjnXDg2yWmARkdD0ruH9seGESHkgGNMx5T1+VF8TzS3fslrRxKmIgiGWcfz0p0IxvNOBsh103NGsSVMnTGJnsTOO4PygXgM6UYOSDkbQMn1rZc+VHazqAOSO26nqMjMVV8bZtW7tsIAgyDpkbxuwyfnVLRBuJ7JWPA8/ej6Afvo/2h5Ob9saCAymROxxkfz2qHk76bt5cASDjbaD+ytDpxTQnuedn2e4gb6fk38KGfltwY+Xz6V6K/D1S8fb0rMCdaxO2/WlbGjG8TbuL8Qgd60/s7wjWrTXDpcMqv7sgwQATBjOZgxVle4QPggHpB60cOGxHcRVIlmE4kN7xyiLb94CQq/CEcbLMnSR/CrhOWXrNlHABe2WYaTIdDkjG/f60HxVtkCHrbZ7ZH9k60H+EirvhOaLbi0x8J8Vs+R+x2G+PWOlMGT835l/4Q6MjiFgEdIgn5hS/oRWu5KLn6vYDFgRatyoAAnSMbT+NZ/lPs9a022uOPd++uAIGGkJpZxOJILKuJjIq8577QWrNsXLF9HZWgoQcjqNsEb9Pxp5klqS0/AZc4fowJn70n6BqGucQEYofBEATIBY7KMQD+8VgeYe097iH1M5gDAGIG/SDExn0qsu8S7AHUZ3361LxuETlNVe5xf1GLqAdAeg7TS1lEMiSxn+yx/ELBpKyzTHR6/b51dCKq3bwECBqgrH2T/STI2ql5lzG8GVLVy+oifC7BZJzMPk9fnvWZXmVzUW8UxAJb5kkad6ivcW7GSJMRkmO+wjy+lVLGjQZU/JdNe4pmUa7pzubrCBBzJON6G5s3FG3cXXcYMSCodiGBAU4LGQYoLg7rs6g6AIMwi9BPUHOI+dB8dx95VOiBBgHQuQZicb9NhWUZyflFxhBVuEczHE3Vth7vEvJAKMW0KFYKh0AQPDGTnFUvG8vuKxBVm2yqkjPYx/pRPE834hbc6xOtlnSvQkbR5GieaczvWkBDjViR5ydojGKq5vgv2Sm4Wy6sG9zPk9ssOm6kRn99XXFc84sDRb02EIHhsWlt7id1XUD3zvVUPaS/udJ263OvpcFTnnt5rDOG0MGABUue0zrZhnV+FV/6fD1H7JV8TqJJaSTkk7k43PXan8LeVfiE7YJgfOmf/UXE/wDGb6L+6rPlPMr90XS15vAmoQqbzj7NJqdaper+g1JLb/QKeZsQxJA0rCxiDIxvJMA0fwfH+41K5nTCiNgIUbft/hFU/MOJdSGMhhBlVEg+gmp05PdMEgEGCYfJ9ZoUUlT0E3bstON41HyGE0Xa45f1cyQNEESQCYUYAnJkDbvVB/stVPiDiJ3BIP8AhNIeFtFp1AACNMEfPeptbf8ACsr+2D8PxDqxKyCQwJAkhSIPpg0UlxPdXk1iHYG2AGwNQkMSv3VHU9acOBTWrSrKN1mNXfIOOlGIyYA4axjvJJ9ToNPPEMkuDNkeKe3c9u9Hcv5u1o+E4cQy9CDj6joaN4/gC2ooqqzE4kwoO8HSPyxRfL5tcO9n3NlmcXNVxmGoalCrpkSunJ33NNYkHuweHNbI4td4kBwsKpgSwyPPHSm8w4W4WDY9Bt5Haqrh+W312OOy3Bn5TRA4TiD0Y/3l27fHRnjyvUWWfDLnkvL7qtqMAZ/GPwwK1qo2nv6D+NYNeFvhQBackGZLLn566r+J5TxLGfdv6ah/3ULEhyvUHCXD9D0y1ZJ6x8o+RqG/wwkGV8JkQRk7SRHSa8/5Zyy6jq72rhKmQBoIkbGGJBz5VYC7fF5Los3NSAfdHw+hp548onI+GajiLYEsHG+wM9Tj1mn27gyCwgDc4g9Rk+dVtn2l4qD7yw12TqAuW1YKZwVE4xj8RFSP7U3ixb9TXMHNlT96Y7EliZGd+5pqceQcHwC8+4JLg1LdtzIMEiDAjvvGPlVGeCBskNctypJGQcbxM1b8w5xcvWylzhrhMyG07DsPCazh4BySTacTsNLYzPbNGeIssuDQcrtxakB3AKHWyEAgkCB48jPlNA+0NmDIBUn+qRI266vz7UdY5oy2ynuLpPeXwYGfh7iaF5txVziCPeJchdvAR+S5G1RpyJRnqmjOt3kADbue3ripLVwkzPcdsfLpRl3gg0SriP6p/dj5Uz/Z6d3Hqp/dVWgyS4JbfG42X8/zrqnAtf1h6CupUuRZJcFoPU/h+wU4mkLHsPpTdRPQfQVwtCokW/E9SQRQF26xXTpG6mfNaOCE7x+FJ7sDp+FOM6GUt225XTEgMW+Zkk/iaj42yz7AxAEnyia0CWQdwI9Kk90varXUUBlrXL3Kxp3I/AUda5a5se5wCXLEnzCgD/LV5p6AUZY4eBmB/P4VUceUnoCtmYseyg+1cPoBH4mfyq14PlCICFBEgTk5A2/E1aNbzjPeSdhBJEDzGfOnMROYI6jEx0jPXHrW9tmlIrrfBqDOn5wcfUVPbsDeMT9fr6CiVYRIgxJ8s5wOp36YzTrlkZkCDjz7ekyR9POkMg2ggTsSJ3zj8J/GleypPjXAKzI+yFcnfIkkZqQpvGcHEk7biYx/O1SW3MmR5iDuVHTOI89sUqAql5FbcquA2li5AIgjIAX07n91BNyT+jD+JZJxBJx1OMCrxXDGNMGCOgg4zvnpjtntUjRqjcgGRiVmZAHQbZInfHWgDN8Ry24kEsQCJAJGRHm3n2qOyl0HOR5EGtarBtQJntB06e058ht6d6W7c8IUtAG0GNhAErv069/kmilJmQW7dmTbMHG05+XpTbvFR9gfMEfsrWcJZtGdWt43JYgKNjMmhb/BkO2mwsZ3afD33illXBXckUaXVI+EfhXHilEYIB2P18/Kr4cma59m2IgZG056GorvsqBMuoaOgP8A3fsqckfJXdZV++E4Zv8AEf31wuifjYf3j++rFfZwLk8Rj0X92Pxqu47luccRbj6H8z27UskSu66HJxE7XCf700vvW/4jfh+6gjy24oZjpMbw0dNhqAE057LAAlGAIncGPXO9J4cRrFYSt9/+Ifov7qUX3+/+AoG0NRAUN4hI8LZHeYiPOk4oMmWkAmBtmNz55MU+yh90P/Wbn3l/w/xrv1u53X6H99VNm+2TuJjpv8qIFxu1DwUCxQ48dc/q/jSf7QuD7I+TH91AtdPakbiKXaXA+4WQ5m/3D/iparhxUV1Ls/AO4W+obUz3w+6aiFwzj+FFjETWVVuefVCAyB4alOPsn6VwuTgSPSmxHfbvNTQCgSZOPxpLgPSIpltidgfnTw20/wA9JoUdRE3Dp852iiHYDAjOAPXboeoYdqE94CfCTkAwog9AO4E7TUrC2sQRJmNt4zuOmRia68OKWxoia1akBm6RG2T5RiOtOGSIHWdTbyDuJ6Y32zNMFssxEhYAMEHrsCT67DtkEUi3RIQSW9dgN5EZMVqMnuIwYBdyBse2+/QY6RmmQYVp0gTMQSc7HJwJ3jpNc1mNiQQcQMkkSZwYAmJEV3EMFBBMyRhY3EEDt1mPSKBjSsgNsogmMHeZUkbDvU1sNMaScyMQQJB2AM759BUaW1A205JLHJbGIOxA7Qf21Pe4htkQsYyCIiT0YREY36ehpAN4fhZJYECQTiRqBlsxMjyEVKLjBTESYE6QT4viZdgTHXuaG974GVVOpoEgnTsInzxvncd6m5jruBYtiVWJIMaRk9pmAT026UUIgtIWwGdUBG4Ekg48TCSSAdsb06wsE+RgkzOBhVz9JP2qSXVIBCSAJOy53yfE22ABtim3byoYEkEErpEnG7AedAyXjoTVCqsldlkYUTCwJMwMxHrgqLLgKTCIxCzkneUyNp7Rim8NcYSWOC2rxNmAoMiPiMdDGeuRT7nEgWndXMgnLbAtEkgARggfIzQI5762rhUMFMSwiYxJk+X/AFV157br7xwGJ+GBPgnfSOkfnMVFYBRZC6nYsCI3nLkE5AiSIO5piXCABMQDGVBKyQIQdhiT1mlQ7HpoQZUsPCciI6SCFUfOfpRfDi2ZOkENjEfCeu8kbxVbZgaTGq5Hw7YGw0ho9NWOvQGi0dbbSwGtgFjSW7y07AYAwB03waGgsOW3azCLjJGRn8v9aA/2nw5UqbaCdwQP2gCoeH4pjGhbhDsCSVIAQruGIgYPeZp1ywLhFtQjBSDLAGN+rDLDznz6SlHkd8HfrttjpFqcbCIicHequ8ivn3FsQdymf2n8at2VkBGlBqJ1BDE9AQQJJO+2POhTa937vMNJJQSWH16dekUJBZXNyy3pyirqIA0A7GMzM9do6UnEchRPEL1xhgaQBv5kgwKuLgRwIBBJXJMRmCfL+O9F8RywQrt4izEQGyD0wPlFFPkLMkeW3CSVcBOhdTPmCR5+Qoe9wd1VJKAxvpPrsdj+ytvctDTBWBiJB+UGoV4MQFU43iTg0rY8xjrfCuQD7l8id1/a1dWqblsfZH4n8YrqLkPMitJAGMH8fpTQDP8AOe1JbYADuZOOnrTRImOs5/GuU5mS6qRVB26d/wCd6jVZOc1ODGfI+nqd/KmlYlqJMZxj5UtvhS2WwPwIOYHf8sVNwagjIZvM4ye3+tTHSVb6dyRt4QPwHWtYQNVFIdYuBB/RgEFs7nI2AXfJPpio1XUZByZY7eCMMZA8JgQI85mn2LWlssxDQNGoDwgSQcyTv5betTXOI1NCrpAOwH2gcLJOMZ2/Mx0bDIfeErsA2ZJBBAOIkbfnJ6VyGDOVUEy2QTB2UdPWuF3wawCXB0zGTMzo7ZmT657Te696wZjqCFcQwGn4m1FyBMHbt60wHHiGQn3YlTmQRuQMnE+XU4FQLwsSzmQpJOoeF9xERgDt1IzSuVaQ7SzGQq41AmYBOTHfAP5EcNZ03Z0kAqQPukmdUYkjBMz2pBY2xBBxJDMHmIQGCDkyZAmB9BScPdRzlmChiNU4bSF0wJg7kYGSKXgOOWYKtEFgYO5gkycdRmCc1Dyu0ZyR4yQq6dzuXYkYUwRiJ8NFBYTa4sjVE6YCzu1yZ1QsTCjOIUT5EkcAsCcqJBUmJ2jSTIA6bjY0p48KxtwJFs28CT0EkiFRfCSflJFdxthtVsgkj4vhEExGkgT0O47edABXGcMfDpUMojxl1CCAc9xBxgbigrGhSBbU+OCxf4GGQFAzPxfZj1pWYurNdcG0BBGkABpB8XyMx5jNdwvM1JYrpLLlVUGCIAyTgN9RikgZOeEtFVLiLafCcgE5IAG7ZIz1xTU4xHEIfCCBsSS32mgb5Mk9MUDzTjWa2GuSvvJIXBJWMEnYA+HzjpUnC8DdNy2xYAv4nTxSqRgCTAPyFMAjmDopTSXJKg6FAKrmdRIEgwe+YqMyqs6HwR4n0zIXVqGM7nocVHbtH3p8RVcOMYeMZYGFO3rFSWb7sWM4VpGTGUKnpuDmkB3AXYuQSnvAkDGcA7Tkz1naDRFhCGZ3uSIBIgQp3gHcqB6UMLzFQED62X3hLQAuqBkE6sdAc0zhOKLSgH+7QeI5a4xnJP2QIPhH3qGCRNd40qHLMgdZkTsPC2k/KJjG1KL9wW1Ypbg+JAuMGSAfPb1JqO5wvgtygRREv4PCTuwzgGBmJyKkW1rYs0lEAXTqIAIxk4kx02EmelFXoO61IOI4V+IQMMEER0EkSTJ3jbE0txm8DHVBOjw5E76CVMiYgHOSKsn5lbtcMHVDpA7A5kyYkYmc1W8Px0M+sgWyBgZ89RHkIyPKhCZGCpYsD7qD1eTM7H7owYkyaju82KuCpJAGXCajnoPKIoi3xdgypUso2AGoEiDq0jHbJ/bQI5nMrZGfEdpG/Y/DEnFUkJli3NSQGUjxYjaDkgaSMDJo4XMqzQneIHbEbd8jvWTzhm8A+GACTMwAABkEx/GkucW5fS5LSMARPl5/UClQGk4iGYtqiewJH1Bg11VNtNIgwSO8/vpaMyDUFsnepLfX+e1dXVwfqMDlOP7povglBXIB9fnXV1awNcMm5gfEvkMeWRXctM3Fn7i/ic11dXTHY0BeOOm5c04hmGMYgYx0o3iVHvLmPhkDyHYdhS11NCexOqiUxuHnzi2CJ75peYD+ktjofeEjoSBIMetLXUxeQHh0DMpYBjO5E7qZ371H7VXm/WHGoxgbnbTt6eVdXUIYfyhAQZAyxn6LQ/Jrh1tk/DcO/UXYB9Ypa6kJAvBqNb4+2n4QR+OaXn1w+DJzM532rq6h7jjsDcIZJnMC5E/IUJ7Kn+lPkv7Grq6qWxL3L2wga8sgGFkTmCFEEdjRvLzgt10b9enWurqhjW4L7PnUl7VnxgZzgKkDPqfrVd7QMUsEoSp1ASuMScY9T9a6uqohLcdcY/0WfiCz55G/epuDzcWc+tdXUheEWvCibF1TkTdWDtpkjTHaMRTOT2x7pBAido7rn8z9a6upDl4H2FDhgw1DWRByIkYg9Kq+LQe/2GLkDGw0NgeVdXUxsdwI/pfVWHylcVXbWBGNWsmOpmZPc11dVeSUJx+LQIwdRyN/tdapXaGtEYPcfL95rq6kvH+Rl3NdXV1Aj//Z"/>
          <p:cNvSpPr>
            <a:spLocks noChangeAspect="1" noChangeArrowheads="1"/>
          </p:cNvSpPr>
          <p:nvPr/>
        </p:nvSpPr>
        <p:spPr bwMode="auto">
          <a:xfrm>
            <a:off x="1828844" y="4324506"/>
            <a:ext cx="2588609" cy="2588617"/>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data:image/jpeg;base64,/9j/4AAQSkZJRgABAQAAAQABAAD/2wCEAAkGBxQTEhUUExQWFRUVGBcYGRgYGBweHBgXGBoYFxcXGhgYHCggGBolHRcXIjEhJSkrLi4uFx8zODMtNygtLysBCgoKDg0OGhAQGywkHyQsLCwsLywsLywsLCwsLCwsLCwsLCwsLCwsLCwsLCwsLCwsLCwsLCwsLCwsLCwsLCwsLP/AABEIAMIBAwMBIgACEQEDEQH/xAAcAAABBQEBAQAAAAAAAAAAAAAEAQIDBQYABwj/xABIEAACAQMCBAMFBAYHBgUFAAABAhEAAyESMQQFQVEiYXEGEzKBkUJSobEHFMHR4fAjYnKCkqLxFTNTk8LSJEODlOIWY3Oyw//EABoBAAMBAQEBAAAAAAAAAAAAAAABAgMEBQb/xAAxEQACAgAFAwEGBQUBAAAAAAAAAQIRAxIhMVEEE0GRIlJhodHwBRVCceEUMoGxwSP/2gAMAwEAAhEDEQA/APaDbqZgCM0+up2Kge2gXYmppxNNdaQU3qLYckHIjPUU+obKaelMucWA2mPnRV7BdbhDHGaCZdfwypHUg1NxlnWsTvG1TIIFCdIGrZHaRupoHmV57YEHBPaY+VWlRvbmiMqdsHHQqOB4+5cchY0jv+dW96yGEH69j3qPh+FVCSBkxJ9KIpzkm/ZFGNLUrSWRR70K5nBA+k4xSWFum5Ice7nYQfltii7/AAobYxmf57U7hbSqIXz9Z6708yoMuonEswViiy3QE1XXOIS4At46WgeGSN6tL90KJJivOPbbnxt+O2wD5VScTgx6CevnRFpLUJX4LziONt8O2qGdADAUEkYk/lUvIva61xgIFq/bKxqS7bKYMxBmG26GvOrHOr93hmgf04AJVNLMF1gEgSQTp1EVPa4dw1wNeuqpZAhPu1ktb1Mcp4jrxAn0olLNqJRo9g4I29I93ABEwPPy6UBzsFrZGrSSeh3WT+Yrya+l9bVl1vX5Y2xchV1Q4l4TRK6TE6ox3qe9z6/ZV2uu7FLtxbbNEsiwUYjqN8gdKSdO2N21R6LyiwykR8HWTv8AKtAulRiAPKvE+UfpAuXx/SI7aSJCwpIJAwCcZIHXp8t/7Pe1ti9bCsfEMMudQOxBXc5xIkmJgVU2paiinHRlxx3NlGJiDnvHlVBzHjtZlZjET5Vc8ByhX8ZHhaCsGZXcGfOjr3LLQtlIAGY6kHvmtIyhB6EOMpbmf5TYv3ZKtpEwSfPeO9T855OLaatbu22Yq14S4EUW7YyIknE9z5mncXbV4DsN/T6UPEea/AlBZSp5LwEoS4Gdu9VdzgHLlQuo9h09TWrvWUUAoMjrUa8RHigCfMfU01iu20Dw1VGeTlDqV1LE9Ac+laYcEoTSFAEdpz86aXWQZnzqa5xS7TUznKVFRjGJRvymM6voIx60I/BNOM1acTxIJhTNLbvkVopSozcYg9vlLQJYA11EG6O5rqVyCol8xioX4tQYJg+f76ivKxbBx5GmX+D1DTqPkPP9tYKMfJu5PwEXOKUYnNJY4gMTiIqFuXKQNgR1A3+lF2kgRvSeVLQFmvURlJnpTbdmCZAPbvHnU1dU2VRGtoA4+nSn0tJSA4mm66cRUTUAJeudAs1IBG21RBqUtTAQXWkeHB60Lx/DXW+AqPrP5UXZsgT2PToPSqD2y5gRYazZuFL11ktKVAkF2AJz2XUSRmASOlWnTtEtXozHe03tc40lIdCojVOWJ0zI+zMEYyPWsbzS7c4hJvaSrmVAQ7KNBYS0gEgxv361cXuVtca1YU/C921MbJbuspMdIVcdjpq55nwQsolsZCgjPqcfLb5VwdT1LwldWd8MKFp14MBa4dECj3QIWdxuTG/fapl0hSBaABMn4txMdcDJwK0j0s1wP8Td1l+Zvkw/dMfcuK4I93AnMlxnuM59abZsqs6bVsaonczG24rYso7UgQdqf5k/d+f8DSgv0oynDcTpbSo0kdgYzBOfkv0FENxTyCSfDMHtOWjtPWtOiRXXgdLAbwY9YxUv8Ud/2/P+C04+6iq5N7b37LeC/rGxtu2oQOgBMr8ore8k9r7N+dbOrn7GPCZOVIHjUiJO4gzAzXlvFWLdxpd0tFRIDJIefh2UkyIEYjuN6n4fgg6arcqQSIPcGRncYivQw+sSSctL+9TmnhwxG01TPaFsPPvJERIIMgg5EEb09OGuXckYHy+leY+zfttxHDELeUshOQSCfM9ATvkEHMmdq9P5H7R2+IVmtlWg7KTIlVOVYBgZJGQJ0zXoRxsyuJ5+JgOG+xcW+EVVjSPnn86HvcCDv9OldY42SdXhimcRxoPwmhKVktxom4XggJnPbNN4u2sQBQnDcaSYMAdTRNzikHnTakmJNUBW+Fg7VObSqsnf6UjcUWwsAfe6fx/nNdat+rN3P7B0qm35JpApcjo30H7TNdRp5fP2yPSup5o8iystQKWurq5joOply4Bvin1E1rV8QB7TTXxExzXABPSornFAdGPXY065bWIIXvB2mhn1k6dICgx8RGKqKTJk2F27wYAjrUlAXeNUSBII2HQ/SouD4lnPiBxuBj060+26sWdXRY+8FN32pQi9hSIQB4YMdJ/bUFjIpCK67xERIyexFPWD5etOmLQaprDe0/Nbh4my2hClm7cAEmSdLLqJjBGlo3+Ktpe4pU/hXl/O+bqUW7Klmd7gQMCZYPpX5l1HzqZWkOLt6Fv7NcsF0G+S6n319hBiVa7ccqT2JKn+4KxP6ROZOLq6WMeIfQ71tYW1wVjhmIZmUO8xkKQxx5vpEdRqrzb2z4UW0shdgGA+v8axhFSlmZvObWiZQPx9w/aNNHH3B9o71AhpLprTLHgz7k+X6mi5T7QsPDcyO/UVqbFwMJUyDXmaHNWfKubvZPdeorz+q6CM1mw9H8mdGF1F6T9fqb8U4UFy7j0urKn1HUUWzQCe1fPzhKMsrWp2GVKJr030vFUlVKKdQI8OJ22kOOho3kN2TdU7hlJ9SoHT0q74h9IJYhQpgkssAjodJJn0FBWHQnUsGcEjr64mfI16Uu68P2o1Rnkp2hb1kHcUNwvCvZue9sXHR4jfETJEdjGxkYFWDCoOI4lbY8Rp9Pizi6gJq9zU8g9p/eOLXEDRcYwrD4W7DfB/D0rTm33ry7huPRipUiQQYO8jIr0azxStDTAIBHzz/MV9B0fUSxbjJU0eZ1OHGDTWzDBvAEn8vU9KV5b4oPlGP411vjkIhj9P9KkXmCDYfOutqXBz2uRoBO1Epw7jyqA81+6oFQtxbHc0ssmFxC2J+9SUJ7011PKLMaeurq6uM6zqSKWuoAg4jhQyxJHoT+U05eHUACNtpqWkp5nVCpbjCo7U6lpjL2pAJftBhBmD2MVFbs6cKBEee9OLGk1xVJvYTS3BDwxJJ0ED1zO+M/nUDcDdB8Jn1OPSrL39K18xiCa0WLIh4aM7zUvbUMRpLMqTiZJyRPXTqOe1YD2bRLnGXOHa0twW2Fxnx4SupQkRmRB36itH7c8c93ibVlWCiwhvP/beVRQfve7W8fKRTPZvk36uXYkvcuG4XeI1Etkx0+H/ADVhjzctDowIqKbJOc8JauFW0Aldj6BgP/2bHnXn36QF/o7UbAt9MVoub8Yty/onCKw0/eM7b76gIBGyk9RXcfytE4VVI1ldQlsmQq5+tcuP1EcCKZeHh9x6nky8QAAc+ukx9YpUvh8KZME9a03CBHgX0uYGIU7ZjcqAemT0pnIOBH6xJtEDSQSy4YgDOR3/ACmon1mSGZopYCcqKBeHbsfpS+6b7p+lekjgrY+wn+EfupP1O39xP8I/dXJ+cR935mv9LDlmA4O/cttKyPka2fKOcLdADeFuxxPp5+VFLwVv7if4RUg4K3/w0/wiuXqutwcdaxafJvhwUFVtol4K8496iqp8Nl5YwJNu2rdD1QnYzoIoXmN5EHvGBJ81KMckQejKOqkUYhKzp6iJ6gatZEbMpM+Ex8TZE0IQykw2/wB83Wn+0pDqRvsZzvXq9P1mFiRXta/ETjrYrEBZJwBv5DrWR5nxhuOT0/n+frWk5nw7tbC2+gAzgnSAo9Jid+orJ8RwVxMMppdDh4UZykmrvT9jDqM2Skv3IWbNeqew/EG9wiEtlCUYny2n5EV5NcudzFbz9E3E6mv2Z3C3APQ6W/NK9jCklI8rETcaN0Up6pVja4EnpRyctjNdEsWKMlhtlIlo1PbsGrgWQKltoDtWTxy1hFWOGakq7FukrPvF9ox179LfLhs91vS0f+qKCu/po4EbWuJb+7bH53K8V9p+Q3+CvGzfXS24Iyrr95W6j8R1iqUvXObnu9/9N/Dj4eGvH+0yD8iarb36dj9ngR/ev/sFqvGC1NJoGeuXv05cQfg4Wyvqzt+Wmq+7+mnmB2Xhl9Lb/wDVcNeaL18q4NTFRvr/AOlvmbbX1T+zat/9atQvB/pP5lbu+8PEm53S4qlCM40qBG+6wcb1jNVcGoA9s5L+m9DA4vhiv9eyZHmTbcggejNW55N7ccv4qBa4m3qOyPNtiewW4AW+U18ukVwjqJHrH7DQB9hEUx1r5b5R7VcVwo/8Nxd1AP8Ay28Sx2CnUn4LWw5d+lzi7tt7N23b1MhAvJKlZESVyCfQrSsai26RueJZXv3bi/bVun/2gInGAB9Sal5pzOLrWlaHdiq/1QXdS3lHTzgdaw1jj7i8OWLmTKrk/ceSI+dQctDXZcuTce6CWnZVUMWHzZfwrnliRSzPZG8oO8iN5xHL7ZEhFUhWVTAkDwLvvsoHyrJ+0/tZa0J7p0KszwzkgGCB4cSR57VBz7i3vlOEsOVY/wC9gmVtkEafU9fL1rHe0nK0dw1h9dpES2hGx0CHYeRbVt0iuaEI9Qs01o/BU5dtZYlmfauPtcOf/Ucf9FIfa49P1f8A57ftt1n+H5Ytu0GuDxXWCpqgeHqQCZIJjIFUvE8NBJG38a0XQ9O/0/7+pDxprdm8Htce1j/3B/7KYfbE9bdv/wBx/wDCsCNS+VEam8voKT/D+n935v6i70+Te2fawn7Fv/nj9qiirftMDHg+l23n6kV5k3EHy+g/dSe+/qof7opP8N6d/p+bDvT5PU19pB0sXT6G0f8A+lPbnLaZaxfUd9AYevhYmvKfej7ifT+NSWuLK/D4f7LMv5Gl+WYHi/Uf9RM9T4HnSOAPeIWzIM22H/puZ/GjywOD9D19J3rygc2YiGdiOzgXB/nz+NG8HzrTgEDp4HZB/wAt5Q1E/wAO1uEvv7+BS6l+UbTmvJLdxWgaWAMEfhSewPCXeF5nw3vJCXgySREhlOnOAfEFn5VTcL7RxvcHTFxdJP8Afthk/AUdw/GoTbuHUDbZWVl8S+DYSpYBc/1aeF38C81vjyE3DFPotEAFKxqr5bzZL1tblp1dGAIKkHcTGOvlRi8RgzXqb6nINYZpi3o2prvQ7XPP6UwCTdrqD1jsK6nRJJ7WezvD8fZNm+PNHGGtt95SfxGx6180+2Xste5ff91eEhpNu4PhuKOo7ESJXpPUQT9VXSaB5zyexxdlrXEW1dGHmCD0ZTEqw7ill0DNqfIZNIGrYfpB9g73LXnNzh3MW7sfRLgHwv8Ag0SOoGONQaJk6AaWPoP571Fq7U/7Hq35Co4oKYtKKSuJpkkgenINz0g0OTUllsN6UmOO40j5Vcez9gk+pgfz9aoia1vJPAhbqAFX+0dz8hJ+dZY0ssdDo6ZLNmfgtObXybLqpGlVdc//AI7mR5yR9NjVly2OE4TW41O2mF6sxHgtj8zVPGmxcJkjSw33OhgJ9SwG32tx1m5xzn3CpffN0KV4W0dljD8U49RCg7wOxNcmNhPEy4S28/T/ACNTy3N7+AfnPEGxbuWAwPGXla5fYfYViGNhT0OmSewUDzqu4PjGscNaXQrElysnAXDAkerbHtUPC8EEKPfJN3iJIJPS5KsxPVjrk+tCcuRm1SZAMb7dcDpXXoloYD+I4pHbXcR9cg6tWrbadWabbIaUZxbGMlZyDgbiPXyog2JoQ2pZh/O5pxlRLVhXE8oLQUKN1ME59AAQPmaBfgLmfDPeCDHrpJj51L+qRnY+VTWb11IhpjI1ANB+dPMBWngjUZ4U1ctxAPx2z6o0f5WBFCLayDlhmJ8J+gmqsQAeGNN/Vz0FaO6xRAXtQpiCdPXz+Kq88X4vCFX0knt3jY0WNFOyGnWbdXHEWVIEjSe8j8qitcGPvGPIUxAVywynYrgH5Gf3Gk4N4aQzg/1DDE9KuW4LW2t7hAiPFpExsBJHc5irPlHMeH4Z1ZYOllfYtJUgxMDtRoGp6l+ip1t2Ltkvc/WEcG/buqFdGKgCAMlCBhiTPlW0a5Xh3Ge25fmCcZYtEPBtskgC4hgIhxOqclvJBA059h4c3NC+90B48QQkqD2Bb86pUS9Atr3zqFrp/wBKFfh7ZfWUVniNUAmPWnGehjyOf9P5xVIkreM9pLVt2R9QZTB/ma6s57Q8rL8Q7aWzp2iMKo7+VdRUi+3fk9eLA7j6Uw+VStbphWqTRhJPyB8w4G3etvauoHtuIZW2I/nr0r54/SJ7BXOXvrSX4VzCv1QnZLn5Busd6+kdNQ8bwaXbbW7ih0cFWU7EHcGhpMmLcXZ8iXfhX5mmNWj9rfZx7Je7bQ/qov3rCPMwbblQrHpI2PWD1rOXNzWOx13Ywmmk1xNNJoA4mpLZ8LfL86jJqRfgPqKBobwqanUdzWw4ZY0ou6gD++3xfQQPkazfJLY94HbZQxA7kD98D51r+S2dKG4xGx8RwFXdnJ84PyFcnUSr78s6MH+2vX9i5vW0SwA5HulXxj70wQAehJG/QSegrGe23jvp4gStlEYbQwLSue0ip+O5j7++ob/cSLdu3vqViAbjdpIH+EAbTVb7SXbnvfGSx0q0xsSJIHkKrBw3BavXyZYk8z+APx/HXbptzMWwqoo/qwJHdjAzW047ltu20WxEqGYzJLsSSfIRAAHQDfJOP5dZcFHzq1nSIA+BQ5JnsK1XLOG94NRH/mXPpqKfP4Rnyq5cEoF/V/nVebem6/8AZJ+kH9prVHhqz3tGmg6vvKySOkg/vH0oihFYeYjGPx/hT140H7OxA37xnbzqsR1AWcgD9/0qYOG+GZC5kzOek7dMVVIdaXZe8NaDkjGImD3nH4fjQ3HpoeOnT0gVN7L2VZWLZOr9n8ah9qTouIQMMD9Qc/gRVIkqL/Mbt5dLmQNqTh0gimJYwTPWmNeM7UFLQM4pz9DTuDvGYH2vT60G1xiIOauuS8vm2ziCzAhZMBdxknC0JBJg4tp3X605bAO1VLXhGNp64/CtH7OBHSPtAkkeWMinRDCuX8nNy3fbI9zYvXpHe2sr/m0/SvdbT6gD3AP1rzPl6hOD48nBPDOo/vJcx9Yrbco5gDw9kzk2rZ/yirSIZbMKZAoN+N7UFf5qoMFlntOfpVCLcqtLWf8A9qf2/wDA/wD211MVnpN9yDT1IO1I1sVE6kbVCZTVk+mmuMdqG4jimUDwzLKIneTBPyEn5UHz7mgt8NxLwZtWbjHbcIzAT3x+NOyXE8B5rwHMjwyOGuNwl9bl/SH8IAcs/vFkAtPj6zMjYxk+acvuWLhS6hRoVoPVWGpSO4j8jX0FxZ917Pe7PhJ4Jbe4y1y2BAzk+I4ryX9JfPrXHcStyxba2lu0ts69IJKs5+ySD8QjPeobRrs6MQ9Np7CktoWIVQWY7ACSfQDJoGMolbcrHnU3Ecou2lDXU93Pwq+HbMEhD4gPMgD1pbAgVMnRUdSy5fwchfM9OigGfn+2jOc8TqX3Ske7G4nDFMacfZUjbGogdBNAWHu6CUBHhKrA6mBI881acl5cjojNMAKNPeQN/LP4Vgo65peDSUvCK72d4ZTfFy7qgbLOWeQFExEDy7VNzdx7+5gjRbUrG8g6QoO8yVznYedWd9QL67KA6+QAkR6ClvXSwDAE6rtsidtIYyR1iVHrIrWzIF4a0ff2/ELcNfIb7v8ARhZzjBP4Vecq4JuHSbhk3bj6VkGAdTAjtIEkdz0zWY5deDXjJ1NNwx2BUDr1kE4770t3igLTXdU3FYZnMDcE9s7VLuxrY2lw/SqjnXDg2yWmARkdD0ruH9seGESHkgGNMx5T1+VF8TzS3fslrRxKmIgiGWcfz0p0IxvNOBsh103NGsSVMnTGJnsTOO4PygXgM6UYOSDkbQMn1rZc+VHazqAOSO26nqMjMVV8bZtW7tsIAgyDpkbxuwyfnVLRBuJ7JWPA8/ej6Afvo/2h5Ob9saCAymROxxkfz2qHk76bt5cASDjbaD+ytDpxTQnuedn2e4gb6fk38KGfltwY+Xz6V6K/D1S8fb0rMCdaxO2/WlbGjG8TbuL8Qgd60/s7wjWrTXDpcMqv7sgwQATBjOZgxVle4QPggHpB60cOGxHcRVIlmE4kN7xyiLb94CQq/CEcbLMnSR/CrhOWXrNlHABe2WYaTIdDkjG/f60HxVtkCHrbZ7ZH9k60H+EirvhOaLbi0x8J8Vs+R+x2G+PWOlMGT835l/4Q6MjiFgEdIgn5hS/oRWu5KLn6vYDFgRatyoAAnSMbT+NZ/lPs9a022uOPd++uAIGGkJpZxOJILKuJjIq8577QWrNsXLF9HZWgoQcjqNsEb9Pxp5klqS0/AZc4fowJn70n6BqGucQEYofBEATIBY7KMQD+8VgeYe097iH1M5gDAGIG/SDExn0qsu8S7AHUZ3361LxuETlNVe5xf1GLqAdAeg7TS1lEMiSxn+yx/ELBpKyzTHR6/b51dCKq3bwECBqgrH2T/STI2ql5lzG8GVLVy+oifC7BZJzMPk9fnvWZXmVzUW8UxAJb5kkad6ivcW7GSJMRkmO+wjy+lVLGjQZU/JdNe4pmUa7pzubrCBBzJON6G5s3FG3cXXcYMSCodiGBAU4LGQYoLg7rs6g6AIMwi9BPUHOI+dB8dx95VOiBBgHQuQZicb9NhWUZyflFxhBVuEczHE3Vth7vEvJAKMW0KFYKh0AQPDGTnFUvG8vuKxBVm2yqkjPYx/pRPE834hbc6xOtlnSvQkbR5GieaczvWkBDjViR5ydojGKq5vgv2Sm4Wy6sG9zPk9ssOm6kRn99XXFc84sDRb02EIHhsWlt7id1XUD3zvVUPaS/udJ263OvpcFTnnt5rDOG0MGABUue0zrZhnV+FV/6fD1H7JV8TqJJaSTkk7k43PXan8LeVfiE7YJgfOmf/UXE/wDGb6L+6rPlPMr90XS15vAmoQqbzj7NJqdaper+g1JLb/QKeZsQxJA0rCxiDIxvJMA0fwfH+41K5nTCiNgIUbft/hFU/MOJdSGMhhBlVEg+gmp05PdMEgEGCYfJ9ZoUUlT0E3bstON41HyGE0Xa45f1cyQNEESQCYUYAnJkDbvVB/stVPiDiJ3BIP8AhNIeFtFp1AACNMEfPeptbf8ACsr+2D8PxDqxKyCQwJAkhSIPpg0UlxPdXk1iHYG2AGwNQkMSv3VHU9acOBTWrSrKN1mNXfIOOlGIyYA4axjvJJ9ToNPPEMkuDNkeKe3c9u9Hcv5u1o+E4cQy9CDj6joaN4/gC2ooqqzE4kwoO8HSPyxRfL5tcO9n3NlmcXNVxmGoalCrpkSunJ33NNYkHuweHNbI4td4kBwsKpgSwyPPHSm8w4W4WDY9Bt5Haqrh+W312OOy3Bn5TRA4TiD0Y/3l27fHRnjyvUWWfDLnkvL7qtqMAZ/GPwwK1qo2nv6D+NYNeFvhQBackGZLLn566r+J5TxLGfdv6ah/3ULEhyvUHCXD9D0y1ZJ6x8o+RqG/wwkGV8JkQRk7SRHSa8/5Zyy6jq72rhKmQBoIkbGGJBz5VYC7fF5Los3NSAfdHw+hp548onI+GajiLYEsHG+wM9Tj1mn27gyCwgDc4g9Rk+dVtn2l4qD7yw12TqAuW1YKZwVE4xj8RFSP7U3ixb9TXMHNlT96Y7EliZGd+5pqceQcHwC8+4JLg1LdtzIMEiDAjvvGPlVGeCBskNctypJGQcbxM1b8w5xcvWylzhrhMyG07DsPCazh4BySTacTsNLYzPbNGeIssuDQcrtxakB3AKHWyEAgkCB48jPlNA+0NmDIBUn+qRI266vz7UdY5oy2ynuLpPeXwYGfh7iaF5txVziCPeJchdvAR+S5G1RpyJRnqmjOt3kADbue3ripLVwkzPcdsfLpRl3gg0SriP6p/dj5Uz/Z6d3Hqp/dVWgyS4JbfG42X8/zrqnAtf1h6CupUuRZJcFoPU/h+wU4mkLHsPpTdRPQfQVwtCokW/E9SQRQF26xXTpG6mfNaOCE7x+FJ7sDp+FOM6GUt225XTEgMW+Zkk/iaj42yz7AxAEnyia0CWQdwI9Kk90varXUUBlrXL3Kxp3I/AUda5a5se5wCXLEnzCgD/LV5p6AUZY4eBmB/P4VUceUnoCtmYseyg+1cPoBH4mfyq14PlCICFBEgTk5A2/E1aNbzjPeSdhBJEDzGfOnMROYI6jEx0jPXHrW9tmlIrrfBqDOn5wcfUVPbsDeMT9fr6CiVYRIgxJ8s5wOp36YzTrlkZkCDjz7ekyR9POkMg2ggTsSJ3zj8J/GleypPjXAKzI+yFcnfIkkZqQpvGcHEk7biYx/O1SW3MmR5iDuVHTOI89sUqAql5FbcquA2li5AIgjIAX07n91BNyT+jD+JZJxBJx1OMCrxXDGNMGCOgg4zvnpjtntUjRqjcgGRiVmZAHQbZInfHWgDN8Ry24kEsQCJAJGRHm3n2qOyl0HOR5EGtarBtQJntB06e058ht6d6W7c8IUtAG0GNhAErv069/kmilJmQW7dmTbMHG05+XpTbvFR9gfMEfsrWcJZtGdWt43JYgKNjMmhb/BkO2mwsZ3afD33illXBXckUaXVI+EfhXHilEYIB2P18/Kr4cma59m2IgZG056GorvsqBMuoaOgP8A3fsqckfJXdZV++E4Zv8AEf31wuifjYf3j++rFfZwLk8Rj0X92Pxqu47luccRbj6H8z27UskSu66HJxE7XCf700vvW/4jfh+6gjy24oZjpMbw0dNhqAE057LAAlGAIncGPXO9J4cRrFYSt9/+Ifov7qUX3+/+AoG0NRAUN4hI8LZHeYiPOk4oMmWkAmBtmNz55MU+yh90P/Wbn3l/w/xrv1u53X6H99VNm+2TuJjpv8qIFxu1DwUCxQ48dc/q/jSf7QuD7I+TH91AtdPakbiKXaXA+4WQ5m/3D/iparhxUV1Ls/AO4W+obUz3w+6aiFwzj+FFjETWVVuefVCAyB4alOPsn6VwuTgSPSmxHfbvNTQCgSZOPxpLgPSIpltidgfnTw20/wA9JoUdRE3Dp852iiHYDAjOAPXboeoYdqE94CfCTkAwog9AO4E7TUrC2sQRJmNt4zuOmRia68OKWxoia1akBm6RG2T5RiOtOGSIHWdTbyDuJ6Y32zNMFssxEhYAMEHrsCT67DtkEUi3RIQSW9dgN5EZMVqMnuIwYBdyBse2+/QY6RmmQYVp0gTMQSc7HJwJ3jpNc1mNiQQcQMkkSZwYAmJEV3EMFBBMyRhY3EEDt1mPSKBjSsgNsogmMHeZUkbDvU1sNMaScyMQQJB2AM759BUaW1A205JLHJbGIOxA7Qf21Pe4htkQsYyCIiT0YREY36ehpAN4fhZJYECQTiRqBlsxMjyEVKLjBTESYE6QT4viZdgTHXuaG974GVVOpoEgnTsInzxvncd6m5jruBYtiVWJIMaRk9pmAT026UUIgtIWwGdUBG4Ekg48TCSSAdsb06wsE+RgkzOBhVz9JP2qSXVIBCSAJOy53yfE22ABtim3byoYEkEErpEnG7AedAyXjoTVCqsldlkYUTCwJMwMxHrgqLLgKTCIxCzkneUyNp7Rim8NcYSWOC2rxNmAoMiPiMdDGeuRT7nEgWndXMgnLbAtEkgARggfIzQI5762rhUMFMSwiYxJk+X/AFV157br7xwGJ+GBPgnfSOkfnMVFYBRZC6nYsCI3nLkE5AiSIO5piXCABMQDGVBKyQIQdhiT1mlQ7HpoQZUsPCciI6SCFUfOfpRfDi2ZOkENjEfCeu8kbxVbZgaTGq5Hw7YGw0ho9NWOvQGi0dbbSwGtgFjSW7y07AYAwB03waGgsOW3azCLjJGRn8v9aA/2nw5UqbaCdwQP2gCoeH4pjGhbhDsCSVIAQruGIgYPeZp1ywLhFtQjBSDLAGN+rDLDznz6SlHkd8HfrttjpFqcbCIicHequ8ivn3FsQdymf2n8at2VkBGlBqJ1BDE9AQQJJO+2POhTa937vMNJJQSWH16dekUJBZXNyy3pyirqIA0A7GMzM9do6UnEchRPEL1xhgaQBv5kgwKuLgRwIBBJXJMRmCfL+O9F8RywQrt4izEQGyD0wPlFFPkLMkeW3CSVcBOhdTPmCR5+Qoe9wd1VJKAxvpPrsdj+ytvctDTBWBiJB+UGoV4MQFU43iTg0rY8xjrfCuQD7l8id1/a1dWqblsfZH4n8YrqLkPMitJAGMH8fpTQDP8AOe1JbYADuZOOnrTRImOs5/GuU5mS6qRVB26d/wCd6jVZOc1ODGfI+nqd/KmlYlqJMZxj5UtvhS2WwPwIOYHf8sVNwagjIZvM4ye3+tTHSVb6dyRt4QPwHWtYQNVFIdYuBB/RgEFs7nI2AXfJPpio1XUZByZY7eCMMZA8JgQI85mn2LWlssxDQNGoDwgSQcyTv5betTXOI1NCrpAOwH2gcLJOMZ2/Mx0bDIfeErsA2ZJBBAOIkbfnJ6VyGDOVUEy2QTB2UdPWuF3wawCXB0zGTMzo7ZmT657Te696wZjqCFcQwGn4m1FyBMHbt60wHHiGQn3YlTmQRuQMnE+XU4FQLwsSzmQpJOoeF9xERgDt1IzSuVaQ7SzGQq41AmYBOTHfAP5EcNZ03Z0kAqQPukmdUYkjBMz2pBY2xBBxJDMHmIQGCDkyZAmB9BScPdRzlmChiNU4bSF0wJg7kYGSKXgOOWYKtEFgYO5gkycdRmCc1Dyu0ZyR4yQq6dzuXYkYUwRiJ8NFBYTa4sjVE6YCzu1yZ1QsTCjOIUT5EkcAsCcqJBUmJ2jSTIA6bjY0p48KxtwJFs28CT0EkiFRfCSflJFdxthtVsgkj4vhEExGkgT0O47edABXGcMfDpUMojxl1CCAc9xBxgbigrGhSBbU+OCxf4GGQFAzPxfZj1pWYurNdcG0BBGkABpB8XyMx5jNdwvM1JYrpLLlVUGCIAyTgN9RikgZOeEtFVLiLafCcgE5IAG7ZIz1xTU4xHEIfCCBsSS32mgb5Mk9MUDzTjWa2GuSvvJIXBJWMEnYA+HzjpUnC8DdNy2xYAv4nTxSqRgCTAPyFMAjmDopTSXJKg6FAKrmdRIEgwe+YqMyqs6HwR4n0zIXVqGM7nocVHbtH3p8RVcOMYeMZYGFO3rFSWb7sWM4VpGTGUKnpuDmkB3AXYuQSnvAkDGcA7Tkz1naDRFhCGZ3uSIBIgQp3gHcqB6UMLzFQED62X3hLQAuqBkE6sdAc0zhOKLSgH+7QeI5a4xnJP2QIPhH3qGCRNd40qHLMgdZkTsPC2k/KJjG1KL9wW1Ypbg+JAuMGSAfPb1JqO5wvgtygRREv4PCTuwzgGBmJyKkW1rYs0lEAXTqIAIxk4kx02EmelFXoO61IOI4V+IQMMEER0EkSTJ3jbE0txm8DHVBOjw5E76CVMiYgHOSKsn5lbtcMHVDpA7A5kyYkYmc1W8Px0M+sgWyBgZ89RHkIyPKhCZGCpYsD7qD1eTM7H7owYkyaju82KuCpJAGXCajnoPKIoi3xdgypUso2AGoEiDq0jHbJ/bQI5nMrZGfEdpG/Y/DEnFUkJli3NSQGUjxYjaDkgaSMDJo4XMqzQneIHbEbd8jvWTzhm8A+GACTMwAABkEx/GkucW5fS5LSMARPl5/UClQGk4iGYtqiewJH1Bg11VNtNIgwSO8/vpaMyDUFsnepLfX+e1dXVwfqMDlOP7povglBXIB9fnXV1awNcMm5gfEvkMeWRXctM3Fn7i/ic11dXTHY0BeOOm5c04hmGMYgYx0o3iVHvLmPhkDyHYdhS11NCexOqiUxuHnzi2CJ75peYD+ktjofeEjoSBIMetLXUxeQHh0DMpYBjO5E7qZ371H7VXm/WHGoxgbnbTt6eVdXUIYfyhAQZAyxn6LQ/Jrh1tk/DcO/UXYB9Ypa6kJAvBqNb4+2n4QR+OaXn1w+DJzM532rq6h7jjsDcIZJnMC5E/IUJ7Kn+lPkv7Grq6qWxL3L2wga8sgGFkTmCFEEdjRvLzgt10b9enWurqhjW4L7PnUl7VnxgZzgKkDPqfrVd7QMUsEoSp1ASuMScY9T9a6uqohLcdcY/0WfiCz55G/epuDzcWc+tdXUheEWvCibF1TkTdWDtpkjTHaMRTOT2x7pBAido7rn8z9a6upDl4H2FDhgw1DWRByIkYg9Kq+LQe/2GLkDGw0NgeVdXUxsdwI/pfVWHylcVXbWBGNWsmOpmZPc11dVeSUJx+LQIwdRyN/tdapXaGtEYPcfL95rq6kvH+Rl3NdXV1A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80" name="Picture 8" descr="https://encrypted-tbn3.gstatic.com/images?q=tbn:ANd9GcSIkg0yiRrYabakDjPexRLMcaPYRCwVs9tnGO-Rmb54CN45E6GYz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759" y="1436859"/>
            <a:ext cx="2730364" cy="252846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Content Placeholder 3" descr="157057.jpg"/>
          <p:cNvPicPr>
            <a:picLocks noGrp="1" noChangeAspect="1"/>
          </p:cNvPicPr>
          <p:nvPr>
            <p:ph idx="1"/>
          </p:nvPr>
        </p:nvPicPr>
        <p:blipFill>
          <a:blip r:embed="rId4">
            <a:extLst>
              <a:ext uri="{28A0092B-C50C-407E-A947-70E740481C1C}">
                <a14:useLocalDpi xmlns:a14="http://schemas.microsoft.com/office/drawing/2010/main" val="0"/>
              </a:ext>
            </a:extLst>
          </a:blip>
          <a:srcRect t="16502" b="16502"/>
          <a:stretch>
            <a:fillRect/>
          </a:stretch>
        </p:blipFill>
        <p:spPr>
          <a:xfrm>
            <a:off x="340710" y="1421080"/>
            <a:ext cx="3407100" cy="2435818"/>
          </a:xfrm>
        </p:spPr>
      </p:pic>
      <p:pic>
        <p:nvPicPr>
          <p:cNvPr id="6" name="Picture 5" descr="15708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160" y="4205385"/>
            <a:ext cx="3472111" cy="2145332"/>
          </a:xfrm>
          <a:prstGeom prst="rect">
            <a:avLst/>
          </a:prstGeom>
        </p:spPr>
      </p:pic>
      <p:pic>
        <p:nvPicPr>
          <p:cNvPr id="7" name="Picture 6"/>
          <p:cNvPicPr>
            <a:picLocks noChangeAspect="1"/>
          </p:cNvPicPr>
          <p:nvPr/>
        </p:nvPicPr>
        <p:blipFill>
          <a:blip r:embed="rId6"/>
          <a:stretch>
            <a:fillRect/>
          </a:stretch>
        </p:blipFill>
        <p:spPr>
          <a:xfrm>
            <a:off x="4227902" y="4244138"/>
            <a:ext cx="2834088" cy="2022756"/>
          </a:xfrm>
          <a:prstGeom prst="rect">
            <a:avLst/>
          </a:prstGeom>
        </p:spPr>
      </p:pic>
      <p:pic>
        <p:nvPicPr>
          <p:cNvPr id="3" name="Picture 2" descr="images-12.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3088" y="1118997"/>
            <a:ext cx="4191000" cy="2737901"/>
          </a:xfrm>
          <a:prstGeom prst="rect">
            <a:avLst/>
          </a:prstGeom>
        </p:spPr>
      </p:pic>
      <p:sp>
        <p:nvSpPr>
          <p:cNvPr id="10" name="TextBox 6">
            <a:hlinkClick r:id="rId8" action="ppaction://hlinksldjump"/>
          </p:cNvPr>
          <p:cNvSpPr txBox="1"/>
          <p:nvPr/>
        </p:nvSpPr>
        <p:spPr>
          <a:xfrm>
            <a:off x="10220275" y="6166051"/>
            <a:ext cx="1393813" cy="369332"/>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_tradnl" dirty="0" smtClean="0"/>
              <a:t>Regresar</a:t>
            </a:r>
            <a:endParaRPr lang="es-ES_tradnl" dirty="0"/>
          </a:p>
        </p:txBody>
      </p:sp>
    </p:spTree>
    <p:extLst>
      <p:ext uri="{BB962C8B-B14F-4D97-AF65-F5344CB8AC3E}">
        <p14:creationId xmlns:p14="http://schemas.microsoft.com/office/powerpoint/2010/main" val="775052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444718" y="205892"/>
            <a:ext cx="2323023" cy="831908"/>
          </a:xfrm>
        </p:spPr>
        <p:txBody>
          <a:bodyPr>
            <a:normAutofit/>
          </a:bodyPr>
          <a:lstStyle/>
          <a:p>
            <a:r>
              <a:rPr lang="es-ES" sz="4800" b="1" dirty="0" smtClean="0">
                <a:solidFill>
                  <a:schemeClr val="tx1"/>
                </a:solidFill>
              </a:rPr>
              <a:t>Bailes</a:t>
            </a:r>
            <a:endParaRPr lang="es-ES" sz="4800" b="1" dirty="0">
              <a:solidFill>
                <a:schemeClr val="tx1"/>
              </a:solidFill>
            </a:endParaRPr>
          </a:p>
        </p:txBody>
      </p:sp>
      <p:sp>
        <p:nvSpPr>
          <p:cNvPr id="9" name="TextBox 8">
            <a:hlinkClick r:id="rId3" action="ppaction://hlinksldjump"/>
          </p:cNvPr>
          <p:cNvSpPr txBox="1"/>
          <p:nvPr/>
        </p:nvSpPr>
        <p:spPr>
          <a:xfrm>
            <a:off x="7865339" y="2345356"/>
            <a:ext cx="3017309" cy="461665"/>
          </a:xfrm>
          <a:prstGeom prst="rect">
            <a:avLst/>
          </a:prstGeom>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wrap="square" rtlCol="0">
            <a:spAutoFit/>
          </a:bodyPr>
          <a:lstStyle/>
          <a:p>
            <a:r>
              <a:rPr lang="es-ES_tradnl" sz="2400" b="1" dirty="0" smtClean="0"/>
              <a:t>Diablitos de Espejo</a:t>
            </a:r>
            <a:endParaRPr lang="es-ES_tradnl" sz="2400" b="1" dirty="0"/>
          </a:p>
        </p:txBody>
      </p:sp>
      <p:sp>
        <p:nvSpPr>
          <p:cNvPr id="10" name="TextBox 9">
            <a:hlinkClick r:id="rId4" action="ppaction://hlinksldjump"/>
          </p:cNvPr>
          <p:cNvSpPr txBox="1"/>
          <p:nvPr/>
        </p:nvSpPr>
        <p:spPr>
          <a:xfrm>
            <a:off x="7215687" y="1015781"/>
            <a:ext cx="1387400" cy="461665"/>
          </a:xfrm>
          <a:prstGeom prst="rect">
            <a:avLst/>
          </a:prstGeom>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wrap="square" rtlCol="0">
            <a:spAutoFit/>
          </a:bodyPr>
          <a:lstStyle/>
          <a:p>
            <a:r>
              <a:rPr lang="es-ES_tradnl" sz="2400" b="1" dirty="0" smtClean="0"/>
              <a:t>Calipso</a:t>
            </a:r>
            <a:endParaRPr lang="es-ES_tradnl" sz="2400" b="1" dirty="0"/>
          </a:p>
        </p:txBody>
      </p:sp>
      <p:sp>
        <p:nvSpPr>
          <p:cNvPr id="7" name="Marcador de texto 3">
            <a:hlinkClick r:id="rId5" action="ppaction://hlinksldjump"/>
          </p:cNvPr>
          <p:cNvSpPr txBox="1">
            <a:spLocks/>
          </p:cNvSpPr>
          <p:nvPr/>
        </p:nvSpPr>
        <p:spPr>
          <a:xfrm>
            <a:off x="7607762" y="1680999"/>
            <a:ext cx="1240024" cy="488857"/>
          </a:xfrm>
          <a:prstGeom prst="rect">
            <a:avLst/>
          </a:prstGeom>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Font typeface="Wingdings 3" charset="2"/>
              <a:buNone/>
              <a:defRPr sz="2400" b="0" kern="1200">
                <a:solidFill>
                  <a:schemeClr val="dk1"/>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2000" b="1" kern="1200">
                <a:solidFill>
                  <a:schemeClr val="dk1"/>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800" b="1" kern="1200">
                <a:solidFill>
                  <a:schemeClr val="dk1"/>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600" b="1" kern="1200">
                <a:solidFill>
                  <a:schemeClr val="dk1"/>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600" b="1" kern="1200">
                <a:solidFill>
                  <a:schemeClr val="dk1"/>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600" b="1" kern="1200">
                <a:solidFill>
                  <a:schemeClr val="dk1"/>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600" b="1" kern="1200">
                <a:solidFill>
                  <a:schemeClr val="dk1"/>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600" b="1" kern="1200">
                <a:solidFill>
                  <a:schemeClr val="dk1"/>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600" b="1" kern="1200">
                <a:solidFill>
                  <a:schemeClr val="dk1"/>
                </a:solidFill>
                <a:latin typeface="+mn-lt"/>
                <a:ea typeface="+mn-ea"/>
                <a:cs typeface="+mn-cs"/>
              </a:defRPr>
            </a:lvl9pPr>
          </a:lstStyle>
          <a:p>
            <a:r>
              <a:rPr lang="es-ES" b="1" smtClean="0"/>
              <a:t>Congo</a:t>
            </a:r>
            <a:endParaRPr lang="es-ES" b="1" dirty="0">
              <a:hlinkClick r:id="rId5" action="ppaction://hlinksldjump"/>
            </a:endParaRPr>
          </a:p>
        </p:txBody>
      </p:sp>
      <p:sp>
        <p:nvSpPr>
          <p:cNvPr id="11" name="Marcador de texto 5">
            <a:hlinkClick r:id="rId6" action="ppaction://hlinksldjump"/>
          </p:cNvPr>
          <p:cNvSpPr txBox="1">
            <a:spLocks/>
          </p:cNvSpPr>
          <p:nvPr/>
        </p:nvSpPr>
        <p:spPr>
          <a:xfrm>
            <a:off x="8514992" y="3087307"/>
            <a:ext cx="2998721" cy="439157"/>
          </a:xfrm>
          <a:prstGeom prst="rect">
            <a:avLst/>
          </a:prstGeom>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Font typeface="Wingdings 3" charset="2"/>
              <a:buNone/>
              <a:defRPr sz="2400" b="0" kern="1200">
                <a:solidFill>
                  <a:schemeClr val="dk1"/>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2000" b="1" kern="1200">
                <a:solidFill>
                  <a:schemeClr val="dk1"/>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800" b="1" kern="1200">
                <a:solidFill>
                  <a:schemeClr val="dk1"/>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600" b="1" kern="1200">
                <a:solidFill>
                  <a:schemeClr val="dk1"/>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600" b="1" kern="1200">
                <a:solidFill>
                  <a:schemeClr val="dk1"/>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600" b="1" kern="1200">
                <a:solidFill>
                  <a:schemeClr val="dk1"/>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600" b="1" kern="1200">
                <a:solidFill>
                  <a:schemeClr val="dk1"/>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600" b="1" kern="1200">
                <a:solidFill>
                  <a:schemeClr val="dk1"/>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600" b="1" kern="1200">
                <a:solidFill>
                  <a:schemeClr val="dk1"/>
                </a:solidFill>
                <a:latin typeface="+mn-lt"/>
                <a:ea typeface="+mn-ea"/>
                <a:cs typeface="+mn-cs"/>
              </a:defRPr>
            </a:lvl9pPr>
          </a:lstStyle>
          <a:p>
            <a:r>
              <a:rPr lang="es-ES" b="1" dirty="0" smtClean="0"/>
              <a:t>Tambor Cachimba</a:t>
            </a:r>
            <a:endParaRPr lang="es-ES" dirty="0"/>
          </a:p>
        </p:txBody>
      </p:sp>
      <p:sp>
        <p:nvSpPr>
          <p:cNvPr id="12" name="TextBox 6">
            <a:hlinkClick r:id="rId7" action="ppaction://hlinksldjump"/>
          </p:cNvPr>
          <p:cNvSpPr txBox="1"/>
          <p:nvPr/>
        </p:nvSpPr>
        <p:spPr>
          <a:xfrm>
            <a:off x="584341" y="6274478"/>
            <a:ext cx="1393813" cy="369332"/>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_tradnl" dirty="0" smtClean="0"/>
              <a:t>Regresar</a:t>
            </a:r>
            <a:endParaRPr lang="es-ES_tradnl" dirty="0"/>
          </a:p>
        </p:txBody>
      </p:sp>
    </p:spTree>
    <p:extLst>
      <p:ext uri="{BB962C8B-B14F-4D97-AF65-F5344CB8AC3E}">
        <p14:creationId xmlns:p14="http://schemas.microsoft.com/office/powerpoint/2010/main" val="21927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7" name="Título 6"/>
          <p:cNvSpPr>
            <a:spLocks noGrp="1"/>
          </p:cNvSpPr>
          <p:nvPr>
            <p:ph type="title"/>
          </p:nvPr>
        </p:nvSpPr>
        <p:spPr>
          <a:xfrm>
            <a:off x="3692490" y="0"/>
            <a:ext cx="3927026" cy="785439"/>
          </a:xfrm>
        </p:spPr>
        <p:txBody>
          <a:bodyPr>
            <a:normAutofit fontScale="90000"/>
          </a:bodyPr>
          <a:lstStyle/>
          <a:p>
            <a:pPr algn="ctr"/>
            <a:r>
              <a:rPr lang="es-ES" sz="4000" b="1" dirty="0"/>
              <a:t>Congo</a:t>
            </a:r>
            <a:r>
              <a:rPr lang="es-ES" dirty="0"/>
              <a:t/>
            </a:r>
            <a:br>
              <a:rPr lang="es-ES" dirty="0"/>
            </a:br>
            <a:endParaRPr lang="es-ES" dirty="0"/>
          </a:p>
        </p:txBody>
      </p:sp>
      <p:sp>
        <p:nvSpPr>
          <p:cNvPr id="8" name="Marcador de contenido 7"/>
          <p:cNvSpPr>
            <a:spLocks noGrp="1"/>
          </p:cNvSpPr>
          <p:nvPr>
            <p:ph idx="1"/>
          </p:nvPr>
        </p:nvSpPr>
        <p:spPr>
          <a:xfrm>
            <a:off x="6039860" y="1223675"/>
            <a:ext cx="5869506" cy="5281938"/>
          </a:xfrm>
        </p:spPr>
        <p:txBody>
          <a:bodyPr>
            <a:normAutofit/>
          </a:bodyPr>
          <a:lstStyle/>
          <a:p>
            <a:r>
              <a:rPr lang="es-ES" sz="2000" dirty="0" smtClean="0">
                <a:solidFill>
                  <a:schemeClr val="tx1"/>
                </a:solidFill>
              </a:rPr>
              <a:t>Los </a:t>
            </a:r>
            <a:r>
              <a:rPr lang="es-ES" sz="2000" dirty="0">
                <a:solidFill>
                  <a:schemeClr val="tx1"/>
                </a:solidFill>
              </a:rPr>
              <a:t>Congos es una cultura, género musical y baile </a:t>
            </a:r>
            <a:r>
              <a:rPr lang="es-ES" sz="2000" dirty="0" smtClean="0">
                <a:solidFill>
                  <a:schemeClr val="tx1"/>
                </a:solidFill>
              </a:rPr>
              <a:t>Afro colonial </a:t>
            </a:r>
            <a:r>
              <a:rPr lang="es-ES" sz="2000" dirty="0">
                <a:solidFill>
                  <a:schemeClr val="tx1"/>
                </a:solidFill>
              </a:rPr>
              <a:t>concentrados principalmente en la Costa Arriba y Costa Abajo de la </a:t>
            </a:r>
            <a:r>
              <a:rPr lang="es-ES" sz="2000" dirty="0" smtClean="0">
                <a:solidFill>
                  <a:schemeClr val="tx1"/>
                </a:solidFill>
              </a:rPr>
              <a:t>Provincia  </a:t>
            </a:r>
            <a:r>
              <a:rPr lang="es-ES" sz="2000" dirty="0">
                <a:solidFill>
                  <a:schemeClr val="tx1"/>
                </a:solidFill>
              </a:rPr>
              <a:t>de Colón</a:t>
            </a:r>
            <a:r>
              <a:rPr lang="es-ES" sz="2000" dirty="0" smtClean="0">
                <a:solidFill>
                  <a:schemeClr val="tx1"/>
                </a:solidFill>
              </a:rPr>
              <a:t>, </a:t>
            </a:r>
            <a:r>
              <a:rPr lang="es-ES" sz="2000" dirty="0">
                <a:solidFill>
                  <a:schemeClr val="tx1"/>
                </a:solidFill>
              </a:rPr>
              <a:t>en la República de Panamá, que se caracterizan por una expresión violenta y erótica al bailar, y además asocian casi siempre una especie de representación mímica y teatral, que tiene como temática episodios históricos del infame comercio negro, de la esclavitud y las consiguientes rebeliones negras durante los tiempos de la conquista y del colonialismo. </a:t>
            </a:r>
            <a:endParaRPr lang="es-ES" sz="2000" dirty="0" smtClean="0">
              <a:solidFill>
                <a:schemeClr val="tx1"/>
              </a:solidFill>
            </a:endParaRPr>
          </a:p>
          <a:p>
            <a:r>
              <a:rPr lang="es-ES" sz="2000" dirty="0" smtClean="0">
                <a:solidFill>
                  <a:schemeClr val="tx1"/>
                </a:solidFill>
              </a:rPr>
              <a:t>Así </a:t>
            </a:r>
            <a:r>
              <a:rPr lang="es-ES" sz="2000" dirty="0">
                <a:solidFill>
                  <a:schemeClr val="tx1"/>
                </a:solidFill>
              </a:rPr>
              <a:t>mismo es considerado el género y baile de tambor más antiguo </a:t>
            </a:r>
            <a:r>
              <a:rPr lang="es-ES" sz="2000" dirty="0" smtClean="0">
                <a:solidFill>
                  <a:schemeClr val="tx1"/>
                </a:solidFill>
              </a:rPr>
              <a:t>del Istmo </a:t>
            </a:r>
            <a:r>
              <a:rPr lang="es-ES" sz="2000" dirty="0">
                <a:solidFill>
                  <a:schemeClr val="tx1"/>
                </a:solidFill>
              </a:rPr>
              <a:t>de Panamá.</a:t>
            </a:r>
          </a:p>
        </p:txBody>
      </p:sp>
      <p:pic>
        <p:nvPicPr>
          <p:cNvPr id="2" name="Picture 1" descr="6993424165_f995cde0e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790" y="1301123"/>
            <a:ext cx="5513307" cy="2524798"/>
          </a:xfrm>
          <a:prstGeom prst="rect">
            <a:avLst/>
          </a:prstGeom>
        </p:spPr>
      </p:pic>
      <p:pic>
        <p:nvPicPr>
          <p:cNvPr id="3" name="Picture 2" descr="75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49" y="4058264"/>
            <a:ext cx="5435875" cy="2664202"/>
          </a:xfrm>
          <a:prstGeom prst="rect">
            <a:avLst/>
          </a:prstGeom>
        </p:spPr>
      </p:pic>
      <p:sp>
        <p:nvSpPr>
          <p:cNvPr id="6" name="TextBox 6">
            <a:hlinkClick r:id="rId4" action="ppaction://hlinksldjump"/>
          </p:cNvPr>
          <p:cNvSpPr txBox="1"/>
          <p:nvPr/>
        </p:nvSpPr>
        <p:spPr>
          <a:xfrm>
            <a:off x="10385163" y="6320947"/>
            <a:ext cx="1393813" cy="369332"/>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_tradnl" dirty="0" smtClean="0"/>
              <a:t>Regresar</a:t>
            </a:r>
            <a:endParaRPr lang="es-ES_tradnl" dirty="0"/>
          </a:p>
        </p:txBody>
      </p:sp>
    </p:spTree>
    <p:extLst>
      <p:ext uri="{BB962C8B-B14F-4D97-AF65-F5344CB8AC3E}">
        <p14:creationId xmlns:p14="http://schemas.microsoft.com/office/powerpoint/2010/main" val="1458516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45138" y="216854"/>
            <a:ext cx="5769958" cy="758988"/>
          </a:xfrm>
        </p:spPr>
        <p:txBody>
          <a:bodyPr>
            <a:normAutofit/>
          </a:bodyPr>
          <a:lstStyle/>
          <a:p>
            <a:r>
              <a:rPr lang="es-ES_tradnl" sz="4000" b="1" dirty="0" smtClean="0">
                <a:solidFill>
                  <a:schemeClr val="tx1"/>
                </a:solidFill>
              </a:rPr>
              <a:t>Diablitos de Espejo </a:t>
            </a:r>
            <a:endParaRPr lang="es-ES_tradnl" sz="4000" b="1" dirty="0">
              <a:solidFill>
                <a:schemeClr val="tx1"/>
              </a:solidFill>
            </a:endParaRPr>
          </a:p>
        </p:txBody>
      </p:sp>
      <p:sp>
        <p:nvSpPr>
          <p:cNvPr id="3" name="Content Placeholder 2"/>
          <p:cNvSpPr>
            <a:spLocks noGrp="1"/>
          </p:cNvSpPr>
          <p:nvPr>
            <p:ph idx="1"/>
          </p:nvPr>
        </p:nvSpPr>
        <p:spPr>
          <a:xfrm>
            <a:off x="5977912" y="1068779"/>
            <a:ext cx="5761097" cy="5452323"/>
          </a:xfrm>
          <a:ln>
            <a:noFill/>
          </a:ln>
        </p:spPr>
        <p:txBody>
          <a:bodyPr>
            <a:normAutofit fontScale="85000" lnSpcReduction="10000"/>
          </a:bodyPr>
          <a:lstStyle/>
          <a:p>
            <a:r>
              <a:rPr lang="es-ES_tradnl" sz="2000" b="1" dirty="0" smtClean="0">
                <a:solidFill>
                  <a:srgbClr val="000000"/>
                </a:solidFill>
              </a:rPr>
              <a:t>En </a:t>
            </a:r>
            <a:r>
              <a:rPr lang="es-ES_tradnl" sz="2000" b="1" dirty="0">
                <a:solidFill>
                  <a:srgbClr val="000000"/>
                </a:solidFill>
              </a:rPr>
              <a:t>la danza de los Diablos de Espejo hay una mezcla de ritmo, movimiento, fastuosidad y dramatismo, la cual tiene un impecable sentido escénico plenos de una sensibilidad innata que se dan juntos en esta danza. Están sumergidos en su drama y muestran a los demás los </a:t>
            </a:r>
            <a:r>
              <a:rPr lang="es-ES_tradnl" sz="2000" b="1" dirty="0" smtClean="0">
                <a:solidFill>
                  <a:srgbClr val="000000"/>
                </a:solidFill>
              </a:rPr>
              <a:t>problemas y situaciones de una etnia cuyo sentir no ha cambiado a pesar de las fronteras geográficas.</a:t>
            </a:r>
          </a:p>
          <a:p>
            <a:pPr marL="0" indent="0">
              <a:buNone/>
            </a:pPr>
            <a:endParaRPr lang="es-ES_tradnl" sz="2000" b="1" dirty="0" smtClean="0">
              <a:solidFill>
                <a:srgbClr val="000000"/>
              </a:solidFill>
              <a:hlinkClick r:id="rId3"/>
            </a:endParaRPr>
          </a:p>
          <a:p>
            <a:r>
              <a:rPr lang="es-ES_tradnl" sz="2000" b="1" dirty="0" smtClean="0">
                <a:solidFill>
                  <a:srgbClr val="000000"/>
                </a:solidFill>
              </a:rPr>
              <a:t>Esta danza representa la revelación del mal ante la fuerte catequización de los españoles y europeos que llegaron a colonizar nuestras tierras. La misma no lleva un parlamento o dialogo, contrario a la que vemos en otras regiones del país. </a:t>
            </a:r>
          </a:p>
          <a:p>
            <a:r>
              <a:rPr lang="es-ES_tradnl" sz="2000" b="1" dirty="0" smtClean="0">
                <a:solidFill>
                  <a:srgbClr val="000000"/>
                </a:solidFill>
              </a:rPr>
              <a:t>Se </a:t>
            </a:r>
            <a:r>
              <a:rPr lang="es-ES_tradnl" sz="2000" b="1" dirty="0">
                <a:solidFill>
                  <a:srgbClr val="000000"/>
                </a:solidFill>
              </a:rPr>
              <a:t>festeja para la temporada de Corpus Christie, es decir, el </a:t>
            </a:r>
            <a:r>
              <a:rPr lang="es-ES_tradnl" sz="2000" b="1" i="1" dirty="0">
                <a:solidFill>
                  <a:srgbClr val="000000"/>
                </a:solidFill>
              </a:rPr>
              <a:t>primer jueves siguiente al domingo </a:t>
            </a:r>
            <a:r>
              <a:rPr lang="es-ES_tradnl" sz="2000" b="1" dirty="0">
                <a:solidFill>
                  <a:srgbClr val="000000"/>
                </a:solidFill>
              </a:rPr>
              <a:t>en que se celebra la Santísima Trinidad, o sea, el sexagésimo día, semana después de la Pascua de </a:t>
            </a:r>
            <a:r>
              <a:rPr lang="es-ES_tradnl" sz="2000" b="1" dirty="0" smtClean="0">
                <a:solidFill>
                  <a:srgbClr val="000000"/>
                </a:solidFill>
              </a:rPr>
              <a:t>Resurrección.</a:t>
            </a:r>
          </a:p>
          <a:p>
            <a:endParaRPr lang="es-ES_tradnl" sz="2000" b="1" dirty="0">
              <a:solidFill>
                <a:srgbClr val="000000"/>
              </a:solidFill>
            </a:endParaRPr>
          </a:p>
        </p:txBody>
      </p:sp>
      <p:pic>
        <p:nvPicPr>
          <p:cNvPr id="4" name="Picture 3" descr="P1020528-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962" y="1006821"/>
            <a:ext cx="4094489" cy="5529771"/>
          </a:xfrm>
          <a:prstGeom prst="rect">
            <a:avLst/>
          </a:prstGeom>
        </p:spPr>
      </p:pic>
      <p:sp>
        <p:nvSpPr>
          <p:cNvPr id="5" name="TextBox 6">
            <a:hlinkClick r:id="rId5" action="ppaction://hlinksldjump"/>
          </p:cNvPr>
          <p:cNvSpPr txBox="1"/>
          <p:nvPr/>
        </p:nvSpPr>
        <p:spPr>
          <a:xfrm>
            <a:off x="10204860" y="6336436"/>
            <a:ext cx="1393813" cy="369332"/>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_tradnl" dirty="0" smtClean="0"/>
              <a:t>Regresar</a:t>
            </a:r>
            <a:endParaRPr lang="es-ES_tradnl" dirty="0"/>
          </a:p>
        </p:txBody>
      </p:sp>
    </p:spTree>
    <p:extLst>
      <p:ext uri="{BB962C8B-B14F-4D97-AF65-F5344CB8AC3E}">
        <p14:creationId xmlns:p14="http://schemas.microsoft.com/office/powerpoint/2010/main" val="2294405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ítulo 6"/>
          <p:cNvSpPr>
            <a:spLocks noGrp="1"/>
          </p:cNvSpPr>
          <p:nvPr>
            <p:ph type="title"/>
          </p:nvPr>
        </p:nvSpPr>
        <p:spPr>
          <a:xfrm>
            <a:off x="1796469" y="5978968"/>
            <a:ext cx="5157113" cy="681539"/>
          </a:xfrm>
        </p:spPr>
        <p:txBody>
          <a:bodyPr>
            <a:normAutofit fontScale="90000"/>
          </a:bodyPr>
          <a:lstStyle/>
          <a:p>
            <a:pPr algn="ctr"/>
            <a:r>
              <a:rPr lang="es-ES" sz="4000" b="1" dirty="0" smtClean="0">
                <a:solidFill>
                  <a:schemeClr val="tx1"/>
                </a:solidFill>
              </a:rPr>
              <a:t>Tambor Cachimba</a:t>
            </a:r>
            <a:r>
              <a:rPr lang="es-ES" dirty="0">
                <a:solidFill>
                  <a:schemeClr val="tx1"/>
                </a:solidFill>
              </a:rPr>
              <a:t/>
            </a:r>
            <a:br>
              <a:rPr lang="es-ES" dirty="0">
                <a:solidFill>
                  <a:schemeClr val="tx1"/>
                </a:solidFill>
              </a:rPr>
            </a:br>
            <a:endParaRPr lang="es-ES" dirty="0">
              <a:solidFill>
                <a:schemeClr val="tx1"/>
              </a:solidFill>
            </a:endParaRPr>
          </a:p>
        </p:txBody>
      </p:sp>
      <p:sp>
        <p:nvSpPr>
          <p:cNvPr id="8" name="Marcador de contenido 7"/>
          <p:cNvSpPr>
            <a:spLocks noGrp="1"/>
          </p:cNvSpPr>
          <p:nvPr>
            <p:ph idx="1"/>
          </p:nvPr>
        </p:nvSpPr>
        <p:spPr>
          <a:xfrm>
            <a:off x="820800" y="2664203"/>
            <a:ext cx="10267764" cy="3407702"/>
          </a:xfrm>
        </p:spPr>
        <p:txBody>
          <a:bodyPr>
            <a:normAutofit fontScale="92500" lnSpcReduction="20000"/>
          </a:bodyPr>
          <a:lstStyle/>
          <a:p>
            <a:r>
              <a:rPr lang="es-ES" sz="2500" b="1" dirty="0">
                <a:solidFill>
                  <a:srgbClr val="000000"/>
                </a:solidFill>
              </a:rPr>
              <a:t>Al oír hablar de Colón, son muchas las cosas que vienen a la mente, Cristo Negro, la amabilidad y calidez de su gente y el </a:t>
            </a:r>
            <a:r>
              <a:rPr lang="es-ES" sz="2500" b="1" dirty="0" smtClean="0">
                <a:solidFill>
                  <a:srgbClr val="000000"/>
                </a:solidFill>
              </a:rPr>
              <a:t>Pegaso Congo, </a:t>
            </a:r>
            <a:r>
              <a:rPr lang="es-ES" sz="2500" b="1" dirty="0">
                <a:solidFill>
                  <a:srgbClr val="000000"/>
                </a:solidFill>
              </a:rPr>
              <a:t>un baile que ha trascendido de generación en generación y cuyo repique de tambor le mueve el corazón y los pies a quien lo oiga</a:t>
            </a:r>
            <a:r>
              <a:rPr lang="es-ES" sz="2500" b="1" dirty="0" smtClean="0">
                <a:solidFill>
                  <a:srgbClr val="000000"/>
                </a:solidFill>
              </a:rPr>
              <a:t>.</a:t>
            </a:r>
          </a:p>
          <a:p>
            <a:r>
              <a:rPr lang="es-ES" sz="2500" b="1" dirty="0" smtClean="0">
                <a:solidFill>
                  <a:srgbClr val="000000"/>
                </a:solidFill>
              </a:rPr>
              <a:t>El </a:t>
            </a:r>
            <a:r>
              <a:rPr lang="es-ES" sz="2500" b="1" dirty="0">
                <a:solidFill>
                  <a:srgbClr val="000000"/>
                </a:solidFill>
              </a:rPr>
              <a:t>origen del </a:t>
            </a:r>
            <a:r>
              <a:rPr lang="es-ES" sz="2500" b="1" dirty="0" smtClean="0">
                <a:solidFill>
                  <a:srgbClr val="000000"/>
                </a:solidFill>
              </a:rPr>
              <a:t>Congo </a:t>
            </a:r>
            <a:r>
              <a:rPr lang="es-ES" sz="2500" b="1" dirty="0">
                <a:solidFill>
                  <a:srgbClr val="000000"/>
                </a:solidFill>
              </a:rPr>
              <a:t>data de la esclavitud; sin embargo, hay otro baile oriundo de una región en donde se conservan los cañones que marcan parte de la historia de la nación: Portobelo. Así es, la cachimba es una danza que cuenta con grandes comparaciones con el </a:t>
            </a:r>
            <a:r>
              <a:rPr lang="es-ES" sz="2500" b="1" dirty="0" smtClean="0">
                <a:solidFill>
                  <a:srgbClr val="000000"/>
                </a:solidFill>
              </a:rPr>
              <a:t>Congo, </a:t>
            </a:r>
            <a:r>
              <a:rPr lang="es-ES" sz="2500" b="1" dirty="0">
                <a:solidFill>
                  <a:srgbClr val="000000"/>
                </a:solidFill>
              </a:rPr>
              <a:t>pero la historia, el ritmo y el vestuario son complemente diferentes.</a:t>
            </a:r>
          </a:p>
          <a:p>
            <a:pPr marL="0" indent="0">
              <a:buNone/>
            </a:pPr>
            <a:endParaRPr lang="es-ES" b="1" dirty="0">
              <a:solidFill>
                <a:schemeClr val="tx1"/>
              </a:solidFill>
            </a:endParaRPr>
          </a:p>
        </p:txBody>
      </p:sp>
      <p:sp>
        <p:nvSpPr>
          <p:cNvPr id="4" name="TextBox 6">
            <a:hlinkClick r:id="rId4" action="ppaction://hlinksldjump"/>
          </p:cNvPr>
          <p:cNvSpPr txBox="1"/>
          <p:nvPr/>
        </p:nvSpPr>
        <p:spPr>
          <a:xfrm>
            <a:off x="10391657" y="6181540"/>
            <a:ext cx="1393813" cy="369332"/>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_tradnl" dirty="0" smtClean="0"/>
              <a:t>Regresar</a:t>
            </a:r>
            <a:endParaRPr lang="es-ES_tradnl" dirty="0"/>
          </a:p>
        </p:txBody>
      </p:sp>
    </p:spTree>
    <p:extLst>
      <p:ext uri="{BB962C8B-B14F-4D97-AF65-F5344CB8AC3E}">
        <p14:creationId xmlns:p14="http://schemas.microsoft.com/office/powerpoint/2010/main" val="386859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61952" y="174913"/>
            <a:ext cx="7442536" cy="1017783"/>
          </a:xfrm>
        </p:spPr>
        <p:txBody>
          <a:bodyPr>
            <a:normAutofit/>
          </a:bodyPr>
          <a:lstStyle/>
          <a:p>
            <a:pPr algn="ctr"/>
            <a:r>
              <a:rPr lang="es-ES_tradnl" sz="4000" b="1" dirty="0" smtClean="0"/>
              <a:t>Calipso</a:t>
            </a:r>
            <a:endParaRPr lang="es-ES_tradnl" sz="4000" b="1" dirty="0"/>
          </a:p>
        </p:txBody>
      </p:sp>
      <p:sp>
        <p:nvSpPr>
          <p:cNvPr id="3" name="Content Placeholder 2"/>
          <p:cNvSpPr>
            <a:spLocks noGrp="1"/>
          </p:cNvSpPr>
          <p:nvPr>
            <p:ph idx="1"/>
          </p:nvPr>
        </p:nvSpPr>
        <p:spPr>
          <a:xfrm>
            <a:off x="1474161" y="1161717"/>
            <a:ext cx="8915400" cy="4553928"/>
          </a:xfrm>
        </p:spPr>
        <p:txBody>
          <a:bodyPr>
            <a:noAutofit/>
          </a:bodyPr>
          <a:lstStyle/>
          <a:p>
            <a:r>
              <a:rPr lang="es-ES_tradnl" b="1" dirty="0" smtClean="0">
                <a:solidFill>
                  <a:srgbClr val="0000FF"/>
                </a:solidFill>
              </a:rPr>
              <a:t>Calipso es un ritmo afrocaribeño originario de Trinidad y Tobago, muy popular en las islas del Caribe. </a:t>
            </a:r>
          </a:p>
          <a:p>
            <a:pPr marL="0" indent="0">
              <a:buNone/>
            </a:pPr>
            <a:endParaRPr lang="es-ES_tradnl" b="1" dirty="0" smtClean="0">
              <a:solidFill>
                <a:srgbClr val="0000FF"/>
              </a:solidFill>
            </a:endParaRPr>
          </a:p>
          <a:p>
            <a:r>
              <a:rPr lang="es-ES_tradnl" b="1" dirty="0" smtClean="0">
                <a:solidFill>
                  <a:srgbClr val="0000FF"/>
                </a:solidFill>
              </a:rPr>
              <a:t>Los ritmos del Calipso se pueden encontrar desde la llegada de los primeros esclavos africanos traídos para trabajar en las plantaciones. </a:t>
            </a:r>
          </a:p>
          <a:p>
            <a:r>
              <a:rPr lang="es-ES_tradnl" b="1" dirty="0" smtClean="0">
                <a:solidFill>
                  <a:srgbClr val="0000FF"/>
                </a:solidFill>
              </a:rPr>
              <a:t>Dado que a los esclavos se les prohibía hablar entre ellos, y se les había robado todo vinculo con su hogar y familia, comenzaron a cantar. </a:t>
            </a:r>
          </a:p>
          <a:p>
            <a:r>
              <a:rPr lang="es-ES_tradnl" b="1" dirty="0" smtClean="0">
                <a:solidFill>
                  <a:srgbClr val="0000FF"/>
                </a:solidFill>
              </a:rPr>
              <a:t>Esta era la forma de aliviar sus penas, expresar sus nostalgias, sus alegrías, sus necesidades y sus inconformidades. </a:t>
            </a:r>
          </a:p>
          <a:p>
            <a:r>
              <a:rPr lang="es-ES_tradnl" b="1" dirty="0" smtClean="0">
                <a:solidFill>
                  <a:srgbClr val="0000FF"/>
                </a:solidFill>
              </a:rPr>
              <a:t>Utilizaron el calipso como método de comunicación para burlar a sus amos captores. Estas canciones ayudaron a unificar a los esclavos.</a:t>
            </a:r>
            <a:br>
              <a:rPr lang="es-ES_tradnl" b="1" dirty="0" smtClean="0">
                <a:solidFill>
                  <a:srgbClr val="0000FF"/>
                </a:solidFill>
              </a:rPr>
            </a:br>
            <a:r>
              <a:rPr lang="es-ES_tradnl" b="1" dirty="0" smtClean="0">
                <a:solidFill>
                  <a:srgbClr val="0000FF"/>
                </a:solidFill>
              </a:rPr>
              <a:t>Un recorrido a través de la historia de esta alegre música. </a:t>
            </a:r>
          </a:p>
          <a:p>
            <a:endParaRPr lang="es-ES_tradnl" b="1" dirty="0"/>
          </a:p>
        </p:txBody>
      </p:sp>
      <p:sp>
        <p:nvSpPr>
          <p:cNvPr id="4" name="TextBox 6">
            <a:hlinkClick r:id="rId3" action="ppaction://hlinksldjump"/>
          </p:cNvPr>
          <p:cNvSpPr txBox="1"/>
          <p:nvPr/>
        </p:nvSpPr>
        <p:spPr>
          <a:xfrm>
            <a:off x="584341" y="6274478"/>
            <a:ext cx="1393813" cy="369332"/>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_tradnl" dirty="0" smtClean="0"/>
              <a:t>Regresar</a:t>
            </a:r>
            <a:endParaRPr lang="es-ES_tradnl" dirty="0"/>
          </a:p>
        </p:txBody>
      </p:sp>
    </p:spTree>
    <p:extLst>
      <p:ext uri="{BB962C8B-B14F-4D97-AF65-F5344CB8AC3E}">
        <p14:creationId xmlns:p14="http://schemas.microsoft.com/office/powerpoint/2010/main" val="2976885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716820" y="263322"/>
            <a:ext cx="4577473" cy="1017568"/>
          </a:xfrm>
        </p:spPr>
        <p:txBody>
          <a:bodyPr>
            <a:normAutofit/>
          </a:bodyPr>
          <a:lstStyle/>
          <a:p>
            <a:r>
              <a:rPr lang="es-ES" sz="4000" b="1" dirty="0" smtClean="0"/>
              <a:t>Gastronomía</a:t>
            </a:r>
            <a:endParaRPr lang="es-ES" sz="4000" b="1" dirty="0"/>
          </a:p>
        </p:txBody>
      </p:sp>
      <p:sp>
        <p:nvSpPr>
          <p:cNvPr id="3" name="Marcador de contenido 2"/>
          <p:cNvSpPr>
            <a:spLocks noGrp="1"/>
          </p:cNvSpPr>
          <p:nvPr>
            <p:ph idx="1"/>
          </p:nvPr>
        </p:nvSpPr>
        <p:spPr>
          <a:xfrm>
            <a:off x="7015528" y="278812"/>
            <a:ext cx="4798819" cy="4120221"/>
          </a:xfrm>
        </p:spPr>
        <p:txBody>
          <a:bodyPr>
            <a:normAutofit/>
          </a:bodyPr>
          <a:lstStyle/>
          <a:p>
            <a:r>
              <a:rPr lang="es-ES" b="1" dirty="0"/>
              <a:t>Su comida es muy popular en el país, por su sabor caribeño y condimentada con ají chombo. </a:t>
            </a:r>
            <a:endParaRPr lang="es-ES" b="1" dirty="0" smtClean="0"/>
          </a:p>
          <a:p>
            <a:r>
              <a:rPr lang="es-ES" b="1" dirty="0"/>
              <a:t>S</a:t>
            </a:r>
            <a:r>
              <a:rPr lang="es-ES" b="1" dirty="0" smtClean="0"/>
              <a:t>iendo </a:t>
            </a:r>
            <a:r>
              <a:rPr lang="es-ES" b="1" dirty="0"/>
              <a:t>la especialidad las frituras y los mariscos (caracol cambombia, camarones, centolla, cangrejo) , rondón, acompañados con arroz con coco, patacones con pescado frito, carimañolas, patties, dumplings, johnny cake, pan Bon entre otras delicias. También es famoso el sao (hecho con pata de cerdo, cebolla, pepino y picante).</a:t>
            </a:r>
            <a:endParaRPr lang="es-ES" dirty="0"/>
          </a:p>
        </p:txBody>
      </p:sp>
      <p:pic>
        <p:nvPicPr>
          <p:cNvPr id="2050" name="Picture 2" descr="http://4.bp.blogspot.com/_JCdj68F1PkA/SbBssg_TTXI/AAAAAAAAER8/YSaIZfDKIus/s400/c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625" y="4290606"/>
            <a:ext cx="2710195" cy="2450812"/>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3.bp.blogspot.com/_HRNAimihEUM/TP_VWQ7GqzI/AAAAAAAAAA8/cUnc3uRW3G4/s1600/guand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487" y="4216805"/>
            <a:ext cx="2804074" cy="2490172"/>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1.bp.blogspot.com/_HRNAimihEUM/TP_I9bWNQyI/AAAAAAAAAA0/9CpWva7seaM/s1600/enyuca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42" y="1642608"/>
            <a:ext cx="2857500" cy="2266951"/>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langosta-al-ajillo-bes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1705" y="1641892"/>
            <a:ext cx="2803115" cy="2323434"/>
          </a:xfrm>
          <a:prstGeom prst="rect">
            <a:avLst/>
          </a:prstGeom>
        </p:spPr>
      </p:pic>
      <p:pic>
        <p:nvPicPr>
          <p:cNvPr id="5" name="Picture 4" descr="images-10.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1414" y="4290606"/>
            <a:ext cx="4025336" cy="2106580"/>
          </a:xfrm>
          <a:prstGeom prst="rect">
            <a:avLst/>
          </a:prstGeom>
        </p:spPr>
      </p:pic>
      <p:sp>
        <p:nvSpPr>
          <p:cNvPr id="10" name="TextBox 6">
            <a:hlinkClick r:id="rId8" action="ppaction://hlinksldjump"/>
          </p:cNvPr>
          <p:cNvSpPr txBox="1"/>
          <p:nvPr/>
        </p:nvSpPr>
        <p:spPr>
          <a:xfrm>
            <a:off x="10420534" y="6397186"/>
            <a:ext cx="1393813" cy="369332"/>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_tradnl" dirty="0" smtClean="0"/>
              <a:t>Regresar</a:t>
            </a:r>
            <a:endParaRPr lang="es-ES_tradnl" dirty="0"/>
          </a:p>
        </p:txBody>
      </p:sp>
    </p:spTree>
    <p:extLst>
      <p:ext uri="{BB962C8B-B14F-4D97-AF65-F5344CB8AC3E}">
        <p14:creationId xmlns:p14="http://schemas.microsoft.com/office/powerpoint/2010/main" val="1823379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85387" y="1099757"/>
            <a:ext cx="2316399" cy="960353"/>
          </a:xfrm>
        </p:spPr>
        <p:txBody>
          <a:bodyPr>
            <a:normAutofit/>
          </a:bodyPr>
          <a:lstStyle/>
          <a:p>
            <a:r>
              <a:rPr lang="es-ES" sz="4400" b="1" dirty="0" smtClean="0">
                <a:solidFill>
                  <a:srgbClr val="0000FF"/>
                </a:solidFill>
              </a:rPr>
              <a:t>Cultura</a:t>
            </a:r>
            <a:endParaRPr lang="es-ES" sz="4400" b="1" dirty="0">
              <a:solidFill>
                <a:srgbClr val="0000FF"/>
              </a:solidFill>
            </a:endParaRPr>
          </a:p>
        </p:txBody>
      </p:sp>
      <p:sp>
        <p:nvSpPr>
          <p:cNvPr id="3" name="Marcador de contenido 2"/>
          <p:cNvSpPr>
            <a:spLocks noGrp="1"/>
          </p:cNvSpPr>
          <p:nvPr>
            <p:ph idx="1"/>
          </p:nvPr>
        </p:nvSpPr>
        <p:spPr>
          <a:xfrm>
            <a:off x="294249" y="1874236"/>
            <a:ext cx="4816402" cy="4615887"/>
          </a:xfrm>
        </p:spPr>
        <p:txBody>
          <a:bodyPr/>
          <a:lstStyle/>
          <a:p>
            <a:r>
              <a:rPr lang="es-ES_tradnl" b="1" dirty="0">
                <a:solidFill>
                  <a:srgbClr val="FF0000"/>
                </a:solidFill>
              </a:rPr>
              <a:t>Colón es la segunda provincia más grande de Panamá.</a:t>
            </a:r>
          </a:p>
          <a:p>
            <a:r>
              <a:rPr lang="es-ES_tradnl" b="1" dirty="0">
                <a:solidFill>
                  <a:srgbClr val="FF0000"/>
                </a:solidFill>
              </a:rPr>
              <a:t>La Cultura de la provincia de Colón, surge con la llegada de los norteamericanos al país al iniciar la construcción del Canal de Panamá. Ellos trajeron consigo gran cantidad de negros antillanos para realizar el trabajo pesado en estas </a:t>
            </a:r>
            <a:r>
              <a:rPr lang="es-ES_tradnl" b="1" dirty="0" smtClean="0">
                <a:solidFill>
                  <a:srgbClr val="FF0000"/>
                </a:solidFill>
              </a:rPr>
              <a:t>construcciones.</a:t>
            </a:r>
            <a:endParaRPr lang="es-ES_tradnl" b="1" dirty="0">
              <a:solidFill>
                <a:srgbClr val="FF0000"/>
              </a:solidFill>
              <a:hlinkClick r:id="rId3"/>
            </a:endParaRPr>
          </a:p>
          <a:p>
            <a:r>
              <a:rPr lang="es-ES_tradnl" b="1" dirty="0" smtClean="0">
                <a:solidFill>
                  <a:srgbClr val="FF0000"/>
                </a:solidFill>
              </a:rPr>
              <a:t> </a:t>
            </a:r>
            <a:r>
              <a:rPr lang="es-ES_tradnl" b="1" dirty="0">
                <a:solidFill>
                  <a:srgbClr val="FF0000"/>
                </a:solidFill>
              </a:rPr>
              <a:t>Estos negros </a:t>
            </a:r>
            <a:r>
              <a:rPr lang="es-ES_tradnl" b="1" dirty="0" smtClean="0">
                <a:solidFill>
                  <a:srgbClr val="FF0000"/>
                </a:solidFill>
              </a:rPr>
              <a:t>combinaron </a:t>
            </a:r>
            <a:r>
              <a:rPr lang="es-ES_tradnl" b="1" dirty="0">
                <a:solidFill>
                  <a:srgbClr val="FF0000"/>
                </a:solidFill>
              </a:rPr>
              <a:t>su cultura antillana, con la </a:t>
            </a:r>
            <a:r>
              <a:rPr lang="es-ES_tradnl" b="1" dirty="0" smtClean="0">
                <a:solidFill>
                  <a:srgbClr val="FF0000"/>
                </a:solidFill>
              </a:rPr>
              <a:t>cultura </a:t>
            </a:r>
            <a:r>
              <a:rPr lang="es-ES_tradnl" b="1" dirty="0">
                <a:solidFill>
                  <a:srgbClr val="FF0000"/>
                </a:solidFill>
              </a:rPr>
              <a:t>existente en la </a:t>
            </a:r>
            <a:r>
              <a:rPr lang="es-ES_tradnl" b="1" dirty="0" smtClean="0">
                <a:solidFill>
                  <a:srgbClr val="FF0000"/>
                </a:solidFill>
              </a:rPr>
              <a:t>provincia </a:t>
            </a:r>
            <a:endParaRPr lang="es-ES" dirty="0">
              <a:solidFill>
                <a:srgbClr val="FF0000"/>
              </a:solidFill>
            </a:endParaRPr>
          </a:p>
        </p:txBody>
      </p:sp>
      <p:sp>
        <p:nvSpPr>
          <p:cNvPr id="7" name="TextBox 6">
            <a:hlinkClick r:id="rId4" action="ppaction://hlinksldjump"/>
          </p:cNvPr>
          <p:cNvSpPr txBox="1"/>
          <p:nvPr/>
        </p:nvSpPr>
        <p:spPr>
          <a:xfrm>
            <a:off x="10668498" y="6305457"/>
            <a:ext cx="1393813" cy="369332"/>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_tradnl" dirty="0" smtClean="0"/>
              <a:t>Regresar</a:t>
            </a:r>
            <a:endParaRPr lang="es-ES_tradnl" dirty="0"/>
          </a:p>
        </p:txBody>
      </p:sp>
    </p:spTree>
    <p:extLst>
      <p:ext uri="{BB962C8B-B14F-4D97-AF65-F5344CB8AC3E}">
        <p14:creationId xmlns:p14="http://schemas.microsoft.com/office/powerpoint/2010/main" val="3395359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Wisp</Template>
  <TotalTime>1633</TotalTime>
  <Words>1752</Words>
  <Application>Microsoft Office PowerPoint</Application>
  <PresentationFormat>Panorámica</PresentationFormat>
  <Paragraphs>120</Paragraphs>
  <Slides>21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Century Gothic</vt:lpstr>
      <vt:lpstr>Wingdings 3</vt:lpstr>
      <vt:lpstr>Espiral</vt:lpstr>
      <vt:lpstr>Ciudad De Colon</vt:lpstr>
      <vt:lpstr>Historia</vt:lpstr>
      <vt:lpstr>Bailes</vt:lpstr>
      <vt:lpstr>Congo </vt:lpstr>
      <vt:lpstr>Diablitos de Espejo </vt:lpstr>
      <vt:lpstr>Tambor Cachimba </vt:lpstr>
      <vt:lpstr>Calipso</vt:lpstr>
      <vt:lpstr>Gastronomía</vt:lpstr>
      <vt:lpstr>Cultura</vt:lpstr>
      <vt:lpstr>Puertos de Cruceros y de Carga</vt:lpstr>
      <vt:lpstr>Sitios Turísticos</vt:lpstr>
      <vt:lpstr>Zona Libre de Colon</vt:lpstr>
      <vt:lpstr>Isla Grande</vt:lpstr>
      <vt:lpstr>Playa Langosta</vt:lpstr>
      <vt:lpstr>Isla Mamey </vt:lpstr>
      <vt:lpstr>Playa Palenque</vt:lpstr>
      <vt:lpstr>Portobelo</vt:lpstr>
      <vt:lpstr>Cayo Tortuga</vt:lpstr>
      <vt:lpstr>Fuerte de San Lorenzo</vt:lpstr>
      <vt:lpstr>Videos</vt:lpstr>
      <vt:lpstr>Imagenes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Ciudad De Colon</dc:title>
  <dc:creator>Rafa Salazar</dc:creator>
  <cp:lastModifiedBy>Rafa Salazar</cp:lastModifiedBy>
  <cp:revision>61</cp:revision>
  <dcterms:created xsi:type="dcterms:W3CDTF">2014-03-08T11:44:14Z</dcterms:created>
  <dcterms:modified xsi:type="dcterms:W3CDTF">2014-03-22T16:26:44Z</dcterms:modified>
</cp:coreProperties>
</file>