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45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77BD773-CDBB-4487-BC0F-DE7166D66875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8AFD0B6-9385-4630-934E-BE7BF99E1F1A}" type="datetimeFigureOut">
              <a:rPr lang="es-ES" smtClean="0"/>
              <a:t>05/11/2015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 descr="C:\Users\Usuario\Desktop\lo\logos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60647"/>
            <a:ext cx="4286250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 Rectángulo"/>
          <p:cNvSpPr/>
          <p:nvPr/>
        </p:nvSpPr>
        <p:spPr>
          <a:xfrm>
            <a:off x="971600" y="2060848"/>
            <a:ext cx="7416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i="1" dirty="0">
                <a:solidFill>
                  <a:schemeClr val="tx2"/>
                </a:solidFill>
              </a:rPr>
              <a:t>Módulo 2: “Principios claves y Legislación de la educación basada en competencias”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39552" y="3290501"/>
            <a:ext cx="763284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BO" sz="2400" b="1" dirty="0">
                <a:solidFill>
                  <a:srgbClr val="7030A0"/>
                </a:solidFill>
              </a:rPr>
              <a:t>“COMPETENCIA </a:t>
            </a:r>
            <a:r>
              <a:rPr lang="es-BO" sz="2400" b="1" dirty="0" smtClean="0">
                <a:solidFill>
                  <a:srgbClr val="7030A0"/>
                </a:solidFill>
              </a:rPr>
              <a:t>EN MANEJO </a:t>
            </a:r>
            <a:r>
              <a:rPr lang="es-BO" sz="2400" b="1" dirty="0">
                <a:solidFill>
                  <a:srgbClr val="7030A0"/>
                </a:solidFill>
              </a:rPr>
              <a:t>Y CONSERVACIÓN </a:t>
            </a:r>
            <a:r>
              <a:rPr lang="es-BO" sz="2400" b="1" dirty="0" smtClean="0">
                <a:solidFill>
                  <a:srgbClr val="7030A0"/>
                </a:solidFill>
              </a:rPr>
              <a:t>DE SUELOS”</a:t>
            </a:r>
          </a:p>
          <a:p>
            <a:pPr algn="ctr"/>
            <a:r>
              <a:rPr lang="es-BO" sz="2000" b="1" i="1" dirty="0" smtClean="0">
                <a:solidFill>
                  <a:schemeClr val="accent2"/>
                </a:solidFill>
              </a:rPr>
              <a:t>(En el curriculum de Agronomía)</a:t>
            </a:r>
          </a:p>
          <a:p>
            <a:pPr algn="ctr"/>
            <a:r>
              <a:rPr lang="es-BO" sz="2000" b="1" i="1" dirty="0" smtClean="0">
                <a:solidFill>
                  <a:schemeClr val="accent2"/>
                </a:solidFill>
              </a:rPr>
              <a:t>GRUPO 4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934749" y="5013176"/>
            <a:ext cx="404956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b="1" dirty="0"/>
              <a:t>Integrantes: </a:t>
            </a:r>
            <a:endParaRPr lang="es-ES" sz="1600" dirty="0"/>
          </a:p>
          <a:p>
            <a:r>
              <a:rPr lang="es-ES" sz="1600" dirty="0"/>
              <a:t> </a:t>
            </a:r>
            <a:r>
              <a:rPr lang="es-ES" sz="1600" dirty="0" smtClean="0"/>
              <a:t>                       Edgar </a:t>
            </a:r>
            <a:r>
              <a:rPr lang="es-ES" sz="1600" dirty="0"/>
              <a:t>Flores Cota</a:t>
            </a:r>
          </a:p>
          <a:p>
            <a:r>
              <a:rPr lang="es-ES" sz="1600" dirty="0" smtClean="0"/>
              <a:t>	    Patricia </a:t>
            </a:r>
            <a:r>
              <a:rPr lang="es-ES" sz="1600" dirty="0" smtClean="0"/>
              <a:t>Ramírez </a:t>
            </a:r>
            <a:r>
              <a:rPr lang="es-ES" sz="1600" dirty="0"/>
              <a:t>Robles</a:t>
            </a:r>
          </a:p>
          <a:p>
            <a:r>
              <a:rPr lang="es-ES" sz="1600" dirty="0" smtClean="0"/>
              <a:t>                        Mario </a:t>
            </a:r>
            <a:r>
              <a:rPr lang="es-ES" sz="1600" dirty="0"/>
              <a:t>R. Sanku Baringay</a:t>
            </a:r>
          </a:p>
          <a:p>
            <a:r>
              <a:rPr lang="es-ES" sz="1600" b="1" dirty="0"/>
              <a:t> </a:t>
            </a:r>
            <a:endParaRPr lang="es-ES" sz="1600" dirty="0"/>
          </a:p>
          <a:p>
            <a:r>
              <a:rPr lang="es-ES" sz="1600" b="1" dirty="0"/>
              <a:t>Docente: </a:t>
            </a:r>
            <a:r>
              <a:rPr lang="es-ES" sz="1600" dirty="0"/>
              <a:t>Dr. Álvaro E. Padilla </a:t>
            </a:r>
            <a:r>
              <a:rPr lang="es-ES" sz="1600" dirty="0" smtClean="0"/>
              <a:t>Omiste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093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827584" y="864212"/>
            <a:ext cx="76328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/>
              <a:t>SITUACION </a:t>
            </a:r>
            <a:r>
              <a:rPr lang="es-BO" b="1" dirty="0" smtClean="0"/>
              <a:t>PROBLEMATICA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857850" y="1556792"/>
            <a:ext cx="7602582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BO" sz="2000" b="1" dirty="0" smtClean="0">
                <a:cs typeface="Aharoni" pitchFamily="2" charset="-79"/>
              </a:rPr>
              <a:t>Problema </a:t>
            </a:r>
            <a:r>
              <a:rPr lang="es-BO" sz="2000" b="1" dirty="0">
                <a:cs typeface="Aharoni" pitchFamily="2" charset="-79"/>
              </a:rPr>
              <a:t>central</a:t>
            </a:r>
            <a:endParaRPr lang="es-ES" sz="2000" dirty="0">
              <a:cs typeface="Aharoni" pitchFamily="2" charset="-79"/>
            </a:endParaRPr>
          </a:p>
          <a:p>
            <a:pPr algn="just"/>
            <a:endParaRPr lang="es-ES" sz="2400" dirty="0" smtClean="0">
              <a:solidFill>
                <a:srgbClr val="0D459E"/>
              </a:solidFill>
              <a:cs typeface="Aharoni" pitchFamily="2" charset="-79"/>
            </a:endParaRPr>
          </a:p>
          <a:p>
            <a:pPr algn="just"/>
            <a:r>
              <a:rPr lang="es-ES" sz="2400" dirty="0" smtClean="0">
                <a:solidFill>
                  <a:srgbClr val="0D459E"/>
                </a:solidFill>
                <a:cs typeface="Aharoni" pitchFamily="2" charset="-79"/>
              </a:rPr>
              <a:t>Desarrollar </a:t>
            </a:r>
            <a:r>
              <a:rPr lang="es-ES" sz="2400" dirty="0">
                <a:solidFill>
                  <a:srgbClr val="0D459E"/>
                </a:solidFill>
                <a:cs typeface="Aharoni" pitchFamily="2" charset="-79"/>
              </a:rPr>
              <a:t>un plan de rediseño de </a:t>
            </a:r>
            <a:r>
              <a:rPr lang="es-ES" sz="2400" dirty="0" smtClean="0">
                <a:solidFill>
                  <a:srgbClr val="0D459E"/>
                </a:solidFill>
                <a:cs typeface="Aharoni" pitchFamily="2" charset="-79"/>
              </a:rPr>
              <a:t>formación </a:t>
            </a:r>
            <a:r>
              <a:rPr lang="es-ES" sz="2400" dirty="0">
                <a:solidFill>
                  <a:srgbClr val="0D459E"/>
                </a:solidFill>
                <a:cs typeface="Aharoni" pitchFamily="2" charset="-79"/>
              </a:rPr>
              <a:t>a nivel de la carrera de Ingeniería Agronómica para disminuir la degradación de suelos a causas de las actividades realizadas por el hombre (antrópica),</a:t>
            </a:r>
            <a:r>
              <a:rPr lang="es-BO" sz="2400" dirty="0">
                <a:solidFill>
                  <a:srgbClr val="0D459E"/>
                </a:solidFill>
                <a:cs typeface="Aharoni" pitchFamily="2" charset="-79"/>
              </a:rPr>
              <a:t> con enfoque de descolonización del </a:t>
            </a:r>
            <a:r>
              <a:rPr lang="es-BO" sz="2400" dirty="0" smtClean="0">
                <a:solidFill>
                  <a:srgbClr val="0D459E"/>
                </a:solidFill>
                <a:cs typeface="Aharoni" pitchFamily="2" charset="-79"/>
              </a:rPr>
              <a:t>eurocentrismo </a:t>
            </a:r>
            <a:r>
              <a:rPr lang="es-BO" sz="2400" dirty="0">
                <a:solidFill>
                  <a:srgbClr val="0D459E"/>
                </a:solidFill>
                <a:cs typeface="Aharoni" pitchFamily="2" charset="-79"/>
              </a:rPr>
              <a:t>y occidental, hacia una </a:t>
            </a:r>
            <a:r>
              <a:rPr lang="es-BO" sz="2400" dirty="0" smtClean="0">
                <a:solidFill>
                  <a:srgbClr val="0D459E"/>
                </a:solidFill>
                <a:cs typeface="Aharoni" pitchFamily="2" charset="-79"/>
              </a:rPr>
              <a:t>educación </a:t>
            </a:r>
            <a:r>
              <a:rPr lang="es-BO" sz="2400" dirty="0">
                <a:solidFill>
                  <a:srgbClr val="0D459E"/>
                </a:solidFill>
                <a:cs typeface="Aharoni" pitchFamily="2" charset="-79"/>
              </a:rPr>
              <a:t>superior moderna por competencia en esta </a:t>
            </a:r>
            <a:r>
              <a:rPr lang="es-BO" sz="2400" dirty="0" smtClean="0">
                <a:solidFill>
                  <a:srgbClr val="0D459E"/>
                </a:solidFill>
                <a:cs typeface="Aharoni" pitchFamily="2" charset="-79"/>
              </a:rPr>
              <a:t>área.</a:t>
            </a:r>
            <a:endParaRPr lang="es-ES" sz="2400" dirty="0">
              <a:solidFill>
                <a:srgbClr val="0D459E"/>
              </a:solidFill>
              <a:cs typeface="Aharoni" pitchFamily="2" charset="-79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308304" y="6278127"/>
            <a:ext cx="172819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b="1" dirty="0"/>
              <a:t>DISCURSO </a:t>
            </a:r>
            <a:r>
              <a:rPr lang="es-ES" sz="1200" b="1" dirty="0" smtClean="0"/>
              <a:t>CONCEPTUAL</a:t>
            </a:r>
            <a:endParaRPr lang="es-ES" sz="1200" dirty="0"/>
          </a:p>
        </p:txBody>
      </p:sp>
      <p:sp>
        <p:nvSpPr>
          <p:cNvPr id="7" name="6 Flecha derecha"/>
          <p:cNvSpPr/>
          <p:nvPr/>
        </p:nvSpPr>
        <p:spPr>
          <a:xfrm>
            <a:off x="6804248" y="6301648"/>
            <a:ext cx="504056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83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83568" y="418309"/>
            <a:ext cx="7848872" cy="432048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2"/>
            <a:r>
              <a:rPr lang="es-BO" b="1" dirty="0" smtClean="0"/>
              <a:t>Manejo y conservación de suelos basado en competencias</a:t>
            </a:r>
            <a:endParaRPr lang="es-E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280422"/>
              </p:ext>
            </p:extLst>
          </p:nvPr>
        </p:nvGraphicFramePr>
        <p:xfrm>
          <a:off x="323528" y="1124744"/>
          <a:ext cx="8424937" cy="5472607"/>
        </p:xfrm>
        <a:graphic>
          <a:graphicData uri="http://schemas.openxmlformats.org/drawingml/2006/table">
            <a:tbl>
              <a:tblPr firstRow="1" firstCol="1" bandRow="1">
                <a:tableStyleId>{8EC20E35-A176-4012-BC5E-935CFFF8708E}</a:tableStyleId>
              </a:tblPr>
              <a:tblGrid>
                <a:gridCol w="2807687"/>
                <a:gridCol w="2808625"/>
                <a:gridCol w="2808625"/>
              </a:tblGrid>
              <a:tr h="1212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Contenidos cognoscitivos (resultado del saber y conocer)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Contenidos procedimentales</a:t>
                      </a:r>
                      <a:endParaRPr lang="es-ES" sz="2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(procesos, procedimientos, demostraciones y acciones relativas al conocer y al saber aplicado)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Contenidos actitudinales (acciones frente al proceder, saber y conocer)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043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Define de manera adecuada en que consiste el manejo y </a:t>
                      </a:r>
                      <a:r>
                        <a:rPr lang="es-BO" sz="1400" dirty="0" smtClean="0">
                          <a:effectLst/>
                        </a:rPr>
                        <a:t>conservación </a:t>
                      </a:r>
                      <a:r>
                        <a:rPr lang="es-BO" sz="1400" dirty="0">
                          <a:effectLst/>
                        </a:rPr>
                        <a:t>de suelo.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Identifica la perdida y </a:t>
                      </a:r>
                      <a:r>
                        <a:rPr lang="es-BO" sz="1400" dirty="0" smtClean="0">
                          <a:effectLst/>
                        </a:rPr>
                        <a:t>contaminación </a:t>
                      </a:r>
                      <a:r>
                        <a:rPr lang="es-BO" sz="1400" dirty="0">
                          <a:effectLst/>
                        </a:rPr>
                        <a:t>de los suelos en una </a:t>
                      </a:r>
                      <a:r>
                        <a:rPr lang="es-BO" sz="1400" dirty="0" smtClean="0">
                          <a:effectLst/>
                        </a:rPr>
                        <a:t>situación </a:t>
                      </a:r>
                      <a:r>
                        <a:rPr lang="es-BO" sz="1400" dirty="0">
                          <a:effectLst/>
                        </a:rPr>
                        <a:t>especifica abordada.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Recopila material acerca de las practica de manejo y </a:t>
                      </a:r>
                      <a:r>
                        <a:rPr lang="es-BO" sz="1400" dirty="0" smtClean="0">
                          <a:effectLst/>
                        </a:rPr>
                        <a:t>conservación </a:t>
                      </a:r>
                      <a:r>
                        <a:rPr lang="es-BO" sz="1400" dirty="0">
                          <a:effectLst/>
                        </a:rPr>
                        <a:t>de suelos, los concierte en un estudio de caso y lo socializa con los estudiantes.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>
                          <a:effectLst/>
                        </a:rPr>
                        <a:t>Proponer activiades, que se puedan desarrollar en clases o practicas realizada en campo sobre la imporatncia del manejo y conservacion de suelos para la vida de las personas.</a:t>
                      </a:r>
                      <a:endParaRPr lang="es-E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79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Indicar la funciones de la </a:t>
                      </a:r>
                      <a:r>
                        <a:rPr lang="es-BO" sz="1400" dirty="0" smtClean="0">
                          <a:effectLst/>
                        </a:rPr>
                        <a:t>clasificación y </a:t>
                      </a:r>
                      <a:r>
                        <a:rPr lang="es-BO" sz="1400" dirty="0">
                          <a:effectLst/>
                        </a:rPr>
                        <a:t>tipos de suelos.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Infiere la importancia del manejo </a:t>
                      </a:r>
                      <a:r>
                        <a:rPr lang="es-BO" sz="1400" dirty="0" smtClean="0">
                          <a:effectLst/>
                        </a:rPr>
                        <a:t>adecuado </a:t>
                      </a:r>
                      <a:r>
                        <a:rPr lang="es-BO" sz="1400" dirty="0">
                          <a:effectLst/>
                        </a:rPr>
                        <a:t>del suelo.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>
                          <a:effectLst/>
                        </a:rPr>
                        <a:t>Demuestra la imporatancia de la micro-macro flora y fauna y uso agropecuario.</a:t>
                      </a:r>
                      <a:endParaRPr lang="es-E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Valora la </a:t>
                      </a:r>
                      <a:r>
                        <a:rPr lang="es-BO" sz="1400" dirty="0" smtClean="0">
                          <a:effectLst/>
                        </a:rPr>
                        <a:t>importancia </a:t>
                      </a:r>
                      <a:r>
                        <a:rPr lang="es-BO" sz="1400" dirty="0">
                          <a:effectLst/>
                        </a:rPr>
                        <a:t>del manejo de suelos.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Valora los beneficios de la </a:t>
                      </a:r>
                      <a:r>
                        <a:rPr lang="es-BO" sz="1400" dirty="0" smtClean="0">
                          <a:effectLst/>
                        </a:rPr>
                        <a:t>conservación </a:t>
                      </a:r>
                      <a:r>
                        <a:rPr lang="es-BO" sz="1400" dirty="0">
                          <a:effectLst/>
                        </a:rPr>
                        <a:t>del suelo.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575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Identifica las consecuencias de las malas practicas </a:t>
                      </a:r>
                      <a:r>
                        <a:rPr lang="es-BO" sz="1400" dirty="0" smtClean="0">
                          <a:effectLst/>
                        </a:rPr>
                        <a:t>agrícolas.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Enumera </a:t>
                      </a:r>
                      <a:r>
                        <a:rPr lang="es-BO" sz="1400" dirty="0" smtClean="0">
                          <a:effectLst/>
                        </a:rPr>
                        <a:t>mínimo </a:t>
                      </a:r>
                      <a:r>
                        <a:rPr lang="es-BO" sz="1400" dirty="0">
                          <a:effectLst/>
                        </a:rPr>
                        <a:t>cinco practicas </a:t>
                      </a:r>
                      <a:r>
                        <a:rPr lang="es-BO" sz="1400" dirty="0" smtClean="0">
                          <a:effectLst/>
                        </a:rPr>
                        <a:t>agroecológicas </a:t>
                      </a:r>
                      <a:r>
                        <a:rPr lang="es-BO" sz="1400" dirty="0">
                          <a:effectLst/>
                        </a:rPr>
                        <a:t>aprendidas.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Experimenta estableciendo cultivos, generando alternativas para la naturales para no contaminar el suelo.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Compromete efecto de manejo y </a:t>
                      </a:r>
                      <a:r>
                        <a:rPr lang="es-BO" sz="1400" dirty="0" smtClean="0">
                          <a:effectLst/>
                        </a:rPr>
                        <a:t>conservación </a:t>
                      </a:r>
                      <a:r>
                        <a:rPr lang="es-BO" sz="1400" dirty="0">
                          <a:effectLst/>
                        </a:rPr>
                        <a:t>de suelos e la practicas agropecuarias.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Toma conciencias sobre el uso de buenas practicas agropecuarias para no contaminar el suelo.</a:t>
                      </a:r>
                      <a:endParaRPr lang="es-ES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71725" algn="l"/>
                        </a:tabLst>
                      </a:pPr>
                      <a:r>
                        <a:rPr lang="es-BO" sz="1400" dirty="0">
                          <a:effectLst/>
                        </a:rPr>
                        <a:t> </a:t>
                      </a:r>
                      <a:endParaRPr lang="es-E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7308304" y="6596390"/>
            <a:ext cx="1368152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/>
              <a:t>DISCURSO TÉCNICO</a:t>
            </a:r>
            <a:endParaRPr lang="es-ES" sz="1100" dirty="0"/>
          </a:p>
        </p:txBody>
      </p:sp>
      <p:sp>
        <p:nvSpPr>
          <p:cNvPr id="6" name="5 Flecha derecha"/>
          <p:cNvSpPr/>
          <p:nvPr/>
        </p:nvSpPr>
        <p:spPr>
          <a:xfrm>
            <a:off x="6747761" y="6596390"/>
            <a:ext cx="504056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555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827584" y="648188"/>
            <a:ext cx="76328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BO" b="1" dirty="0"/>
              <a:t>SITUACION </a:t>
            </a:r>
            <a:r>
              <a:rPr lang="es-BO" b="1" dirty="0" smtClean="0"/>
              <a:t>PROBLEMICA</a:t>
            </a:r>
            <a:endParaRPr lang="es-ES" dirty="0"/>
          </a:p>
        </p:txBody>
      </p:sp>
      <p:sp>
        <p:nvSpPr>
          <p:cNvPr id="2" name="1 Rectángulo"/>
          <p:cNvSpPr/>
          <p:nvPr/>
        </p:nvSpPr>
        <p:spPr>
          <a:xfrm>
            <a:off x="395536" y="184482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b="1" dirty="0"/>
              <a:t>Problema principal </a:t>
            </a:r>
            <a:endParaRPr lang="es-BO" b="1" dirty="0" smtClean="0"/>
          </a:p>
          <a:p>
            <a:endParaRPr lang="es-ES" dirty="0"/>
          </a:p>
          <a:p>
            <a:r>
              <a:rPr lang="es-BO" dirty="0"/>
              <a:t>De todos los problemas identificados, consideramos y destacamos que el PROBLEMA PRINCIPAL es el siguiente</a:t>
            </a:r>
            <a:r>
              <a:rPr lang="es-BO" dirty="0" smtClean="0"/>
              <a:t>:</a:t>
            </a:r>
          </a:p>
          <a:p>
            <a:endParaRPr lang="es-ES" dirty="0"/>
          </a:p>
          <a:p>
            <a:pPr marL="285750" lvl="0" indent="-285750" algn="just">
              <a:buFont typeface="Arial" pitchFamily="34" charset="0"/>
              <a:buChar char="•"/>
            </a:pP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El proceso de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enseñanza clásica (Euro-centrista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y Occidental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“Visión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educativa programa-CHIP”) no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podrá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cambiarse cuando los docentes , no tengan incentivos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específicos,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de acuerdo a su capacidad de investigación y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promoción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de cada docente en cierta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área,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cuando se habla en la </a:t>
            </a:r>
            <a:r>
              <a:rPr lang="es-BO" dirty="0" smtClean="0">
                <a:solidFill>
                  <a:schemeClr val="accent6">
                    <a:lumMod val="75000"/>
                  </a:schemeClr>
                </a:solidFill>
              </a:rPr>
              <a:t>educación </a:t>
            </a:r>
            <a:r>
              <a:rPr lang="es-BO" dirty="0">
                <a:solidFill>
                  <a:schemeClr val="accent6">
                    <a:lumMod val="75000"/>
                  </a:schemeClr>
                </a:solidFill>
              </a:rPr>
              <a:t>moderna e integral, de una concepción diferente de pensar y hacer educación en un contexto de cambio educativo, donde la concreción de este mandato lo realizará la comunidad universitaria, misma que requiere de preparación sociopolítica y actualización técnico pedagógica para generar el cambio esperado en los futuros profesionales formados por competencias.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7092280" y="6322867"/>
            <a:ext cx="158417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100" b="1" dirty="0"/>
              <a:t>DISCURSO </a:t>
            </a:r>
            <a:r>
              <a:rPr lang="es-ES" sz="1100" b="1" dirty="0" smtClean="0"/>
              <a:t>CULTURAL</a:t>
            </a:r>
            <a:endParaRPr lang="es-ES" sz="1100" dirty="0"/>
          </a:p>
        </p:txBody>
      </p:sp>
      <p:sp>
        <p:nvSpPr>
          <p:cNvPr id="7" name="6 Flecha derecha"/>
          <p:cNvSpPr/>
          <p:nvPr/>
        </p:nvSpPr>
        <p:spPr>
          <a:xfrm>
            <a:off x="6588224" y="6309320"/>
            <a:ext cx="504056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69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749531" y="651225"/>
            <a:ext cx="76328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s-BO" b="1" dirty="0" smtClean="0"/>
              <a:t>CONCLUSIONES Y RECOMENDACIONES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755576" y="1772816"/>
            <a:ext cx="77048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BO" dirty="0">
                <a:solidFill>
                  <a:srgbClr val="0D459E"/>
                </a:solidFill>
              </a:rPr>
              <a:t>El proceso de enseñanza y aprendizaje basado en el ser-estudiante, e  incluir al docente con un cambio de enfoque y nuevos valores con competencia y habilidades, en </a:t>
            </a:r>
            <a:r>
              <a:rPr lang="es-BO" dirty="0" smtClean="0">
                <a:solidFill>
                  <a:srgbClr val="0D459E"/>
                </a:solidFill>
              </a:rPr>
              <a:t>desarrollar </a:t>
            </a:r>
            <a:r>
              <a:rPr lang="es-BO" dirty="0">
                <a:solidFill>
                  <a:srgbClr val="0D459E"/>
                </a:solidFill>
              </a:rPr>
              <a:t>cada una de las </a:t>
            </a:r>
            <a:r>
              <a:rPr lang="es-BO" dirty="0" smtClean="0">
                <a:solidFill>
                  <a:srgbClr val="0D459E"/>
                </a:solidFill>
              </a:rPr>
              <a:t>competencias </a:t>
            </a:r>
            <a:r>
              <a:rPr lang="es-BO" dirty="0">
                <a:solidFill>
                  <a:srgbClr val="0D459E"/>
                </a:solidFill>
              </a:rPr>
              <a:t>establecidas para un </a:t>
            </a:r>
            <a:r>
              <a:rPr lang="es-BO" dirty="0" smtClean="0">
                <a:solidFill>
                  <a:srgbClr val="0D459E"/>
                </a:solidFill>
              </a:rPr>
              <a:t>área.</a:t>
            </a:r>
            <a:endParaRPr lang="es-ES" dirty="0">
              <a:solidFill>
                <a:srgbClr val="0D459E"/>
              </a:solidFill>
            </a:endParaRPr>
          </a:p>
          <a:p>
            <a:pPr marL="742950" lvl="1" indent="-285750" algn="just">
              <a:buFont typeface="Arial" pitchFamily="34" charset="0"/>
              <a:buChar char="•"/>
            </a:pPr>
            <a:r>
              <a:rPr lang="es-BO" dirty="0">
                <a:solidFill>
                  <a:srgbClr val="7030A0"/>
                </a:solidFill>
              </a:rPr>
              <a:t>Bajo esta competencia especifica, respecto al </a:t>
            </a:r>
            <a:r>
              <a:rPr lang="es-BO" dirty="0" smtClean="0">
                <a:solidFill>
                  <a:srgbClr val="7030A0"/>
                </a:solidFill>
              </a:rPr>
              <a:t>área </a:t>
            </a:r>
            <a:r>
              <a:rPr lang="es-BO" dirty="0">
                <a:solidFill>
                  <a:srgbClr val="7030A0"/>
                </a:solidFill>
              </a:rPr>
              <a:t>el perfil </a:t>
            </a:r>
            <a:r>
              <a:rPr lang="es-BO" dirty="0" smtClean="0">
                <a:solidFill>
                  <a:srgbClr val="7030A0"/>
                </a:solidFill>
              </a:rPr>
              <a:t>especifico </a:t>
            </a:r>
            <a:r>
              <a:rPr lang="es-BO" dirty="0">
                <a:solidFill>
                  <a:srgbClr val="7030A0"/>
                </a:solidFill>
              </a:rPr>
              <a:t>del profesional, </a:t>
            </a:r>
            <a:r>
              <a:rPr lang="es-BO" dirty="0" smtClean="0">
                <a:solidFill>
                  <a:srgbClr val="7030A0"/>
                </a:solidFill>
              </a:rPr>
              <a:t>será  </a:t>
            </a:r>
            <a:r>
              <a:rPr lang="es-BO" dirty="0">
                <a:solidFill>
                  <a:srgbClr val="7030A0"/>
                </a:solidFill>
              </a:rPr>
              <a:t>actor efectivo de cambio y procesos en la capacidad de dirigir y producir todos los sistemas de </a:t>
            </a:r>
            <a:r>
              <a:rPr lang="es-BO" dirty="0" smtClean="0">
                <a:solidFill>
                  <a:srgbClr val="7030A0"/>
                </a:solidFill>
              </a:rPr>
              <a:t>conservación </a:t>
            </a:r>
            <a:r>
              <a:rPr lang="es-BO" dirty="0">
                <a:solidFill>
                  <a:srgbClr val="7030A0"/>
                </a:solidFill>
              </a:rPr>
              <a:t>y manejo de suelos a </a:t>
            </a:r>
            <a:r>
              <a:rPr lang="es-BO" dirty="0" smtClean="0">
                <a:solidFill>
                  <a:srgbClr val="7030A0"/>
                </a:solidFill>
              </a:rPr>
              <a:t>través </a:t>
            </a:r>
            <a:r>
              <a:rPr lang="es-BO" dirty="0">
                <a:solidFill>
                  <a:srgbClr val="7030A0"/>
                </a:solidFill>
              </a:rPr>
              <a:t>de practicas productivas </a:t>
            </a:r>
            <a:r>
              <a:rPr lang="es-BO" dirty="0" smtClean="0">
                <a:solidFill>
                  <a:srgbClr val="7030A0"/>
                </a:solidFill>
              </a:rPr>
              <a:t>integradoras, </a:t>
            </a:r>
            <a:r>
              <a:rPr lang="es-BO" dirty="0">
                <a:solidFill>
                  <a:srgbClr val="7030A0"/>
                </a:solidFill>
              </a:rPr>
              <a:t>al momento de realizar la </a:t>
            </a:r>
            <a:r>
              <a:rPr lang="es-BO" dirty="0" smtClean="0">
                <a:solidFill>
                  <a:srgbClr val="7030A0"/>
                </a:solidFill>
              </a:rPr>
              <a:t>transferencia </a:t>
            </a:r>
            <a:r>
              <a:rPr lang="es-BO" dirty="0">
                <a:solidFill>
                  <a:srgbClr val="7030A0"/>
                </a:solidFill>
              </a:rPr>
              <a:t>de la </a:t>
            </a:r>
            <a:r>
              <a:rPr lang="es-BO" dirty="0" smtClean="0">
                <a:solidFill>
                  <a:srgbClr val="7030A0"/>
                </a:solidFill>
              </a:rPr>
              <a:t>tecnología.</a:t>
            </a:r>
            <a:endParaRPr lang="es-ES" dirty="0">
              <a:solidFill>
                <a:srgbClr val="7030A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4358139"/>
            <a:ext cx="7704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 algn="just">
              <a:buFont typeface="Arial" pitchFamily="34" charset="0"/>
              <a:buChar char="•"/>
            </a:pPr>
            <a:r>
              <a:rPr lang="es-BO" dirty="0">
                <a:solidFill>
                  <a:schemeClr val="bg1">
                    <a:lumMod val="50000"/>
                  </a:schemeClr>
                </a:solidFill>
              </a:rPr>
              <a:t>Es por esta razón que la carrera de </a:t>
            </a:r>
            <a:r>
              <a:rPr lang="es-BO" dirty="0" smtClean="0">
                <a:solidFill>
                  <a:schemeClr val="bg1">
                    <a:lumMod val="50000"/>
                  </a:schemeClr>
                </a:solidFill>
              </a:rPr>
              <a:t>Ingeniería Agronómica, </a:t>
            </a:r>
            <a:r>
              <a:rPr lang="es-BO" dirty="0">
                <a:solidFill>
                  <a:schemeClr val="bg1">
                    <a:lumMod val="50000"/>
                  </a:schemeClr>
                </a:solidFill>
              </a:rPr>
              <a:t>de la </a:t>
            </a:r>
            <a:r>
              <a:rPr lang="es-BO" dirty="0" smtClean="0">
                <a:solidFill>
                  <a:schemeClr val="bg1">
                    <a:lumMod val="50000"/>
                  </a:schemeClr>
                </a:solidFill>
              </a:rPr>
              <a:t>universidad  </a:t>
            </a:r>
            <a:r>
              <a:rPr lang="es-BO" dirty="0">
                <a:solidFill>
                  <a:schemeClr val="bg1">
                    <a:lumMod val="50000"/>
                  </a:schemeClr>
                </a:solidFill>
              </a:rPr>
              <a:t>debe generar ante esta situación, lograr gobernabilidad, alternativas tecnológicas del manejo y </a:t>
            </a:r>
            <a:r>
              <a:rPr lang="es-BO" dirty="0" smtClean="0">
                <a:solidFill>
                  <a:schemeClr val="bg1">
                    <a:lumMod val="50000"/>
                  </a:schemeClr>
                </a:solidFill>
              </a:rPr>
              <a:t>conservación </a:t>
            </a:r>
            <a:r>
              <a:rPr lang="es-BO" dirty="0">
                <a:solidFill>
                  <a:schemeClr val="bg1">
                    <a:lumMod val="50000"/>
                  </a:schemeClr>
                </a:solidFill>
              </a:rPr>
              <a:t>de los suelos, basándonos a partir desde la integralidad milenaria del manejo de suelos desde la </a:t>
            </a:r>
            <a:r>
              <a:rPr lang="es-BO" dirty="0" smtClean="0">
                <a:solidFill>
                  <a:schemeClr val="bg1">
                    <a:lumMod val="50000"/>
                  </a:schemeClr>
                </a:solidFill>
              </a:rPr>
              <a:t>perspectiva </a:t>
            </a:r>
            <a:r>
              <a:rPr lang="es-BO" dirty="0">
                <a:solidFill>
                  <a:schemeClr val="bg1">
                    <a:lumMod val="50000"/>
                  </a:schemeClr>
                </a:solidFill>
              </a:rPr>
              <a:t>de nuestros pueblos indígenas.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59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9449779">
            <a:off x="1020641" y="1888297"/>
            <a:ext cx="7659687" cy="1168400"/>
          </a:xfrm>
        </p:spPr>
        <p:txBody>
          <a:bodyPr/>
          <a:lstStyle/>
          <a:p>
            <a:r>
              <a:rPr lang="es-BO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GRACIAS!!</a:t>
            </a:r>
            <a:endParaRPr lang="es-BO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99656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159</TotalTime>
  <Words>618</Words>
  <Application>Microsoft Office PowerPoint</Application>
  <PresentationFormat>Presentación en pantalla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Adyacencia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Ing. Edgar Flores Cota</dc:creator>
  <cp:lastModifiedBy>Patricia</cp:lastModifiedBy>
  <cp:revision>14</cp:revision>
  <dcterms:created xsi:type="dcterms:W3CDTF">2015-10-31T13:57:32Z</dcterms:created>
  <dcterms:modified xsi:type="dcterms:W3CDTF">2015-11-06T02:12:08Z</dcterms:modified>
  <cp:version>Grupo 4</cp:version>
</cp:coreProperties>
</file>