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7/26/2016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7/26/2016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76423" y="1019332"/>
            <a:ext cx="8791575" cy="2387600"/>
          </a:xfrm>
        </p:spPr>
        <p:txBody>
          <a:bodyPr>
            <a:normAutofit/>
          </a:bodyPr>
          <a:lstStyle/>
          <a:p>
            <a:pPr algn="ctr"/>
            <a:r>
              <a:rPr lang="es-PA" dirty="0" smtClean="0"/>
              <a:t>Isae universidad</a:t>
            </a:r>
            <a:br>
              <a:rPr lang="es-PA" dirty="0" smtClean="0"/>
            </a:br>
            <a:endParaRPr lang="es-PA"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183944" y="194595"/>
            <a:ext cx="2176531" cy="1556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ítulo 2"/>
          <p:cNvSpPr>
            <a:spLocks noGrp="1"/>
          </p:cNvSpPr>
          <p:nvPr>
            <p:ph type="subTitle" idx="1"/>
          </p:nvPr>
        </p:nvSpPr>
        <p:spPr>
          <a:xfrm>
            <a:off x="1876423" y="2891777"/>
            <a:ext cx="8791575" cy="1655762"/>
          </a:xfrm>
        </p:spPr>
        <p:txBody>
          <a:bodyPr>
            <a:normAutofit fontScale="25000" lnSpcReduction="20000"/>
          </a:bodyPr>
          <a:lstStyle/>
          <a:p>
            <a:pPr algn="ctr"/>
            <a:r>
              <a:rPr lang="es-PA" sz="8000" dirty="0">
                <a:solidFill>
                  <a:schemeClr val="tx1"/>
                </a:solidFill>
              </a:rPr>
              <a:t>FACULTAD DE CIENCIAS TECNOLOGICAS</a:t>
            </a:r>
          </a:p>
          <a:p>
            <a:pPr algn="ctr"/>
            <a:endParaRPr lang="es-PA" sz="8000" dirty="0">
              <a:solidFill>
                <a:schemeClr val="tx1"/>
              </a:solidFill>
            </a:endParaRPr>
          </a:p>
          <a:p>
            <a:pPr algn="ctr"/>
            <a:r>
              <a:rPr lang="es-PA" sz="8000" dirty="0" smtClean="0">
                <a:solidFill>
                  <a:schemeClr val="tx1"/>
                </a:solidFill>
              </a:rPr>
              <a:t>Curso arquitectura de computadoras</a:t>
            </a:r>
            <a:endParaRPr lang="es-PA" sz="8000" dirty="0">
              <a:solidFill>
                <a:schemeClr val="tx1"/>
              </a:solidFill>
            </a:endParaRPr>
          </a:p>
          <a:p>
            <a:pPr algn="ctr"/>
            <a:endParaRPr lang="es-PA" sz="8000" dirty="0">
              <a:solidFill>
                <a:schemeClr val="tx1"/>
              </a:solidFill>
            </a:endParaRPr>
          </a:p>
          <a:p>
            <a:pPr algn="ctr"/>
            <a:r>
              <a:rPr lang="es-PA" sz="8000" dirty="0" smtClean="0">
                <a:solidFill>
                  <a:schemeClr val="tx1"/>
                </a:solidFill>
              </a:rPr>
              <a:t>Profesora: </a:t>
            </a:r>
            <a:r>
              <a:rPr lang="es-PA" sz="8000" dirty="0" err="1" smtClean="0">
                <a:solidFill>
                  <a:schemeClr val="tx1"/>
                </a:solidFill>
              </a:rPr>
              <a:t>gissel</a:t>
            </a:r>
            <a:r>
              <a:rPr lang="es-PA" sz="8000" dirty="0" smtClean="0">
                <a:solidFill>
                  <a:schemeClr val="tx1"/>
                </a:solidFill>
              </a:rPr>
              <a:t> martínez</a:t>
            </a:r>
            <a:endParaRPr lang="es-PA" sz="8000" dirty="0">
              <a:solidFill>
                <a:schemeClr val="tx1"/>
              </a:solidFill>
            </a:endParaRPr>
          </a:p>
          <a:p>
            <a:pPr algn="ctr"/>
            <a:endParaRPr lang="es-PA" sz="8000" dirty="0">
              <a:solidFill>
                <a:schemeClr val="tx1"/>
              </a:solidFill>
            </a:endParaRPr>
          </a:p>
          <a:p>
            <a:pPr algn="ctr"/>
            <a:r>
              <a:rPr lang="es-PA" sz="8000" dirty="0" smtClean="0">
                <a:solidFill>
                  <a:schemeClr val="tx1"/>
                </a:solidFill>
              </a:rPr>
              <a:t>Elaborado por:</a:t>
            </a:r>
            <a:endParaRPr lang="es-PA" sz="8000" dirty="0">
              <a:solidFill>
                <a:schemeClr val="tx1"/>
              </a:solidFill>
            </a:endParaRPr>
          </a:p>
          <a:p>
            <a:pPr algn="ctr"/>
            <a:r>
              <a:rPr lang="es-PA" sz="8000" dirty="0">
                <a:solidFill>
                  <a:schemeClr val="tx1"/>
                </a:solidFill>
              </a:rPr>
              <a:t>OLMEDO </a:t>
            </a:r>
            <a:r>
              <a:rPr lang="es-PA" sz="8000" dirty="0" smtClean="0">
                <a:solidFill>
                  <a:schemeClr val="tx1"/>
                </a:solidFill>
              </a:rPr>
              <a:t>Martínez</a:t>
            </a:r>
            <a:endParaRPr lang="es-PA" sz="8000" dirty="0">
              <a:solidFill>
                <a:schemeClr val="tx1"/>
              </a:solidFill>
            </a:endParaRPr>
          </a:p>
          <a:p>
            <a:endParaRPr lang="es-PA" dirty="0"/>
          </a:p>
        </p:txBody>
      </p:sp>
    </p:spTree>
    <p:extLst>
      <p:ext uri="{BB962C8B-B14F-4D97-AF65-F5344CB8AC3E}">
        <p14:creationId xmlns:p14="http://schemas.microsoft.com/office/powerpoint/2010/main" val="253600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Intel Core </a:t>
            </a:r>
            <a:r>
              <a:rPr lang="es-PA" dirty="0"/>
              <a:t>2 </a:t>
            </a:r>
            <a:r>
              <a:rPr lang="es-PA" dirty="0" smtClean="0"/>
              <a:t>dúo</a:t>
            </a:r>
            <a:endParaRPr lang="es-PA" dirty="0"/>
          </a:p>
        </p:txBody>
      </p:sp>
      <p:sp>
        <p:nvSpPr>
          <p:cNvPr id="3" name="Marcador de contenido 2"/>
          <p:cNvSpPr>
            <a:spLocks noGrp="1"/>
          </p:cNvSpPr>
          <p:nvPr>
            <p:ph idx="1"/>
          </p:nvPr>
        </p:nvSpPr>
        <p:spPr/>
        <p:txBody>
          <a:bodyPr>
            <a:normAutofit/>
          </a:bodyPr>
          <a:lstStyle/>
          <a:p>
            <a:pPr algn="just"/>
            <a:r>
              <a:rPr lang="es-PA" sz="2000" dirty="0"/>
              <a:t>E</a:t>
            </a:r>
            <a:r>
              <a:rPr lang="es-PA" sz="2000" dirty="0" smtClean="0"/>
              <a:t>l </a:t>
            </a:r>
            <a:r>
              <a:rPr lang="es-PA" sz="2000" dirty="0"/>
              <a:t>equipo </a:t>
            </a:r>
            <a:r>
              <a:rPr lang="es-PA" sz="2000" dirty="0" smtClean="0"/>
              <a:t>portátil </a:t>
            </a:r>
            <a:r>
              <a:rPr lang="es-PA" sz="2000" dirty="0"/>
              <a:t>y computadora de escritorio: este procesador brinda el desempeño necesario para ejecutar </a:t>
            </a:r>
            <a:r>
              <a:rPr lang="es-PA" sz="2000" dirty="0" smtClean="0"/>
              <a:t>múltiples </a:t>
            </a:r>
            <a:r>
              <a:rPr lang="es-PA" sz="2000" dirty="0"/>
              <a:t>tareas al mismo tiempo.</a:t>
            </a:r>
          </a:p>
          <a:p>
            <a:pPr marL="0" indent="0" algn="just">
              <a:buNone/>
            </a:pPr>
            <a:r>
              <a:rPr lang="es-PA" sz="2000" b="1" u="sng" dirty="0" smtClean="0">
                <a:solidFill>
                  <a:srgbClr val="FFFF00"/>
                </a:solidFill>
              </a:rPr>
              <a:t>CARACTERÍSTICAS</a:t>
            </a:r>
            <a:r>
              <a:rPr lang="es-PA" sz="2000" u="sng" dirty="0" smtClean="0">
                <a:solidFill>
                  <a:srgbClr val="FFFF00"/>
                </a:solidFill>
              </a:rPr>
              <a:t>:</a:t>
            </a:r>
          </a:p>
          <a:p>
            <a:pPr lvl="0" algn="just"/>
            <a:r>
              <a:rPr lang="es-PA" sz="2000" dirty="0"/>
              <a:t>M</a:t>
            </a:r>
            <a:r>
              <a:rPr lang="es-PA" sz="2000" dirty="0" smtClean="0"/>
              <a:t>emoria </a:t>
            </a:r>
            <a:r>
              <a:rPr lang="es-PA" sz="2000" dirty="0"/>
              <a:t>2 </a:t>
            </a:r>
            <a:r>
              <a:rPr lang="es-PA" sz="2000" dirty="0" smtClean="0"/>
              <a:t>núcleos </a:t>
            </a:r>
            <a:r>
              <a:rPr lang="es-PA" sz="2000" dirty="0"/>
              <a:t>de procesamiento</a:t>
            </a:r>
          </a:p>
          <a:p>
            <a:pPr lvl="0" algn="just"/>
            <a:r>
              <a:rPr lang="es-PA" sz="2000" dirty="0"/>
              <a:t>M</a:t>
            </a:r>
            <a:r>
              <a:rPr lang="es-PA" sz="2000" dirty="0" smtClean="0"/>
              <a:t>emoria </a:t>
            </a:r>
            <a:r>
              <a:rPr lang="es-PA" sz="2000" dirty="0"/>
              <a:t>cache de </a:t>
            </a:r>
            <a:r>
              <a:rPr lang="es-PA" sz="2000" dirty="0" smtClean="0"/>
              <a:t>2 Mb </a:t>
            </a:r>
            <a:r>
              <a:rPr lang="es-PA" sz="2000" dirty="0"/>
              <a:t>hasta </a:t>
            </a:r>
            <a:r>
              <a:rPr lang="es-PA" sz="2000" dirty="0" smtClean="0"/>
              <a:t>6 Mb</a:t>
            </a:r>
            <a:endParaRPr lang="es-PA" sz="2000" dirty="0"/>
          </a:p>
          <a:p>
            <a:pPr lvl="0" algn="just"/>
            <a:r>
              <a:rPr lang="es-PA" sz="2000" dirty="0"/>
              <a:t>B</a:t>
            </a:r>
            <a:r>
              <a:rPr lang="es-PA" sz="2000" dirty="0" smtClean="0"/>
              <a:t>us </a:t>
            </a:r>
            <a:r>
              <a:rPr lang="es-PA" sz="2000" dirty="0"/>
              <a:t>total frontal. en este </a:t>
            </a:r>
            <a:r>
              <a:rPr lang="es-PA" sz="2000" dirty="0" smtClean="0"/>
              <a:t>caso, dependiendo </a:t>
            </a:r>
            <a:r>
              <a:rPr lang="es-PA" sz="2000" dirty="0"/>
              <a:t>el numero de procesador, el ancho de banda puede ser de 533 </a:t>
            </a:r>
            <a:r>
              <a:rPr lang="es-PA" sz="2000" dirty="0" smtClean="0"/>
              <a:t>MHz, </a:t>
            </a:r>
            <a:r>
              <a:rPr lang="es-PA" sz="2000" dirty="0"/>
              <a:t>800 </a:t>
            </a:r>
            <a:r>
              <a:rPr lang="es-PA" sz="2000" dirty="0" smtClean="0"/>
              <a:t>MHz </a:t>
            </a:r>
            <a:r>
              <a:rPr lang="es-PA" sz="2000" dirty="0"/>
              <a:t>a 1066 </a:t>
            </a:r>
            <a:r>
              <a:rPr lang="es-PA" sz="2000" dirty="0" smtClean="0"/>
              <a:t>MHz.</a:t>
            </a:r>
            <a:endParaRPr lang="es-PA" sz="2000" dirty="0"/>
          </a:p>
          <a:p>
            <a:pPr marL="457200" lvl="1" indent="0">
              <a:buNone/>
            </a:pPr>
            <a:endParaRPr lang="es-PA" dirty="0"/>
          </a:p>
        </p:txBody>
      </p:sp>
      <p:pic>
        <p:nvPicPr>
          <p:cNvPr id="4" name="Imagen 3"/>
          <p:cNvPicPr>
            <a:picLocks noChangeAspect="1"/>
          </p:cNvPicPr>
          <p:nvPr/>
        </p:nvPicPr>
        <p:blipFill>
          <a:blip r:embed="rId2"/>
          <a:stretch>
            <a:fillRect/>
          </a:stretch>
        </p:blipFill>
        <p:spPr>
          <a:xfrm>
            <a:off x="8293994" y="5208516"/>
            <a:ext cx="2204756" cy="1649484"/>
          </a:xfrm>
          <a:prstGeom prst="rect">
            <a:avLst/>
          </a:prstGeom>
          <a:ln>
            <a:noFill/>
          </a:ln>
          <a:effectLst>
            <a:softEdge rad="112500"/>
          </a:effectLst>
        </p:spPr>
      </p:pic>
    </p:spTree>
    <p:extLst>
      <p:ext uri="{BB962C8B-B14F-4D97-AF65-F5344CB8AC3E}">
        <p14:creationId xmlns:p14="http://schemas.microsoft.com/office/powerpoint/2010/main" val="2572628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Intel Core </a:t>
            </a:r>
            <a:r>
              <a:rPr lang="es-PA" dirty="0"/>
              <a:t>2 </a:t>
            </a:r>
            <a:r>
              <a:rPr lang="es-PA" dirty="0" smtClean="0"/>
              <a:t>quad</a:t>
            </a:r>
            <a:endParaRPr lang="es-PA" dirty="0"/>
          </a:p>
        </p:txBody>
      </p:sp>
      <p:sp>
        <p:nvSpPr>
          <p:cNvPr id="3" name="Marcador de contenido 2"/>
          <p:cNvSpPr>
            <a:spLocks noGrp="1"/>
          </p:cNvSpPr>
          <p:nvPr>
            <p:ph idx="1"/>
          </p:nvPr>
        </p:nvSpPr>
        <p:spPr>
          <a:xfrm>
            <a:off x="1141412" y="1863121"/>
            <a:ext cx="9905999" cy="3541714"/>
          </a:xfrm>
        </p:spPr>
        <p:txBody>
          <a:bodyPr>
            <a:normAutofit fontScale="92500" lnSpcReduction="20000"/>
          </a:bodyPr>
          <a:lstStyle/>
          <a:p>
            <a:pPr algn="just"/>
            <a:r>
              <a:rPr lang="es-PA" dirty="0"/>
              <a:t>E</a:t>
            </a:r>
            <a:r>
              <a:rPr lang="es-PA" dirty="0" smtClean="0"/>
              <a:t>quipo portátil </a:t>
            </a:r>
            <a:r>
              <a:rPr lang="es-PA" dirty="0"/>
              <a:t>y computadora de escritorio: fue diseñado con el fin de que su desempeño sea procesar entretenimientos como : videojuegos de alto nivel, editar videos, </a:t>
            </a:r>
            <a:r>
              <a:rPr lang="es-PA" dirty="0" smtClean="0"/>
              <a:t>fotografías, </a:t>
            </a:r>
            <a:r>
              <a:rPr lang="es-PA" dirty="0"/>
              <a:t>reproducir </a:t>
            </a:r>
            <a:r>
              <a:rPr lang="es-PA" dirty="0" smtClean="0"/>
              <a:t>películas </a:t>
            </a:r>
            <a:r>
              <a:rPr lang="es-PA" dirty="0"/>
              <a:t>y </a:t>
            </a:r>
            <a:r>
              <a:rPr lang="es-PA" dirty="0" smtClean="0"/>
              <a:t>música.</a:t>
            </a:r>
            <a:endParaRPr lang="es-PA" dirty="0"/>
          </a:p>
          <a:p>
            <a:pPr marL="0" indent="0" algn="just">
              <a:buNone/>
            </a:pPr>
            <a:r>
              <a:rPr lang="es-PA" b="1" u="sng" dirty="0" smtClean="0">
                <a:solidFill>
                  <a:srgbClr val="FFFF00"/>
                </a:solidFill>
              </a:rPr>
              <a:t>CARACTERISTICAS:</a:t>
            </a:r>
          </a:p>
          <a:p>
            <a:pPr lvl="0" algn="just"/>
            <a:r>
              <a:rPr lang="es-PA" dirty="0" smtClean="0"/>
              <a:t>4 núcleos</a:t>
            </a:r>
            <a:endParaRPr lang="es-PA" dirty="0"/>
          </a:p>
          <a:p>
            <a:pPr lvl="0" algn="just"/>
            <a:r>
              <a:rPr lang="es-PA" dirty="0"/>
              <a:t>m</a:t>
            </a:r>
            <a:r>
              <a:rPr lang="es-PA" dirty="0" smtClean="0"/>
              <a:t>emoria </a:t>
            </a:r>
            <a:r>
              <a:rPr lang="es-PA" dirty="0"/>
              <a:t>cache de 4 </a:t>
            </a:r>
            <a:r>
              <a:rPr lang="es-PA" dirty="0" smtClean="0"/>
              <a:t>Mb, 6 </a:t>
            </a:r>
            <a:r>
              <a:rPr lang="es-PA" dirty="0"/>
              <a:t>M</a:t>
            </a:r>
            <a:r>
              <a:rPr lang="es-PA" dirty="0" smtClean="0"/>
              <a:t>b </a:t>
            </a:r>
            <a:r>
              <a:rPr lang="es-PA" dirty="0"/>
              <a:t>y 12 </a:t>
            </a:r>
            <a:r>
              <a:rPr lang="es-PA" dirty="0" smtClean="0"/>
              <a:t>Mb.</a:t>
            </a:r>
            <a:endParaRPr lang="es-PA" dirty="0"/>
          </a:p>
          <a:p>
            <a:pPr lvl="0" algn="just"/>
            <a:r>
              <a:rPr lang="es-PA" dirty="0"/>
              <a:t>B</a:t>
            </a:r>
            <a:r>
              <a:rPr lang="es-PA" dirty="0" smtClean="0"/>
              <a:t>us </a:t>
            </a:r>
            <a:r>
              <a:rPr lang="es-PA" dirty="0"/>
              <a:t>de datos frontal de 800 </a:t>
            </a:r>
            <a:r>
              <a:rPr lang="es-PA" dirty="0" smtClean="0"/>
              <a:t>MHz </a:t>
            </a:r>
            <a:r>
              <a:rPr lang="es-PA" dirty="0"/>
              <a:t>y 1066 </a:t>
            </a:r>
            <a:r>
              <a:rPr lang="es-PA" dirty="0" smtClean="0"/>
              <a:t>MHz</a:t>
            </a:r>
            <a:endParaRPr lang="es-PA" dirty="0"/>
          </a:p>
          <a:p>
            <a:pPr lvl="0" algn="just"/>
            <a:r>
              <a:rPr lang="es-PA" dirty="0"/>
              <a:t>P</a:t>
            </a:r>
            <a:r>
              <a:rPr lang="es-PA" dirty="0" smtClean="0"/>
              <a:t>rocesador </a:t>
            </a:r>
            <a:r>
              <a:rPr lang="es-PA" dirty="0"/>
              <a:t>con velocidad de 2.53 </a:t>
            </a:r>
            <a:r>
              <a:rPr lang="es-PA" dirty="0" smtClean="0"/>
              <a:t>GHz, 2,60 GHz, 2.80 GHz </a:t>
            </a:r>
            <a:r>
              <a:rPr lang="es-PA" dirty="0"/>
              <a:t>y 3.06 </a:t>
            </a:r>
            <a:r>
              <a:rPr lang="es-PA" dirty="0" smtClean="0"/>
              <a:t>GHz</a:t>
            </a:r>
            <a:endParaRPr lang="es-PA" dirty="0"/>
          </a:p>
          <a:p>
            <a:endParaRPr lang="es-PA" dirty="0"/>
          </a:p>
        </p:txBody>
      </p:sp>
      <p:pic>
        <p:nvPicPr>
          <p:cNvPr id="4" name="Imagen 3"/>
          <p:cNvPicPr>
            <a:picLocks noChangeAspect="1"/>
          </p:cNvPicPr>
          <p:nvPr/>
        </p:nvPicPr>
        <p:blipFill>
          <a:blip r:embed="rId2"/>
          <a:stretch>
            <a:fillRect/>
          </a:stretch>
        </p:blipFill>
        <p:spPr>
          <a:xfrm rot="853707">
            <a:off x="9302324" y="3039413"/>
            <a:ext cx="1745087" cy="1745087"/>
          </a:xfrm>
          <a:prstGeom prst="rect">
            <a:avLst/>
          </a:prstGeom>
          <a:ln>
            <a:noFill/>
          </a:ln>
          <a:effectLst>
            <a:softEdge rad="112500"/>
          </a:effectLst>
        </p:spPr>
      </p:pic>
    </p:spTree>
    <p:extLst>
      <p:ext uri="{BB962C8B-B14F-4D97-AF65-F5344CB8AC3E}">
        <p14:creationId xmlns:p14="http://schemas.microsoft.com/office/powerpoint/2010/main" val="2392145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Intel Core </a:t>
            </a:r>
            <a:r>
              <a:rPr lang="es-PA" dirty="0"/>
              <a:t>i3</a:t>
            </a:r>
          </a:p>
        </p:txBody>
      </p:sp>
      <p:sp>
        <p:nvSpPr>
          <p:cNvPr id="3" name="Marcador de contenido 2"/>
          <p:cNvSpPr>
            <a:spLocks noGrp="1"/>
          </p:cNvSpPr>
          <p:nvPr>
            <p:ph idx="1"/>
          </p:nvPr>
        </p:nvSpPr>
        <p:spPr>
          <a:xfrm>
            <a:off x="1141412" y="1927515"/>
            <a:ext cx="9905999" cy="3541714"/>
          </a:xfrm>
        </p:spPr>
        <p:txBody>
          <a:bodyPr>
            <a:normAutofit fontScale="92500" lnSpcReduction="10000"/>
          </a:bodyPr>
          <a:lstStyle/>
          <a:p>
            <a:r>
              <a:rPr lang="es-PA" dirty="0"/>
              <a:t>E</a:t>
            </a:r>
            <a:r>
              <a:rPr lang="es-PA" dirty="0" smtClean="0"/>
              <a:t>ste </a:t>
            </a:r>
            <a:r>
              <a:rPr lang="es-PA" dirty="0"/>
              <a:t>microprocesador utiliza la </a:t>
            </a:r>
            <a:r>
              <a:rPr lang="es-PA" dirty="0" smtClean="0"/>
              <a:t>tecnología </a:t>
            </a:r>
            <a:r>
              <a:rPr lang="es-PA" dirty="0" err="1"/>
              <a:t>hyper</a:t>
            </a:r>
            <a:r>
              <a:rPr lang="es-PA" dirty="0"/>
              <a:t> </a:t>
            </a:r>
            <a:r>
              <a:rPr lang="es-PA" dirty="0" err="1"/>
              <a:t>thereading</a:t>
            </a:r>
            <a:r>
              <a:rPr lang="es-PA" dirty="0"/>
              <a:t>.</a:t>
            </a:r>
          </a:p>
          <a:p>
            <a:pPr marL="0" indent="0">
              <a:buNone/>
            </a:pPr>
            <a:r>
              <a:rPr lang="es-PA" b="1" u="sng" dirty="0" smtClean="0">
                <a:solidFill>
                  <a:srgbClr val="FFFF00"/>
                </a:solidFill>
              </a:rPr>
              <a:t>CARACTERÍSTICAS:</a:t>
            </a:r>
          </a:p>
          <a:p>
            <a:pPr lvl="0"/>
            <a:r>
              <a:rPr lang="es-PA" dirty="0"/>
              <a:t>P</a:t>
            </a:r>
            <a:r>
              <a:rPr lang="es-PA" dirty="0" smtClean="0"/>
              <a:t>rocesador </a:t>
            </a:r>
            <a:r>
              <a:rPr lang="es-PA" dirty="0"/>
              <a:t>de dos </a:t>
            </a:r>
            <a:r>
              <a:rPr lang="es-PA" dirty="0" smtClean="0"/>
              <a:t>núcleos</a:t>
            </a:r>
            <a:endParaRPr lang="es-PA" dirty="0"/>
          </a:p>
          <a:p>
            <a:pPr lvl="0"/>
            <a:r>
              <a:rPr lang="es-PA" dirty="0"/>
              <a:t>M</a:t>
            </a:r>
            <a:r>
              <a:rPr lang="es-PA" dirty="0" smtClean="0"/>
              <a:t>emoria </a:t>
            </a:r>
            <a:r>
              <a:rPr lang="es-PA" dirty="0"/>
              <a:t>cache de 3mb</a:t>
            </a:r>
          </a:p>
          <a:p>
            <a:pPr lvl="0"/>
            <a:r>
              <a:rPr lang="es-PA" dirty="0"/>
              <a:t>V</a:t>
            </a:r>
            <a:r>
              <a:rPr lang="es-PA" dirty="0" smtClean="0"/>
              <a:t>elocidad </a:t>
            </a:r>
            <a:r>
              <a:rPr lang="es-PA" dirty="0"/>
              <a:t>ddr3 de </a:t>
            </a:r>
            <a:r>
              <a:rPr lang="es-PA" dirty="0" smtClean="0"/>
              <a:t>800 MHz </a:t>
            </a:r>
            <a:r>
              <a:rPr lang="es-PA" dirty="0"/>
              <a:t>hasta </a:t>
            </a:r>
            <a:r>
              <a:rPr lang="es-PA" dirty="0" smtClean="0"/>
              <a:t>1066 MHz. </a:t>
            </a:r>
            <a:r>
              <a:rPr lang="es-PA" dirty="0"/>
              <a:t>ddr3 es la habilidad de hacer trasferencia de datos ocho veces mas </a:t>
            </a:r>
            <a:r>
              <a:rPr lang="es-PA" dirty="0" smtClean="0"/>
              <a:t>rápido.</a:t>
            </a:r>
            <a:endParaRPr lang="es-PA" dirty="0"/>
          </a:p>
          <a:p>
            <a:pPr lvl="0"/>
            <a:r>
              <a:rPr lang="es-PA" dirty="0"/>
              <a:t>P</a:t>
            </a:r>
            <a:r>
              <a:rPr lang="es-PA" dirty="0" smtClean="0"/>
              <a:t>rocesador </a:t>
            </a:r>
            <a:r>
              <a:rPr lang="es-PA" dirty="0"/>
              <a:t>con velocidad de </a:t>
            </a:r>
            <a:r>
              <a:rPr lang="es-PA" dirty="0" smtClean="0"/>
              <a:t>2.13 GHz </a:t>
            </a:r>
            <a:r>
              <a:rPr lang="es-PA" dirty="0"/>
              <a:t>y </a:t>
            </a:r>
            <a:r>
              <a:rPr lang="es-PA" dirty="0" smtClean="0"/>
              <a:t>2.2 GHz.</a:t>
            </a:r>
            <a:endParaRPr lang="es-PA" dirty="0"/>
          </a:p>
          <a:p>
            <a:pPr marL="0" indent="0">
              <a:buNone/>
            </a:pPr>
            <a:endParaRPr lang="es-PA" dirty="0"/>
          </a:p>
        </p:txBody>
      </p:sp>
      <p:pic>
        <p:nvPicPr>
          <p:cNvPr id="4" name="Imagen 3"/>
          <p:cNvPicPr>
            <a:picLocks noChangeAspect="1"/>
          </p:cNvPicPr>
          <p:nvPr/>
        </p:nvPicPr>
        <p:blipFill>
          <a:blip r:embed="rId2"/>
          <a:stretch>
            <a:fillRect/>
          </a:stretch>
        </p:blipFill>
        <p:spPr>
          <a:xfrm>
            <a:off x="8358388" y="4850937"/>
            <a:ext cx="1759863" cy="1759863"/>
          </a:xfrm>
          <a:prstGeom prst="rect">
            <a:avLst/>
          </a:prstGeom>
          <a:ln>
            <a:noFill/>
          </a:ln>
          <a:effectLst>
            <a:softEdge rad="112500"/>
          </a:effectLst>
        </p:spPr>
      </p:pic>
    </p:spTree>
    <p:extLst>
      <p:ext uri="{BB962C8B-B14F-4D97-AF65-F5344CB8AC3E}">
        <p14:creationId xmlns:p14="http://schemas.microsoft.com/office/powerpoint/2010/main" val="1884451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Intel Core </a:t>
            </a:r>
            <a:r>
              <a:rPr lang="es-PA" dirty="0"/>
              <a:t>i5</a:t>
            </a:r>
          </a:p>
        </p:txBody>
      </p:sp>
      <p:sp>
        <p:nvSpPr>
          <p:cNvPr id="3" name="Marcador de contenido 2"/>
          <p:cNvSpPr>
            <a:spLocks noGrp="1"/>
          </p:cNvSpPr>
          <p:nvPr>
            <p:ph idx="1"/>
          </p:nvPr>
        </p:nvSpPr>
        <p:spPr/>
        <p:txBody>
          <a:bodyPr>
            <a:normAutofit fontScale="92500" lnSpcReduction="10000"/>
          </a:bodyPr>
          <a:lstStyle/>
          <a:p>
            <a:r>
              <a:rPr lang="es-PA" dirty="0"/>
              <a:t>E</a:t>
            </a:r>
            <a:r>
              <a:rPr lang="es-PA" dirty="0" smtClean="0"/>
              <a:t>s </a:t>
            </a:r>
            <a:r>
              <a:rPr lang="es-PA" dirty="0"/>
              <a:t>para uso cotidiano, es posible trabajar en dos tareas a la vez, y tienen la capacidad de aumentar su velocidad.</a:t>
            </a:r>
          </a:p>
          <a:p>
            <a:pPr marL="0" indent="0">
              <a:buNone/>
            </a:pPr>
            <a:r>
              <a:rPr lang="es-PA" b="1" u="sng" dirty="0" smtClean="0">
                <a:solidFill>
                  <a:srgbClr val="FFFF00"/>
                </a:solidFill>
              </a:rPr>
              <a:t>CARACTERÍSTICAS:</a:t>
            </a:r>
          </a:p>
          <a:p>
            <a:pPr lvl="0"/>
            <a:r>
              <a:rPr lang="es-PA" dirty="0"/>
              <a:t>P</a:t>
            </a:r>
            <a:r>
              <a:rPr lang="es-PA" dirty="0" smtClean="0"/>
              <a:t>osee </a:t>
            </a:r>
            <a:r>
              <a:rPr lang="es-PA" dirty="0"/>
              <a:t>4 </a:t>
            </a:r>
            <a:r>
              <a:rPr lang="es-PA" dirty="0" smtClean="0"/>
              <a:t>vías </a:t>
            </a:r>
            <a:r>
              <a:rPr lang="es-PA" dirty="0"/>
              <a:t>con impulso de velocidad.</a:t>
            </a:r>
          </a:p>
          <a:p>
            <a:pPr lvl="0"/>
            <a:r>
              <a:rPr lang="es-PA" dirty="0" smtClean="0"/>
              <a:t>8 Mb </a:t>
            </a:r>
            <a:r>
              <a:rPr lang="es-PA" dirty="0"/>
              <a:t>de memoria cache</a:t>
            </a:r>
          </a:p>
          <a:p>
            <a:pPr lvl="0"/>
            <a:r>
              <a:rPr lang="es-PA" dirty="0"/>
              <a:t>V</a:t>
            </a:r>
            <a:r>
              <a:rPr lang="es-PA" dirty="0" smtClean="0"/>
              <a:t>elocidad </a:t>
            </a:r>
            <a:r>
              <a:rPr lang="es-PA" dirty="0"/>
              <a:t>ddr3 de 1333 </a:t>
            </a:r>
            <a:r>
              <a:rPr lang="es-PA" dirty="0" smtClean="0"/>
              <a:t>MHz</a:t>
            </a:r>
            <a:endParaRPr lang="es-PA" dirty="0"/>
          </a:p>
          <a:p>
            <a:pPr lvl="0"/>
            <a:r>
              <a:rPr lang="es-PA" dirty="0"/>
              <a:t>P</a:t>
            </a:r>
            <a:r>
              <a:rPr lang="es-PA" dirty="0" smtClean="0"/>
              <a:t>rocesador </a:t>
            </a:r>
            <a:r>
              <a:rPr lang="es-PA" dirty="0"/>
              <a:t>con velocidad de 2.53 </a:t>
            </a:r>
            <a:r>
              <a:rPr lang="es-PA" dirty="0" smtClean="0"/>
              <a:t>GHz</a:t>
            </a:r>
            <a:endParaRPr lang="es-PA" dirty="0"/>
          </a:p>
          <a:p>
            <a:endParaRPr lang="es-PA" dirty="0"/>
          </a:p>
        </p:txBody>
      </p:sp>
      <p:pic>
        <p:nvPicPr>
          <p:cNvPr id="4" name="Imagen 3"/>
          <p:cNvPicPr>
            <a:picLocks noChangeAspect="1"/>
          </p:cNvPicPr>
          <p:nvPr/>
        </p:nvPicPr>
        <p:blipFill>
          <a:blip r:embed="rId2"/>
          <a:stretch>
            <a:fillRect/>
          </a:stretch>
        </p:blipFill>
        <p:spPr>
          <a:xfrm>
            <a:off x="8202111" y="4136254"/>
            <a:ext cx="2304488" cy="1975275"/>
          </a:xfrm>
          <a:prstGeom prst="rect">
            <a:avLst/>
          </a:prstGeom>
          <a:ln>
            <a:noFill/>
          </a:ln>
          <a:effectLst>
            <a:softEdge rad="112500"/>
          </a:effectLst>
        </p:spPr>
      </p:pic>
    </p:spTree>
    <p:extLst>
      <p:ext uri="{BB962C8B-B14F-4D97-AF65-F5344CB8AC3E}">
        <p14:creationId xmlns:p14="http://schemas.microsoft.com/office/powerpoint/2010/main" val="2007228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Intel Core i7</a:t>
            </a:r>
            <a:endParaRPr lang="es-PA" dirty="0"/>
          </a:p>
        </p:txBody>
      </p:sp>
      <p:sp>
        <p:nvSpPr>
          <p:cNvPr id="3" name="Marcador de contenido 2"/>
          <p:cNvSpPr>
            <a:spLocks noGrp="1"/>
          </p:cNvSpPr>
          <p:nvPr>
            <p:ph idx="1"/>
          </p:nvPr>
        </p:nvSpPr>
        <p:spPr>
          <a:xfrm>
            <a:off x="1141412" y="1824485"/>
            <a:ext cx="9905999" cy="3541714"/>
          </a:xfrm>
        </p:spPr>
        <p:txBody>
          <a:bodyPr>
            <a:normAutofit fontScale="92500" lnSpcReduction="10000"/>
          </a:bodyPr>
          <a:lstStyle/>
          <a:p>
            <a:pPr algn="just"/>
            <a:r>
              <a:rPr lang="es-PA" dirty="0"/>
              <a:t>Es apropiada para editar videos y fotografías, divertirse con juegos y por supuesto trabajar en varios al tiempo.</a:t>
            </a:r>
          </a:p>
          <a:p>
            <a:pPr marL="0" indent="0" algn="just">
              <a:buNone/>
            </a:pPr>
            <a:r>
              <a:rPr lang="es-PA" b="1" u="sng" dirty="0" smtClean="0">
                <a:solidFill>
                  <a:srgbClr val="FFFF00"/>
                </a:solidFill>
              </a:rPr>
              <a:t>CARACTERÍSTICAS:</a:t>
            </a:r>
          </a:p>
          <a:p>
            <a:pPr lvl="0" algn="just"/>
            <a:r>
              <a:rPr lang="es-PA" dirty="0"/>
              <a:t>P</a:t>
            </a:r>
            <a:r>
              <a:rPr lang="es-PA" dirty="0" smtClean="0"/>
              <a:t>osee </a:t>
            </a:r>
            <a:r>
              <a:rPr lang="es-PA" dirty="0"/>
              <a:t>un núcleo</a:t>
            </a:r>
          </a:p>
          <a:p>
            <a:pPr lvl="0" algn="just"/>
            <a:r>
              <a:rPr lang="es-PA" dirty="0"/>
              <a:t>M</a:t>
            </a:r>
            <a:r>
              <a:rPr lang="es-PA" dirty="0" smtClean="0"/>
              <a:t>emoria </a:t>
            </a:r>
            <a:r>
              <a:rPr lang="es-PA" dirty="0"/>
              <a:t>cache de </a:t>
            </a:r>
            <a:r>
              <a:rPr lang="es-PA" dirty="0" smtClean="0"/>
              <a:t>4 Mb, 6 Mb </a:t>
            </a:r>
            <a:r>
              <a:rPr lang="es-PA" dirty="0"/>
              <a:t>y </a:t>
            </a:r>
            <a:r>
              <a:rPr lang="es-PA" dirty="0" smtClean="0"/>
              <a:t>8 Mb</a:t>
            </a:r>
            <a:endParaRPr lang="es-PA" dirty="0"/>
          </a:p>
          <a:p>
            <a:pPr lvl="0" algn="just"/>
            <a:r>
              <a:rPr lang="es-PA" dirty="0"/>
              <a:t>V</a:t>
            </a:r>
            <a:r>
              <a:rPr lang="es-PA" dirty="0" smtClean="0"/>
              <a:t>elocidad </a:t>
            </a:r>
            <a:r>
              <a:rPr lang="es-PA" dirty="0"/>
              <a:t>ddr3 de 800mhz, 1066 </a:t>
            </a:r>
            <a:r>
              <a:rPr lang="es-PA" dirty="0" smtClean="0"/>
              <a:t>MHz </a:t>
            </a:r>
            <a:r>
              <a:rPr lang="es-PA" dirty="0"/>
              <a:t>y 1333 </a:t>
            </a:r>
            <a:r>
              <a:rPr lang="es-PA" dirty="0" smtClean="0"/>
              <a:t>MHz</a:t>
            </a:r>
            <a:endParaRPr lang="es-PA" dirty="0"/>
          </a:p>
          <a:p>
            <a:pPr lvl="0" algn="just"/>
            <a:r>
              <a:rPr lang="es-PA" dirty="0"/>
              <a:t>P</a:t>
            </a:r>
            <a:r>
              <a:rPr lang="es-PA" dirty="0" smtClean="0"/>
              <a:t>rocesador </a:t>
            </a:r>
            <a:r>
              <a:rPr lang="es-PA" dirty="0"/>
              <a:t>con velocidad de 3.06 </a:t>
            </a:r>
            <a:r>
              <a:rPr lang="es-PA" dirty="0" smtClean="0"/>
              <a:t>GHz, </a:t>
            </a:r>
            <a:r>
              <a:rPr lang="es-PA" dirty="0"/>
              <a:t>2.93 </a:t>
            </a:r>
            <a:r>
              <a:rPr lang="es-PA" dirty="0" smtClean="0"/>
              <a:t>GHz </a:t>
            </a:r>
            <a:r>
              <a:rPr lang="es-PA" dirty="0"/>
              <a:t>y 2.66 </a:t>
            </a:r>
            <a:r>
              <a:rPr lang="es-PA" dirty="0" smtClean="0"/>
              <a:t>GHz </a:t>
            </a:r>
            <a:r>
              <a:rPr lang="es-PA" dirty="0"/>
              <a:t>por </a:t>
            </a:r>
            <a:r>
              <a:rPr lang="es-PA" dirty="0" smtClean="0"/>
              <a:t>núcleo.</a:t>
            </a:r>
            <a:endParaRPr lang="es-PA" dirty="0"/>
          </a:p>
          <a:p>
            <a:endParaRPr lang="es-PA" dirty="0"/>
          </a:p>
        </p:txBody>
      </p:sp>
      <p:pic>
        <p:nvPicPr>
          <p:cNvPr id="4" name="Imagen 3"/>
          <p:cNvPicPr>
            <a:picLocks noChangeAspect="1"/>
          </p:cNvPicPr>
          <p:nvPr/>
        </p:nvPicPr>
        <p:blipFill>
          <a:blip r:embed="rId2"/>
          <a:stretch>
            <a:fillRect/>
          </a:stretch>
        </p:blipFill>
        <p:spPr>
          <a:xfrm>
            <a:off x="8448542" y="5152620"/>
            <a:ext cx="1837518" cy="1576591"/>
          </a:xfrm>
          <a:prstGeom prst="rect">
            <a:avLst/>
          </a:prstGeom>
          <a:ln>
            <a:noFill/>
          </a:ln>
          <a:effectLst>
            <a:softEdge rad="112500"/>
          </a:effectLst>
        </p:spPr>
      </p:pic>
    </p:spTree>
    <p:extLst>
      <p:ext uri="{BB962C8B-B14F-4D97-AF65-F5344CB8AC3E}">
        <p14:creationId xmlns:p14="http://schemas.microsoft.com/office/powerpoint/2010/main" val="1771916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a:t>amd </a:t>
            </a:r>
            <a:r>
              <a:rPr lang="es-PA" dirty="0" err="1"/>
              <a:t>phenom</a:t>
            </a:r>
            <a:r>
              <a:rPr lang="es-PA" dirty="0"/>
              <a:t> II: X3 Y X4</a:t>
            </a:r>
          </a:p>
        </p:txBody>
      </p:sp>
      <p:sp>
        <p:nvSpPr>
          <p:cNvPr id="3" name="Marcador de contenido 2"/>
          <p:cNvSpPr>
            <a:spLocks noGrp="1"/>
          </p:cNvSpPr>
          <p:nvPr>
            <p:ph idx="1"/>
          </p:nvPr>
        </p:nvSpPr>
        <p:spPr/>
        <p:txBody>
          <a:bodyPr>
            <a:normAutofit fontScale="92500" lnSpcReduction="10000"/>
          </a:bodyPr>
          <a:lstStyle/>
          <a:p>
            <a:pPr algn="just"/>
            <a:r>
              <a:rPr lang="es-PA" dirty="0"/>
              <a:t>Es ideal para entretenimientos en alta definición como, juegos, editar video y fotografía.</a:t>
            </a:r>
          </a:p>
          <a:p>
            <a:pPr marL="0" indent="0" algn="just">
              <a:buNone/>
            </a:pPr>
            <a:r>
              <a:rPr lang="es-PA" b="1" u="sng" dirty="0" smtClean="0">
                <a:solidFill>
                  <a:srgbClr val="FFFF00"/>
                </a:solidFill>
              </a:rPr>
              <a:t>CARACTERÍSTICAS:</a:t>
            </a:r>
          </a:p>
          <a:p>
            <a:pPr lvl="0" algn="just"/>
            <a:r>
              <a:rPr lang="es-PA" dirty="0" smtClean="0"/>
              <a:t>Está </a:t>
            </a:r>
            <a:r>
              <a:rPr lang="es-PA" dirty="0"/>
              <a:t>formando de tres a 4 núcleos</a:t>
            </a:r>
          </a:p>
          <a:p>
            <a:pPr lvl="0" algn="just"/>
            <a:r>
              <a:rPr lang="es-PA" dirty="0"/>
              <a:t>M</a:t>
            </a:r>
            <a:r>
              <a:rPr lang="es-PA" dirty="0" smtClean="0"/>
              <a:t>emoria </a:t>
            </a:r>
            <a:r>
              <a:rPr lang="es-PA" dirty="0"/>
              <a:t>cache de 4 Mb y 6 Mb</a:t>
            </a:r>
          </a:p>
          <a:p>
            <a:pPr algn="just"/>
            <a:r>
              <a:rPr lang="es-PA" dirty="0"/>
              <a:t>B</a:t>
            </a:r>
            <a:r>
              <a:rPr lang="es-PA" dirty="0" smtClean="0"/>
              <a:t>us </a:t>
            </a:r>
            <a:r>
              <a:rPr lang="es-PA" dirty="0"/>
              <a:t>de datos frontal de 1066 MHz</a:t>
            </a:r>
          </a:p>
          <a:p>
            <a:pPr lvl="0" algn="just"/>
            <a:r>
              <a:rPr lang="es-PA" dirty="0"/>
              <a:t>32 y 64 bits de proceso.</a:t>
            </a:r>
          </a:p>
          <a:p>
            <a:endParaRPr lang="es-PA" dirty="0"/>
          </a:p>
        </p:txBody>
      </p:sp>
      <p:pic>
        <p:nvPicPr>
          <p:cNvPr id="4" name="Imagen 3"/>
          <p:cNvPicPr>
            <a:picLocks noChangeAspect="1"/>
          </p:cNvPicPr>
          <p:nvPr/>
        </p:nvPicPr>
        <p:blipFill>
          <a:blip r:embed="rId2"/>
          <a:stretch>
            <a:fillRect/>
          </a:stretch>
        </p:blipFill>
        <p:spPr>
          <a:xfrm>
            <a:off x="6838549" y="4157317"/>
            <a:ext cx="3048264" cy="1786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981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a:t>amd </a:t>
            </a:r>
            <a:r>
              <a:rPr lang="es-PA" dirty="0" err="1"/>
              <a:t>semprom</a:t>
            </a:r>
            <a:endParaRPr lang="es-PA" dirty="0"/>
          </a:p>
        </p:txBody>
      </p:sp>
      <p:sp>
        <p:nvSpPr>
          <p:cNvPr id="3" name="Marcador de contenido 2"/>
          <p:cNvSpPr>
            <a:spLocks noGrp="1"/>
          </p:cNvSpPr>
          <p:nvPr>
            <p:ph idx="1"/>
          </p:nvPr>
        </p:nvSpPr>
        <p:spPr/>
        <p:txBody>
          <a:bodyPr>
            <a:normAutofit fontScale="92500" lnSpcReduction="20000"/>
          </a:bodyPr>
          <a:lstStyle/>
          <a:p>
            <a:pPr algn="just"/>
            <a:r>
              <a:rPr lang="es-PA" dirty="0"/>
              <a:t>Es capaz de realizar varias tareas a la vez, ideal para la reproducción de video y música.</a:t>
            </a:r>
          </a:p>
          <a:p>
            <a:pPr marL="0" indent="0" algn="just">
              <a:buNone/>
            </a:pPr>
            <a:r>
              <a:rPr lang="es-PA" b="1" u="sng" dirty="0" smtClean="0">
                <a:solidFill>
                  <a:srgbClr val="FFFF00"/>
                </a:solidFill>
              </a:rPr>
              <a:t>CARACTERÍSTICAS:</a:t>
            </a:r>
          </a:p>
          <a:p>
            <a:pPr lvl="0" algn="just"/>
            <a:r>
              <a:rPr lang="es-PA" dirty="0"/>
              <a:t>M</a:t>
            </a:r>
            <a:r>
              <a:rPr lang="es-PA" dirty="0" smtClean="0"/>
              <a:t>emoria </a:t>
            </a:r>
            <a:r>
              <a:rPr lang="es-PA" dirty="0"/>
              <a:t>ddr2 de 2gb, expandible hasta 4gb, esta memoria es la que permite llevar a cabo varias tareas al mismo tiempo.</a:t>
            </a:r>
          </a:p>
          <a:p>
            <a:pPr lvl="0" algn="just"/>
            <a:r>
              <a:rPr lang="es-PA" dirty="0"/>
              <a:t>T</a:t>
            </a:r>
            <a:r>
              <a:rPr lang="es-PA" dirty="0" smtClean="0"/>
              <a:t>iene </a:t>
            </a:r>
            <a:r>
              <a:rPr lang="es-PA" dirty="0"/>
              <a:t>una memoria cache l2 de 512 kb</a:t>
            </a:r>
          </a:p>
          <a:p>
            <a:pPr lvl="0" algn="just"/>
            <a:r>
              <a:rPr lang="es-PA" dirty="0"/>
              <a:t>B</a:t>
            </a:r>
            <a:r>
              <a:rPr lang="es-PA" dirty="0" smtClean="0"/>
              <a:t>us </a:t>
            </a:r>
            <a:r>
              <a:rPr lang="es-PA" dirty="0"/>
              <a:t>de datos frontal de 1600 </a:t>
            </a:r>
            <a:r>
              <a:rPr lang="es-PA" dirty="0" smtClean="0"/>
              <a:t>MHz</a:t>
            </a:r>
            <a:endParaRPr lang="es-PA" dirty="0"/>
          </a:p>
          <a:p>
            <a:pPr lvl="0" algn="just"/>
            <a:r>
              <a:rPr lang="es-PA" dirty="0"/>
              <a:t>V</a:t>
            </a:r>
            <a:r>
              <a:rPr lang="es-PA" dirty="0" smtClean="0"/>
              <a:t>elocidad </a:t>
            </a:r>
            <a:r>
              <a:rPr lang="es-PA" dirty="0"/>
              <a:t>del procesador de hasta 2.3 </a:t>
            </a:r>
            <a:r>
              <a:rPr lang="es-PA" dirty="0" smtClean="0"/>
              <a:t>GHz</a:t>
            </a:r>
            <a:endParaRPr lang="es-PA" dirty="0"/>
          </a:p>
          <a:p>
            <a:endParaRPr lang="es-PA" dirty="0"/>
          </a:p>
        </p:txBody>
      </p:sp>
      <p:pic>
        <p:nvPicPr>
          <p:cNvPr id="4" name="Imagen 3"/>
          <p:cNvPicPr>
            <a:picLocks noChangeAspect="1"/>
          </p:cNvPicPr>
          <p:nvPr/>
        </p:nvPicPr>
        <p:blipFill>
          <a:blip r:embed="rId2"/>
          <a:stretch>
            <a:fillRect/>
          </a:stretch>
        </p:blipFill>
        <p:spPr>
          <a:xfrm>
            <a:off x="7776879" y="4417851"/>
            <a:ext cx="2639797" cy="1731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5873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a:t>Fabricantes de microprocesadores</a:t>
            </a:r>
          </a:p>
        </p:txBody>
      </p:sp>
      <p:sp>
        <p:nvSpPr>
          <p:cNvPr id="3" name="Marcador de contenido 2"/>
          <p:cNvSpPr>
            <a:spLocks noGrp="1"/>
          </p:cNvSpPr>
          <p:nvPr>
            <p:ph idx="1"/>
          </p:nvPr>
        </p:nvSpPr>
        <p:spPr>
          <a:xfrm>
            <a:off x="1141412" y="1618422"/>
            <a:ext cx="9905999" cy="3541714"/>
          </a:xfrm>
        </p:spPr>
        <p:txBody>
          <a:bodyPr/>
          <a:lstStyle/>
          <a:p>
            <a:r>
              <a:rPr lang="es-PA" dirty="0"/>
              <a:t>Los principales fabricantes de microprocesadores son:</a:t>
            </a:r>
          </a:p>
          <a:p>
            <a:r>
              <a:rPr lang="es-PA" dirty="0" err="1"/>
              <a:t>Freescale</a:t>
            </a:r>
            <a:r>
              <a:rPr lang="es-PA" dirty="0"/>
              <a:t>, Fujitsu, Intel, AMD, Intersil, Toshiba, </a:t>
            </a:r>
            <a:r>
              <a:rPr lang="es-PA" dirty="0" err="1"/>
              <a:t>Zarlink</a:t>
            </a:r>
            <a:r>
              <a:rPr lang="es-PA" dirty="0"/>
              <a:t>, </a:t>
            </a:r>
            <a:r>
              <a:rPr lang="es-PA" dirty="0" err="1"/>
              <a:t>Arm</a:t>
            </a:r>
            <a:r>
              <a:rPr lang="es-PA" dirty="0"/>
              <a:t>, Motorola, Apple, </a:t>
            </a:r>
            <a:r>
              <a:rPr lang="es-PA" dirty="0" err="1"/>
              <a:t>Sun</a:t>
            </a:r>
            <a:r>
              <a:rPr lang="es-PA" dirty="0"/>
              <a:t>, </a:t>
            </a:r>
            <a:r>
              <a:rPr lang="es-PA" dirty="0" err="1"/>
              <a:t>Compaq</a:t>
            </a:r>
            <a:r>
              <a:rPr lang="es-PA" dirty="0"/>
              <a:t>, IBM, </a:t>
            </a:r>
            <a:r>
              <a:rPr lang="es-PA" dirty="0" err="1"/>
              <a:t>cyrix</a:t>
            </a:r>
            <a:r>
              <a:rPr lang="es-PA" dirty="0"/>
              <a:t>.</a:t>
            </a:r>
          </a:p>
          <a:p>
            <a:r>
              <a:rPr lang="es-PA" dirty="0"/>
              <a:t>Aunque sin lugar a duda las dos marcas que manejan el Mercado de los microprocesadores y están en constante competencia son: INTEL y AMD.</a:t>
            </a:r>
          </a:p>
          <a:p>
            <a:endParaRPr lang="es-PA" dirty="0"/>
          </a:p>
        </p:txBody>
      </p:sp>
      <p:pic>
        <p:nvPicPr>
          <p:cNvPr id="4" name="Imagen 3"/>
          <p:cNvPicPr>
            <a:picLocks noChangeAspect="1"/>
          </p:cNvPicPr>
          <p:nvPr/>
        </p:nvPicPr>
        <p:blipFill>
          <a:blip r:embed="rId2"/>
          <a:stretch>
            <a:fillRect/>
          </a:stretch>
        </p:blipFill>
        <p:spPr>
          <a:xfrm>
            <a:off x="2975020" y="4343544"/>
            <a:ext cx="2811045" cy="2192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6915955" y="4343544"/>
            <a:ext cx="2901390" cy="2192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9438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556901"/>
            <a:ext cx="9905998" cy="1478570"/>
          </a:xfrm>
        </p:spPr>
        <p:txBody>
          <a:bodyPr>
            <a:normAutofit/>
          </a:bodyPr>
          <a:lstStyle/>
          <a:p>
            <a:pPr algn="ctr"/>
            <a:r>
              <a:rPr lang="es-PA" sz="4000" dirty="0" smtClean="0">
                <a:solidFill>
                  <a:srgbClr val="FFFF00"/>
                </a:solidFill>
              </a:rPr>
              <a:t>Tipos de Procesadores y sus fabricantes</a:t>
            </a:r>
            <a:endParaRPr lang="es-PA" sz="4000" dirty="0">
              <a:solidFill>
                <a:srgbClr val="FFFF00"/>
              </a:solidFill>
            </a:endParaRPr>
          </a:p>
        </p:txBody>
      </p:sp>
      <p:pic>
        <p:nvPicPr>
          <p:cNvPr id="1028" name="Picture 4" descr="http://www.adslzone.net/app/uploads/2015/10/ProcesadorExyno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8798" y="2035471"/>
            <a:ext cx="6891228" cy="38382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4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solidFill>
                  <a:srgbClr val="FFFF00"/>
                </a:solidFill>
              </a:rPr>
              <a:t>¿Que es un procesador?</a:t>
            </a:r>
            <a:endParaRPr lang="es-PA" dirty="0">
              <a:solidFill>
                <a:srgbClr val="FFFF00"/>
              </a:solidFill>
            </a:endParaRPr>
          </a:p>
        </p:txBody>
      </p:sp>
      <p:sp>
        <p:nvSpPr>
          <p:cNvPr id="3" name="Marcador de contenido 2"/>
          <p:cNvSpPr>
            <a:spLocks noGrp="1"/>
          </p:cNvSpPr>
          <p:nvPr>
            <p:ph idx="1"/>
          </p:nvPr>
        </p:nvSpPr>
        <p:spPr/>
        <p:txBody>
          <a:bodyPr/>
          <a:lstStyle/>
          <a:p>
            <a:r>
              <a:rPr lang="es-PA" dirty="0" smtClean="0"/>
              <a:t>la pieza </a:t>
            </a:r>
            <a:r>
              <a:rPr lang="es-PA" dirty="0"/>
              <a:t>de la computadora </a:t>
            </a:r>
            <a:r>
              <a:rPr lang="es-PA" dirty="0" smtClean="0"/>
              <a:t>encargada </a:t>
            </a:r>
            <a:r>
              <a:rPr lang="es-PA" dirty="0"/>
              <a:t>de dirigir y coordinar los diversos componentes de la </a:t>
            </a:r>
            <a:r>
              <a:rPr lang="es-PA" dirty="0" smtClean="0"/>
              <a:t>computadora.</a:t>
            </a:r>
          </a:p>
          <a:p>
            <a:endParaRPr lang="es-PA" dirty="0"/>
          </a:p>
        </p:txBody>
      </p:sp>
      <p:pic>
        <p:nvPicPr>
          <p:cNvPr id="4" name="Imagen 3"/>
          <p:cNvPicPr>
            <a:picLocks noChangeAspect="1"/>
          </p:cNvPicPr>
          <p:nvPr/>
        </p:nvPicPr>
        <p:blipFill rotWithShape="1">
          <a:blip r:embed="rId2"/>
          <a:srcRect l="3985" r="3025"/>
          <a:stretch/>
        </p:blipFill>
        <p:spPr>
          <a:xfrm>
            <a:off x="6362163" y="3348508"/>
            <a:ext cx="3876541" cy="3226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7992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solidFill>
                  <a:srgbClr val="FFFF00"/>
                </a:solidFill>
              </a:rPr>
              <a:t>¿Que es un microprocesador?</a:t>
            </a:r>
            <a:endParaRPr lang="es-PA" dirty="0">
              <a:solidFill>
                <a:srgbClr val="FFFF00"/>
              </a:solidFill>
            </a:endParaRPr>
          </a:p>
        </p:txBody>
      </p:sp>
      <p:sp>
        <p:nvSpPr>
          <p:cNvPr id="3" name="Marcador de contenido 2"/>
          <p:cNvSpPr>
            <a:spLocks noGrp="1"/>
          </p:cNvSpPr>
          <p:nvPr>
            <p:ph idx="1"/>
          </p:nvPr>
        </p:nvSpPr>
        <p:spPr/>
        <p:txBody>
          <a:bodyPr>
            <a:normAutofit fontScale="70000" lnSpcReduction="20000"/>
          </a:bodyPr>
          <a:lstStyle/>
          <a:p>
            <a:pPr algn="just"/>
            <a:r>
              <a:rPr lang="es-PA" dirty="0"/>
              <a:t>El microprocesador es el pequeño cerebrito con el que cuenta la computadora y se encarga básicamente de recibir, analizar y calcular todos los datos y esto lo hace en varias etapas de ejecución las cuales son</a:t>
            </a:r>
            <a:r>
              <a:rPr lang="es-PA" dirty="0" smtClean="0"/>
              <a:t>:</a:t>
            </a:r>
            <a:endParaRPr lang="es-PA" dirty="0"/>
          </a:p>
          <a:p>
            <a:pPr algn="just"/>
            <a:r>
              <a:rPr lang="es-PA" dirty="0"/>
              <a:t>    </a:t>
            </a:r>
            <a:r>
              <a:rPr lang="es-PA" dirty="0" err="1"/>
              <a:t>PreFetch</a:t>
            </a:r>
            <a:r>
              <a:rPr lang="es-PA" dirty="0"/>
              <a:t>: Ejecuta pre lectura de la instrucción a realizar en la memoria principal.</a:t>
            </a:r>
          </a:p>
          <a:p>
            <a:pPr algn="just"/>
            <a:r>
              <a:rPr lang="es-PA" dirty="0"/>
              <a:t>    </a:t>
            </a:r>
            <a:r>
              <a:rPr lang="es-PA" dirty="0" err="1"/>
              <a:t>Fetch</a:t>
            </a:r>
            <a:r>
              <a:rPr lang="es-PA" dirty="0"/>
              <a:t>: Ordena sistemáticamente todos los datos para poder ejecutar las operaciones necesarias.</a:t>
            </a:r>
          </a:p>
          <a:p>
            <a:pPr algn="just"/>
            <a:r>
              <a:rPr lang="es-PA" dirty="0"/>
              <a:t>    Decodificación: Decodifica las instrucciones de manera que se pueda separar de forma lógica la 	</a:t>
            </a:r>
            <a:r>
              <a:rPr lang="es-PA" dirty="0" smtClean="0"/>
              <a:t>		información </a:t>
            </a:r>
            <a:r>
              <a:rPr lang="es-PA" dirty="0"/>
              <a:t>y determinar que hacer.</a:t>
            </a:r>
          </a:p>
          <a:p>
            <a:pPr algn="just"/>
            <a:r>
              <a:rPr lang="es-PA" dirty="0"/>
              <a:t>    Ejecución: Efectúa el proceso de análisis y cálculo necesario.</a:t>
            </a:r>
          </a:p>
          <a:p>
            <a:pPr algn="just"/>
            <a:r>
              <a:rPr lang="es-PA" dirty="0"/>
              <a:t>    Escritura: Envía los resultados a la memoria principal y los registra</a:t>
            </a:r>
            <a:r>
              <a:rPr lang="es-PA" dirty="0" smtClean="0"/>
              <a:t>.</a:t>
            </a:r>
            <a:endParaRPr lang="es-PA" dirty="0"/>
          </a:p>
        </p:txBody>
      </p:sp>
      <p:pic>
        <p:nvPicPr>
          <p:cNvPr id="4" name="Imagen 3"/>
          <p:cNvPicPr>
            <a:picLocks noChangeAspect="1"/>
          </p:cNvPicPr>
          <p:nvPr/>
        </p:nvPicPr>
        <p:blipFill>
          <a:blip r:embed="rId2"/>
          <a:stretch>
            <a:fillRect/>
          </a:stretch>
        </p:blipFill>
        <p:spPr>
          <a:xfrm rot="997180">
            <a:off x="8229600" y="4186173"/>
            <a:ext cx="2498501" cy="1873876"/>
          </a:xfrm>
          <a:prstGeom prst="rect">
            <a:avLst/>
          </a:prstGeom>
          <a:ln>
            <a:noFill/>
          </a:ln>
          <a:effectLst>
            <a:softEdge rad="112500"/>
          </a:effectLst>
        </p:spPr>
      </p:pic>
    </p:spTree>
    <p:extLst>
      <p:ext uri="{BB962C8B-B14F-4D97-AF65-F5344CB8AC3E}">
        <p14:creationId xmlns:p14="http://schemas.microsoft.com/office/powerpoint/2010/main" val="416602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solidFill>
                  <a:srgbClr val="FFFF00"/>
                </a:solidFill>
              </a:rPr>
              <a:t>Tipos de procesadores</a:t>
            </a:r>
            <a:endParaRPr lang="es-PA" dirty="0">
              <a:solidFill>
                <a:srgbClr val="FFFF00"/>
              </a:solidFill>
            </a:endParaRPr>
          </a:p>
        </p:txBody>
      </p:sp>
      <p:sp>
        <p:nvSpPr>
          <p:cNvPr id="3" name="Marcador de contenido 2"/>
          <p:cNvSpPr>
            <a:spLocks noGrp="1"/>
          </p:cNvSpPr>
          <p:nvPr>
            <p:ph idx="1"/>
          </p:nvPr>
        </p:nvSpPr>
        <p:spPr/>
        <p:txBody>
          <a:bodyPr>
            <a:normAutofit fontScale="70000" lnSpcReduction="20000"/>
          </a:bodyPr>
          <a:lstStyle/>
          <a:p>
            <a:r>
              <a:rPr lang="es-PA" b="1" u="sng" dirty="0">
                <a:solidFill>
                  <a:srgbClr val="FFFF00"/>
                </a:solidFill>
              </a:rPr>
              <a:t>Procesadores tipo </a:t>
            </a:r>
            <a:r>
              <a:rPr lang="es-PA" b="1" u="sng" dirty="0" err="1" smtClean="0">
                <a:solidFill>
                  <a:srgbClr val="FFFF00"/>
                </a:solidFill>
              </a:rPr>
              <a:t>Atom</a:t>
            </a:r>
            <a:r>
              <a:rPr lang="es-PA" b="1" u="sng" dirty="0">
                <a:solidFill>
                  <a:srgbClr val="FFFF00"/>
                </a:solidFill>
              </a:rPr>
              <a:t>:</a:t>
            </a:r>
            <a:r>
              <a:rPr lang="es-PA" b="1" u="sng" dirty="0" smtClean="0">
                <a:solidFill>
                  <a:srgbClr val="FFFF00"/>
                </a:solidFill>
              </a:rPr>
              <a:t> </a:t>
            </a:r>
            <a:r>
              <a:rPr lang="es-PA" dirty="0"/>
              <a:t>Los procesadores Intel </a:t>
            </a:r>
            <a:r>
              <a:rPr lang="es-PA" dirty="0" err="1"/>
              <a:t>Atom</a:t>
            </a:r>
            <a:r>
              <a:rPr lang="es-PA" dirty="0"/>
              <a:t> son procesadores de bajo consumo energético y están diseñados para usarse en </a:t>
            </a:r>
            <a:r>
              <a:rPr lang="es-PA" dirty="0" err="1"/>
              <a:t>netbooks</a:t>
            </a:r>
            <a:r>
              <a:rPr lang="es-PA" dirty="0"/>
              <a:t> y otros dispositivos de cómputo especializados en redes, es decir, en máquinas en donde la vida útil de la batería, así como el consumo de energía, son más importantes que el poder de procesamiento en sí.</a:t>
            </a:r>
          </a:p>
          <a:p>
            <a:r>
              <a:rPr lang="es-PA" b="1" u="sng" dirty="0" smtClean="0">
                <a:solidFill>
                  <a:srgbClr val="FFFF00"/>
                </a:solidFill>
              </a:rPr>
              <a:t>Celeron</a:t>
            </a:r>
            <a:r>
              <a:rPr lang="es-PA" b="1" u="sng" dirty="0">
                <a:solidFill>
                  <a:srgbClr val="FFFF00"/>
                </a:solidFill>
              </a:rPr>
              <a:t>:</a:t>
            </a:r>
            <a:r>
              <a:rPr lang="es-PA" b="1" u="sng" dirty="0" smtClean="0">
                <a:solidFill>
                  <a:srgbClr val="FFFF00"/>
                </a:solidFill>
              </a:rPr>
              <a:t> </a:t>
            </a:r>
            <a:r>
              <a:rPr lang="es-PA" dirty="0"/>
              <a:t>Estos procesadores están diseñados para su uso en computadoras de escritorio o </a:t>
            </a:r>
            <a:r>
              <a:rPr lang="es-PA" dirty="0" smtClean="0"/>
              <a:t>PC</a:t>
            </a:r>
            <a:r>
              <a:rPr lang="es-PA" dirty="0"/>
              <a:t>. de escritorio, enfocadas al uso familiar principalmente para actividades de navegación web y cómputo básico o no especializado.</a:t>
            </a:r>
          </a:p>
          <a:p>
            <a:r>
              <a:rPr lang="es-PA" b="1" u="sng" dirty="0" smtClean="0">
                <a:solidFill>
                  <a:srgbClr val="FFFF00"/>
                </a:solidFill>
              </a:rPr>
              <a:t>Pentium</a:t>
            </a:r>
            <a:r>
              <a:rPr lang="es-PA" b="1" u="sng" dirty="0">
                <a:solidFill>
                  <a:srgbClr val="FFFF00"/>
                </a:solidFill>
              </a:rPr>
              <a:t>:</a:t>
            </a:r>
            <a:r>
              <a:rPr lang="es-PA" b="1" u="sng" dirty="0" smtClean="0">
                <a:solidFill>
                  <a:srgbClr val="FFFF00"/>
                </a:solidFill>
              </a:rPr>
              <a:t> </a:t>
            </a:r>
            <a:r>
              <a:rPr lang="es-PA" dirty="0"/>
              <a:t>Pentium ha sido usado como nombre para varias generaciones diferentes de procesadores. Los procesadores Pentium de la generación actual son procesadores de doble núcleo energéticamente eficiente y diseñado para computadoras de escritorio. Los procesadores Pentium tienen indicadores numéricos que, al igual que otros procesadores Intel, indican niveles más altos de características con números de series superiores.</a:t>
            </a:r>
          </a:p>
          <a:p>
            <a:endParaRPr lang="es-PA" dirty="0"/>
          </a:p>
        </p:txBody>
      </p:sp>
    </p:spTree>
    <p:extLst>
      <p:ext uri="{BB962C8B-B14F-4D97-AF65-F5344CB8AC3E}">
        <p14:creationId xmlns:p14="http://schemas.microsoft.com/office/powerpoint/2010/main" val="196334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05806" y="961600"/>
            <a:ext cx="9905999" cy="3541714"/>
          </a:xfrm>
        </p:spPr>
        <p:txBody>
          <a:bodyPr>
            <a:normAutofit fontScale="77500" lnSpcReduction="20000"/>
          </a:bodyPr>
          <a:lstStyle/>
          <a:p>
            <a:r>
              <a:rPr lang="es-PA" b="1" u="sng" dirty="0">
                <a:solidFill>
                  <a:srgbClr val="FFFF00"/>
                </a:solidFill>
              </a:rPr>
              <a:t>Procesadores </a:t>
            </a:r>
            <a:r>
              <a:rPr lang="es-PA" b="1" u="sng" dirty="0" smtClean="0">
                <a:solidFill>
                  <a:srgbClr val="FFFF00"/>
                </a:solidFill>
              </a:rPr>
              <a:t>Core: </a:t>
            </a:r>
            <a:r>
              <a:rPr lang="es-PA" dirty="0" smtClean="0"/>
              <a:t>Son </a:t>
            </a:r>
            <a:r>
              <a:rPr lang="es-PA" dirty="0"/>
              <a:t>todos los procesadores que poseen más de un núcleo, el cual se denomina Core, existen dos clases, mismas que se denominan Core i7 y Core 2 Dúo, que varían en la cantidad de </a:t>
            </a:r>
            <a:r>
              <a:rPr lang="es-PA" dirty="0" err="1"/>
              <a:t>Cores</a:t>
            </a:r>
            <a:r>
              <a:rPr lang="es-PA" dirty="0"/>
              <a:t> o núcleos de procesamiento. Los procesadores Core de más de un núcleo comenzaron a comercializarse a partir del año 2005, popularizándose desde ese entonces gracias a sus diversas propiedades que han ido evolucionando. En la actualidad ya existen procesadores Core de 12 y hasta 16 núcleos, pero aún no han sido comercializados a gran escala, siendo únicamente distribuidos para grandes empresas que necesitan velocidades y volúmenes de procesamiento mayores, como bancos, financieras, empresas contables, y empresas especializadas en el manejo de datos a gran escala como las </a:t>
            </a:r>
            <a:r>
              <a:rPr lang="es-PA" dirty="0" smtClean="0"/>
              <a:t>telefónicas</a:t>
            </a:r>
            <a:r>
              <a:rPr lang="es-PA" dirty="0"/>
              <a:t>.</a:t>
            </a:r>
          </a:p>
          <a:p>
            <a:r>
              <a:rPr lang="es-PA" b="1" u="sng" dirty="0" err="1">
                <a:solidFill>
                  <a:srgbClr val="FFFF00"/>
                </a:solidFill>
              </a:rPr>
              <a:t>Xeon</a:t>
            </a:r>
            <a:r>
              <a:rPr lang="es-PA" b="1" u="sng" dirty="0">
                <a:solidFill>
                  <a:srgbClr val="FFFF00"/>
                </a:solidFill>
              </a:rPr>
              <a:t> e </a:t>
            </a:r>
            <a:r>
              <a:rPr lang="es-PA" b="1" u="sng" dirty="0" err="1" smtClean="0">
                <a:solidFill>
                  <a:srgbClr val="FFFF00"/>
                </a:solidFill>
              </a:rPr>
              <a:t>Itanium</a:t>
            </a:r>
            <a:r>
              <a:rPr lang="es-PA" b="1" u="sng" dirty="0" smtClean="0">
                <a:solidFill>
                  <a:srgbClr val="FFFF00"/>
                </a:solidFill>
              </a:rPr>
              <a:t>: </a:t>
            </a:r>
            <a:r>
              <a:rPr lang="es-PA" dirty="0" smtClean="0"/>
              <a:t>Son </a:t>
            </a:r>
            <a:r>
              <a:rPr lang="es-PA" dirty="0"/>
              <a:t>procesadores especializados en máquinas que su trabajo principal es la red, son especiales para uso de servidores</a:t>
            </a:r>
            <a:r>
              <a:rPr lang="es-PA" dirty="0" smtClean="0"/>
              <a:t>.</a:t>
            </a:r>
            <a:endParaRPr lang="es-PA" dirty="0"/>
          </a:p>
          <a:p>
            <a:endParaRPr lang="es-PA" dirty="0"/>
          </a:p>
        </p:txBody>
      </p:sp>
      <p:pic>
        <p:nvPicPr>
          <p:cNvPr id="4" name="Imagen 3"/>
          <p:cNvPicPr>
            <a:picLocks noChangeAspect="1"/>
          </p:cNvPicPr>
          <p:nvPr/>
        </p:nvPicPr>
        <p:blipFill>
          <a:blip r:embed="rId2"/>
          <a:stretch>
            <a:fillRect/>
          </a:stretch>
        </p:blipFill>
        <p:spPr>
          <a:xfrm>
            <a:off x="6158805" y="4503314"/>
            <a:ext cx="2092817" cy="2092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3470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solidFill>
                  <a:srgbClr val="FFFF00"/>
                </a:solidFill>
              </a:rPr>
              <a:t>Tipos de procesadores según la cantidad de núcleos o Core</a:t>
            </a:r>
            <a:endParaRPr lang="es-PA" dirty="0">
              <a:solidFill>
                <a:srgbClr val="FFFF00"/>
              </a:solidFill>
            </a:endParaRPr>
          </a:p>
        </p:txBody>
      </p:sp>
      <p:sp>
        <p:nvSpPr>
          <p:cNvPr id="3" name="Marcador de contenido 2"/>
          <p:cNvSpPr>
            <a:spLocks noGrp="1"/>
          </p:cNvSpPr>
          <p:nvPr>
            <p:ph idx="1"/>
          </p:nvPr>
        </p:nvSpPr>
        <p:spPr/>
        <p:txBody>
          <a:bodyPr>
            <a:normAutofit fontScale="85000" lnSpcReduction="20000"/>
          </a:bodyPr>
          <a:lstStyle/>
          <a:p>
            <a:r>
              <a:rPr lang="es-PA" dirty="0">
                <a:solidFill>
                  <a:srgbClr val="FFFF00"/>
                </a:solidFill>
              </a:rPr>
              <a:t>Procesadores de un solo </a:t>
            </a:r>
            <a:r>
              <a:rPr lang="es-PA" dirty="0" smtClean="0">
                <a:solidFill>
                  <a:srgbClr val="FFFF00"/>
                </a:solidFill>
              </a:rPr>
              <a:t>núcleo</a:t>
            </a:r>
            <a:r>
              <a:rPr lang="es-PA" dirty="0">
                <a:solidFill>
                  <a:srgbClr val="FFFF00"/>
                </a:solidFill>
              </a:rPr>
              <a:t>:</a:t>
            </a:r>
            <a:r>
              <a:rPr lang="es-PA" dirty="0" smtClean="0">
                <a:solidFill>
                  <a:srgbClr val="FFFF00"/>
                </a:solidFill>
              </a:rPr>
              <a:t> </a:t>
            </a:r>
            <a:r>
              <a:rPr lang="es-PA" dirty="0"/>
              <a:t>Los procesadores de un solo núcleo, son ejemplo los procesadores 286, </a:t>
            </a:r>
            <a:r>
              <a:rPr lang="es-PA" dirty="0" smtClean="0"/>
              <a:t>486.</a:t>
            </a:r>
            <a:endParaRPr lang="es-PA" dirty="0"/>
          </a:p>
          <a:p>
            <a:r>
              <a:rPr lang="es-PA" dirty="0">
                <a:solidFill>
                  <a:srgbClr val="FFFF00"/>
                </a:solidFill>
              </a:rPr>
              <a:t>Procesadores de dos </a:t>
            </a:r>
            <a:r>
              <a:rPr lang="es-PA" dirty="0" smtClean="0">
                <a:solidFill>
                  <a:srgbClr val="FFFF00"/>
                </a:solidFill>
              </a:rPr>
              <a:t>núcleos</a:t>
            </a:r>
            <a:r>
              <a:rPr lang="es-PA" dirty="0">
                <a:solidFill>
                  <a:srgbClr val="FFFF00"/>
                </a:solidFill>
              </a:rPr>
              <a:t>:</a:t>
            </a:r>
            <a:r>
              <a:rPr lang="es-PA" dirty="0" smtClean="0">
                <a:solidFill>
                  <a:srgbClr val="FFFF00"/>
                </a:solidFill>
              </a:rPr>
              <a:t> </a:t>
            </a:r>
            <a:r>
              <a:rPr lang="es-PA" dirty="0"/>
              <a:t>Los procesadores de dos núcleos actúan cooperando en cierta medida al distribuirse los diversos procesos entre cada uno de los dos núcleos, agilizando el rendimiento del procesador. Un ejemplo es el Core 2 </a:t>
            </a:r>
            <a:r>
              <a:rPr lang="es-PA" dirty="0" smtClean="0"/>
              <a:t>dúo.</a:t>
            </a:r>
            <a:endParaRPr lang="es-PA" dirty="0"/>
          </a:p>
          <a:p>
            <a:r>
              <a:rPr lang="es-PA" dirty="0">
                <a:solidFill>
                  <a:srgbClr val="FFFF00"/>
                </a:solidFill>
              </a:rPr>
              <a:t>Procesadores de 4 </a:t>
            </a:r>
            <a:r>
              <a:rPr lang="es-PA" dirty="0" smtClean="0">
                <a:solidFill>
                  <a:srgbClr val="FFFF00"/>
                </a:solidFill>
              </a:rPr>
              <a:t>núcleos</a:t>
            </a:r>
            <a:r>
              <a:rPr lang="es-PA" dirty="0">
                <a:solidFill>
                  <a:srgbClr val="FFFF00"/>
                </a:solidFill>
              </a:rPr>
              <a:t>:</a:t>
            </a:r>
            <a:r>
              <a:rPr lang="es-PA" dirty="0" smtClean="0">
                <a:solidFill>
                  <a:srgbClr val="FFFF00"/>
                </a:solidFill>
              </a:rPr>
              <a:t> </a:t>
            </a:r>
            <a:r>
              <a:rPr lang="es-PA" dirty="0"/>
              <a:t>Son procesadores que en un solo Kit de procesador, poseen cuatro unidades físicas de procesamiento de datos, lo que agiliza los trabajos.</a:t>
            </a:r>
          </a:p>
          <a:p>
            <a:r>
              <a:rPr lang="es-PA" dirty="0">
                <a:solidFill>
                  <a:srgbClr val="FFFF00"/>
                </a:solidFill>
              </a:rPr>
              <a:t>Procesadores </a:t>
            </a:r>
            <a:r>
              <a:rPr lang="es-PA" dirty="0" err="1" smtClean="0">
                <a:solidFill>
                  <a:srgbClr val="FFFF00"/>
                </a:solidFill>
              </a:rPr>
              <a:t>multinúcleos</a:t>
            </a:r>
            <a:r>
              <a:rPr lang="es-PA" dirty="0" smtClean="0">
                <a:solidFill>
                  <a:srgbClr val="FFFF00"/>
                </a:solidFill>
              </a:rPr>
              <a:t>: </a:t>
            </a:r>
            <a:r>
              <a:rPr lang="es-PA" dirty="0"/>
              <a:t>En esta categoría entran procesadores tales como los de 12 y 16 núcleos, que gracias a la combinación de estos núcleos de procesamiento se distribuyen entre sí, la carga </a:t>
            </a:r>
            <a:r>
              <a:rPr lang="es-PA" dirty="0" smtClean="0"/>
              <a:t>de </a:t>
            </a:r>
            <a:r>
              <a:rPr lang="es-PA" dirty="0"/>
              <a:t>trabajo.</a:t>
            </a:r>
          </a:p>
          <a:p>
            <a:endParaRPr lang="es-PA" dirty="0"/>
          </a:p>
        </p:txBody>
      </p:sp>
    </p:spTree>
    <p:extLst>
      <p:ext uri="{BB962C8B-B14F-4D97-AF65-F5344CB8AC3E}">
        <p14:creationId xmlns:p14="http://schemas.microsoft.com/office/powerpoint/2010/main" val="88946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solidFill>
                  <a:srgbClr val="FFFF00"/>
                </a:solidFill>
              </a:rPr>
              <a:t>Tipos de microprocesadores mas reconocidos en el mercado</a:t>
            </a:r>
            <a:endParaRPr lang="es-PA" dirty="0">
              <a:solidFill>
                <a:srgbClr val="FFFF00"/>
              </a:solidFill>
            </a:endParaRPr>
          </a:p>
        </p:txBody>
      </p:sp>
      <p:sp>
        <p:nvSpPr>
          <p:cNvPr id="3" name="Marcador de contenido 2"/>
          <p:cNvSpPr>
            <a:spLocks noGrp="1"/>
          </p:cNvSpPr>
          <p:nvPr>
            <p:ph idx="1"/>
          </p:nvPr>
        </p:nvSpPr>
        <p:spPr/>
        <p:txBody>
          <a:bodyPr>
            <a:normAutofit fontScale="92500" lnSpcReduction="20000"/>
          </a:bodyPr>
          <a:lstStyle/>
          <a:p>
            <a:r>
              <a:rPr lang="es-PA" dirty="0" smtClean="0"/>
              <a:t>ADM </a:t>
            </a:r>
            <a:r>
              <a:rPr lang="es-PA" dirty="0"/>
              <a:t>e </a:t>
            </a:r>
            <a:r>
              <a:rPr lang="es-PA" dirty="0" smtClean="0"/>
              <a:t>INTEL </a:t>
            </a:r>
            <a:r>
              <a:rPr lang="es-PA" dirty="0"/>
              <a:t>son los </a:t>
            </a:r>
            <a:r>
              <a:rPr lang="es-PA" dirty="0" smtClean="0"/>
              <a:t>únicos </a:t>
            </a:r>
            <a:r>
              <a:rPr lang="es-PA" dirty="0"/>
              <a:t>tipos de chips que abarcan la diversidad en el mercado.</a:t>
            </a:r>
          </a:p>
          <a:p>
            <a:pPr marL="0" indent="0">
              <a:buNone/>
            </a:pPr>
            <a:r>
              <a:rPr lang="es-PA" dirty="0" smtClean="0">
                <a:solidFill>
                  <a:srgbClr val="FFFF00"/>
                </a:solidFill>
              </a:rPr>
              <a:t>LAS CARACTERÍSTICAS MAS IMPORTANTES SON:</a:t>
            </a:r>
          </a:p>
          <a:p>
            <a:r>
              <a:rPr lang="es-PA" dirty="0" smtClean="0"/>
              <a:t>Números </a:t>
            </a:r>
            <a:r>
              <a:rPr lang="es-PA" dirty="0"/>
              <a:t>de </a:t>
            </a:r>
            <a:r>
              <a:rPr lang="es-PA" dirty="0" smtClean="0"/>
              <a:t>núcleos: </a:t>
            </a:r>
            <a:r>
              <a:rPr lang="es-PA" dirty="0"/>
              <a:t>entre mas </a:t>
            </a:r>
            <a:r>
              <a:rPr lang="es-PA" dirty="0" smtClean="0"/>
              <a:t>núcleo </a:t>
            </a:r>
            <a:r>
              <a:rPr lang="es-PA" dirty="0"/>
              <a:t>un microprocesador, mayor cantidad de </a:t>
            </a:r>
            <a:r>
              <a:rPr lang="es-PA" dirty="0" smtClean="0"/>
              <a:t>información será </a:t>
            </a:r>
            <a:r>
              <a:rPr lang="es-PA" dirty="0"/>
              <a:t>procesada al mismo tiempo.</a:t>
            </a:r>
          </a:p>
          <a:p>
            <a:r>
              <a:rPr lang="es-PA" dirty="0"/>
              <a:t>M</a:t>
            </a:r>
            <a:r>
              <a:rPr lang="es-PA" dirty="0" smtClean="0"/>
              <a:t>emoria </a:t>
            </a:r>
            <a:r>
              <a:rPr lang="es-PA" dirty="0"/>
              <a:t>cache: es una memoria </a:t>
            </a:r>
            <a:r>
              <a:rPr lang="es-PA" dirty="0" smtClean="0"/>
              <a:t>ultrarrápida </a:t>
            </a:r>
            <a:r>
              <a:rPr lang="es-PA" dirty="0"/>
              <a:t>utilizada por el microprocesador.</a:t>
            </a:r>
          </a:p>
          <a:p>
            <a:r>
              <a:rPr lang="es-PA" dirty="0" smtClean="0"/>
              <a:t>BUS </a:t>
            </a:r>
            <a:r>
              <a:rPr lang="es-PA" dirty="0"/>
              <a:t>de datos frontal: un bus son </a:t>
            </a:r>
            <a:r>
              <a:rPr lang="es-PA" dirty="0" smtClean="0"/>
              <a:t>líneas </a:t>
            </a:r>
            <a:r>
              <a:rPr lang="es-PA" dirty="0"/>
              <a:t>(cables), trazadas sobre una placa, y se encarga de transporte de diferentes tipos de </a:t>
            </a:r>
            <a:r>
              <a:rPr lang="es-PA" dirty="0" smtClean="0"/>
              <a:t>información.</a:t>
            </a:r>
            <a:endParaRPr lang="es-PA" dirty="0"/>
          </a:p>
          <a:p>
            <a:r>
              <a:rPr lang="es-PA" dirty="0"/>
              <a:t>V</a:t>
            </a:r>
            <a:r>
              <a:rPr lang="es-PA" dirty="0" smtClean="0"/>
              <a:t>elocidad </a:t>
            </a:r>
            <a:r>
              <a:rPr lang="es-PA" dirty="0"/>
              <a:t>del procesador: se mide en </a:t>
            </a:r>
            <a:r>
              <a:rPr lang="es-PA" dirty="0" smtClean="0"/>
              <a:t>mega Hertz </a:t>
            </a:r>
            <a:r>
              <a:rPr lang="es-PA" dirty="0"/>
              <a:t>o en </a:t>
            </a:r>
            <a:r>
              <a:rPr lang="es-PA" dirty="0" smtClean="0"/>
              <a:t>giga Hertz </a:t>
            </a:r>
            <a:r>
              <a:rPr lang="es-PA" dirty="0"/>
              <a:t>.</a:t>
            </a:r>
          </a:p>
          <a:p>
            <a:pPr marL="0" indent="0">
              <a:buNone/>
            </a:pPr>
            <a:endParaRPr lang="es-PA" dirty="0"/>
          </a:p>
        </p:txBody>
      </p:sp>
    </p:spTree>
    <p:extLst>
      <p:ext uri="{BB962C8B-B14F-4D97-AF65-F5344CB8AC3E}">
        <p14:creationId xmlns:p14="http://schemas.microsoft.com/office/powerpoint/2010/main" val="318937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dirty="0" smtClean="0"/>
              <a:t>Intel Celeron</a:t>
            </a:r>
            <a:endParaRPr lang="es-PA" dirty="0"/>
          </a:p>
        </p:txBody>
      </p:sp>
      <p:sp>
        <p:nvSpPr>
          <p:cNvPr id="3" name="Marcador de contenido 2"/>
          <p:cNvSpPr>
            <a:spLocks noGrp="1"/>
          </p:cNvSpPr>
          <p:nvPr>
            <p:ph idx="1"/>
          </p:nvPr>
        </p:nvSpPr>
        <p:spPr/>
        <p:txBody>
          <a:bodyPr>
            <a:normAutofit lnSpcReduction="10000"/>
          </a:bodyPr>
          <a:lstStyle/>
          <a:p>
            <a:pPr algn="just"/>
            <a:r>
              <a:rPr lang="es-PA" sz="2200" b="1" dirty="0"/>
              <a:t>E</a:t>
            </a:r>
            <a:r>
              <a:rPr lang="es-PA" sz="2200" b="1" dirty="0" smtClean="0"/>
              <a:t>l </a:t>
            </a:r>
            <a:r>
              <a:rPr lang="es-PA" sz="2200" b="1" dirty="0"/>
              <a:t>equipo </a:t>
            </a:r>
            <a:r>
              <a:rPr lang="es-PA" sz="2200" b="1" dirty="0" smtClean="0"/>
              <a:t>portátil: </a:t>
            </a:r>
            <a:r>
              <a:rPr lang="es-PA" sz="2200" b="1" dirty="0"/>
              <a:t>es apta para las necesidades </a:t>
            </a:r>
            <a:r>
              <a:rPr lang="es-PA" sz="2200" b="1" dirty="0" smtClean="0"/>
              <a:t>informáticas básicas </a:t>
            </a:r>
            <a:r>
              <a:rPr lang="es-PA" sz="2200" b="1" dirty="0"/>
              <a:t>como procesar textos.</a:t>
            </a:r>
            <a:endParaRPr lang="es-PA" sz="2200" dirty="0"/>
          </a:p>
          <a:p>
            <a:pPr marL="0" indent="0" algn="just">
              <a:buNone/>
            </a:pPr>
            <a:r>
              <a:rPr lang="es-PA" sz="2200" b="1" u="sng" dirty="0" smtClean="0">
                <a:solidFill>
                  <a:srgbClr val="FFFF00"/>
                </a:solidFill>
              </a:rPr>
              <a:t>CARACTERÍSTICAS</a:t>
            </a:r>
            <a:endParaRPr lang="es-PA" sz="2200" dirty="0" smtClean="0">
              <a:solidFill>
                <a:srgbClr val="FFFF00"/>
              </a:solidFill>
            </a:endParaRPr>
          </a:p>
          <a:p>
            <a:pPr lvl="0" algn="just"/>
            <a:r>
              <a:rPr lang="es-PA" sz="2200" dirty="0" smtClean="0"/>
              <a:t>64 </a:t>
            </a:r>
            <a:r>
              <a:rPr lang="es-PA" sz="2200" dirty="0"/>
              <a:t>bits del proceso</a:t>
            </a:r>
          </a:p>
          <a:p>
            <a:pPr lvl="0" algn="just"/>
            <a:r>
              <a:rPr lang="es-PA" sz="2200" dirty="0" smtClean="0"/>
              <a:t>1Mb </a:t>
            </a:r>
            <a:r>
              <a:rPr lang="es-PA" sz="2200" dirty="0"/>
              <a:t>de memoria cache</a:t>
            </a:r>
          </a:p>
          <a:p>
            <a:pPr lvl="0" algn="just"/>
            <a:r>
              <a:rPr lang="es-PA" sz="2200" dirty="0"/>
              <a:t>bus de datos frontal de 800 </a:t>
            </a:r>
            <a:r>
              <a:rPr lang="es-PA" sz="2200" dirty="0" smtClean="0"/>
              <a:t>MHz</a:t>
            </a:r>
            <a:endParaRPr lang="es-PA" sz="2200" dirty="0"/>
          </a:p>
          <a:p>
            <a:pPr lvl="0" algn="just"/>
            <a:r>
              <a:rPr lang="es-PA" sz="2200" dirty="0"/>
              <a:t>un procesador con velocidad de hasta 2.2 </a:t>
            </a:r>
            <a:r>
              <a:rPr lang="es-PA" sz="2200" dirty="0" smtClean="0"/>
              <a:t>GHz</a:t>
            </a:r>
            <a:endParaRPr lang="es-PA" sz="2200" dirty="0"/>
          </a:p>
          <a:p>
            <a:pPr marL="0" indent="0">
              <a:buNone/>
            </a:pPr>
            <a:endParaRPr lang="es-PA" dirty="0"/>
          </a:p>
        </p:txBody>
      </p:sp>
      <p:pic>
        <p:nvPicPr>
          <p:cNvPr id="4" name="Imagen 3"/>
          <p:cNvPicPr>
            <a:picLocks noChangeAspect="1"/>
          </p:cNvPicPr>
          <p:nvPr/>
        </p:nvPicPr>
        <p:blipFill>
          <a:blip r:embed="rId2"/>
          <a:stretch>
            <a:fillRect/>
          </a:stretch>
        </p:blipFill>
        <p:spPr>
          <a:xfrm>
            <a:off x="7769892" y="3212053"/>
            <a:ext cx="2591311" cy="2591311"/>
          </a:xfrm>
          <a:prstGeom prst="rect">
            <a:avLst/>
          </a:prstGeom>
          <a:ln>
            <a:noFill/>
          </a:ln>
          <a:effectLst>
            <a:softEdge rad="112500"/>
          </a:effectLst>
        </p:spPr>
      </p:pic>
    </p:spTree>
    <p:extLst>
      <p:ext uri="{BB962C8B-B14F-4D97-AF65-F5344CB8AC3E}">
        <p14:creationId xmlns:p14="http://schemas.microsoft.com/office/powerpoint/2010/main" val="196913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TM04033919[[fn=Circuito]]</Template>
  <TotalTime>126</TotalTime>
  <Words>1263</Words>
  <Application>Microsoft Office PowerPoint</Application>
  <PresentationFormat>Panorámica</PresentationFormat>
  <Paragraphs>96</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Trebuchet MS</vt:lpstr>
      <vt:lpstr>Tw Cen MT</vt:lpstr>
      <vt:lpstr>Circuito</vt:lpstr>
      <vt:lpstr>Isae universidad </vt:lpstr>
      <vt:lpstr>Tipos de Procesadores y sus fabricantes</vt:lpstr>
      <vt:lpstr>¿Que es un procesador?</vt:lpstr>
      <vt:lpstr>¿Que es un microprocesador?</vt:lpstr>
      <vt:lpstr>Tipos de procesadores</vt:lpstr>
      <vt:lpstr>Presentación de PowerPoint</vt:lpstr>
      <vt:lpstr>Tipos de procesadores según la cantidad de núcleos o Core</vt:lpstr>
      <vt:lpstr>Tipos de microprocesadores mas reconocidos en el mercado</vt:lpstr>
      <vt:lpstr>Intel Celeron</vt:lpstr>
      <vt:lpstr>Intel Core 2 dúo</vt:lpstr>
      <vt:lpstr>Intel Core 2 quad</vt:lpstr>
      <vt:lpstr>Intel Core i3</vt:lpstr>
      <vt:lpstr>Intel Core i5</vt:lpstr>
      <vt:lpstr>Intel Core i7</vt:lpstr>
      <vt:lpstr>amd phenom II: X3 Y X4</vt:lpstr>
      <vt:lpstr>amd semprom</vt:lpstr>
      <vt:lpstr>Fabricantes de microprocesadores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Isae universidad</dc:title>
  <dc:creator>jesús martínez</dc:creator>
  <cp:lastModifiedBy>jesús martínez</cp:lastModifiedBy>
  <cp:revision>18</cp:revision>
  <dcterms:created xsi:type="dcterms:W3CDTF">2016-07-27T02:49:09Z</dcterms:created>
  <dcterms:modified xsi:type="dcterms:W3CDTF">2016-07-27T04:55:21Z</dcterms:modified>
</cp:coreProperties>
</file>