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Date Placeholder 29"/>
          <p:cNvSpPr>
            <a:spLocks noGrp="1"/>
          </p:cNvSpPr>
          <p:nvPr>
            <p:ph type="dt" sz="half" idx="10"/>
          </p:nvPr>
        </p:nvSpPr>
        <p:spPr/>
        <p:txBody>
          <a:bodyPr/>
          <a:lstStyle/>
          <a:p>
            <a:fld id="{3A56ABFD-E428-495E-BD14-78893F949414}" type="datetimeFigureOut">
              <a:rPr lang="es-PA" smtClean="0"/>
              <a:t>10/05/2016</a:t>
            </a:fld>
            <a:endParaRPr lang="es-PA"/>
          </a:p>
        </p:txBody>
      </p:sp>
      <p:sp>
        <p:nvSpPr>
          <p:cNvPr id="19" name="Footer Placeholder 18"/>
          <p:cNvSpPr>
            <a:spLocks noGrp="1"/>
          </p:cNvSpPr>
          <p:nvPr>
            <p:ph type="ftr" sz="quarter" idx="11"/>
          </p:nvPr>
        </p:nvSpPr>
        <p:spPr/>
        <p:txBody>
          <a:bodyPr/>
          <a:lstStyle/>
          <a:p>
            <a:endParaRPr lang="es-PA"/>
          </a:p>
        </p:txBody>
      </p:sp>
      <p:sp>
        <p:nvSpPr>
          <p:cNvPr id="27" name="Slide Number Placeholder 26"/>
          <p:cNvSpPr>
            <a:spLocks noGrp="1"/>
          </p:cNvSpPr>
          <p:nvPr>
            <p:ph type="sldNum" sz="quarter" idx="12"/>
          </p:nvPr>
        </p:nvSpPr>
        <p:spPr/>
        <p:txBody>
          <a:bodyPr/>
          <a:lstStyle/>
          <a:p>
            <a:fld id="{B5C1E19F-CDE6-4533-8E77-BC580D8ECBC7}" type="slidenum">
              <a:rPr lang="es-PA" smtClean="0"/>
              <a:t>‹Nº›</a:t>
            </a:fld>
            <a:endParaRPr lang="es-P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3A56ABFD-E428-495E-BD14-78893F949414}" type="datetimeFigureOut">
              <a:rPr lang="es-PA" smtClean="0"/>
              <a:t>10/05/2016</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B5C1E19F-CDE6-4533-8E77-BC580D8ECBC7}" type="slidenum">
              <a:rPr lang="es-PA" smtClean="0"/>
              <a:t>‹Nº›</a:t>
            </a:fld>
            <a:endParaRPr lang="es-P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3A56ABFD-E428-495E-BD14-78893F949414}" type="datetimeFigureOut">
              <a:rPr lang="es-PA" smtClean="0"/>
              <a:t>10/05/2016</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B5C1E19F-CDE6-4533-8E77-BC580D8ECBC7}" type="slidenum">
              <a:rPr lang="es-PA" smtClean="0"/>
              <a:t>‹Nº›</a:t>
            </a:fld>
            <a:endParaRPr lang="es-P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s-ES" smtClean="0"/>
              <a:t>Haga clic para modificar el estilo de título del patrón</a:t>
            </a:r>
            <a:endParaRPr kumimoji="0" lang="en-US"/>
          </a:p>
        </p:txBody>
      </p:sp>
      <p:sp>
        <p:nvSpPr>
          <p:cNvPr id="3" name="Content Placeholder 2"/>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Date Placeholder 3"/>
          <p:cNvSpPr>
            <a:spLocks noGrp="1"/>
          </p:cNvSpPr>
          <p:nvPr>
            <p:ph type="dt" sz="half" idx="10"/>
          </p:nvPr>
        </p:nvSpPr>
        <p:spPr/>
        <p:txBody>
          <a:bodyPr/>
          <a:lstStyle/>
          <a:p>
            <a:fld id="{3A56ABFD-E428-495E-BD14-78893F949414}" type="datetimeFigureOut">
              <a:rPr lang="es-PA" smtClean="0"/>
              <a:t>10/05/2016</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B5C1E19F-CDE6-4533-8E77-BC580D8ECBC7}" type="slidenum">
              <a:rPr lang="es-PA" smtClean="0"/>
              <a:t>‹Nº›</a:t>
            </a:fld>
            <a:endParaRPr lang="es-P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Date Placeholder 3"/>
          <p:cNvSpPr>
            <a:spLocks noGrp="1"/>
          </p:cNvSpPr>
          <p:nvPr>
            <p:ph type="dt" sz="half" idx="10"/>
          </p:nvPr>
        </p:nvSpPr>
        <p:spPr/>
        <p:txBody>
          <a:bodyPr/>
          <a:lstStyle/>
          <a:p>
            <a:fld id="{3A56ABFD-E428-495E-BD14-78893F949414}" type="datetimeFigureOut">
              <a:rPr lang="es-PA" smtClean="0"/>
              <a:t>10/05/2016</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B5C1E19F-CDE6-4533-8E77-BC580D8ECBC7}" type="slidenum">
              <a:rPr lang="es-PA" smtClean="0"/>
              <a:t>‹Nº›</a:t>
            </a:fld>
            <a:endParaRPr lang="es-P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3A56ABFD-E428-495E-BD14-78893F949414}" type="datetimeFigureOut">
              <a:rPr lang="es-PA" smtClean="0"/>
              <a:t>10/05/2016</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B5C1E19F-CDE6-4533-8E77-BC580D8ECBC7}" type="slidenum">
              <a:rPr lang="es-PA" smtClean="0"/>
              <a:t>‹Nº›</a:t>
            </a:fld>
            <a:endParaRPr lang="es-P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Date Placeholder 6"/>
          <p:cNvSpPr>
            <a:spLocks noGrp="1"/>
          </p:cNvSpPr>
          <p:nvPr>
            <p:ph type="dt" sz="half" idx="10"/>
          </p:nvPr>
        </p:nvSpPr>
        <p:spPr/>
        <p:txBody>
          <a:bodyPr/>
          <a:lstStyle/>
          <a:p>
            <a:fld id="{3A56ABFD-E428-495E-BD14-78893F949414}" type="datetimeFigureOut">
              <a:rPr lang="es-PA" smtClean="0"/>
              <a:t>10/05/2016</a:t>
            </a:fld>
            <a:endParaRPr lang="es-PA"/>
          </a:p>
        </p:txBody>
      </p:sp>
      <p:sp>
        <p:nvSpPr>
          <p:cNvPr id="8" name="Footer Placeholder 7"/>
          <p:cNvSpPr>
            <a:spLocks noGrp="1"/>
          </p:cNvSpPr>
          <p:nvPr>
            <p:ph type="ftr" sz="quarter" idx="11"/>
          </p:nvPr>
        </p:nvSpPr>
        <p:spPr/>
        <p:txBody>
          <a:bodyPr/>
          <a:lstStyle/>
          <a:p>
            <a:endParaRPr lang="es-PA"/>
          </a:p>
        </p:txBody>
      </p:sp>
      <p:sp>
        <p:nvSpPr>
          <p:cNvPr id="9" name="Slide Number Placeholder 8"/>
          <p:cNvSpPr>
            <a:spLocks noGrp="1"/>
          </p:cNvSpPr>
          <p:nvPr>
            <p:ph type="sldNum" sz="quarter" idx="12"/>
          </p:nvPr>
        </p:nvSpPr>
        <p:spPr/>
        <p:txBody>
          <a:bodyPr/>
          <a:lstStyle/>
          <a:p>
            <a:fld id="{B5C1E19F-CDE6-4533-8E77-BC580D8ECBC7}" type="slidenum">
              <a:rPr lang="es-PA" smtClean="0"/>
              <a:t>‹Nº›</a:t>
            </a:fld>
            <a:endParaRPr lang="es-P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Date Placeholder 2"/>
          <p:cNvSpPr>
            <a:spLocks noGrp="1"/>
          </p:cNvSpPr>
          <p:nvPr>
            <p:ph type="dt" sz="half" idx="10"/>
          </p:nvPr>
        </p:nvSpPr>
        <p:spPr/>
        <p:txBody>
          <a:bodyPr/>
          <a:lstStyle/>
          <a:p>
            <a:fld id="{3A56ABFD-E428-495E-BD14-78893F949414}" type="datetimeFigureOut">
              <a:rPr lang="es-PA" smtClean="0"/>
              <a:t>10/05/2016</a:t>
            </a:fld>
            <a:endParaRPr lang="es-PA"/>
          </a:p>
        </p:txBody>
      </p:sp>
      <p:sp>
        <p:nvSpPr>
          <p:cNvPr id="4" name="Footer Placeholder 3"/>
          <p:cNvSpPr>
            <a:spLocks noGrp="1"/>
          </p:cNvSpPr>
          <p:nvPr>
            <p:ph type="ftr" sz="quarter" idx="11"/>
          </p:nvPr>
        </p:nvSpPr>
        <p:spPr/>
        <p:txBody>
          <a:bodyPr/>
          <a:lstStyle/>
          <a:p>
            <a:endParaRPr lang="es-PA"/>
          </a:p>
        </p:txBody>
      </p:sp>
      <p:sp>
        <p:nvSpPr>
          <p:cNvPr id="5" name="Slide Number Placeholder 4"/>
          <p:cNvSpPr>
            <a:spLocks noGrp="1"/>
          </p:cNvSpPr>
          <p:nvPr>
            <p:ph type="sldNum" sz="quarter" idx="12"/>
          </p:nvPr>
        </p:nvSpPr>
        <p:spPr/>
        <p:txBody>
          <a:bodyPr/>
          <a:lstStyle/>
          <a:p>
            <a:fld id="{B5C1E19F-CDE6-4533-8E77-BC580D8ECBC7}" type="slidenum">
              <a:rPr lang="es-PA" smtClean="0"/>
              <a:t>‹Nº›</a:t>
            </a:fld>
            <a:endParaRPr lang="es-P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56ABFD-E428-495E-BD14-78893F949414}" type="datetimeFigureOut">
              <a:rPr lang="es-PA" smtClean="0"/>
              <a:t>10/05/2016</a:t>
            </a:fld>
            <a:endParaRPr lang="es-PA"/>
          </a:p>
        </p:txBody>
      </p:sp>
      <p:sp>
        <p:nvSpPr>
          <p:cNvPr id="3" name="Footer Placeholder 2"/>
          <p:cNvSpPr>
            <a:spLocks noGrp="1"/>
          </p:cNvSpPr>
          <p:nvPr>
            <p:ph type="ftr" sz="quarter" idx="11"/>
          </p:nvPr>
        </p:nvSpPr>
        <p:spPr/>
        <p:txBody>
          <a:bodyPr/>
          <a:lstStyle/>
          <a:p>
            <a:endParaRPr lang="es-PA"/>
          </a:p>
        </p:txBody>
      </p:sp>
      <p:sp>
        <p:nvSpPr>
          <p:cNvPr id="4" name="Slide Number Placeholder 3"/>
          <p:cNvSpPr>
            <a:spLocks noGrp="1"/>
          </p:cNvSpPr>
          <p:nvPr>
            <p:ph type="sldNum" sz="quarter" idx="12"/>
          </p:nvPr>
        </p:nvSpPr>
        <p:spPr/>
        <p:txBody>
          <a:bodyPr/>
          <a:lstStyle/>
          <a:p>
            <a:fld id="{B5C1E19F-CDE6-4533-8E77-BC580D8ECBC7}" type="slidenum">
              <a:rPr lang="es-PA" smtClean="0"/>
              <a:t>‹Nº›</a:t>
            </a:fld>
            <a:endParaRPr lang="es-P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Date Placeholder 4"/>
          <p:cNvSpPr>
            <a:spLocks noGrp="1"/>
          </p:cNvSpPr>
          <p:nvPr>
            <p:ph type="dt" sz="half" idx="10"/>
          </p:nvPr>
        </p:nvSpPr>
        <p:spPr/>
        <p:txBody>
          <a:bodyPr/>
          <a:lstStyle/>
          <a:p>
            <a:fld id="{3A56ABFD-E428-495E-BD14-78893F949414}" type="datetimeFigureOut">
              <a:rPr lang="es-PA" smtClean="0"/>
              <a:t>10/05/2016</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B5C1E19F-CDE6-4533-8E77-BC580D8ECBC7}" type="slidenum">
              <a:rPr lang="es-PA" smtClean="0"/>
              <a:t>‹Nº›</a:t>
            </a:fld>
            <a:endParaRPr lang="es-P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Date Placeholder 4"/>
          <p:cNvSpPr>
            <a:spLocks noGrp="1"/>
          </p:cNvSpPr>
          <p:nvPr>
            <p:ph type="dt" sz="half" idx="10"/>
          </p:nvPr>
        </p:nvSpPr>
        <p:spPr/>
        <p:txBody>
          <a:bodyPr/>
          <a:lstStyle/>
          <a:p>
            <a:fld id="{3A56ABFD-E428-495E-BD14-78893F949414}" type="datetimeFigureOut">
              <a:rPr lang="es-PA" smtClean="0"/>
              <a:t>10/05/2016</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a:xfrm>
            <a:off x="8077200" y="6356350"/>
            <a:ext cx="609600" cy="365125"/>
          </a:xfrm>
        </p:spPr>
        <p:txBody>
          <a:bodyPr/>
          <a:lstStyle/>
          <a:p>
            <a:fld id="{B5C1E19F-CDE6-4533-8E77-BC580D8ECBC7}" type="slidenum">
              <a:rPr lang="es-PA" smtClean="0"/>
              <a:t>‹Nº›</a:t>
            </a:fld>
            <a:endParaRPr lang="es-P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A56ABFD-E428-495E-BD14-78893F949414}" type="datetimeFigureOut">
              <a:rPr lang="es-PA" smtClean="0"/>
              <a:t>10/05/2016</a:t>
            </a:fld>
            <a:endParaRPr lang="es-P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P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5C1E19F-CDE6-4533-8E77-BC580D8ECBC7}" type="slidenum">
              <a:rPr lang="es-PA" smtClean="0"/>
              <a:t>‹Nº›</a:t>
            </a:fld>
            <a:endParaRPr lang="es-P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107504" y="5877272"/>
            <a:ext cx="2808312" cy="830997"/>
          </a:xfrm>
          <a:prstGeom prst="rect">
            <a:avLst/>
          </a:prstGeom>
          <a:noFill/>
        </p:spPr>
        <p:txBody>
          <a:bodyPr wrap="square" rtlCol="0">
            <a:spAutoFit/>
          </a:bodyPr>
          <a:lstStyle/>
          <a:p>
            <a:r>
              <a:rPr lang="es-PA" sz="2400" b="1" dirty="0" smtClean="0">
                <a:latin typeface="Times New Roman" panose="02020603050405020304" pitchFamily="18" charset="0"/>
                <a:cs typeface="Times New Roman" panose="02020603050405020304" pitchFamily="18" charset="0"/>
              </a:rPr>
              <a:t>Presentado por: </a:t>
            </a:r>
          </a:p>
          <a:p>
            <a:r>
              <a:rPr lang="es-PA" sz="2400" b="1" dirty="0" err="1" smtClean="0">
                <a:latin typeface="Times New Roman" panose="02020603050405020304" pitchFamily="18" charset="0"/>
                <a:cs typeface="Times New Roman" panose="02020603050405020304" pitchFamily="18" charset="0"/>
              </a:rPr>
              <a:t>Gildesio</a:t>
            </a:r>
            <a:r>
              <a:rPr lang="es-PA" sz="2400" b="1" dirty="0" smtClean="0">
                <a:latin typeface="Times New Roman" panose="02020603050405020304" pitchFamily="18" charset="0"/>
                <a:cs typeface="Times New Roman" panose="02020603050405020304" pitchFamily="18" charset="0"/>
              </a:rPr>
              <a:t> </a:t>
            </a:r>
            <a:r>
              <a:rPr lang="es-PA" sz="2400" b="1" dirty="0" err="1" smtClean="0">
                <a:latin typeface="Times New Roman" panose="02020603050405020304" pitchFamily="18" charset="0"/>
                <a:cs typeface="Times New Roman" panose="02020603050405020304" pitchFamily="18" charset="0"/>
              </a:rPr>
              <a:t>Rodriguez</a:t>
            </a:r>
            <a:endParaRPr lang="es-PA" sz="2400" b="1" dirty="0">
              <a:latin typeface="Times New Roman" panose="02020603050405020304" pitchFamily="18" charset="0"/>
              <a:cs typeface="Times New Roman" panose="02020603050405020304" pitchFamily="18" charset="0"/>
            </a:endParaRPr>
          </a:p>
        </p:txBody>
      </p:sp>
      <p:pic>
        <p:nvPicPr>
          <p:cNvPr id="1026" name="Picture 2" descr="C:\Users\Itzayana y Amilcar\Desktop\nuevas-tecnologias-en-la-medicina-1-728.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3768" y="2150858"/>
            <a:ext cx="4392488" cy="329436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8" name="7 CuadroTexto"/>
          <p:cNvSpPr txBox="1"/>
          <p:nvPr/>
        </p:nvSpPr>
        <p:spPr>
          <a:xfrm>
            <a:off x="2925052" y="591071"/>
            <a:ext cx="3487030" cy="461665"/>
          </a:xfrm>
          <a:prstGeom prst="rect">
            <a:avLst/>
          </a:prstGeom>
          <a:noFill/>
        </p:spPr>
        <p:txBody>
          <a:bodyPr wrap="square" rtlCol="0">
            <a:spAutoFit/>
          </a:bodyPr>
          <a:lstStyle/>
          <a:p>
            <a:pPr algn="ctr"/>
            <a:r>
              <a:rPr lang="es-PA" sz="2400" b="1" dirty="0" smtClean="0">
                <a:latin typeface="Times New Roman" panose="02020603050405020304" pitchFamily="18" charset="0"/>
                <a:cs typeface="Times New Roman" panose="02020603050405020304" pitchFamily="18" charset="0"/>
              </a:rPr>
              <a:t>ISAE UNIVERSIDAD</a:t>
            </a:r>
            <a:endParaRPr lang="es-PA" sz="2400" b="1" dirty="0">
              <a:latin typeface="Times New Roman" panose="02020603050405020304" pitchFamily="18" charset="0"/>
              <a:cs typeface="Times New Roman" panose="02020603050405020304" pitchFamily="18" charset="0"/>
            </a:endParaRPr>
          </a:p>
        </p:txBody>
      </p:sp>
      <p:sp>
        <p:nvSpPr>
          <p:cNvPr id="9" name="8 CuadroTexto"/>
          <p:cNvSpPr txBox="1"/>
          <p:nvPr/>
        </p:nvSpPr>
        <p:spPr>
          <a:xfrm>
            <a:off x="3347864" y="1085063"/>
            <a:ext cx="2808312" cy="830997"/>
          </a:xfrm>
          <a:prstGeom prst="rect">
            <a:avLst/>
          </a:prstGeom>
          <a:noFill/>
        </p:spPr>
        <p:txBody>
          <a:bodyPr wrap="square" rtlCol="0">
            <a:spAutoFit/>
          </a:bodyPr>
          <a:lstStyle/>
          <a:p>
            <a:pPr algn="ctr"/>
            <a:r>
              <a:rPr lang="es-PA" sz="2400" b="1" dirty="0" smtClean="0">
                <a:latin typeface="Times New Roman" panose="02020603050405020304" pitchFamily="18" charset="0"/>
                <a:cs typeface="Times New Roman" panose="02020603050405020304" pitchFamily="18" charset="0"/>
              </a:rPr>
              <a:t>La Tecnología en </a:t>
            </a:r>
          </a:p>
          <a:p>
            <a:pPr algn="ctr"/>
            <a:r>
              <a:rPr lang="es-PA" sz="2400" b="1" dirty="0" smtClean="0">
                <a:latin typeface="Times New Roman" panose="02020603050405020304" pitchFamily="18" charset="0"/>
                <a:cs typeface="Times New Roman" panose="02020603050405020304" pitchFamily="18" charset="0"/>
              </a:rPr>
              <a:t>La Medicina</a:t>
            </a:r>
            <a:endParaRPr lang="es-PA" sz="2400" b="1" dirty="0">
              <a:latin typeface="Times New Roman" panose="02020603050405020304" pitchFamily="18" charset="0"/>
              <a:cs typeface="Times New Roman" panose="02020603050405020304" pitchFamily="18" charset="0"/>
            </a:endParaRPr>
          </a:p>
        </p:txBody>
      </p:sp>
      <p:pic>
        <p:nvPicPr>
          <p:cNvPr id="1028" name="Picture 4" descr="C:\Users\Itzayana y Amilcar\Desktop\descarg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496" y="44624"/>
            <a:ext cx="1613869" cy="136914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01107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269179" y="1241454"/>
            <a:ext cx="3024336" cy="4524315"/>
          </a:xfrm>
          <a:prstGeom prst="rect">
            <a:avLst/>
          </a:prstGeom>
          <a:noFill/>
        </p:spPr>
        <p:txBody>
          <a:bodyPr wrap="square" rtlCol="0">
            <a:spAutoFit/>
          </a:bodyPr>
          <a:lstStyle/>
          <a:p>
            <a:r>
              <a:rPr lang="es-PA" dirty="0"/>
              <a:t>Han pasando alrededor de 2,500 años desde que se fundó la primera Escuela de Medicina Occidental. Muchos han sido los médicos e investigadores que han ido desde la anestesia a la vacuna, pasando por el endoscopio y los antibióticos. Numerosos han sido los inventos y descubrimientos que se han producido en el último siglo y medio y que han permitido sentar las bases de la actual ciencia médica.</a:t>
            </a:r>
          </a:p>
        </p:txBody>
      </p:sp>
      <p:sp>
        <p:nvSpPr>
          <p:cNvPr id="6" name="5 Rectángulo"/>
          <p:cNvSpPr/>
          <p:nvPr/>
        </p:nvSpPr>
        <p:spPr>
          <a:xfrm>
            <a:off x="269179" y="692696"/>
            <a:ext cx="3870622" cy="646331"/>
          </a:xfrm>
          <a:prstGeom prst="rect">
            <a:avLst/>
          </a:prstGeom>
        </p:spPr>
        <p:txBody>
          <a:bodyPr wrap="square">
            <a:spAutoFit/>
          </a:bodyPr>
          <a:lstStyle/>
          <a:p>
            <a:pPr lvl="0" algn="ctr"/>
            <a:r>
              <a:rPr lang="es-E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Primeros Pasos…</a:t>
            </a:r>
            <a:endParaRPr lang="es-E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2050" name="Picture 2" descr="C:\Users\Itzayana y Amilcar\Desktop\descarga (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836712"/>
            <a:ext cx="2804497" cy="210066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2051" name="Picture 3" descr="C:\Users\Itzayana y Amilcar\Desktop\procedimiento-gastroscopi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37045"/>
            <a:ext cx="2879812" cy="19198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4712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555776" y="513545"/>
            <a:ext cx="3870622" cy="646331"/>
          </a:xfrm>
          <a:prstGeom prst="rect">
            <a:avLst/>
          </a:prstGeom>
        </p:spPr>
        <p:txBody>
          <a:bodyPr wrap="square">
            <a:spAutoFit/>
          </a:bodyPr>
          <a:lstStyle/>
          <a:p>
            <a:pPr lvl="0" algn="ctr"/>
            <a:r>
              <a:rPr lang="es-E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Primeros Pasos…</a:t>
            </a:r>
            <a:endParaRPr lang="es-ES" sz="3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5" name="4 CuadroTexto"/>
          <p:cNvSpPr txBox="1"/>
          <p:nvPr/>
        </p:nvSpPr>
        <p:spPr>
          <a:xfrm>
            <a:off x="179512" y="1159876"/>
            <a:ext cx="8784976" cy="1477328"/>
          </a:xfrm>
          <a:prstGeom prst="rect">
            <a:avLst/>
          </a:prstGeom>
          <a:noFill/>
        </p:spPr>
        <p:txBody>
          <a:bodyPr wrap="square" rtlCol="0">
            <a:spAutoFit/>
          </a:bodyPr>
          <a:lstStyle/>
          <a:p>
            <a:r>
              <a:rPr lang="es-PA" dirty="0"/>
              <a:t>Se han aplicado cada vez más y más tecnologías para lograr las condiciones óptimas para cualquier intervención quirúrgica. Finalmente, se llegó a utilizar los avances no sólo para curar sino también para prevenir las enfermedades; y posteriormente para todo tipo de investigación médica, la cual gracias a la tecnología ha realizado importantes descubrimientos. </a:t>
            </a:r>
          </a:p>
        </p:txBody>
      </p:sp>
      <p:pic>
        <p:nvPicPr>
          <p:cNvPr id="3074" name="Picture 2" descr="C:\Users\Itzayana y Amilcar\Desktop\Inicio-egresado-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689" y="2852936"/>
            <a:ext cx="3394248" cy="2259484"/>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pic>
        <p:nvPicPr>
          <p:cNvPr id="3075" name="Picture 3" descr="C:\Users\Itzayana y Amilcar\Desktop\carrera-tecnología-médic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56482" y="4293096"/>
            <a:ext cx="3891812" cy="222389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3016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115616" y="355303"/>
            <a:ext cx="7200800" cy="769441"/>
          </a:xfrm>
          <a:prstGeom prst="rect">
            <a:avLst/>
          </a:prstGeom>
        </p:spPr>
        <p:txBody>
          <a:bodyPr wrap="square">
            <a:spAutoFit/>
          </a:bodyPr>
          <a:lstStyle/>
          <a:p>
            <a:pPr lvl="0" algn="ctr"/>
            <a:r>
              <a:rPr lang="es-PA" sz="2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EVOLUCIÓN DE LA TECNOLOGÍA EN LA MEDICINA (e impacto de ésta en la sociedad médica)</a:t>
            </a:r>
            <a:endParaRPr lang="es-ES" sz="22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6" name="5 CuadroTexto"/>
          <p:cNvSpPr txBox="1"/>
          <p:nvPr/>
        </p:nvSpPr>
        <p:spPr>
          <a:xfrm>
            <a:off x="107504" y="1124744"/>
            <a:ext cx="8712968" cy="4216539"/>
          </a:xfrm>
          <a:prstGeom prst="rect">
            <a:avLst/>
          </a:prstGeom>
          <a:noFill/>
        </p:spPr>
        <p:txBody>
          <a:bodyPr wrap="square" rtlCol="0">
            <a:spAutoFit/>
          </a:bodyPr>
          <a:lstStyle/>
          <a:p>
            <a:pPr algn="ctr"/>
            <a:r>
              <a:rPr lang="es-PA" sz="1400" b="1" dirty="0">
                <a:latin typeface="Times New Roman" panose="02020603050405020304" pitchFamily="18" charset="0"/>
                <a:cs typeface="Times New Roman" panose="02020603050405020304" pitchFamily="18" charset="0"/>
              </a:rPr>
              <a:t>En la línea del tiempo varios son los avances tecnológicos desde la medicina</a:t>
            </a:r>
            <a:r>
              <a:rPr lang="es-PA" sz="1400" b="1" dirty="0" smtClean="0">
                <a:latin typeface="Times New Roman" panose="02020603050405020304" pitchFamily="18" charset="0"/>
                <a:cs typeface="Times New Roman" panose="02020603050405020304" pitchFamily="18" charset="0"/>
              </a:rPr>
              <a:t>:</a:t>
            </a:r>
          </a:p>
          <a:p>
            <a:endParaRPr lang="es-PA" sz="1400" dirty="0" smtClean="0">
              <a:latin typeface="Times New Roman" panose="02020603050405020304" pitchFamily="18" charset="0"/>
              <a:cs typeface="Times New Roman" panose="02020603050405020304" pitchFamily="18" charset="0"/>
            </a:endParaRPr>
          </a:p>
          <a:p>
            <a:r>
              <a:rPr lang="es-PA" sz="1600" b="1" dirty="0" smtClean="0">
                <a:latin typeface="Times New Roman" panose="02020603050405020304" pitchFamily="18" charset="0"/>
                <a:cs typeface="Times New Roman" panose="02020603050405020304" pitchFamily="18" charset="0"/>
              </a:rPr>
              <a:t>1921: </a:t>
            </a:r>
            <a:r>
              <a:rPr lang="es-PA" sz="1200" dirty="0">
                <a:latin typeface="Times New Roman" panose="02020603050405020304" pitchFamily="18" charset="0"/>
                <a:cs typeface="Times New Roman" panose="02020603050405020304" pitchFamily="18" charset="0"/>
              </a:rPr>
              <a:t>por primera vez se utiliza un microscopio en una operación; actualmente en vez de microscopios, se utiliza la técnica “endoscopia” para realizar cualquier intervención quirúrgica demasiado pequeña para la vista humana. Esta </a:t>
            </a:r>
            <a:r>
              <a:rPr lang="es-PA" sz="1200" dirty="0" err="1">
                <a:latin typeface="Times New Roman" panose="02020603050405020304" pitchFamily="18" charset="0"/>
                <a:cs typeface="Times New Roman" panose="02020603050405020304" pitchFamily="18" charset="0"/>
              </a:rPr>
              <a:t>tecnica</a:t>
            </a:r>
            <a:r>
              <a:rPr lang="es-PA" sz="1200" dirty="0">
                <a:latin typeface="Times New Roman" panose="02020603050405020304" pitchFamily="18" charset="0"/>
                <a:cs typeface="Times New Roman" panose="02020603050405020304" pitchFamily="18" charset="0"/>
              </a:rPr>
              <a:t> permite revisar tejidos por medio de una minúscula lamparita colocada al borde de un delgado alambre elaborado con fibra óptica</a:t>
            </a:r>
            <a:r>
              <a:rPr lang="es-PA" sz="1200" dirty="0" smtClean="0">
                <a:latin typeface="Times New Roman" panose="02020603050405020304" pitchFamily="18" charset="0"/>
                <a:cs typeface="Times New Roman" panose="02020603050405020304" pitchFamily="18" charset="0"/>
              </a:rPr>
              <a:t>.</a:t>
            </a:r>
          </a:p>
          <a:p>
            <a:r>
              <a:rPr lang="es-PA" sz="1600" b="1" dirty="0" smtClean="0">
                <a:latin typeface="Times New Roman" panose="02020603050405020304" pitchFamily="18" charset="0"/>
                <a:cs typeface="Times New Roman" panose="02020603050405020304" pitchFamily="18" charset="0"/>
              </a:rPr>
              <a:t>1942: </a:t>
            </a:r>
            <a:r>
              <a:rPr lang="es-PA" sz="1200" dirty="0">
                <a:latin typeface="Times New Roman" panose="02020603050405020304" pitchFamily="18" charset="0"/>
                <a:cs typeface="Times New Roman" panose="02020603050405020304" pitchFamily="18" charset="0"/>
              </a:rPr>
              <a:t>se utiliza por primera vez un riñón artificial para la diálisis; este sistema de órganos artificiales se ha desarrollado significativamente por todo el mundo y tiene un importante auge. Miles de personas en la actualidad reciben diariamente </a:t>
            </a:r>
            <a:r>
              <a:rPr lang="es-PA" sz="1200" dirty="0" err="1">
                <a:latin typeface="Times New Roman" panose="02020603050405020304" pitchFamily="18" charset="0"/>
                <a:cs typeface="Times New Roman" panose="02020603050405020304" pitchFamily="18" charset="0"/>
              </a:rPr>
              <a:t>transplantes</a:t>
            </a:r>
            <a:r>
              <a:rPr lang="es-PA" sz="1200" dirty="0">
                <a:latin typeface="Times New Roman" panose="02020603050405020304" pitchFamily="18" charset="0"/>
                <a:cs typeface="Times New Roman" panose="02020603050405020304" pitchFamily="18" charset="0"/>
              </a:rPr>
              <a:t> artificiales. </a:t>
            </a:r>
            <a:endParaRPr lang="es-PA" sz="1200" dirty="0" smtClean="0">
              <a:latin typeface="Times New Roman" panose="02020603050405020304" pitchFamily="18" charset="0"/>
              <a:cs typeface="Times New Roman" panose="02020603050405020304" pitchFamily="18" charset="0"/>
            </a:endParaRPr>
          </a:p>
          <a:p>
            <a:r>
              <a:rPr lang="es-PA" sz="1600" b="1" dirty="0" smtClean="0">
                <a:latin typeface="Times New Roman" panose="02020603050405020304" pitchFamily="18" charset="0"/>
                <a:cs typeface="Times New Roman" panose="02020603050405020304" pitchFamily="18" charset="0"/>
              </a:rPr>
              <a:t>1952: </a:t>
            </a:r>
            <a:r>
              <a:rPr lang="es-PA" sz="1200" dirty="0">
                <a:latin typeface="Times New Roman" panose="02020603050405020304" pitchFamily="18" charset="0"/>
                <a:cs typeface="Times New Roman" panose="02020603050405020304" pitchFamily="18" charset="0"/>
              </a:rPr>
              <a:t>P.M. </a:t>
            </a:r>
            <a:r>
              <a:rPr lang="es-PA" sz="1200" dirty="0" err="1">
                <a:latin typeface="Times New Roman" panose="02020603050405020304" pitchFamily="18" charset="0"/>
                <a:cs typeface="Times New Roman" panose="02020603050405020304" pitchFamily="18" charset="0"/>
              </a:rPr>
              <a:t>Zoll</a:t>
            </a:r>
            <a:r>
              <a:rPr lang="es-PA" sz="1200" dirty="0">
                <a:latin typeface="Times New Roman" panose="02020603050405020304" pitchFamily="18" charset="0"/>
                <a:cs typeface="Times New Roman" panose="02020603050405020304" pitchFamily="18" charset="0"/>
              </a:rPr>
              <a:t> implanta el primer marcapasos; son dispositivos eléctricos que hacen latir el corazón descargando impulsos eléctricos, que reemplazan el propio sistema de control del corazón. Consiste en una cajita de poco peso que se implanta debajo de la piel. La cajita lleva una batería de litio que dura más de 10 años</a:t>
            </a:r>
            <a:r>
              <a:rPr lang="es-PA" sz="1200" dirty="0" smtClean="0">
                <a:latin typeface="Times New Roman" panose="02020603050405020304" pitchFamily="18" charset="0"/>
                <a:cs typeface="Times New Roman" panose="02020603050405020304" pitchFamily="18" charset="0"/>
              </a:rPr>
              <a:t>.</a:t>
            </a:r>
          </a:p>
          <a:p>
            <a:r>
              <a:rPr lang="es-PA" sz="1600" b="1" dirty="0" smtClean="0">
                <a:latin typeface="Times New Roman" panose="02020603050405020304" pitchFamily="18" charset="0"/>
                <a:cs typeface="Times New Roman" panose="02020603050405020304" pitchFamily="18" charset="0"/>
              </a:rPr>
              <a:t>1953: </a:t>
            </a:r>
            <a:r>
              <a:rPr lang="es-PA" sz="1200" dirty="0">
                <a:latin typeface="Times New Roman" panose="02020603050405020304" pitchFamily="18" charset="0"/>
                <a:cs typeface="Times New Roman" panose="02020603050405020304" pitchFamily="18" charset="0"/>
              </a:rPr>
              <a:t>se obtiene el modelo de la doble hélice del ADN; se puede señalar que este descubrimiento revolucionó tanto la medicina como nuestra manera de pensar. En el año de 1991 se inició un programa, Análisis del Genoma Humano, que tiene como principal objetivo descifrar el código genético humano. Hasta la fecha se han identificado cerca de 18,000 genes. En un futuro, gracias a las nuevas computadoras, cada vez más especializadas, se identificará un gen cada hora</a:t>
            </a:r>
            <a:r>
              <a:rPr lang="es-PA" sz="1200" dirty="0" smtClean="0">
                <a:latin typeface="Times New Roman" panose="02020603050405020304" pitchFamily="18" charset="0"/>
                <a:cs typeface="Times New Roman" panose="02020603050405020304" pitchFamily="18" charset="0"/>
              </a:rPr>
              <a:t>.</a:t>
            </a:r>
          </a:p>
          <a:p>
            <a:pPr fontAlgn="base"/>
            <a:r>
              <a:rPr lang="es-PA" sz="1600" b="1" dirty="0" smtClean="0"/>
              <a:t>1967: </a:t>
            </a:r>
            <a:r>
              <a:rPr lang="es-PA" sz="1200" dirty="0"/>
              <a:t>primer </a:t>
            </a:r>
            <a:r>
              <a:rPr lang="es-PA" sz="1200" dirty="0" err="1"/>
              <a:t>transplante</a:t>
            </a:r>
            <a:r>
              <a:rPr lang="es-PA" sz="1200" dirty="0"/>
              <a:t> de corazón entre humanos. Hoy en día, estos </a:t>
            </a:r>
            <a:r>
              <a:rPr lang="es-PA" sz="1200" dirty="0" err="1"/>
              <a:t>transplantes</a:t>
            </a:r>
            <a:r>
              <a:rPr lang="es-PA" sz="1200" dirty="0"/>
              <a:t>, gracias a la aplicación de la tecnología, es una operación relativamente sencilla. El riesgo ha disminuido notablemente.</a:t>
            </a:r>
          </a:p>
          <a:p>
            <a:pPr fontAlgn="base"/>
            <a:r>
              <a:rPr lang="es-PA" sz="1600" b="1" dirty="0" smtClean="0"/>
              <a:t>1978: </a:t>
            </a:r>
            <a:r>
              <a:rPr lang="es-PA" sz="1200" dirty="0" smtClean="0"/>
              <a:t>primer </a:t>
            </a:r>
            <a:r>
              <a:rPr lang="es-PA" sz="1200" dirty="0"/>
              <a:t>bebé concebido </a:t>
            </a:r>
            <a:r>
              <a:rPr lang="es-PA" sz="1200" i="1" dirty="0"/>
              <a:t>in Vitro</a:t>
            </a:r>
            <a:r>
              <a:rPr lang="es-PA" sz="1200" dirty="0"/>
              <a:t>, es decir: se unieron óvulos y espermatozoides en un medio de cultivo propiciado en probeta. Esta manera de concebir aún no es muy popular, aunque en los últimos años, se ha comenzado a realizar con más frecuencia</a:t>
            </a:r>
            <a:r>
              <a:rPr lang="es-PA" sz="1200" dirty="0" smtClean="0"/>
              <a:t>.</a:t>
            </a:r>
            <a:endParaRPr lang="es-PA" sz="1200" dirty="0"/>
          </a:p>
        </p:txBody>
      </p:sp>
    </p:spTree>
    <p:extLst>
      <p:ext uri="{BB962C8B-B14F-4D97-AF65-F5344CB8AC3E}">
        <p14:creationId xmlns:p14="http://schemas.microsoft.com/office/powerpoint/2010/main" val="5861671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2448272" y="550421"/>
            <a:ext cx="4572000" cy="646331"/>
          </a:xfrm>
          <a:prstGeom prst="rect">
            <a:avLst/>
          </a:prstGeom>
        </p:spPr>
        <p:txBody>
          <a:bodyPr>
            <a:spAutoFit/>
          </a:bodyPr>
          <a:lstStyle/>
          <a:p>
            <a:pPr algn="ctr"/>
            <a:r>
              <a:rPr lang="es-PA"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TOMOGRAFÍA COMPUTARIZADA (tomas con rayos X)</a:t>
            </a:r>
            <a:endParaRPr lang="es-PA"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8" name="7 CuadroTexto"/>
          <p:cNvSpPr txBox="1"/>
          <p:nvPr/>
        </p:nvSpPr>
        <p:spPr>
          <a:xfrm>
            <a:off x="107504" y="1268760"/>
            <a:ext cx="8856984" cy="3323987"/>
          </a:xfrm>
          <a:prstGeom prst="rect">
            <a:avLst/>
          </a:prstGeom>
          <a:noFill/>
        </p:spPr>
        <p:txBody>
          <a:bodyPr wrap="square" rtlCol="0">
            <a:spAutoFit/>
          </a:bodyPr>
          <a:lstStyle/>
          <a:p>
            <a:r>
              <a:rPr lang="es-PA" sz="1400" dirty="0">
                <a:latin typeface="Times New Roman" panose="02020603050405020304" pitchFamily="18" charset="0"/>
                <a:cs typeface="Times New Roman" panose="02020603050405020304" pitchFamily="18" charset="0"/>
              </a:rPr>
              <a:t>Hace no demasiados años, el diagnóstico y la programación del tratamiento (cirugía, fármacos, etc.) para desórdenes en los tejidos blandos (cerebro, hígado, etc.) se hacía mediante procedimientos invasivos y técnicas de aplicación de rayos X, que brindan una imagen en dos dimensiones, donde los órganos aparecen comprimidos o aplastados en la placa. Actualmente, se aplican nuevos procedimientos</a:t>
            </a:r>
            <a:r>
              <a:rPr lang="es-PA" sz="1400" dirty="0" smtClean="0">
                <a:latin typeface="Times New Roman" panose="02020603050405020304" pitchFamily="18" charset="0"/>
                <a:cs typeface="Times New Roman" panose="02020603050405020304" pitchFamily="18" charset="0"/>
              </a:rPr>
              <a:t>:</a:t>
            </a:r>
          </a:p>
          <a:p>
            <a:endParaRPr lang="es-PA" sz="14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q"/>
            </a:pPr>
            <a:r>
              <a:rPr lang="es-PA" sz="1400" b="1" dirty="0"/>
              <a:t>Scanner TAC (</a:t>
            </a:r>
            <a:r>
              <a:rPr lang="es-PA" sz="1400" b="1" dirty="0" err="1"/>
              <a:t>Tomografia</a:t>
            </a:r>
            <a:r>
              <a:rPr lang="es-PA" sz="1400" b="1" dirty="0"/>
              <a:t> Axial Computarizada): </a:t>
            </a:r>
            <a:r>
              <a:rPr lang="es-PA" sz="1400" dirty="0"/>
              <a:t>consiste básicamente en una parrilla de rayos X independientes que atraviesan al paciente. Su funcionamiento mecánico se realiza a través de emisores y detectores que giran simultáneamente y, al realizar una revolución completa, se envían los datos a una computadora que los analiza. De la cuadrícula formada, con los emisores y detectores, a cada una se le asigna un tono gris de tal manera que se logra la imagen de un corte en rebanadas del paciente. Mediante el avance del paciente en el tubo radiológico se realizan cortes sucesivos hasta obtener una imagen prácticamente tridimensional</a:t>
            </a:r>
            <a:r>
              <a:rPr lang="es-PA" sz="1400" dirty="0" smtClean="0"/>
              <a:t>.</a:t>
            </a:r>
          </a:p>
          <a:p>
            <a:pPr marL="285750" indent="-285750">
              <a:buFont typeface="Wingdings" panose="05000000000000000000" pitchFamily="2" charset="2"/>
              <a:buChar char="q"/>
            </a:pPr>
            <a:r>
              <a:rPr lang="es-PA" sz="1400" b="1" dirty="0" err="1"/>
              <a:t>Scanners</a:t>
            </a:r>
            <a:r>
              <a:rPr lang="es-PA" sz="1400" b="1" dirty="0"/>
              <a:t> volumétricos: </a:t>
            </a:r>
            <a:r>
              <a:rPr lang="es-PA" sz="1400" dirty="0"/>
              <a:t>realizan una obtención de datos constante. Para lograrlo, hacen que el paciente se mueva a lo largo del túnel y mediante la rotación continua del tubo se obtiene una imagen continua en forma de hélice, la cual es procesada por la computadora, obteniendo así una imagen tridimensional continua.</a:t>
            </a:r>
            <a:endParaRPr lang="es-PA" sz="1400" dirty="0" smtClean="0">
              <a:latin typeface="Times New Roman" panose="02020603050405020304" pitchFamily="18" charset="0"/>
              <a:cs typeface="Times New Roman" panose="02020603050405020304" pitchFamily="18" charset="0"/>
            </a:endParaRPr>
          </a:p>
        </p:txBody>
      </p:sp>
      <p:pic>
        <p:nvPicPr>
          <p:cNvPr id="4098" name="Picture 2" descr="C:\Users\Itzayana y Amilcar\Desktop\TAC Cardiac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096" y="4660028"/>
            <a:ext cx="3168352" cy="19802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pic>
        <p:nvPicPr>
          <p:cNvPr id="4099" name="Picture 3" descr="C:\Users\Itzayana y Amilcar\Desktop\ct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4686459"/>
            <a:ext cx="3048000" cy="203454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0295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004048" y="633462"/>
            <a:ext cx="4104456" cy="923330"/>
          </a:xfrm>
          <a:prstGeom prst="rect">
            <a:avLst/>
          </a:prstGeom>
        </p:spPr>
        <p:txBody>
          <a:bodyPr wrap="square">
            <a:spAutoFit/>
          </a:bodyPr>
          <a:lstStyle/>
          <a:p>
            <a:pPr algn="ctr"/>
            <a:r>
              <a:rPr lang="es-PA"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anose="02020603050405020304" pitchFamily="18" charset="0"/>
                <a:cs typeface="Times New Roman" panose="02020603050405020304" pitchFamily="18" charset="0"/>
              </a:rPr>
              <a:t>LA APLICACIÓN DE LOS MICROPROCESADORES A LA MEDICINA</a:t>
            </a:r>
          </a:p>
        </p:txBody>
      </p:sp>
      <p:sp>
        <p:nvSpPr>
          <p:cNvPr id="6" name="5 CuadroTexto"/>
          <p:cNvSpPr txBox="1"/>
          <p:nvPr/>
        </p:nvSpPr>
        <p:spPr>
          <a:xfrm>
            <a:off x="5580112" y="1484784"/>
            <a:ext cx="2952328" cy="4185761"/>
          </a:xfrm>
          <a:prstGeom prst="rect">
            <a:avLst/>
          </a:prstGeom>
          <a:noFill/>
        </p:spPr>
        <p:txBody>
          <a:bodyPr wrap="square" rtlCol="0">
            <a:spAutoFit/>
          </a:bodyPr>
          <a:lstStyle/>
          <a:p>
            <a:r>
              <a:rPr lang="es-PA" sz="1400" dirty="0"/>
              <a:t>El microprocesador, o micro, es un circuito electrónico que actúa como unidad central de proceso de un ordenador, proporcionando el control de las operaciones de cálculo. Los microprocesadores también se utilizan en otros sistemas informáticos avanzados, como impresoras, automóviles y aviones; y para dispositivos médicos, etc. El microprocesador es un tipo de circuito sumamente integrado. Los circuitos integrados (chips) son circuitos electrónicos complejos integrados por componentes extremadamente pequeños formados en una única pieza plana de poco espesor de un material semiconductor.</a:t>
            </a:r>
            <a:endParaRPr lang="es-PA" sz="1400" dirty="0" smtClean="0">
              <a:latin typeface="Times New Roman" panose="02020603050405020304" pitchFamily="18" charset="0"/>
              <a:cs typeface="Times New Roman" panose="02020603050405020304" pitchFamily="18" charset="0"/>
            </a:endParaRPr>
          </a:p>
        </p:txBody>
      </p:sp>
      <p:pic>
        <p:nvPicPr>
          <p:cNvPr id="5122" name="Picture 2" descr="C:\Users\Itzayana y Amilcar\Desktop\electronic-ey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946434"/>
            <a:ext cx="2491523" cy="2175139"/>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a:ext uri="{909E8E84-426E-40DD-AFC4-6F175D3DCCD1}">
              <a14:hiddenFill xmlns:a14="http://schemas.microsoft.com/office/drawing/2010/main">
                <a:solidFill>
                  <a:srgbClr val="FFFFFF"/>
                </a:solidFill>
              </a14:hiddenFill>
            </a:ext>
          </a:extLst>
        </p:spPr>
      </p:pic>
      <p:pic>
        <p:nvPicPr>
          <p:cNvPr id="5123" name="Picture 3" descr="C:\Users\Itzayana y Amilcar\Desktop\que-es-un-corazon-artificia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9889" y="3717032"/>
            <a:ext cx="3001640" cy="236667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57935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TotalTime>
  <Words>621</Words>
  <Application>Microsoft Office PowerPoint</Application>
  <PresentationFormat>Presentación en pantalla (4:3)</PresentationFormat>
  <Paragraphs>25</Paragraphs>
  <Slides>6</Slides>
  <Notes>0</Notes>
  <HiddenSlides>0</HiddenSlides>
  <MMClips>0</MMClips>
  <ScaleCrop>false</ScaleCrop>
  <HeadingPairs>
    <vt:vector size="4" baseType="variant">
      <vt:variant>
        <vt:lpstr>Tema</vt:lpstr>
      </vt:variant>
      <vt:variant>
        <vt:i4>1</vt:i4>
      </vt:variant>
      <vt:variant>
        <vt:lpstr>Títulos de diapositiva</vt:lpstr>
      </vt:variant>
      <vt:variant>
        <vt:i4>6</vt:i4>
      </vt:variant>
    </vt:vector>
  </HeadingPairs>
  <TitlesOfParts>
    <vt:vector size="7" baseType="lpstr">
      <vt:lpstr>Flujo</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Luffi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Dios Es Bueno</dc:creator>
  <cp:lastModifiedBy>Dios Es Bueno</cp:lastModifiedBy>
  <cp:revision>7</cp:revision>
  <dcterms:created xsi:type="dcterms:W3CDTF">2016-10-05T16:33:24Z</dcterms:created>
  <dcterms:modified xsi:type="dcterms:W3CDTF">2016-10-05T17:43:41Z</dcterms:modified>
</cp:coreProperties>
</file>