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5A8C72AA-48E2-324A-AC15-ECED301AF698}" type="datetimeFigureOut">
              <a:rPr lang="es-US" smtClean="0"/>
              <a:t>10/5/2016</a:t>
            </a:fld>
            <a:endParaRPr lang="es-US"/>
          </a:p>
        </p:txBody>
      </p:sp>
      <p:sp>
        <p:nvSpPr>
          <p:cNvPr id="5" name="Footer Placeholder 4"/>
          <p:cNvSpPr>
            <a:spLocks noGrp="1"/>
          </p:cNvSpPr>
          <p:nvPr>
            <p:ph type="ftr" sz="quarter" idx="11"/>
          </p:nvPr>
        </p:nvSpPr>
        <p:spPr>
          <a:xfrm>
            <a:off x="5332412" y="5883275"/>
            <a:ext cx="4324044" cy="365125"/>
          </a:xfrm>
        </p:spPr>
        <p:txBody>
          <a:bodyPr/>
          <a:lstStyle/>
          <a:p>
            <a:endParaRPr lang="es-US"/>
          </a:p>
        </p:txBody>
      </p:sp>
      <p:sp>
        <p:nvSpPr>
          <p:cNvPr id="6" name="Slide Number Placeholder 5"/>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87538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A8C72AA-48E2-324A-AC15-ECED301AF698}" type="datetimeFigureOut">
              <a:rPr lang="es-US" smtClean="0"/>
              <a:t>10/5/2016</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276888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A8C72AA-48E2-324A-AC15-ECED301AF698}" type="datetimeFigureOut">
              <a:rPr lang="es-US" smtClean="0"/>
              <a:t>10/5/2016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3880600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A8C72AA-48E2-324A-AC15-ECED301AF698}" type="datetimeFigureOut">
              <a:rPr lang="es-US" smtClean="0"/>
              <a:t>10/5/2016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4086735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A8C72AA-48E2-324A-AC15-ECED301AF698}" type="datetimeFigureOut">
              <a:rPr lang="es-US" smtClean="0"/>
              <a:t>10/5/2016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916849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A8C72AA-48E2-324A-AC15-ECED301AF698}" type="datetimeFigureOut">
              <a:rPr lang="es-US" smtClean="0"/>
              <a:t>10/5/2016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1710743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A8C72AA-48E2-324A-AC15-ECED301AF698}" type="datetimeFigureOut">
              <a:rPr lang="es-US" smtClean="0"/>
              <a:t>10/5/2016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930709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A8C72AA-48E2-324A-AC15-ECED301AF698}" type="datetimeFigureOut">
              <a:rPr lang="es-US" smtClean="0"/>
              <a:t>10/5/2016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40627564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A8C72AA-48E2-324A-AC15-ECED301AF698}" type="datetimeFigureOut">
              <a:rPr lang="es-US" smtClean="0"/>
              <a:t>10/5/2016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1336909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A8C72AA-48E2-324A-AC15-ECED301AF698}" type="datetimeFigureOut">
              <a:rPr lang="es-US" smtClean="0"/>
              <a:t>10/5/2016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a:xfrm>
            <a:off x="10951856" y="5867131"/>
            <a:ext cx="551167" cy="365125"/>
          </a:xfrm>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3753364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A8C72AA-48E2-324A-AC15-ECED301AF698}" type="datetimeFigureOut">
              <a:rPr lang="es-US" smtClean="0"/>
              <a:t>10/5/2016</a:t>
            </a:fld>
            <a:endParaRPr lang="es-US"/>
          </a:p>
        </p:txBody>
      </p:sp>
      <p:sp>
        <p:nvSpPr>
          <p:cNvPr id="5" name="Footer Placeholder 4"/>
          <p:cNvSpPr>
            <a:spLocks noGrp="1"/>
          </p:cNvSpPr>
          <p:nvPr>
            <p:ph type="ftr" sz="quarter" idx="11"/>
          </p:nvPr>
        </p:nvSpPr>
        <p:spPr/>
        <p:txBody>
          <a:bodyPr/>
          <a:lstStyle/>
          <a:p>
            <a:endParaRPr lang="es-US"/>
          </a:p>
        </p:txBody>
      </p:sp>
      <p:sp>
        <p:nvSpPr>
          <p:cNvPr id="6" name="Slide Number Placeholder 5"/>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90624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A8C72AA-48E2-324A-AC15-ECED301AF698}" type="datetimeFigureOut">
              <a:rPr lang="es-US" smtClean="0"/>
              <a:t>10/5/2016</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192412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A8C72AA-48E2-324A-AC15-ECED301AF698}" type="datetimeFigureOut">
              <a:rPr lang="es-US" smtClean="0"/>
              <a:t>10/5/2016</a:t>
            </a:fld>
            <a:endParaRPr lang="es-US"/>
          </a:p>
        </p:txBody>
      </p:sp>
      <p:sp>
        <p:nvSpPr>
          <p:cNvPr id="8" name="Footer Placeholder 7"/>
          <p:cNvSpPr>
            <a:spLocks noGrp="1"/>
          </p:cNvSpPr>
          <p:nvPr>
            <p:ph type="ftr" sz="quarter" idx="11"/>
          </p:nvPr>
        </p:nvSpPr>
        <p:spPr/>
        <p:txBody>
          <a:bodyPr/>
          <a:lstStyle/>
          <a:p>
            <a:endParaRPr lang="es-US"/>
          </a:p>
        </p:txBody>
      </p:sp>
      <p:sp>
        <p:nvSpPr>
          <p:cNvPr id="9" name="Slide Number Placeholder 8"/>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3093732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A8C72AA-48E2-324A-AC15-ECED301AF698}" type="datetimeFigureOut">
              <a:rPr lang="es-US" smtClean="0"/>
              <a:t>10/5/2016</a:t>
            </a:fld>
            <a:endParaRPr lang="es-US"/>
          </a:p>
        </p:txBody>
      </p:sp>
      <p:sp>
        <p:nvSpPr>
          <p:cNvPr id="4" name="Footer Placeholder 3"/>
          <p:cNvSpPr>
            <a:spLocks noGrp="1"/>
          </p:cNvSpPr>
          <p:nvPr>
            <p:ph type="ftr" sz="quarter" idx="11"/>
          </p:nvPr>
        </p:nvSpPr>
        <p:spPr/>
        <p:txBody>
          <a:bodyPr/>
          <a:lstStyle/>
          <a:p>
            <a:endParaRPr lang="es-US"/>
          </a:p>
        </p:txBody>
      </p:sp>
      <p:sp>
        <p:nvSpPr>
          <p:cNvPr id="5" name="Slide Number Placeholder 4"/>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480111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8C72AA-48E2-324A-AC15-ECED301AF698}" type="datetimeFigureOut">
              <a:rPr lang="es-US" smtClean="0"/>
              <a:t>10/5/2016</a:t>
            </a:fld>
            <a:endParaRPr lang="es-US"/>
          </a:p>
        </p:txBody>
      </p:sp>
      <p:sp>
        <p:nvSpPr>
          <p:cNvPr id="3" name="Footer Placeholder 2"/>
          <p:cNvSpPr>
            <a:spLocks noGrp="1"/>
          </p:cNvSpPr>
          <p:nvPr>
            <p:ph type="ftr" sz="quarter" idx="11"/>
          </p:nvPr>
        </p:nvSpPr>
        <p:spPr/>
        <p:txBody>
          <a:bodyPr/>
          <a:lstStyle/>
          <a:p>
            <a:endParaRPr lang="es-US"/>
          </a:p>
        </p:txBody>
      </p:sp>
      <p:sp>
        <p:nvSpPr>
          <p:cNvPr id="4" name="Slide Number Placeholder 3"/>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1473379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A8C72AA-48E2-324A-AC15-ECED301AF698}" type="datetimeFigureOut">
              <a:rPr lang="es-US" smtClean="0"/>
              <a:t>10/5/2016</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2098885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A8C72AA-48E2-324A-AC15-ECED301AF698}" type="datetimeFigureOut">
              <a:rPr lang="es-US" smtClean="0"/>
              <a:t>10/5/2016</a:t>
            </a:fld>
            <a:endParaRPr lang="es-US"/>
          </a:p>
        </p:txBody>
      </p:sp>
      <p:sp>
        <p:nvSpPr>
          <p:cNvPr id="6" name="Footer Placeholder 5"/>
          <p:cNvSpPr>
            <a:spLocks noGrp="1"/>
          </p:cNvSpPr>
          <p:nvPr>
            <p:ph type="ftr" sz="quarter" idx="11"/>
          </p:nvPr>
        </p:nvSpPr>
        <p:spPr/>
        <p:txBody>
          <a:bodyPr/>
          <a:lstStyle/>
          <a:p>
            <a:endParaRPr lang="es-US"/>
          </a:p>
        </p:txBody>
      </p:sp>
      <p:sp>
        <p:nvSpPr>
          <p:cNvPr id="7" name="Slide Number Placeholder 6"/>
          <p:cNvSpPr>
            <a:spLocks noGrp="1"/>
          </p:cNvSpPr>
          <p:nvPr>
            <p:ph type="sldNum" sz="quarter" idx="12"/>
          </p:nvPr>
        </p:nvSpPr>
        <p:spPr/>
        <p:txBody>
          <a:bodyPr/>
          <a:lstStyle/>
          <a:p>
            <a:fld id="{8FB8D3CB-5307-FF40-A5B4-0334C114922A}" type="slidenum">
              <a:rPr lang="es-US" smtClean="0"/>
              <a:t>‹Nº›</a:t>
            </a:fld>
            <a:endParaRPr lang="es-US"/>
          </a:p>
        </p:txBody>
      </p:sp>
    </p:spTree>
    <p:extLst>
      <p:ext uri="{BB962C8B-B14F-4D97-AF65-F5344CB8AC3E}">
        <p14:creationId xmlns:p14="http://schemas.microsoft.com/office/powerpoint/2010/main" val="368988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A8C72AA-48E2-324A-AC15-ECED301AF698}" type="datetimeFigureOut">
              <a:rPr lang="es-US" smtClean="0"/>
              <a:t>10/5/2016</a:t>
            </a:fld>
            <a:endParaRPr lang="es-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FB8D3CB-5307-FF40-A5B4-0334C114922A}" type="slidenum">
              <a:rPr lang="es-US" smtClean="0"/>
              <a:t>‹Nº›</a:t>
            </a:fld>
            <a:endParaRPr lang="es-US"/>
          </a:p>
        </p:txBody>
      </p:sp>
    </p:spTree>
    <p:extLst>
      <p:ext uri="{BB962C8B-B14F-4D97-AF65-F5344CB8AC3E}">
        <p14:creationId xmlns:p14="http://schemas.microsoft.com/office/powerpoint/2010/main" val="3728412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US"/>
              <a:t>Mustang</a:t>
            </a:r>
          </a:p>
        </p:txBody>
      </p:sp>
      <p:sp>
        <p:nvSpPr>
          <p:cNvPr id="3" name="Subtítulo 2"/>
          <p:cNvSpPr>
            <a:spLocks noGrp="1"/>
          </p:cNvSpPr>
          <p:nvPr>
            <p:ph type="subTitle" idx="1"/>
          </p:nvPr>
        </p:nvSpPr>
        <p:spPr/>
        <p:txBody>
          <a:bodyPr/>
          <a:lstStyle/>
          <a:p>
            <a:r>
              <a:rPr lang="es-US"/>
              <a:t>Universidad isae panama</a:t>
            </a:r>
          </a:p>
          <a:p>
            <a:r>
              <a:rPr lang="es-US"/>
              <a:t>Estudiante </a:t>
            </a:r>
          </a:p>
          <a:p>
            <a:r>
              <a:rPr lang="es-US"/>
              <a:t>Felix Gallardo</a:t>
            </a:r>
          </a:p>
        </p:txBody>
      </p:sp>
    </p:spTree>
    <p:extLst>
      <p:ext uri="{BB962C8B-B14F-4D97-AF65-F5344CB8AC3E}">
        <p14:creationId xmlns:p14="http://schemas.microsoft.com/office/powerpoint/2010/main" val="168252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01099" y="-101991"/>
            <a:ext cx="10018713" cy="1752599"/>
          </a:xfrm>
        </p:spPr>
        <p:txBody>
          <a:bodyPr/>
          <a:lstStyle/>
          <a:p>
            <a:r>
              <a:rPr lang="es-US" dirty="0"/>
              <a:t>¿Qué son los Mustang</a:t>
            </a:r>
          </a:p>
        </p:txBody>
      </p:sp>
      <p:sp>
        <p:nvSpPr>
          <p:cNvPr id="3" name="Marcador de contenido 2"/>
          <p:cNvSpPr>
            <a:spLocks noGrp="1"/>
          </p:cNvSpPr>
          <p:nvPr>
            <p:ph idx="1"/>
          </p:nvPr>
        </p:nvSpPr>
        <p:spPr>
          <a:xfrm>
            <a:off x="1091418" y="782905"/>
            <a:ext cx="10515600" cy="3399234"/>
          </a:xfrm>
        </p:spPr>
        <p:txBody>
          <a:bodyPr>
            <a:normAutofit/>
          </a:bodyPr>
          <a:lstStyle/>
          <a:p>
            <a:pPr marL="0" indent="0">
              <a:buNone/>
            </a:pPr>
            <a:r>
              <a:rPr lang="es-US" sz="2000" b="0" i="0" dirty="0">
                <a:effectLst/>
                <a:latin typeface="Helvetica Neue"/>
              </a:rPr>
              <a:t>El </a:t>
            </a:r>
            <a:r>
              <a:rPr lang="es-US" sz="2000" b="1" i="0" dirty="0">
                <a:effectLst/>
                <a:latin typeface="Helvetica Neue"/>
              </a:rPr>
              <a:t>Ford Mustang</a:t>
            </a:r>
            <a:r>
              <a:rPr lang="es-US" sz="2000" b="0" i="0" dirty="0">
                <a:effectLst/>
                <a:latin typeface="Helvetica Neue"/>
              </a:rPr>
              <a:t> es un </a:t>
            </a:r>
            <a:r>
              <a:rPr lang="es-US" sz="2000" dirty="0" err="1">
                <a:latin typeface="Helvetica Neue"/>
              </a:rPr>
              <a:t>muscle</a:t>
            </a:r>
            <a:r>
              <a:rPr lang="es-US" sz="2000" dirty="0">
                <a:latin typeface="Helvetica Neue"/>
              </a:rPr>
              <a:t> car </a:t>
            </a:r>
            <a:r>
              <a:rPr lang="es-US" sz="2000" b="0" i="0" dirty="0">
                <a:effectLst/>
                <a:latin typeface="Helvetica Neue"/>
              </a:rPr>
              <a:t>de la casa estadounidense Ford. Se basó inicialmente en la segunda generación del modelo estadounidense </a:t>
            </a:r>
            <a:r>
              <a:rPr lang="es-US" sz="2000" dirty="0">
                <a:latin typeface="Helvetica Neue"/>
              </a:rPr>
              <a:t>Ford Falcón</a:t>
            </a:r>
            <a:r>
              <a:rPr lang="es-US" sz="2000" b="0" i="0" dirty="0">
                <a:effectLst/>
                <a:latin typeface="Helvetica Neue"/>
              </a:rPr>
              <a:t> un vehículo del </a:t>
            </a:r>
            <a:r>
              <a:rPr lang="es-US" sz="2000" dirty="0">
                <a:latin typeface="Helvetica Neue"/>
              </a:rPr>
              <a:t>segmento D.</a:t>
            </a:r>
            <a:r>
              <a:rPr lang="es-US" sz="2000" baseline="30000" dirty="0">
                <a:latin typeface="inherit"/>
              </a:rPr>
              <a:t> </a:t>
            </a:r>
            <a:r>
              <a:rPr lang="es-US" sz="2000" b="0" i="0" dirty="0">
                <a:effectLst/>
                <a:latin typeface="Helvetica Neue"/>
              </a:rPr>
              <a:t>Fue introducido al mercado el 17 de abril del 1964. El Mustang de 1965 fue el modelo más exitoso desde el </a:t>
            </a:r>
            <a:r>
              <a:rPr lang="es-US" sz="2000" dirty="0">
                <a:latin typeface="Helvetica Neue"/>
              </a:rPr>
              <a:t>Ford A.,</a:t>
            </a:r>
            <a:r>
              <a:rPr lang="es-US" sz="2000" b="0" i="0" baseline="30000" dirty="0">
                <a:effectLst/>
                <a:latin typeface="inherit"/>
              </a:rPr>
              <a:t> </a:t>
            </a:r>
            <a:r>
              <a:rPr lang="es-US" sz="2000" b="0" i="0" dirty="0">
                <a:effectLst/>
                <a:latin typeface="Helvetica Neue"/>
              </a:rPr>
              <a:t>así mismo Mustang es la tercera saga de Ford más antigua, cuyos modelos han sufrido numerosas transformaciones hasta llegar a la actual sexta generación.</a:t>
            </a:r>
            <a:endParaRPr lang="es-US" sz="2000" dirty="0"/>
          </a:p>
        </p:txBody>
      </p:sp>
      <p:pic>
        <p:nvPicPr>
          <p:cNvPr id="4"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199460">
            <a:off x="2414984" y="3581633"/>
            <a:ext cx="3127373" cy="2345530"/>
          </a:xfrm>
          <a:prstGeom prst="rect">
            <a:avLst/>
          </a:prstGeom>
        </p:spPr>
      </p:pic>
      <p:pic>
        <p:nvPicPr>
          <p:cNvPr id="6"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98052">
            <a:off x="6944916" y="3445842"/>
            <a:ext cx="3137021" cy="2349914"/>
          </a:xfrm>
          <a:prstGeom prst="rect">
            <a:avLst/>
          </a:prstGeom>
        </p:spPr>
      </p:pic>
    </p:spTree>
    <p:extLst>
      <p:ext uri="{BB962C8B-B14F-4D97-AF65-F5344CB8AC3E}">
        <p14:creationId xmlns:p14="http://schemas.microsoft.com/office/powerpoint/2010/main" val="2003395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US" sz="2800" b="1" i="0" dirty="0">
                <a:solidFill>
                  <a:srgbClr val="252525"/>
                </a:solidFill>
                <a:effectLst/>
                <a:latin typeface="Linux Libertine"/>
              </a:rPr>
              <a:t>Nacimiento del Mustang</a:t>
            </a:r>
            <a:endParaRPr lang="es-US" sz="2800" dirty="0"/>
          </a:p>
        </p:txBody>
      </p:sp>
      <p:sp>
        <p:nvSpPr>
          <p:cNvPr id="3" name="Marcador de contenido 2"/>
          <p:cNvSpPr>
            <a:spLocks noGrp="1"/>
          </p:cNvSpPr>
          <p:nvPr>
            <p:ph idx="1"/>
          </p:nvPr>
        </p:nvSpPr>
        <p:spPr>
          <a:xfrm>
            <a:off x="838200" y="1295797"/>
            <a:ext cx="10515600" cy="2186782"/>
          </a:xfrm>
        </p:spPr>
        <p:txBody>
          <a:bodyPr>
            <a:normAutofit fontScale="85000" lnSpcReduction="10000"/>
          </a:bodyPr>
          <a:lstStyle/>
          <a:p>
            <a:pPr marL="0" indent="0" fontAlgn="base">
              <a:buNone/>
            </a:pPr>
            <a:endParaRPr lang="es-US" b="1" i="0" dirty="0">
              <a:effectLst/>
              <a:latin typeface="Linux Libertine"/>
            </a:endParaRPr>
          </a:p>
          <a:p>
            <a:pPr fontAlgn="base"/>
            <a:r>
              <a:rPr lang="es-US" b="0" i="0" dirty="0">
                <a:effectLst/>
                <a:latin typeface="Helvetica Neue"/>
              </a:rPr>
              <a:t>Sin embargo, los máximos mandatarios de Ford querían ver a su Mustang compitiendo directamente con sus rivales en un circuito profesional. Para ello se recurrió a </a:t>
            </a:r>
            <a:r>
              <a:rPr lang="es-US" b="0" i="0" u="none" strike="noStrike" dirty="0">
                <a:effectLst/>
                <a:latin typeface="inherit"/>
              </a:rPr>
              <a:t>Carroll </a:t>
            </a:r>
            <a:r>
              <a:rPr lang="es-US" b="0" i="0" u="none" strike="noStrike" dirty="0" err="1">
                <a:effectLst/>
                <a:latin typeface="inherit"/>
              </a:rPr>
              <a:t>Shelby</a:t>
            </a:r>
            <a:r>
              <a:rPr lang="es-US" dirty="0">
                <a:latin typeface="Helvetica Neue"/>
              </a:rPr>
              <a:t> </a:t>
            </a:r>
            <a:r>
              <a:rPr lang="es-US" b="0" i="0" dirty="0">
                <a:effectLst/>
                <a:latin typeface="Helvetica Neue"/>
              </a:rPr>
              <a:t>(ex-corredor que fabricaba prototipos de carreras y competición conocidos como Cobras) quien ya tenía algún contacto de negocios con </a:t>
            </a:r>
            <a:r>
              <a:rPr lang="es-US" b="0" i="0" u="none" strike="noStrike" dirty="0">
                <a:effectLst/>
                <a:latin typeface="inherit"/>
              </a:rPr>
              <a:t>Ford Motor Company</a:t>
            </a:r>
            <a:r>
              <a:rPr lang="es-US" b="0" i="0" dirty="0">
                <a:effectLst/>
                <a:latin typeface="Helvetica Neue"/>
              </a:rPr>
              <a:t>. Así surge el </a:t>
            </a:r>
            <a:r>
              <a:rPr lang="es-US" b="0" i="0" u="none" strike="noStrike" dirty="0" err="1">
                <a:effectLst/>
                <a:latin typeface="inherit"/>
              </a:rPr>
              <a:t>fastback</a:t>
            </a:r>
            <a:r>
              <a:rPr lang="es-US" b="0" i="0" dirty="0">
                <a:effectLst/>
                <a:latin typeface="Helvetica Neue"/>
              </a:rPr>
              <a:t> como un tercer tipo de </a:t>
            </a:r>
            <a:r>
              <a:rPr lang="es-US" b="0" i="0" u="none" strike="noStrike" dirty="0">
                <a:effectLst/>
                <a:latin typeface="inherit"/>
              </a:rPr>
              <a:t>carrocería</a:t>
            </a:r>
            <a:r>
              <a:rPr lang="es-US" dirty="0">
                <a:latin typeface="inherit"/>
              </a:rPr>
              <a:t> </a:t>
            </a:r>
            <a:r>
              <a:rPr lang="es-US" b="0" i="0" dirty="0">
                <a:effectLst/>
                <a:latin typeface="Helvetica Neue"/>
              </a:rPr>
              <a:t>para el Ford Mustang en </a:t>
            </a:r>
            <a:r>
              <a:rPr lang="es-US" b="0" i="0" u="none" strike="noStrike" dirty="0">
                <a:effectLst/>
                <a:latin typeface="inherit"/>
              </a:rPr>
              <a:t>1965</a:t>
            </a:r>
            <a:r>
              <a:rPr lang="es-US" b="0" i="0" dirty="0">
                <a:effectLst/>
                <a:latin typeface="Helvetica Neue"/>
              </a:rPr>
              <a:t> y así mismo este </a:t>
            </a:r>
            <a:r>
              <a:rPr lang="es-US" b="0" i="0" dirty="0" err="1">
                <a:effectLst/>
                <a:latin typeface="Helvetica Neue"/>
              </a:rPr>
              <a:t>fastback</a:t>
            </a:r>
            <a:r>
              <a:rPr lang="es-US" b="0" i="0" dirty="0">
                <a:effectLst/>
                <a:latin typeface="Helvetica Neue"/>
              </a:rPr>
              <a:t> es la carrocería base sobre la cual se crea el </a:t>
            </a:r>
            <a:r>
              <a:rPr lang="es-US" b="0" i="0" dirty="0" err="1">
                <a:effectLst/>
                <a:latin typeface="Helvetica Neue"/>
              </a:rPr>
              <a:t>Shelby</a:t>
            </a:r>
            <a:r>
              <a:rPr lang="es-US" b="0" i="0" dirty="0">
                <a:effectLst/>
                <a:latin typeface="Helvetica Neue"/>
              </a:rPr>
              <a:t> GT350.</a:t>
            </a:r>
          </a:p>
        </p:txBody>
      </p:sp>
      <p:pic>
        <p:nvPicPr>
          <p:cNvPr id="4"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2238" y="3776763"/>
            <a:ext cx="3559969" cy="2669977"/>
          </a:xfrm>
          <a:prstGeom prst="rect">
            <a:avLst/>
          </a:prstGeom>
        </p:spPr>
      </p:pic>
    </p:spTree>
    <p:extLst>
      <p:ext uri="{BB962C8B-B14F-4D97-AF65-F5344CB8AC3E}">
        <p14:creationId xmlns:p14="http://schemas.microsoft.com/office/powerpoint/2010/main" val="742323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3216" y="182880"/>
            <a:ext cx="10018713" cy="1411457"/>
          </a:xfrm>
        </p:spPr>
        <p:txBody>
          <a:bodyPr>
            <a:normAutofit/>
          </a:bodyPr>
          <a:lstStyle/>
          <a:p>
            <a:r>
              <a:rPr lang="es-US" sz="3200" dirty="0"/>
              <a:t>Primera generación</a:t>
            </a:r>
          </a:p>
        </p:txBody>
      </p:sp>
      <p:sp>
        <p:nvSpPr>
          <p:cNvPr id="3" name="Marcador de contenido 2"/>
          <p:cNvSpPr>
            <a:spLocks noGrp="1"/>
          </p:cNvSpPr>
          <p:nvPr>
            <p:ph idx="1"/>
          </p:nvPr>
        </p:nvSpPr>
        <p:spPr>
          <a:xfrm>
            <a:off x="1055493" y="430120"/>
            <a:ext cx="10515600" cy="4351338"/>
          </a:xfrm>
        </p:spPr>
        <p:txBody>
          <a:bodyPr>
            <a:normAutofit/>
          </a:bodyPr>
          <a:lstStyle/>
          <a:p>
            <a:pPr marL="0" indent="0">
              <a:buNone/>
            </a:pPr>
            <a:r>
              <a:rPr lang="es-US" sz="2400" b="0" i="0" dirty="0">
                <a:effectLst/>
                <a:latin typeface="Helvetica Neue"/>
              </a:rPr>
              <a:t>El equipamiento básico que incluía el primer Mustang consistía en un motor de seis cilindros en línea y 160 pulgadas cúbicas (proveniente del </a:t>
            </a:r>
            <a:r>
              <a:rPr lang="es-US" sz="2400" b="0" i="0" u="none" strike="noStrike" dirty="0">
                <a:effectLst/>
                <a:latin typeface="Helvetica Neue"/>
              </a:rPr>
              <a:t>Falcón</a:t>
            </a:r>
            <a:r>
              <a:rPr lang="es-US" sz="2400" b="0" i="0" dirty="0">
                <a:effectLst/>
                <a:latin typeface="Helvetica Neue"/>
              </a:rPr>
              <a:t>, así también como todo el conjunto de </a:t>
            </a:r>
            <a:r>
              <a:rPr lang="es-US" sz="2400" b="0" i="0" u="none" strike="noStrike" dirty="0">
                <a:effectLst/>
                <a:latin typeface="Helvetica Neue"/>
              </a:rPr>
              <a:t>chasis-bastidor</a:t>
            </a:r>
            <a:r>
              <a:rPr lang="es-US" sz="2400" b="0" i="0" dirty="0">
                <a:effectLst/>
                <a:latin typeface="Helvetica Neue"/>
              </a:rPr>
              <a:t>),</a:t>
            </a:r>
            <a:r>
              <a:rPr lang="es-US" sz="2400" b="0" i="0" u="none" strike="noStrike" dirty="0">
                <a:effectLst/>
                <a:latin typeface="Helvetica Neue"/>
              </a:rPr>
              <a:t>transmisión</a:t>
            </a:r>
            <a:r>
              <a:rPr lang="es-US" sz="2400" b="0" i="0" dirty="0">
                <a:effectLst/>
                <a:latin typeface="Helvetica Neue"/>
              </a:rPr>
              <a:t> de tres velocidades, ruedas completas forradas, cojinete rellenado y alfombrado. Pesaba 2572 libras y el precio de lanzamiento fue de $2.368 dólares.</a:t>
            </a:r>
            <a:endParaRPr lang="es-US" sz="2400" dirty="0"/>
          </a:p>
        </p:txBody>
      </p:sp>
      <p:pic>
        <p:nvPicPr>
          <p:cNvPr id="6"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999" y="3911997"/>
            <a:ext cx="4676159" cy="2722564"/>
          </a:xfrm>
          <a:prstGeom prst="rect">
            <a:avLst/>
          </a:prstGeom>
        </p:spPr>
      </p:pic>
    </p:spTree>
    <p:extLst>
      <p:ext uri="{BB962C8B-B14F-4D97-AF65-F5344CB8AC3E}">
        <p14:creationId xmlns:p14="http://schemas.microsoft.com/office/powerpoint/2010/main" val="1669340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Segunda generación</a:t>
            </a:r>
          </a:p>
        </p:txBody>
      </p:sp>
      <p:sp>
        <p:nvSpPr>
          <p:cNvPr id="3" name="Marcador de contenido 2"/>
          <p:cNvSpPr>
            <a:spLocks noGrp="1"/>
          </p:cNvSpPr>
          <p:nvPr>
            <p:ph idx="1"/>
          </p:nvPr>
        </p:nvSpPr>
        <p:spPr>
          <a:xfrm>
            <a:off x="987424" y="685800"/>
            <a:ext cx="10515600" cy="4351338"/>
          </a:xfrm>
        </p:spPr>
        <p:txBody>
          <a:bodyPr>
            <a:normAutofit/>
          </a:bodyPr>
          <a:lstStyle/>
          <a:p>
            <a:r>
              <a:rPr lang="es-US" sz="2400" b="0" i="0" dirty="0">
                <a:effectLst/>
                <a:latin typeface="Helvetica Neue"/>
              </a:rPr>
              <a:t>El Ford Mustang cambió y se convirtió en el Mustang II un auto basado en el </a:t>
            </a:r>
            <a:r>
              <a:rPr lang="es-US" sz="2400" b="0" i="0" u="none" strike="noStrike" dirty="0">
                <a:effectLst/>
                <a:latin typeface="Helvetica Neue"/>
              </a:rPr>
              <a:t>Ford Pinto</a:t>
            </a:r>
            <a:r>
              <a:rPr lang="es-US" sz="2400" b="0" i="0" dirty="0">
                <a:effectLst/>
                <a:latin typeface="Helvetica Neue"/>
              </a:rPr>
              <a:t>, un modelo más pequeño y menos consumidor con motor de 4, 6 y 8 cilindros. El sacrificio hecho en la reducción en el tamaño del motor así como del automóvil en sí se compensó con interiores más lujosos.</a:t>
            </a:r>
            <a:endParaRPr lang="es-US" sz="2400" dirty="0"/>
          </a:p>
        </p:txBody>
      </p:sp>
      <p:pic>
        <p:nvPicPr>
          <p:cNvPr id="4"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329" y="3688554"/>
            <a:ext cx="5213638" cy="2669383"/>
          </a:xfrm>
          <a:prstGeom prst="rect">
            <a:avLst/>
          </a:prstGeom>
        </p:spPr>
      </p:pic>
    </p:spTree>
    <p:extLst>
      <p:ext uri="{BB962C8B-B14F-4D97-AF65-F5344CB8AC3E}">
        <p14:creationId xmlns:p14="http://schemas.microsoft.com/office/powerpoint/2010/main" val="2668069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35087" y="0"/>
            <a:ext cx="10018713" cy="1752599"/>
          </a:xfrm>
        </p:spPr>
        <p:txBody>
          <a:bodyPr/>
          <a:lstStyle/>
          <a:p>
            <a:r>
              <a:rPr lang="es-US" dirty="0"/>
              <a:t>Tercera generación</a:t>
            </a:r>
          </a:p>
        </p:txBody>
      </p:sp>
      <p:sp>
        <p:nvSpPr>
          <p:cNvPr id="3" name="Marcador de contenido 2"/>
          <p:cNvSpPr>
            <a:spLocks noGrp="1"/>
          </p:cNvSpPr>
          <p:nvPr>
            <p:ph idx="1"/>
          </p:nvPr>
        </p:nvSpPr>
        <p:spPr>
          <a:xfrm>
            <a:off x="964809" y="713754"/>
            <a:ext cx="10515600" cy="4351338"/>
          </a:xfrm>
        </p:spPr>
        <p:txBody>
          <a:bodyPr/>
          <a:lstStyle/>
          <a:p>
            <a:r>
              <a:rPr lang="es-US" sz="2400" b="0" i="0" dirty="0">
                <a:solidFill>
                  <a:srgbClr val="252525"/>
                </a:solidFill>
                <a:effectLst/>
                <a:latin typeface="Helvetica Neue"/>
              </a:rPr>
              <a:t>Durante esta tercera etapa, la gente de Ford decidió ponerse manos a la obra para rediseñar y reinventar el vehículo para la tercera generación. Aunque se perdieron muchos de los elementos originales, el resultado fue un coche mucho más moderno, que permaneció sin cambios drásticos casi 15 años.</a:t>
            </a:r>
            <a:r>
              <a:rPr lang="es-US" b="0" i="0" dirty="0">
                <a:solidFill>
                  <a:srgbClr val="252525"/>
                </a:solidFill>
                <a:effectLst/>
                <a:latin typeface="Helvetica Neue"/>
              </a:rPr>
              <a:t> </a:t>
            </a:r>
            <a:endParaRPr lang="es-US" dirty="0"/>
          </a:p>
        </p:txBody>
      </p:sp>
      <p:pic>
        <p:nvPicPr>
          <p:cNvPr id="4"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6328" y="4026246"/>
            <a:ext cx="4780360" cy="2669034"/>
          </a:xfrm>
          <a:prstGeom prst="rect">
            <a:avLst/>
          </a:prstGeom>
        </p:spPr>
      </p:pic>
    </p:spTree>
    <p:extLst>
      <p:ext uri="{BB962C8B-B14F-4D97-AF65-F5344CB8AC3E}">
        <p14:creationId xmlns:p14="http://schemas.microsoft.com/office/powerpoint/2010/main" val="3915551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85837" y="-203701"/>
            <a:ext cx="10018713" cy="1752599"/>
          </a:xfrm>
        </p:spPr>
        <p:txBody>
          <a:bodyPr/>
          <a:lstStyle/>
          <a:p>
            <a:r>
              <a:rPr lang="es-US" dirty="0"/>
              <a:t>Cuarta </a:t>
            </a:r>
            <a:r>
              <a:rPr lang="es-US" dirty="0" err="1"/>
              <a:t>generacion</a:t>
            </a:r>
            <a:endParaRPr lang="es-US" dirty="0"/>
          </a:p>
        </p:txBody>
      </p:sp>
      <p:sp>
        <p:nvSpPr>
          <p:cNvPr id="3" name="Marcador de contenido 2"/>
          <p:cNvSpPr>
            <a:spLocks noGrp="1"/>
          </p:cNvSpPr>
          <p:nvPr>
            <p:ph idx="1"/>
          </p:nvPr>
        </p:nvSpPr>
        <p:spPr>
          <a:xfrm>
            <a:off x="1091418" y="193662"/>
            <a:ext cx="9877425" cy="4067969"/>
          </a:xfrm>
        </p:spPr>
        <p:txBody>
          <a:bodyPr>
            <a:normAutofit/>
          </a:bodyPr>
          <a:lstStyle/>
          <a:p>
            <a:r>
              <a:rPr lang="es-US" sz="2400" b="0" i="0" dirty="0">
                <a:solidFill>
                  <a:srgbClr val="252525"/>
                </a:solidFill>
                <a:effectLst/>
                <a:latin typeface="Helvetica Neue"/>
              </a:rPr>
              <a:t>La cuarta generación del Mustang es, en cuanto a motor, la misma que la tercera. Ford sigue basándose en la plataforma Fox para sus nuevos vehículos, pero es en el exterior donde se observa la evolución y las diferencias con sus antecesores, lo que le vale para distinguir entre una tercera y cuarta generación. </a:t>
            </a:r>
            <a:endParaRPr lang="es-US" sz="2400" dirty="0"/>
          </a:p>
        </p:txBody>
      </p:sp>
      <p:pic>
        <p:nvPicPr>
          <p:cNvPr id="4"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2750188" y="3294562"/>
            <a:ext cx="5429559" cy="2823370"/>
          </a:xfrm>
          <a:prstGeom prst="rect">
            <a:avLst/>
          </a:prstGeom>
        </p:spPr>
      </p:pic>
    </p:spTree>
    <p:extLst>
      <p:ext uri="{BB962C8B-B14F-4D97-AF65-F5344CB8AC3E}">
        <p14:creationId xmlns:p14="http://schemas.microsoft.com/office/powerpoint/2010/main" val="2298602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0243" y="0"/>
            <a:ext cx="10018713" cy="1752599"/>
          </a:xfrm>
        </p:spPr>
        <p:txBody>
          <a:bodyPr/>
          <a:lstStyle/>
          <a:p>
            <a:r>
              <a:rPr lang="es-US" dirty="0"/>
              <a:t>Quinta generación</a:t>
            </a:r>
          </a:p>
        </p:txBody>
      </p:sp>
      <p:sp>
        <p:nvSpPr>
          <p:cNvPr id="3" name="Marcador de contenido 2"/>
          <p:cNvSpPr>
            <a:spLocks noGrp="1"/>
          </p:cNvSpPr>
          <p:nvPr>
            <p:ph idx="1"/>
          </p:nvPr>
        </p:nvSpPr>
        <p:spPr>
          <a:xfrm>
            <a:off x="973356" y="120631"/>
            <a:ext cx="10515600" cy="4351338"/>
          </a:xfrm>
        </p:spPr>
        <p:txBody>
          <a:bodyPr/>
          <a:lstStyle/>
          <a:p>
            <a:r>
              <a:rPr lang="es-US" sz="2400" b="0" i="0" dirty="0">
                <a:effectLst/>
                <a:latin typeface="Helvetica Neue"/>
              </a:rPr>
              <a:t>La quinta generación es nuevamente un cambio drástico en el Mustang. A diferencia de las demás generaciones, Ford utiliza las fortalezas de la primera generación en su diseño y crea un auto auténticamente retro. No es el primer retro que Ford saca a producción, ya que el </a:t>
            </a:r>
            <a:r>
              <a:rPr lang="es-US" sz="2400" b="0" i="0" u="none" strike="noStrike" dirty="0" err="1">
                <a:effectLst/>
                <a:latin typeface="Helvetica Neue"/>
              </a:rPr>
              <a:t>Thunderbird</a:t>
            </a:r>
            <a:r>
              <a:rPr lang="es-US" sz="2400" b="0" i="0" dirty="0">
                <a:effectLst/>
                <a:latin typeface="Helvetica Neue"/>
              </a:rPr>
              <a:t> y el </a:t>
            </a:r>
            <a:r>
              <a:rPr lang="es-US" sz="2400" b="0" i="0" u="none" strike="noStrike" dirty="0">
                <a:effectLst/>
                <a:latin typeface="Helvetica Neue"/>
              </a:rPr>
              <a:t>Ford GT</a:t>
            </a:r>
            <a:r>
              <a:rPr lang="es-US" sz="2400" b="0" i="0" dirty="0">
                <a:effectLst/>
                <a:latin typeface="Helvetica Neue"/>
              </a:rPr>
              <a:t> también estuvieron como modelos de producción y basados en modelos de los </a:t>
            </a:r>
            <a:r>
              <a:rPr lang="es-US" sz="2400" b="0" i="0" u="none" strike="noStrike" dirty="0">
                <a:effectLst/>
                <a:latin typeface="Helvetica Neue"/>
              </a:rPr>
              <a:t>años 50</a:t>
            </a:r>
            <a:r>
              <a:rPr lang="es-US" sz="2400" b="0" i="0" dirty="0">
                <a:effectLst/>
                <a:latin typeface="Helvetica Neue"/>
              </a:rPr>
              <a:t> y </a:t>
            </a:r>
            <a:r>
              <a:rPr lang="es-US" sz="2400" b="0" i="0" u="none" strike="noStrike" dirty="0">
                <a:effectLst/>
                <a:latin typeface="Helvetica Neue"/>
              </a:rPr>
              <a:t>60</a:t>
            </a:r>
            <a:r>
              <a:rPr lang="es-US" b="0" i="0" dirty="0">
                <a:effectLst/>
                <a:latin typeface="Helvetica Neue"/>
              </a:rPr>
              <a:t>.</a:t>
            </a:r>
            <a:endParaRPr lang="es-US" dirty="0"/>
          </a:p>
        </p:txBody>
      </p:sp>
      <p:pic>
        <p:nvPicPr>
          <p:cNvPr id="4"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6906" y="3488689"/>
            <a:ext cx="5101020" cy="3101420"/>
          </a:xfrm>
          <a:prstGeom prst="rect">
            <a:avLst/>
          </a:prstGeom>
        </p:spPr>
      </p:pic>
    </p:spTree>
    <p:extLst>
      <p:ext uri="{BB962C8B-B14F-4D97-AF65-F5344CB8AC3E}">
        <p14:creationId xmlns:p14="http://schemas.microsoft.com/office/powerpoint/2010/main" val="2004754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9489" y="0"/>
            <a:ext cx="10002079" cy="1105224"/>
          </a:xfrm>
        </p:spPr>
        <p:txBody>
          <a:bodyPr/>
          <a:lstStyle/>
          <a:p>
            <a:r>
              <a:rPr lang="es-US" dirty="0"/>
              <a:t>Sexta generación</a:t>
            </a:r>
          </a:p>
        </p:txBody>
      </p:sp>
      <p:sp>
        <p:nvSpPr>
          <p:cNvPr id="3" name="Marcador de contenido 2"/>
          <p:cNvSpPr>
            <a:spLocks noGrp="1"/>
          </p:cNvSpPr>
          <p:nvPr>
            <p:ph idx="1"/>
          </p:nvPr>
        </p:nvSpPr>
        <p:spPr>
          <a:xfrm>
            <a:off x="952423" y="376572"/>
            <a:ext cx="10515600" cy="4351338"/>
          </a:xfrm>
        </p:spPr>
        <p:txBody>
          <a:bodyPr/>
          <a:lstStyle/>
          <a:p>
            <a:r>
              <a:rPr lang="es-US" sz="2400" b="0" i="0" dirty="0">
                <a:solidFill>
                  <a:srgbClr val="252525"/>
                </a:solidFill>
                <a:effectLst/>
                <a:latin typeface="Helvetica Neue"/>
              </a:rPr>
              <a:t>El nuevo Mustang es más ancho (40 mm), más bajo (38 mm) y más dinámico en lo estético que su antecesor, el diseño a una reminiscencias del Mustang original con el lenguaje </a:t>
            </a:r>
            <a:r>
              <a:rPr lang="es-US" sz="2400" b="0" i="0" dirty="0" err="1">
                <a:solidFill>
                  <a:srgbClr val="252525"/>
                </a:solidFill>
                <a:effectLst/>
                <a:latin typeface="Helvetica Neue"/>
              </a:rPr>
              <a:t>Kinetic</a:t>
            </a:r>
            <a:r>
              <a:rPr lang="es-US" sz="2400" b="0" i="0" dirty="0">
                <a:solidFill>
                  <a:srgbClr val="252525"/>
                </a:solidFill>
                <a:effectLst/>
                <a:latin typeface="Helvetica Neue"/>
              </a:rPr>
              <a:t> </a:t>
            </a:r>
            <a:r>
              <a:rPr lang="es-US" sz="2400" b="0" i="0" dirty="0" err="1">
                <a:solidFill>
                  <a:srgbClr val="252525"/>
                </a:solidFill>
                <a:effectLst/>
                <a:latin typeface="Helvetica Neue"/>
              </a:rPr>
              <a:t>Design</a:t>
            </a:r>
            <a:r>
              <a:rPr lang="es-US" sz="2400" b="0" i="0" dirty="0">
                <a:solidFill>
                  <a:srgbClr val="252525"/>
                </a:solidFill>
                <a:effectLst/>
                <a:latin typeface="Helvetica Neue"/>
              </a:rPr>
              <a:t> de Ford. En esta generación, a diferencia de las anteriores, no se creó el modelo orientado únicamente al mercado estadounidense, sino con una concepción más global. Buena prueba de ello es que sería el primer Mustang en comercializarse a gran escala en el mercado europeo</a:t>
            </a:r>
            <a:r>
              <a:rPr lang="es-US" b="0" i="0" dirty="0">
                <a:solidFill>
                  <a:srgbClr val="252525"/>
                </a:solidFill>
                <a:effectLst/>
                <a:latin typeface="Helvetica Neue"/>
              </a:rPr>
              <a:t>.</a:t>
            </a:r>
            <a:endParaRPr lang="es-US" dirty="0"/>
          </a:p>
        </p:txBody>
      </p:sp>
      <p:pic>
        <p:nvPicPr>
          <p:cNvPr id="4"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7546" y="3791499"/>
            <a:ext cx="5099845" cy="2774402"/>
          </a:xfrm>
          <a:prstGeom prst="rect">
            <a:avLst/>
          </a:prstGeom>
        </p:spPr>
      </p:pic>
    </p:spTree>
    <p:extLst>
      <p:ext uri="{BB962C8B-B14F-4D97-AF65-F5344CB8AC3E}">
        <p14:creationId xmlns:p14="http://schemas.microsoft.com/office/powerpoint/2010/main" val="37747956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0</TotalTime>
  <Words>350</Words>
  <Application>Microsoft Office PowerPoint</Application>
  <PresentationFormat>Panorámica</PresentationFormat>
  <Paragraphs>21</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Corbel</vt:lpstr>
      <vt:lpstr>Helvetica Neue</vt:lpstr>
      <vt:lpstr>inherit</vt:lpstr>
      <vt:lpstr>Linux Libertine</vt:lpstr>
      <vt:lpstr>Parallax</vt:lpstr>
      <vt:lpstr>Mustang</vt:lpstr>
      <vt:lpstr>¿Qué son los Mustang</vt:lpstr>
      <vt:lpstr>Nacimiento del Mustang</vt:lpstr>
      <vt:lpstr>Primera generación</vt:lpstr>
      <vt:lpstr>Segunda generación</vt:lpstr>
      <vt:lpstr>Tercera generación</vt:lpstr>
      <vt:lpstr>Cuarta generacion</vt:lpstr>
      <vt:lpstr>Quinta generación</vt:lpstr>
      <vt:lpstr>Sexta generación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Mustang</dc:title>
  <dc:creator>maximo</dc:creator>
  <cp:lastModifiedBy>felix gallardo</cp:lastModifiedBy>
  <cp:revision>4</cp:revision>
  <dcterms:modified xsi:type="dcterms:W3CDTF">2016-10-06T01:29:54Z</dcterms:modified>
</cp:coreProperties>
</file>