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179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9337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2422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6513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5489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3244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7294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8502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1929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8049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D6459-BCFC-6D4C-A718-C3235A6EBD03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D0373-394B-2C4F-BC02-7DBFF28C5D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6967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s.m.wikipedia.org/wiki/Pantalla_t%C3%A1ctil" TargetMode="External"/><Relationship Id="rId13" Type="http://schemas.openxmlformats.org/officeDocument/2006/relationships/image" Target="../media/image1.jpeg"/><Relationship Id="rId3" Type="http://schemas.openxmlformats.org/officeDocument/2006/relationships/hyperlink" Target="https://es.m.wikipedia.org/wiki/Tableta_(computadora)#cite_note-1" TargetMode="External"/><Relationship Id="rId7" Type="http://schemas.openxmlformats.org/officeDocument/2006/relationships/hyperlink" Target="https://es.m.wikipedia.org/wiki/PDA" TargetMode="External"/><Relationship Id="rId12" Type="http://schemas.openxmlformats.org/officeDocument/2006/relationships/hyperlink" Target="https://es.m.wikipedia.org/wiki/Rat%C3%B3n_(inform%C3%A1tica)" TargetMode="External"/><Relationship Id="rId2" Type="http://schemas.openxmlformats.org/officeDocument/2006/relationships/hyperlink" Target="https://es.m.wikipedia.org/wiki/Idioma_ingl%C3%A9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m.wikipedia.org/wiki/Tel%C3%A9fono_inteligente" TargetMode="External"/><Relationship Id="rId11" Type="http://schemas.openxmlformats.org/officeDocument/2006/relationships/hyperlink" Target="https://es.m.wikipedia.org/wiki/Teclado_(inform%C3%A1tica)" TargetMode="External"/><Relationship Id="rId5" Type="http://schemas.openxmlformats.org/officeDocument/2006/relationships/hyperlink" Target="https://es.m.wikipedia.org/wiki/Computadora_port%C3%A1til" TargetMode="External"/><Relationship Id="rId10" Type="http://schemas.openxmlformats.org/officeDocument/2006/relationships/hyperlink" Target="https://es.m.wikipedia.org/wiki/Estilete" TargetMode="External"/><Relationship Id="rId4" Type="http://schemas.openxmlformats.org/officeDocument/2006/relationships/hyperlink" Target="https://es.m.wikipedia.org/wiki/Tableta_(computadora)#cite_note-2" TargetMode="External"/><Relationship Id="rId9" Type="http://schemas.openxmlformats.org/officeDocument/2006/relationships/hyperlink" Target="https://es.m.wikipedia.org/wiki/Multit%C3%A1cti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s.m.wikipedia.org/wiki/Telefon%C3%ADa_m%C3%B3vil_3G" TargetMode="External"/><Relationship Id="rId13" Type="http://schemas.openxmlformats.org/officeDocument/2006/relationships/hyperlink" Target="https://es.m.wikipedia.org/wiki/V%C3%ADdeo" TargetMode="External"/><Relationship Id="rId18" Type="http://schemas.openxmlformats.org/officeDocument/2006/relationships/hyperlink" Target="https://es.m.wikipedia.org/wiki/Alta_definici%C3%B3n" TargetMode="External"/><Relationship Id="rId3" Type="http://schemas.openxmlformats.org/officeDocument/2006/relationships/hyperlink" Target="https://es.m.wikipedia.org/wiki/Opera_(navegador)" TargetMode="External"/><Relationship Id="rId7" Type="http://schemas.openxmlformats.org/officeDocument/2006/relationships/hyperlink" Target="https://es.m.wikipedia.org/wiki/Wi-Fi" TargetMode="External"/><Relationship Id="rId12" Type="http://schemas.openxmlformats.org/officeDocument/2006/relationships/hyperlink" Target="https://es.m.wikipedia.org/wiki/M%C3%BAsica" TargetMode="External"/><Relationship Id="rId17" Type="http://schemas.openxmlformats.org/officeDocument/2006/relationships/hyperlink" Target="https://es.m.wikipedia.org/wiki/Camara_fotografica" TargetMode="External"/><Relationship Id="rId2" Type="http://schemas.openxmlformats.org/officeDocument/2006/relationships/hyperlink" Target="https://es.m.wikipedia.org/wiki/Libro_electr%C3%B3nico" TargetMode="External"/><Relationship Id="rId16" Type="http://schemas.openxmlformats.org/officeDocument/2006/relationships/hyperlink" Target="https://es.m.wikipedia.org/wiki/C%C3%A1mara_web" TargetMode="Externa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m.wikipedia.org/wiki/World_Wide_Web" TargetMode="External"/><Relationship Id="rId11" Type="http://schemas.openxmlformats.org/officeDocument/2006/relationships/hyperlink" Target="https://es.m.wikipedia.org/wiki/Sistema_de_navegaci%C3%B3n_para_autom%C3%B3viles" TargetMode="External"/><Relationship Id="rId5" Type="http://schemas.openxmlformats.org/officeDocument/2006/relationships/hyperlink" Target="https://es.m.wikipedia.org/wiki/Suite_ofim%C3%A1tica" TargetMode="External"/><Relationship Id="rId15" Type="http://schemas.openxmlformats.org/officeDocument/2006/relationships/hyperlink" Target="https://es.m.wikipedia.org/wiki/High-Definition_Multimedia_Interface" TargetMode="External"/><Relationship Id="rId10" Type="http://schemas.openxmlformats.org/officeDocument/2006/relationships/hyperlink" Target="https://es.m.wikipedia.org/wiki/Bluetooth" TargetMode="External"/><Relationship Id="rId19" Type="http://schemas.openxmlformats.org/officeDocument/2006/relationships/hyperlink" Target="https://es.m.wikipedia.org/wiki/Videoconferencia" TargetMode="External"/><Relationship Id="rId4" Type="http://schemas.openxmlformats.org/officeDocument/2006/relationships/hyperlink" Target="https://es.m.wikipedia.org/wiki/Historieta" TargetMode="External"/><Relationship Id="rId9" Type="http://schemas.openxmlformats.org/officeDocument/2006/relationships/hyperlink" Target="https://es.m.wikipedia.org/wiki/Telefon%C3%ADa_m%C3%B3vil" TargetMode="External"/><Relationship Id="rId14" Type="http://schemas.openxmlformats.org/officeDocument/2006/relationships/hyperlink" Target="https://es.m.wikipedia.org/wiki/Wi-Driv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m.wikipedia.org/wiki/Sistema_operativo" TargetMode="External"/><Relationship Id="rId2" Type="http://schemas.openxmlformats.org/officeDocument/2006/relationships/hyperlink" Target="https://es.m.wikipedia.org/wiki/Computadora_person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m.wikipedia.org/wiki/Tel%C3%A9fono_inteligente" TargetMode="External"/><Relationship Id="rId4" Type="http://schemas.openxmlformats.org/officeDocument/2006/relationships/hyperlink" Target="https://es.m.wikipedia.org/wiki/Entorno_de_escritor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8954" y="925910"/>
            <a:ext cx="9144000" cy="2387600"/>
          </a:xfrm>
        </p:spPr>
        <p:txBody>
          <a:bodyPr/>
          <a:lstStyle/>
          <a:p>
            <a:r>
              <a:rPr lang="es-US"/>
              <a:t>Tablet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45531" y="4316413"/>
            <a:ext cx="9144000" cy="1655762"/>
          </a:xfrm>
        </p:spPr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363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2012" y="1361282"/>
            <a:ext cx="10515600" cy="3246437"/>
          </a:xfrm>
        </p:spPr>
        <p:txBody>
          <a:bodyPr/>
          <a:lstStyle/>
          <a:p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Una </a:t>
            </a:r>
            <a:r>
              <a:rPr lang="es-US" b="1" i="0">
                <a:solidFill>
                  <a:srgbClr val="252525"/>
                </a:solidFill>
                <a:effectLst/>
                <a:latin typeface="Helvetica Neue"/>
              </a:rPr>
              <a:t>tableta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, en muchos lugares también llamada </a:t>
            </a:r>
            <a:r>
              <a:rPr lang="es-US" b="1" i="1">
                <a:solidFill>
                  <a:srgbClr val="252525"/>
                </a:solidFill>
                <a:effectLst/>
                <a:latin typeface="inherit"/>
              </a:rPr>
              <a:t>tablet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 (del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2" tooltip="Idioma inglés"/>
              </a:rPr>
              <a:t>inglés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: </a:t>
            </a:r>
            <a:r>
              <a:rPr lang="es-US" b="0" i="1">
                <a:solidFill>
                  <a:srgbClr val="252525"/>
                </a:solidFill>
                <a:effectLst/>
                <a:latin typeface="Helvetica Neue"/>
              </a:rPr>
              <a:t>tablet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 o </a:t>
            </a:r>
            <a:r>
              <a:rPr lang="es-US" b="0" i="1">
                <a:solidFill>
                  <a:srgbClr val="252525"/>
                </a:solidFill>
                <a:effectLst/>
                <a:latin typeface="Helvetica Neue"/>
              </a:rPr>
              <a:t>tablet computer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),</a:t>
            </a:r>
            <a:r>
              <a:rPr lang="es-US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3"/>
              </a:rPr>
              <a:t>[1]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 </a:t>
            </a:r>
            <a:r>
              <a:rPr lang="es-US" b="0" i="0" u="none" strike="noStrike" baseline="30000">
                <a:solidFill>
                  <a:srgbClr val="5A3696"/>
                </a:solidFill>
                <a:effectLst/>
                <a:latin typeface="inherit"/>
                <a:hlinkClick r:id="rId4"/>
              </a:rPr>
              <a:t>[2]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 es una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5" tooltip="Computadora portátil"/>
              </a:rPr>
              <a:t>computadora portátil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de mayor tamaño que un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6" tooltip="Teléfono inteligente"/>
              </a:rPr>
              <a:t>teléfono inteligente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o un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7" tooltip="PDA"/>
              </a:rPr>
              <a:t>PDA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, integrada en una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8" tooltip="Pantalla táctil"/>
              </a:rPr>
              <a:t>pantalla táctil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(sencilla o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9" tooltip="Multitáctil"/>
              </a:rPr>
              <a:t>multitáctil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) con la que se interactúa primariamente con los dedos o un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10" tooltip="Estilete"/>
              </a:rPr>
              <a:t>estilete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(pasivo o activo), sin necesidad de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11" tooltip="Teclado (informática)"/>
              </a:rPr>
              <a:t>teclado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físico ni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Helvetica Neue"/>
                <a:hlinkClick r:id="rId12" tooltip="Ratón (informática)"/>
              </a:rPr>
              <a:t>ratón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.</a:t>
            </a:r>
            <a:endParaRPr lang="es-U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362" y="3934992"/>
            <a:ext cx="4311810" cy="248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¿Quién invento el tablet?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b="0" i="0">
                <a:solidFill>
                  <a:srgbClr val="333333"/>
                </a:solidFill>
                <a:effectLst/>
                <a:latin typeface="Helvetica"/>
              </a:rPr>
              <a:t>Fue el ingeniero estadounidense </a:t>
            </a:r>
            <a:r>
              <a:rPr lang="es-US" b="1" i="0">
                <a:solidFill>
                  <a:srgbClr val="333333"/>
                </a:solidFill>
                <a:effectLst/>
                <a:latin typeface="Helvetica"/>
              </a:rPr>
              <a:t>Alan Kay</a:t>
            </a:r>
            <a:r>
              <a:rPr lang="es-US" b="0" i="0">
                <a:solidFill>
                  <a:srgbClr val="333333"/>
                </a:solidFill>
                <a:effectLst/>
                <a:latin typeface="Helvetica"/>
              </a:rPr>
              <a:t> el primero en proponer algo muy parecido a un tablet en el año</a:t>
            </a:r>
            <a:r>
              <a:rPr lang="es-US" b="1" i="0">
                <a:solidFill>
                  <a:srgbClr val="333333"/>
                </a:solidFill>
                <a:effectLst/>
                <a:latin typeface="Helvetica"/>
              </a:rPr>
              <a:t>1968</a:t>
            </a:r>
            <a:r>
              <a:rPr lang="es-US" b="0" i="0">
                <a:solidFill>
                  <a:srgbClr val="333333"/>
                </a:solidFill>
                <a:effectLst/>
                <a:latin typeface="Helvetica"/>
              </a:rPr>
              <a:t>. Aquella idea fue bautizada como </a:t>
            </a:r>
            <a:r>
              <a:rPr lang="es-US" b="1" i="0">
                <a:solidFill>
                  <a:srgbClr val="333333"/>
                </a:solidFill>
                <a:effectLst/>
                <a:latin typeface="Helvetica"/>
              </a:rPr>
              <a:t>Dynabook</a:t>
            </a:r>
            <a:r>
              <a:rPr lang="es-US" b="0" i="0">
                <a:solidFill>
                  <a:srgbClr val="333333"/>
                </a:solidFill>
                <a:effectLst/>
                <a:latin typeface="Helvetica"/>
              </a:rPr>
              <a:t>, un ordenador para niños de todas las edades con un peso inferior a los 2 kilos y una pantalla gráfica capaz de mostrar al menos 4 mil caracteres con calidad de impresión.</a:t>
            </a:r>
            <a:endParaRPr lang="es-US"/>
          </a:p>
        </p:txBody>
      </p:sp>
      <p:pic>
        <p:nvPicPr>
          <p:cNvPr id="6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252" y="4135436"/>
            <a:ext cx="3345750" cy="256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5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Utilidades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40644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Lectura de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2" tooltip="Libro electrónico"/>
              </a:rPr>
              <a:t>libros electrónicos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Lectura sin conexión de páginas web (p. ejemplo, con el navegador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3" tooltip="Opera (navegador)"/>
              </a:rPr>
              <a:t>Opera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).</a:t>
            </a: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Lectura de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4" tooltip="Historieta"/>
              </a:rPr>
              <a:t>cómics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Consulta y edición de documentos de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5" tooltip="Suite ofimática"/>
              </a:rPr>
              <a:t>suites ofimáticas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Navegación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6" tooltip="World Wide Web"/>
              </a:rPr>
              <a:t>web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 (mediante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7" tooltip="Wi-Fi"/>
              </a:rPr>
              <a:t>Wi-Fi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, USB o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8" tooltip="Telefonía móvil 3G"/>
              </a:rPr>
              <a:t>3G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interno).</a:t>
            </a: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Llamadas telefónicas, si son 3G, sustituyendo así al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9" tooltip="Telefonía móvil"/>
              </a:rPr>
              <a:t>teléfono móvil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; se suele utilizar un manos libre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0" tooltip="Bluetooth"/>
              </a:rPr>
              <a:t>bluetooth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1" tooltip="Sistema de navegación para automóviles"/>
              </a:rPr>
              <a:t>GPS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Reproducción de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2" tooltip="Música"/>
              </a:rPr>
              <a:t>música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Visualización de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3" tooltip="Vídeo"/>
              </a:rPr>
              <a:t>vídeos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 y películas, cargadas desde la memoria interna, memoria o disco duro USB o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4" tooltip="Wi-Drive"/>
              </a:rPr>
              <a:t>Wi-Drive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 y con salida mini-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5" tooltip="High-Definition Multimedia Interface"/>
              </a:rPr>
              <a:t>HDMI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.</a:t>
            </a:r>
          </a:p>
          <a:p>
            <a:pPr fontAlgn="base"/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6" tooltip="Cámara web"/>
              </a:rPr>
              <a:t>Cámara web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7" tooltip="Camara fotografica"/>
              </a:rPr>
              <a:t>fotografica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 y de vídeo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8" tooltip="Alta definición"/>
              </a:rPr>
              <a:t>HD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  <a:p>
            <a:pPr fontAlgn="base"/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19" tooltip="Videoconferencia"/>
              </a:rPr>
              <a:t>Videoconferencia</a:t>
            </a:r>
            <a:endParaRPr lang="es-US" b="0" i="0">
              <a:solidFill>
                <a:srgbClr val="252525"/>
              </a:solidFill>
              <a:effectLst/>
              <a:latin typeface="inherit"/>
            </a:endParaRPr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20802" flipV="1">
            <a:off x="7313271" y="4790063"/>
            <a:ext cx="3556074" cy="176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7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Sistemas operativos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Las tabletas, al igual que los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2" tooltip="Computadora personal"/>
              </a:rPr>
              <a:t>computadores tradicionales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, pueden funcionar con diferentes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3" tooltip="Sistema operativo"/>
              </a:rPr>
              <a:t>sistemas operativos</a:t>
            </a:r>
            <a:r>
              <a:rPr lang="es-US" b="0" i="0">
                <a:solidFill>
                  <a:srgbClr val="252525"/>
                </a:solidFill>
                <a:effectLst/>
                <a:latin typeface="Helvetica Neue"/>
              </a:rPr>
              <a:t> (SO). Estos se dividen en dos clases:</a:t>
            </a: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Sistemas operativos basados en el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4" tooltip="Entorno de escritorio"/>
              </a:rPr>
              <a:t>escritorio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 de un computador tradicional y</a:t>
            </a:r>
          </a:p>
          <a:p>
            <a:pPr fontAlgn="base"/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Sistemas operativos pos-PC (similares a los SO de los </a:t>
            </a:r>
            <a:r>
              <a:rPr lang="es-US" b="0" i="0" u="none" strike="noStrike">
                <a:solidFill>
                  <a:srgbClr val="5A3696"/>
                </a:solidFill>
                <a:effectLst/>
                <a:latin typeface="inherit"/>
                <a:hlinkClick r:id="rId5" tooltip="Teléfono inteligente"/>
              </a:rPr>
              <a:t>teléfonos móviles inteligentes</a:t>
            </a:r>
            <a:r>
              <a:rPr lang="es-US" b="0" i="0">
                <a:solidFill>
                  <a:srgbClr val="252525"/>
                </a:solidFill>
                <a:effectLst/>
                <a:latin typeface="inheri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8232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Tablet</vt:lpstr>
      <vt:lpstr>Presentación de PowerPoint</vt:lpstr>
      <vt:lpstr>¿Quién invento el tablet?</vt:lpstr>
      <vt:lpstr>Utilidades</vt:lpstr>
      <vt:lpstr>Sistemas operativos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</dc:title>
  <cp:revision>3</cp:revision>
  <dcterms:modified xsi:type="dcterms:W3CDTF">2016-10-05T22:13:43Z</dcterms:modified>
</cp:coreProperties>
</file>