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F5B2E72-968A-451E-AC12-52BD59D8CF92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9947BEA-C3AC-4DFD-9A8D-DDF18793BE5B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B2E72-968A-451E-AC12-52BD59D8CF92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47BEA-C3AC-4DFD-9A8D-DDF18793BE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B2E72-968A-451E-AC12-52BD59D8CF92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47BEA-C3AC-4DFD-9A8D-DDF18793BE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B2E72-968A-451E-AC12-52BD59D8CF92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47BEA-C3AC-4DFD-9A8D-DDF18793BE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B2E72-968A-451E-AC12-52BD59D8CF92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47BEA-C3AC-4DFD-9A8D-DDF18793BE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B2E72-968A-451E-AC12-52BD59D8CF92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47BEA-C3AC-4DFD-9A8D-DDF18793BE5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B2E72-968A-451E-AC12-52BD59D8CF92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47BEA-C3AC-4DFD-9A8D-DDF18793BE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B2E72-968A-451E-AC12-52BD59D8CF92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47BEA-C3AC-4DFD-9A8D-DDF18793BE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B2E72-968A-451E-AC12-52BD59D8CF92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47BEA-C3AC-4DFD-9A8D-DDF18793BE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B2E72-968A-451E-AC12-52BD59D8CF92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47BEA-C3AC-4DFD-9A8D-DDF18793BE5B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B2E72-968A-451E-AC12-52BD59D8CF92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47BEA-C3AC-4DFD-9A8D-DDF18793BE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F5B2E72-968A-451E-AC12-52BD59D8CF92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9947BEA-C3AC-4DFD-9A8D-DDF18793BE5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etstream.com/equis/Content/Generic/gen00245.asp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etstream.com/equis/Content/Generic/gen00130.asp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etstream.com/equis/Content/Generic/gen00157.as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etstream.com/equis/Content/Freeform/fre00356.asp" TargetMode="External"/><Relationship Id="rId2" Type="http://schemas.openxmlformats.org/officeDocument/2006/relationships/hyperlink" Target="https://www.vetstream.com/equis/Content/Freeform/fre00354.as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vetstream.com/equis/Content/Freeform/fre00358.asp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Drug Considerations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When Treating </a:t>
            </a:r>
            <a:r>
              <a:rPr lang="en-US" dirty="0" smtClean="0"/>
              <a:t>Eye Infections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97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Types of drugs available for therapy of the eye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Antibiotics</a:t>
            </a:r>
            <a:r>
              <a:rPr lang="en-US" dirty="0"/>
              <a:t> :</a:t>
            </a:r>
          </a:p>
          <a:p>
            <a:pPr lvl="1"/>
            <a:r>
              <a:rPr lang="en-US" dirty="0"/>
              <a:t>Topical.</a:t>
            </a:r>
          </a:p>
          <a:p>
            <a:pPr lvl="1"/>
            <a:r>
              <a:rPr lang="en-US" dirty="0" err="1"/>
              <a:t>Subconjunctival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Systemic.</a:t>
            </a:r>
          </a:p>
          <a:p>
            <a:pPr lvl="1"/>
            <a:r>
              <a:rPr lang="en-US" dirty="0"/>
              <a:t>Intra-ocular.</a:t>
            </a:r>
          </a:p>
          <a:p>
            <a:r>
              <a:rPr lang="en-US" b="1" dirty="0"/>
              <a:t>Antifungals</a:t>
            </a:r>
            <a:r>
              <a:rPr lang="en-US" dirty="0"/>
              <a:t> :</a:t>
            </a:r>
          </a:p>
          <a:p>
            <a:pPr lvl="1"/>
            <a:r>
              <a:rPr lang="en-US" dirty="0"/>
              <a:t>Topical.</a:t>
            </a:r>
          </a:p>
          <a:p>
            <a:pPr lvl="1"/>
            <a:r>
              <a:rPr lang="en-US" dirty="0" err="1"/>
              <a:t>Subconjunctival</a:t>
            </a:r>
            <a:r>
              <a:rPr lang="en-US" dirty="0"/>
              <a:t> (</a:t>
            </a:r>
            <a:r>
              <a:rPr lang="en-US" dirty="0" err="1">
                <a:hlinkClick r:id="rId2" tooltip="Miconazole"/>
              </a:rPr>
              <a:t>miconazole</a:t>
            </a:r>
            <a:r>
              <a:rPr lang="en-US" dirty="0"/>
              <a:t>    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681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Types of drugs available for therapy of the eye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Antiviral</a:t>
            </a:r>
            <a:r>
              <a:rPr lang="en-US" dirty="0"/>
              <a:t> :</a:t>
            </a:r>
          </a:p>
          <a:p>
            <a:pPr lvl="1"/>
            <a:r>
              <a:rPr lang="en-US" dirty="0"/>
              <a:t>Topical only.</a:t>
            </a:r>
          </a:p>
          <a:p>
            <a:r>
              <a:rPr lang="en-US" b="1" dirty="0"/>
              <a:t>Anti-inflammatory drugs</a:t>
            </a:r>
            <a:r>
              <a:rPr lang="en-US" dirty="0"/>
              <a:t> :</a:t>
            </a:r>
          </a:p>
          <a:p>
            <a:pPr lvl="1"/>
            <a:r>
              <a:rPr lang="en-US" dirty="0"/>
              <a:t>Corticosteroids - topical/</a:t>
            </a:r>
            <a:r>
              <a:rPr lang="en-US" dirty="0" err="1"/>
              <a:t>subconjunctival</a:t>
            </a:r>
            <a:r>
              <a:rPr lang="en-US" dirty="0"/>
              <a:t>/systemic.</a:t>
            </a:r>
          </a:p>
          <a:p>
            <a:pPr lvl="1"/>
            <a:r>
              <a:rPr lang="en-US" dirty="0"/>
              <a:t>Non-steroidal drugs - topical/systemic.</a:t>
            </a:r>
          </a:p>
          <a:p>
            <a:pPr lvl="1"/>
            <a:r>
              <a:rPr lang="en-US" dirty="0"/>
              <a:t>Antihistamines - topical/systemic.</a:t>
            </a:r>
          </a:p>
          <a:p>
            <a:pPr lvl="1"/>
            <a:r>
              <a:rPr lang="en-US" dirty="0"/>
              <a:t>DMSO  </a:t>
            </a:r>
            <a:r>
              <a:rPr lang="en-US" dirty="0">
                <a:hlinkClick r:id="rId2" tooltip="Dimethyl sulfoxide"/>
              </a:rPr>
              <a:t>[Dimethyl </a:t>
            </a:r>
            <a:r>
              <a:rPr lang="en-US" dirty="0" err="1">
                <a:hlinkClick r:id="rId2" tooltip="Dimethyl sulfoxide"/>
              </a:rPr>
              <a:t>sulfoxide</a:t>
            </a:r>
            <a:r>
              <a:rPr lang="en-US" dirty="0">
                <a:hlinkClick r:id="rId2" tooltip="Dimethyl sulfoxide"/>
              </a:rPr>
              <a:t>]</a:t>
            </a:r>
            <a:r>
              <a:rPr lang="en-US" dirty="0"/>
              <a:t>  - topical/systemic.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386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01136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Types of drugs available for therapy of the eye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05000"/>
            <a:ext cx="6777317" cy="434340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Autonomic drugs</a:t>
            </a:r>
            <a:r>
              <a:rPr lang="en-US" dirty="0"/>
              <a:t> :</a:t>
            </a:r>
          </a:p>
          <a:p>
            <a:pPr lvl="1"/>
            <a:r>
              <a:rPr lang="en-US" dirty="0" err="1"/>
              <a:t>Parasympathomimetics</a:t>
            </a:r>
            <a:r>
              <a:rPr lang="en-US" dirty="0"/>
              <a:t> (</a:t>
            </a:r>
            <a:r>
              <a:rPr lang="en-US" dirty="0" err="1"/>
              <a:t>miotics</a:t>
            </a:r>
            <a:r>
              <a:rPr lang="en-US" dirty="0"/>
              <a:t>) - topical.</a:t>
            </a:r>
          </a:p>
          <a:p>
            <a:pPr lvl="1"/>
            <a:r>
              <a:rPr lang="en-US" dirty="0" err="1"/>
              <a:t>Parasympatholytics</a:t>
            </a:r>
            <a:r>
              <a:rPr lang="en-US" dirty="0"/>
              <a:t> (</a:t>
            </a:r>
            <a:r>
              <a:rPr lang="en-US" dirty="0" err="1"/>
              <a:t>mydriatics</a:t>
            </a:r>
            <a:r>
              <a:rPr lang="en-US" dirty="0"/>
              <a:t>) - topical.</a:t>
            </a:r>
          </a:p>
          <a:p>
            <a:pPr lvl="1"/>
            <a:r>
              <a:rPr lang="en-US" dirty="0" err="1"/>
              <a:t>Sympathomimetics</a:t>
            </a:r>
            <a:r>
              <a:rPr lang="en-US" dirty="0"/>
              <a:t> - topical.</a:t>
            </a:r>
          </a:p>
          <a:p>
            <a:r>
              <a:rPr lang="en-US" b="1" dirty="0"/>
              <a:t>Disinfectants</a:t>
            </a:r>
            <a:r>
              <a:rPr lang="en-US" dirty="0"/>
              <a:t> :</a:t>
            </a:r>
          </a:p>
          <a:p>
            <a:pPr lvl="1"/>
            <a:r>
              <a:rPr lang="en-US" dirty="0"/>
              <a:t>1% -</a:t>
            </a:r>
            <a:r>
              <a:rPr lang="en-US" dirty="0" err="1">
                <a:hlinkClick r:id="rId2" tooltip="Povidone-iodine"/>
              </a:rPr>
              <a:t>povidone</a:t>
            </a:r>
            <a:r>
              <a:rPr lang="en-US" dirty="0">
                <a:hlinkClick r:id="rId2" tooltip="Povidone-iodine"/>
              </a:rPr>
              <a:t> iodine</a:t>
            </a:r>
            <a:r>
              <a:rPr lang="en-US" dirty="0"/>
              <a:t>    solution diluted in saline - topical.</a:t>
            </a:r>
          </a:p>
          <a:p>
            <a:r>
              <a:rPr lang="en-US" b="1" dirty="0"/>
              <a:t>Corneal dehydrating agents</a:t>
            </a:r>
            <a:r>
              <a:rPr lang="en-US" dirty="0"/>
              <a:t> :</a:t>
            </a:r>
          </a:p>
          <a:p>
            <a:pPr lvl="1"/>
            <a:r>
              <a:rPr lang="en-US" dirty="0"/>
              <a:t>5% hypertonic saline ointment - topical.</a:t>
            </a:r>
          </a:p>
          <a:p>
            <a:r>
              <a:rPr lang="en-US" b="1" dirty="0"/>
              <a:t>Artificial tears</a:t>
            </a:r>
            <a:r>
              <a:rPr lang="en-US" dirty="0"/>
              <a:t> - topical.</a:t>
            </a:r>
          </a:p>
          <a:p>
            <a:r>
              <a:rPr lang="en-US" b="1" dirty="0"/>
              <a:t>Ocular lubricants</a:t>
            </a:r>
            <a:r>
              <a:rPr lang="en-US" dirty="0"/>
              <a:t> - topical.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137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Demonstrate application of drug to owner. Choose a drug with an easy route of administration</a:t>
            </a:r>
          </a:p>
          <a:p>
            <a:r>
              <a:rPr lang="en-US" dirty="0" smtClean="0"/>
              <a:t>Culture and sensitivity to choose most effective antimicrobial and reduce microbial resistance. If broad spectrum antimicrobial used, uses four quadrant approach.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832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Four Quadrant Approach to Antimicrobials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057400"/>
            <a:ext cx="73152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2615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Topical preparations are preferable to systemic.</a:t>
            </a:r>
          </a:p>
          <a:p>
            <a:r>
              <a:rPr lang="en-US" dirty="0"/>
              <a:t>If medication is applied bilaterally where one eye is being treated prophylactically, treat the unaffected eye first to avoid cross contamination during administration.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308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3 barriers to the passage of drugs into the </a:t>
            </a:r>
            <a:r>
              <a:rPr lang="en-US" dirty="0" err="1"/>
              <a:t>eye:Corneal</a:t>
            </a:r>
            <a:r>
              <a:rPr lang="en-US" dirty="0"/>
              <a:t> epithelial layer.</a:t>
            </a:r>
          </a:p>
          <a:p>
            <a:r>
              <a:rPr lang="en-US" dirty="0"/>
              <a:t>Blood-aqueous barrier. </a:t>
            </a:r>
          </a:p>
          <a:p>
            <a:r>
              <a:rPr lang="en-US" dirty="0"/>
              <a:t>Blood-retinal barrier.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686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Corneal epithelial layer: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Non-keratinized stratified squamous epithelium.</a:t>
            </a:r>
          </a:p>
          <a:p>
            <a:r>
              <a:rPr lang="en-US" dirty="0"/>
              <a:t>Excludes hydrophilic </a:t>
            </a:r>
            <a:r>
              <a:rPr lang="en-US" dirty="0" err="1"/>
              <a:t>polarised</a:t>
            </a:r>
            <a:r>
              <a:rPr lang="en-US" dirty="0"/>
              <a:t> drugs, </a:t>
            </a:r>
            <a:r>
              <a:rPr lang="en-US" dirty="0" err="1"/>
              <a:t>eg</a:t>
            </a:r>
            <a:r>
              <a:rPr lang="en-US" dirty="0"/>
              <a:t> </a:t>
            </a:r>
            <a:r>
              <a:rPr lang="en-US" dirty="0">
                <a:hlinkClick r:id="rId2" tooltip="Therapeutics: aminoglycosides"/>
              </a:rPr>
              <a:t>aminoglycosides</a:t>
            </a:r>
            <a:r>
              <a:rPr lang="en-US" dirty="0"/>
              <a:t>    , unless the cornea is ulcerated when such drugs can pass into the anterior chamber.</a:t>
            </a:r>
          </a:p>
          <a:p>
            <a:r>
              <a:rPr lang="en-US" dirty="0"/>
              <a:t>Rapidly penetrated by lipophilic drugs   →    anterior segment, </a:t>
            </a:r>
            <a:r>
              <a:rPr lang="en-US" dirty="0" err="1"/>
              <a:t>eg</a:t>
            </a:r>
            <a:r>
              <a:rPr lang="en-US" dirty="0"/>
              <a:t> </a:t>
            </a:r>
            <a:r>
              <a:rPr lang="en-US" dirty="0">
                <a:hlinkClick r:id="rId3" tooltip="Therapeutics: chloramphenicol"/>
              </a:rPr>
              <a:t>chloramphenicol</a:t>
            </a:r>
            <a:r>
              <a:rPr lang="en-US" dirty="0"/>
              <a:t>    , </a:t>
            </a:r>
            <a:r>
              <a:rPr lang="en-US" dirty="0" err="1"/>
              <a:t>fluoroquinolones</a:t>
            </a:r>
            <a:r>
              <a:rPr lang="en-US" dirty="0"/>
              <a:t>  </a:t>
            </a:r>
            <a:r>
              <a:rPr lang="en-US" dirty="0">
                <a:hlinkClick r:id="rId4" tooltip="Therapeutics: nitrofurans  nitroimidazoles  quinolones"/>
              </a:rPr>
              <a:t>[Therapeutics: </a:t>
            </a:r>
            <a:r>
              <a:rPr lang="en-US" dirty="0" err="1">
                <a:hlinkClick r:id="rId4" tooltip="Therapeutics: nitrofurans  nitroimidazoles  quinolones"/>
              </a:rPr>
              <a:t>nitrofurans</a:t>
            </a:r>
            <a:r>
              <a:rPr lang="en-US" dirty="0">
                <a:hlinkClick r:id="rId4" tooltip="Therapeutics: nitrofurans  nitroimidazoles  quinolones"/>
              </a:rPr>
              <a:t> </a:t>
            </a:r>
            <a:r>
              <a:rPr lang="en-US" dirty="0" err="1">
                <a:hlinkClick r:id="rId4" tooltip="Therapeutics: nitrofurans  nitroimidazoles  quinolones"/>
              </a:rPr>
              <a:t>nitroimidazoles</a:t>
            </a:r>
            <a:r>
              <a:rPr lang="en-US" dirty="0">
                <a:hlinkClick r:id="rId4" tooltip="Therapeutics: nitrofurans  nitroimidazoles  quinolones"/>
              </a:rPr>
              <a:t> quinolones]</a:t>
            </a:r>
            <a:r>
              <a:rPr lang="en-US" dirty="0"/>
              <a:t> 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513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Blood Aqueous Barrier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Junctions </a:t>
            </a:r>
            <a:r>
              <a:rPr lang="en-US" sz="2800" dirty="0"/>
              <a:t>between cells of the non-pigmented </a:t>
            </a:r>
            <a:r>
              <a:rPr lang="en-US" sz="2800" dirty="0" err="1"/>
              <a:t>ciliary</a:t>
            </a:r>
            <a:r>
              <a:rPr lang="en-US" sz="2800" dirty="0"/>
              <a:t> body epithelium and the iris capillary endothelium.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57723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Blood retinal barrier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Intercellular </a:t>
            </a:r>
            <a:r>
              <a:rPr lang="en-US" dirty="0"/>
              <a:t>junctions:</a:t>
            </a:r>
          </a:p>
          <a:p>
            <a:pPr lvl="1"/>
            <a:r>
              <a:rPr lang="en-US" dirty="0"/>
              <a:t>Vascular endothelium of retinal vessels and </a:t>
            </a:r>
            <a:r>
              <a:rPr lang="en-US" dirty="0" err="1"/>
              <a:t>choroidal</a:t>
            </a:r>
            <a:r>
              <a:rPr lang="en-US" dirty="0"/>
              <a:t> vessels.</a:t>
            </a:r>
          </a:p>
          <a:p>
            <a:pPr lvl="1"/>
            <a:r>
              <a:rPr lang="en-US" dirty="0"/>
              <a:t>Retinal pigment epithelium.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84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Factors determining how well drugs cross these barriers: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lvl="1"/>
            <a:r>
              <a:rPr lang="en-US" dirty="0" smtClean="0"/>
              <a:t>Lipid </a:t>
            </a:r>
            <a:r>
              <a:rPr lang="en-US" dirty="0"/>
              <a:t>solubility.</a:t>
            </a:r>
          </a:p>
          <a:p>
            <a:pPr lvl="1"/>
            <a:r>
              <a:rPr lang="en-US" dirty="0" smtClean="0"/>
              <a:t>Hydrophilic </a:t>
            </a:r>
            <a:r>
              <a:rPr lang="en-US" dirty="0"/>
              <a:t>or polar drugs.</a:t>
            </a:r>
          </a:p>
          <a:p>
            <a:pPr lvl="1"/>
            <a:r>
              <a:rPr lang="en-US" dirty="0" smtClean="0"/>
              <a:t>Protein </a:t>
            </a:r>
            <a:r>
              <a:rPr lang="en-US" dirty="0"/>
              <a:t>binding affinity.</a:t>
            </a:r>
          </a:p>
          <a:p>
            <a:pPr lvl="1"/>
            <a:r>
              <a:rPr lang="en-US" dirty="0"/>
              <a:t>Molecular weight.</a:t>
            </a:r>
          </a:p>
          <a:p>
            <a:pPr marL="68580" indent="0">
              <a:buNone/>
            </a:pPr>
            <a:r>
              <a:rPr lang="en-US" dirty="0" smtClean="0"/>
              <a:t>Note: Damage or disease to barriers affects their function- usually increasing the passage of drugs.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3390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31</TotalTime>
  <Words>228</Words>
  <Application>Microsoft Office PowerPoint</Application>
  <PresentationFormat>On-screen Show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Austin</vt:lpstr>
      <vt:lpstr>Drug Considerations </vt:lpstr>
      <vt:lpstr>Considerations</vt:lpstr>
      <vt:lpstr>Four Quadrant Approach to Antimicrobials</vt:lpstr>
      <vt:lpstr>Considerations</vt:lpstr>
      <vt:lpstr>Considerations</vt:lpstr>
      <vt:lpstr>Corneal epithelial layer:</vt:lpstr>
      <vt:lpstr>Blood Aqueous Barrier</vt:lpstr>
      <vt:lpstr>Blood retinal barrier</vt:lpstr>
      <vt:lpstr>Factors determining how well drugs cross these barriers:</vt:lpstr>
      <vt:lpstr>Types of drugs available for therapy of the eye</vt:lpstr>
      <vt:lpstr>Types of drugs available for therapy of the eye</vt:lpstr>
      <vt:lpstr>Types of drugs available for therapy of the eye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Drug Considerations</dc:title>
  <dc:creator>Alicia Charles</dc:creator>
  <cp:lastModifiedBy>Alicia Charles</cp:lastModifiedBy>
  <cp:revision>3</cp:revision>
  <dcterms:created xsi:type="dcterms:W3CDTF">2016-11-04T02:43:33Z</dcterms:created>
  <dcterms:modified xsi:type="dcterms:W3CDTF">2016-11-04T03:14:57Z</dcterms:modified>
</cp:coreProperties>
</file>